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38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667E-FEAF-435C-BD48-31515D22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43433-A094-4794-8F5B-567B19B07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3415-CA95-43BB-AA00-9D224AE4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CD19-AAB6-4BFE-A994-DC22E284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F225-C132-433D-B16A-E9CC708D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4803-2DB1-4FFC-A1EF-2129E0FC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136BF-A9D0-4998-8557-5D43174D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B08C-AA9F-4142-83F3-6D15927D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D547-949C-4AF4-9732-7B52369A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8411-E339-4C2C-9E7D-D741F752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8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0944E-D078-4EEE-AD48-51CE1431F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6F80E-630C-4DFF-86A7-537CC1D7C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123B-D704-4397-A661-FAD755D7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6A453-F128-4007-83CF-AA0BDD21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20895-7463-4C87-A664-69020171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9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382C-BE24-48E3-9678-64FD86D0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A65E-2748-41FC-904C-166DF1BE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4C8F-D13D-4334-98B2-400C3135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B638-3A6E-4D99-AEED-3E7B64D9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7DC8-6969-425D-8CF8-A5E57434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2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C843-ACDD-478F-B8F5-10944C09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EDDBC-687E-47FC-ABD6-E7490F83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3B31-696C-4962-AC95-E7711EA2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87D3F-86E1-480B-B2C7-D89E2112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AF32-6C02-4E5C-A858-FFDC3FE8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6ECD-890B-4A0E-A5D2-ED3A1B5F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B2BE-496B-4A79-AF84-4D962D210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CCA2D-90C1-4368-823D-7E315167B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3B57E-53EC-4E50-846E-637CA514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BD867-46F0-4AF1-B169-FBB8A130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7E33-4A7E-40EF-A07E-6D477056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C0BB-52F0-4BBE-B28D-EBC621F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AE2E5-9346-4584-B73A-B72C102A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4D8CA-B2ED-4C41-BF00-F004DF0BD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85165-E8F9-4D32-9705-43D8CD4B6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434C1-3597-41BF-A71E-35BE91C58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E9B29-FF43-4FB6-8407-36DED97A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F7748-8FD8-4E0B-8E63-5733EF0E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A76E9-B654-494D-B976-D0C93016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BA7C-0D36-4780-A78E-5274DC62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87CBB-0F44-4F50-8235-3C606BA3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D57AE-EDA2-42E8-B3E3-DFEE2424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930CF-242D-4DC0-863E-D0DFD3BC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620CE-2B53-4CE0-AF5A-E517FABD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9ED08-107E-4AEE-8AA4-CFF9F0AC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01AEB-3A02-4CCE-B18E-84A36DB2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1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D5EE-0237-40F6-BC1A-E3773F99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E6B5-AE59-4463-ABDE-31BA258E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9736E-2D0B-423E-939C-A36C56F8C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29566-07C0-4D7B-B044-BEBAC338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11B21-A303-4DB3-BC3A-E355EEE5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584FF-7571-49F0-9B2D-4E1E0F00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3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6398-F684-4B82-BEBE-7BDE6878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C3EC4-CB8C-4502-8FE4-C7A10B983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EF9A6-A525-4199-8513-5A21F6060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676BE-C087-4709-8ED5-68320575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99AF1-DC58-4CDF-96DE-1E271676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01B85-A9EA-449D-91A7-12C719C9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67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C204C-3F77-4584-B03E-E7F6C15C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C95FB-C3D0-49C1-B1D1-33E917F6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8E5C2-7169-4C1F-B2DD-1F7AA78F1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D2DF-10ED-46C2-B11B-781E786962E7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6EFF5-D9E7-400E-9D4B-CBF88B44B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491C-2EAC-4D1E-9C59-4389022F1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78B7-3B4C-4B47-9151-390A52EE87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787A59-7844-4BC2-BC51-539E78A65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8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710C85-CF8E-4874-84B8-84083556F43C}"/>
              </a:ext>
            </a:extLst>
          </p:cNvPr>
          <p:cNvSpPr/>
          <p:nvPr/>
        </p:nvSpPr>
        <p:spPr>
          <a:xfrm>
            <a:off x="3614057" y="0"/>
            <a:ext cx="4963886" cy="685800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txBody>
          <a:bodyPr rtlCol="0" anchor="ctr">
            <a:spAutoFit/>
          </a:bodyPr>
          <a:lstStyle/>
          <a:p>
            <a:pPr algn="ctr"/>
            <a:endParaRPr lang="ko-KR" altLang="en-US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B68B5-753C-4B50-BFB8-9576F35704F6}"/>
              </a:ext>
            </a:extLst>
          </p:cNvPr>
          <p:cNvSpPr/>
          <p:nvPr/>
        </p:nvSpPr>
        <p:spPr>
          <a:xfrm>
            <a:off x="4225937" y="1138454"/>
            <a:ext cx="374012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초전도 현상과</a:t>
            </a:r>
            <a:endParaRPr lang="en-US" altLang="ko-KR" sz="32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전력 설비에 관하여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0173A-7EB2-4DA1-BE3C-D73D4F5EB0B8}"/>
              </a:ext>
            </a:extLst>
          </p:cNvPr>
          <p:cNvSpPr/>
          <p:nvPr/>
        </p:nvSpPr>
        <p:spPr>
          <a:xfrm>
            <a:off x="5553690" y="5508562"/>
            <a:ext cx="11079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황교민</a:t>
            </a:r>
            <a:endParaRPr lang="en-US" altLang="ko-KR" sz="24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이동화</a:t>
            </a:r>
          </a:p>
        </p:txBody>
      </p:sp>
    </p:spTree>
    <p:extLst>
      <p:ext uri="{BB962C8B-B14F-4D97-AF65-F5344CB8AC3E}">
        <p14:creationId xmlns:p14="http://schemas.microsoft.com/office/powerpoint/2010/main" val="40282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361BE7-B3FF-47DA-BB6B-581B9C19F7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83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66C05E9-382F-435C-BEE5-BAAB63E04CBA}"/>
              </a:ext>
            </a:extLst>
          </p:cNvPr>
          <p:cNvSpPr/>
          <p:nvPr/>
        </p:nvSpPr>
        <p:spPr>
          <a:xfrm>
            <a:off x="5863771" y="0"/>
            <a:ext cx="4122058" cy="6858000"/>
          </a:xfrm>
          <a:prstGeom prst="rect">
            <a:avLst/>
          </a:prstGeom>
          <a:solidFill>
            <a:schemeClr val="bg2">
              <a:lumMod val="10000"/>
              <a:alpha val="60000"/>
            </a:schemeClr>
          </a:solidFill>
        </p:spPr>
        <p:txBody>
          <a:bodyPr rtlCol="0" anchor="ctr">
            <a:spAutoFit/>
          </a:bodyPr>
          <a:lstStyle/>
          <a:p>
            <a:pPr algn="ctr"/>
            <a:endParaRPr lang="ko-KR" altLang="en-US" sz="2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06E98-FDA6-4C6A-8780-731E1DC81A7C}"/>
              </a:ext>
            </a:extLst>
          </p:cNvPr>
          <p:cNvSpPr/>
          <p:nvPr/>
        </p:nvSpPr>
        <p:spPr>
          <a:xfrm>
            <a:off x="6464303" y="1769331"/>
            <a:ext cx="2920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초전도 현상</a:t>
            </a:r>
            <a:endParaRPr lang="en-US" altLang="ko-KR" sz="40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C685D2-E0F3-4331-8892-19685057C247}"/>
              </a:ext>
            </a:extLst>
          </p:cNvPr>
          <p:cNvSpPr/>
          <p:nvPr/>
        </p:nvSpPr>
        <p:spPr>
          <a:xfrm>
            <a:off x="6207823" y="3075057"/>
            <a:ext cx="34339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초전도 한류기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8BD66-AE68-4AAE-9ADD-0A84FF6C0E46}"/>
              </a:ext>
            </a:extLst>
          </p:cNvPr>
          <p:cNvSpPr/>
          <p:nvPr/>
        </p:nvSpPr>
        <p:spPr>
          <a:xfrm>
            <a:off x="6203014" y="4380783"/>
            <a:ext cx="34435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초전도 변압기</a:t>
            </a:r>
          </a:p>
        </p:txBody>
      </p:sp>
    </p:spTree>
    <p:extLst>
      <p:ext uri="{BB962C8B-B14F-4D97-AF65-F5344CB8AC3E}">
        <p14:creationId xmlns:p14="http://schemas.microsoft.com/office/powerpoint/2010/main" val="254894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eb.yonsei.ac.kr/superlab/critical.jpg">
            <a:extLst>
              <a:ext uri="{FF2B5EF4-FFF2-40B4-BE49-F238E27FC236}">
                <a16:creationId xmlns:a16="http://schemas.microsoft.com/office/drawing/2014/main" id="{E2771205-DBE4-4041-AA0D-5D9CA93AE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5" y="2568877"/>
            <a:ext cx="5100270" cy="33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udy.zumst.com/upload/00-T33-00-43-02/00T33-00-43-02%20%EC%B4%88%EC%A0%84%EB%8F%84%EC%B2%B4%EC%99%80%20%EB%B0%98%EB%8F%84%EC%B2%B4%20-%20%EC%B4%88%EC%A0%84%EB%8F%84%EC%B2%B4%EC%9D%98%20%EC%98%A8%EB%8F%84%EC%99%80%20%EC%A0%84%EA%B8%B0%20%EC%A0%80%ED%95%AD.jpg">
            <a:extLst>
              <a:ext uri="{FF2B5EF4-FFF2-40B4-BE49-F238E27FC236}">
                <a16:creationId xmlns:a16="http://schemas.microsoft.com/office/drawing/2014/main" id="{0ED34E21-EAE1-43B3-8399-7D56E430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88" y="2604843"/>
            <a:ext cx="47053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F83079-A022-4DC0-9DBC-47B5C0654EF7}"/>
              </a:ext>
            </a:extLst>
          </p:cNvPr>
          <p:cNvSpPr/>
          <p:nvPr/>
        </p:nvSpPr>
        <p:spPr>
          <a:xfrm>
            <a:off x="757047" y="428563"/>
            <a:ext cx="3826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초전도</a:t>
            </a:r>
            <a:r>
              <a:rPr lang="ko-KR" altLang="en-US" sz="3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4000" dirty="0">
                <a:latin typeface="바탕" panose="02030600000101010101" pitchFamily="18" charset="-127"/>
                <a:ea typeface="바탕" panose="02030600000101010101" pitchFamily="18" charset="-127"/>
              </a:rPr>
              <a:t>현상</a:t>
            </a:r>
            <a:r>
              <a:rPr lang="ko-KR" altLang="en-US" sz="3600" dirty="0">
                <a:latin typeface="바탕" panose="02030600000101010101" pitchFamily="18" charset="-127"/>
                <a:ea typeface="바탕" panose="02030600000101010101" pitchFamily="18" charset="-127"/>
              </a:rPr>
              <a:t>이란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431D6-C15E-4CFE-B71A-914939C3B9A0}"/>
              </a:ext>
            </a:extLst>
          </p:cNvPr>
          <p:cNvSpPr/>
          <p:nvPr/>
        </p:nvSpPr>
        <p:spPr>
          <a:xfrm>
            <a:off x="757047" y="1451242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어떤 물질이 </a:t>
            </a:r>
            <a:r>
              <a:rPr lang="ko-KR" altLang="en-US" sz="28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적절한</a:t>
            </a:r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8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조건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에서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CD92F-F5CD-4D9D-A45C-D78D8D8A0FA0}"/>
              </a:ext>
            </a:extLst>
          </p:cNvPr>
          <p:cNvSpPr/>
          <p:nvPr/>
        </p:nvSpPr>
        <p:spPr>
          <a:xfrm>
            <a:off x="5204584" y="1451055"/>
            <a:ext cx="6440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물질의 </a:t>
            </a:r>
            <a:r>
              <a:rPr lang="ko-KR" altLang="en-US" sz="28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전기</a:t>
            </a:r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8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저항</a:t>
            </a:r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 완전히 사라지는 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특성과</a:t>
            </a:r>
          </a:p>
        </p:txBody>
      </p:sp>
      <p:pic>
        <p:nvPicPr>
          <p:cNvPr id="1026" name="Picture 2" descr="http://web.yonsei.ac.kr/superlab/meissner.jpg">
            <a:extLst>
              <a:ext uri="{FF2B5EF4-FFF2-40B4-BE49-F238E27FC236}">
                <a16:creationId xmlns:a16="http://schemas.microsoft.com/office/drawing/2014/main" id="{B5DAC368-E528-4533-980C-BEA67AD7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5" y="2604843"/>
            <a:ext cx="5676035" cy="329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3A68F-915D-4A6B-89E1-16386BA032D5}"/>
              </a:ext>
            </a:extLst>
          </p:cNvPr>
          <p:cNvSpPr/>
          <p:nvPr/>
        </p:nvSpPr>
        <p:spPr>
          <a:xfrm>
            <a:off x="751115" y="1909554"/>
            <a:ext cx="7948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자기장을 배척하는 </a:t>
            </a:r>
            <a:r>
              <a:rPr lang="ko-KR" altLang="en-US" sz="28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완전 반자성</a:t>
            </a:r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특성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을 갖게 되는 현상</a:t>
            </a:r>
          </a:p>
        </p:txBody>
      </p:sp>
    </p:spTree>
    <p:extLst>
      <p:ext uri="{BB962C8B-B14F-4D97-AF65-F5344CB8AC3E}">
        <p14:creationId xmlns:p14="http://schemas.microsoft.com/office/powerpoint/2010/main" val="350947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D92716-724A-4827-9665-6173CB4BE28E}"/>
              </a:ext>
            </a:extLst>
          </p:cNvPr>
          <p:cNvSpPr/>
          <p:nvPr/>
        </p:nvSpPr>
        <p:spPr>
          <a:xfrm>
            <a:off x="757047" y="428563"/>
            <a:ext cx="38266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바탕" panose="02030600000101010101" pitchFamily="18" charset="-127"/>
                <a:ea typeface="바탕" panose="02030600000101010101" pitchFamily="18" charset="-127"/>
              </a:rPr>
              <a:t>초전도체의  </a:t>
            </a:r>
            <a:r>
              <a:rPr lang="ko-KR" altLang="en-US" sz="40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응용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122" name="Picture 2" descr="http://www.i-sunam.com/design/company/img/business02_02.jpg">
            <a:extLst>
              <a:ext uri="{FF2B5EF4-FFF2-40B4-BE49-F238E27FC236}">
                <a16:creationId xmlns:a16="http://schemas.microsoft.com/office/drawing/2014/main" id="{F6B3E7D2-9764-4E00-A66B-9B2AFA42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7" y="0"/>
            <a:ext cx="6951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89592D-3479-471E-B141-9D7901D0A31C}"/>
              </a:ext>
            </a:extLst>
          </p:cNvPr>
          <p:cNvSpPr/>
          <p:nvPr/>
        </p:nvSpPr>
        <p:spPr>
          <a:xfrm>
            <a:off x="757047" y="1451242"/>
            <a:ext cx="4148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친환경, 고효율, 고신뢰성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이 확보되는 기술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97657-C85B-4E9E-A148-C92652A174B3}"/>
              </a:ext>
            </a:extLst>
          </p:cNvPr>
          <p:cNvSpPr/>
          <p:nvPr/>
        </p:nvSpPr>
        <p:spPr>
          <a:xfrm>
            <a:off x="757047" y="2597032"/>
            <a:ext cx="4148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이러한 장점으로 의료, 수송, 전자, </a:t>
            </a:r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전력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, 에너지, 기계분야 에서 적용되고 있다.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493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CEB87B-1F10-46B5-B2A2-46E784426A2D}"/>
              </a:ext>
            </a:extLst>
          </p:cNvPr>
          <p:cNvSpPr/>
          <p:nvPr/>
        </p:nvSpPr>
        <p:spPr>
          <a:xfrm>
            <a:off x="757047" y="428563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바탕" panose="02030600000101010101" pitchFamily="18" charset="-127"/>
                <a:ea typeface="바탕" panose="02030600000101010101" pitchFamily="18" charset="-127"/>
              </a:rPr>
              <a:t>초전도 </a:t>
            </a:r>
            <a:r>
              <a:rPr lang="ko-KR" altLang="en-US" sz="40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한류</a:t>
            </a:r>
            <a:r>
              <a:rPr lang="ko-KR" altLang="en-US" sz="4000" dirty="0">
                <a:latin typeface="바탕" panose="02030600000101010101" pitchFamily="18" charset="-127"/>
                <a:ea typeface="바탕" panose="02030600000101010101" pitchFamily="18" charset="-127"/>
              </a:rPr>
              <a:t>기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52EE3-CCEA-4A8D-A4C0-7A8429F8BB7E}"/>
              </a:ext>
            </a:extLst>
          </p:cNvPr>
          <p:cNvSpPr/>
          <p:nvPr/>
        </p:nvSpPr>
        <p:spPr>
          <a:xfrm>
            <a:off x="757045" y="3411782"/>
            <a:ext cx="54986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고장 전류를 신속히 감소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시켜 전력 계통의 </a:t>
            </a:r>
            <a:r>
              <a:rPr lang="ko-KR" altLang="en-US" sz="28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안정성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을 확보하는 역활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D31F7-427F-4C73-A5C8-B69AE9677D90}"/>
              </a:ext>
            </a:extLst>
          </p:cNvPr>
          <p:cNvSpPr/>
          <p:nvPr/>
        </p:nvSpPr>
        <p:spPr>
          <a:xfrm>
            <a:off x="757046" y="2289255"/>
            <a:ext cx="59630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전력 계통 사고 시 </a:t>
            </a:r>
            <a:r>
              <a:rPr lang="ko-KR" altLang="en-US" sz="28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급격한 저항 증가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로 초전도성을 상실하여 저항체로 변하면서</a:t>
            </a:r>
          </a:p>
        </p:txBody>
      </p:sp>
      <p:pic>
        <p:nvPicPr>
          <p:cNvPr id="2052" name="Picture 4" descr="http://m.ekn.kr/data/photos/20151111/2015111101000607600025091.jpg">
            <a:extLst>
              <a:ext uri="{FF2B5EF4-FFF2-40B4-BE49-F238E27FC236}">
                <a16:creationId xmlns:a16="http://schemas.microsoft.com/office/drawing/2014/main" id="{83231B57-3859-4205-A907-7FA18ADD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47" y="1166477"/>
            <a:ext cx="4528004" cy="272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C93928-F9FF-4D77-9F67-41D8FF8FB09A}"/>
              </a:ext>
            </a:extLst>
          </p:cNvPr>
          <p:cNvSpPr/>
          <p:nvPr/>
        </p:nvSpPr>
        <p:spPr>
          <a:xfrm>
            <a:off x="757045" y="4595864"/>
            <a:ext cx="484547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22.9kV 630A급 초전도 한류기가 </a:t>
            </a:r>
            <a:r>
              <a:rPr lang="ko-KR" altLang="en-US" sz="28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이천 변전소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에 적용되어 있다.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010837-EAF2-4EDB-BEB1-195FF393E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7523" r="27738" b="45203"/>
          <a:stretch/>
        </p:blipFill>
        <p:spPr>
          <a:xfrm>
            <a:off x="5602515" y="3943960"/>
            <a:ext cx="6154057" cy="2684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773718-802C-483F-8513-998A0542A50F}"/>
              </a:ext>
            </a:extLst>
          </p:cNvPr>
          <p:cNvSpPr/>
          <p:nvPr/>
        </p:nvSpPr>
        <p:spPr>
          <a:xfrm>
            <a:off x="757047" y="1451242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초전도 현상의 </a:t>
            </a:r>
            <a:r>
              <a:rPr lang="ko-KR" altLang="en-US" sz="28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영저항 특성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을 이용해서</a:t>
            </a:r>
          </a:p>
        </p:txBody>
      </p:sp>
    </p:spTree>
    <p:extLst>
      <p:ext uri="{BB962C8B-B14F-4D97-AF65-F5344CB8AC3E}">
        <p14:creationId xmlns:p14="http://schemas.microsoft.com/office/powerpoint/2010/main" val="109331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7D59AD-910E-4653-A331-293115C7A59B}"/>
              </a:ext>
            </a:extLst>
          </p:cNvPr>
          <p:cNvSpPr/>
          <p:nvPr/>
        </p:nvSpPr>
        <p:spPr>
          <a:xfrm>
            <a:off x="757047" y="428563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바탕" panose="02030600000101010101" pitchFamily="18" charset="-127"/>
                <a:ea typeface="바탕" panose="02030600000101010101" pitchFamily="18" charset="-127"/>
              </a:rPr>
              <a:t>초전도 </a:t>
            </a:r>
            <a:r>
              <a:rPr lang="ko-KR" altLang="en-US" sz="40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변압</a:t>
            </a:r>
            <a:r>
              <a:rPr lang="ko-KR" altLang="en-US" sz="4000" dirty="0">
                <a:latin typeface="바탕" panose="02030600000101010101" pitchFamily="18" charset="-127"/>
                <a:ea typeface="바탕" panose="02030600000101010101" pitchFamily="18" charset="-127"/>
              </a:rPr>
              <a:t>기</a:t>
            </a:r>
            <a:endParaRPr lang="ko-KR" altLang="en-US" sz="3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9CD242-0584-4D4B-9912-6ED037EE6DB9}"/>
              </a:ext>
            </a:extLst>
          </p:cNvPr>
          <p:cNvSpPr/>
          <p:nvPr/>
        </p:nvSpPr>
        <p:spPr>
          <a:xfrm>
            <a:off x="757046" y="1451242"/>
            <a:ext cx="596306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변압기 권선의 구리 대신 </a:t>
            </a:r>
            <a:r>
              <a:rPr lang="ko-KR" altLang="en-US" sz="28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초전도 선재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를 적용하여 무게와 부피를 기존 변압기보다 향상시킨 변압기</a:t>
            </a:r>
          </a:p>
        </p:txBody>
      </p:sp>
      <p:pic>
        <p:nvPicPr>
          <p:cNvPr id="3074" name="Picture 2" descr="http://www.energy.co.kr/images_atl/000/000/000/000000000603/000000000603-0002.jpg">
            <a:extLst>
              <a:ext uri="{FF2B5EF4-FFF2-40B4-BE49-F238E27FC236}">
                <a16:creationId xmlns:a16="http://schemas.microsoft.com/office/drawing/2014/main" id="{CF804704-AE73-4D35-98A6-A3976B350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941" y="1451242"/>
            <a:ext cx="33813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0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C00945-12E6-4A84-98E9-557BB536616A}"/>
              </a:ext>
            </a:extLst>
          </p:cNvPr>
          <p:cNvSpPr/>
          <p:nvPr/>
        </p:nvSpPr>
        <p:spPr>
          <a:xfrm>
            <a:off x="757047" y="428563"/>
            <a:ext cx="49728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바탕" panose="02030600000101010101" pitchFamily="18" charset="-127"/>
                <a:ea typeface="바탕" panose="02030600000101010101" pitchFamily="18" charset="-127"/>
              </a:rPr>
              <a:t>초전도 </a:t>
            </a:r>
            <a:r>
              <a:rPr lang="ko-KR" altLang="en-US" sz="4000" dirty="0">
                <a:latin typeface="바탕" panose="02030600000101010101" pitchFamily="18" charset="-127"/>
                <a:ea typeface="바탕" panose="02030600000101010101" pitchFamily="18" charset="-127"/>
              </a:rPr>
              <a:t>변압기의 </a:t>
            </a:r>
            <a:r>
              <a:rPr lang="ko-KR" altLang="en-US" sz="40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특성</a:t>
            </a:r>
            <a:endParaRPr lang="ko-KR" altLang="en-US" sz="3600" dirty="0">
              <a:solidFill>
                <a:srgbClr val="0070C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68177-8BF7-470E-B699-8AA9F19ED27A}"/>
              </a:ext>
            </a:extLst>
          </p:cNvPr>
          <p:cNvSpPr/>
          <p:nvPr/>
        </p:nvSpPr>
        <p:spPr>
          <a:xfrm>
            <a:off x="5387107" y="1451242"/>
            <a:ext cx="53389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저항이 없어 전류가 흐를 때 발생하는 동손이 없어 </a:t>
            </a:r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효율이 높다.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F65C2-BCC2-483E-9C56-639858510C30}"/>
              </a:ext>
            </a:extLst>
          </p:cNvPr>
          <p:cNvSpPr/>
          <p:nvPr/>
        </p:nvSpPr>
        <p:spPr>
          <a:xfrm>
            <a:off x="5387107" y="24885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구리 권선을 초전도 선재로 대체하면 같은 단면적의 선에서 </a:t>
            </a:r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10~20배의 전류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를 흘릴 수 있어 선의 양을 줄일 수 있다.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C9C1B-8FD4-449B-A499-76A10D92B1EA}"/>
              </a:ext>
            </a:extLst>
          </p:cNvPr>
          <p:cNvSpPr/>
          <p:nvPr/>
        </p:nvSpPr>
        <p:spPr>
          <a:xfrm>
            <a:off x="5387107" y="38951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냉각과 절연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이 동시에 되고 </a:t>
            </a:r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저렴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하고 </a:t>
            </a:r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안전</a:t>
            </a:r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한 액체 질소를 사용하기 때문에 안전하고 친환경적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1A26F-B6DE-40DC-9803-D3CD6255C007}"/>
              </a:ext>
            </a:extLst>
          </p:cNvPr>
          <p:cNvSpPr/>
          <p:nvPr/>
        </p:nvSpPr>
        <p:spPr>
          <a:xfrm>
            <a:off x="5387107" y="530178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정격의 200%의 과부하 전류를 흘려도 변압기 </a:t>
            </a:r>
            <a:r>
              <a:rPr lang="ko-KR" altLang="en-US" sz="2400" dirty="0">
                <a:solidFill>
                  <a:srgbClr val="0070C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수명에 영향이 없다.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70537EA-B918-4885-B937-0601AA2AC58F}"/>
              </a:ext>
            </a:extLst>
          </p:cNvPr>
          <p:cNvSpPr/>
          <p:nvPr/>
        </p:nvSpPr>
        <p:spPr>
          <a:xfrm>
            <a:off x="829617" y="1574352"/>
            <a:ext cx="3828990" cy="584775"/>
          </a:xfrm>
          <a:prstGeom prst="homePlate">
            <a:avLst/>
          </a:prstGeom>
          <a:solidFill>
            <a:srgbClr val="FFFF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고효율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F880977-A2AE-4E15-AA20-201B92E34D83}"/>
              </a:ext>
            </a:extLst>
          </p:cNvPr>
          <p:cNvSpPr/>
          <p:nvPr/>
        </p:nvSpPr>
        <p:spPr>
          <a:xfrm>
            <a:off x="829618" y="2796310"/>
            <a:ext cx="3828990" cy="584775"/>
          </a:xfrm>
          <a:prstGeom prst="homePlate">
            <a:avLst/>
          </a:prstGeom>
          <a:solidFill>
            <a:srgbClr val="FFFF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무게</a:t>
            </a:r>
            <a:r>
              <a:rPr lang="en-US" altLang="ko-KR" sz="3200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 부피 감소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4B4BB80-3BB3-4635-BCBF-0AA641476154}"/>
              </a:ext>
            </a:extLst>
          </p:cNvPr>
          <p:cNvSpPr/>
          <p:nvPr/>
        </p:nvSpPr>
        <p:spPr>
          <a:xfrm>
            <a:off x="829617" y="4202934"/>
            <a:ext cx="3828990" cy="584775"/>
          </a:xfrm>
          <a:prstGeom prst="homePlate">
            <a:avLst/>
          </a:prstGeom>
          <a:solidFill>
            <a:srgbClr val="FFFF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안전성 친환경적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794BDCF-BAF1-44C5-9E22-1E48CD57E6E2}"/>
              </a:ext>
            </a:extLst>
          </p:cNvPr>
          <p:cNvSpPr/>
          <p:nvPr/>
        </p:nvSpPr>
        <p:spPr>
          <a:xfrm>
            <a:off x="829617" y="5424892"/>
            <a:ext cx="3828990" cy="584775"/>
          </a:xfrm>
          <a:prstGeom prst="homePlate">
            <a:avLst/>
          </a:prstGeom>
          <a:solidFill>
            <a:srgbClr val="FFFF00"/>
          </a:solidFill>
        </p:spPr>
        <p:txBody>
          <a:bodyPr rtlCol="0" anchor="ctr">
            <a:spAutoFit/>
          </a:bodyPr>
          <a:lstStyle/>
          <a:p>
            <a:pPr algn="ctr"/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과부화 내력 증가</a:t>
            </a:r>
          </a:p>
        </p:txBody>
      </p:sp>
    </p:spTree>
    <p:extLst>
      <p:ext uri="{BB962C8B-B14F-4D97-AF65-F5344CB8AC3E}">
        <p14:creationId xmlns:p14="http://schemas.microsoft.com/office/powerpoint/2010/main" val="154393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>
          <a:defRPr sz="2400" dirty="0">
            <a:latin typeface="바탕" panose="02030600000101010101" pitchFamily="18" charset="-127"/>
            <a:ea typeface="바탕" panose="02030600000101010101" pitchFamily="18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바탕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전력설비03</dc:creator>
  <cp:lastModifiedBy>전력설비03</cp:lastModifiedBy>
  <cp:revision>10</cp:revision>
  <dcterms:created xsi:type="dcterms:W3CDTF">2017-05-18T00:40:00Z</dcterms:created>
  <dcterms:modified xsi:type="dcterms:W3CDTF">2017-05-18T02:09:35Z</dcterms:modified>
</cp:coreProperties>
</file>