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기3" initials="전" lastIdx="1" clrIdx="0">
    <p:extLst>
      <p:ext uri="{19B8F6BF-5375-455C-9EA6-DF929625EA0E}">
        <p15:presenceInfo xmlns:p15="http://schemas.microsoft.com/office/powerpoint/2012/main" userId="전기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8T09:52:11.48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24BA47-980F-4AF8-AC3D-679A33A3799D}"/>
              </a:ext>
            </a:extLst>
          </p:cNvPr>
          <p:cNvSpPr/>
          <p:nvPr/>
        </p:nvSpPr>
        <p:spPr>
          <a:xfrm>
            <a:off x="1781502" y="1278715"/>
            <a:ext cx="8844456" cy="1103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400" dirty="0"/>
              <a:t>무효전력이란</a:t>
            </a:r>
            <a:r>
              <a:rPr lang="en-US" altLang="ko-KR" sz="3400" dirty="0"/>
              <a:t>?</a:t>
            </a:r>
            <a:endParaRPr lang="ko-KR" altLang="en-US" sz="3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00FE7-DDD6-45AE-9913-A4D739D20E35}"/>
              </a:ext>
            </a:extLst>
          </p:cNvPr>
          <p:cNvGrpSpPr/>
          <p:nvPr/>
        </p:nvGrpSpPr>
        <p:grpSpPr>
          <a:xfrm>
            <a:off x="1781502" y="2676534"/>
            <a:ext cx="6053960" cy="2967522"/>
            <a:chOff x="1781503" y="2629075"/>
            <a:chExt cx="5218390" cy="38364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A4C2D1-C779-429E-8C3F-5FF1B2E3F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503" y="2629075"/>
              <a:ext cx="5044966" cy="383647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F63107-0D20-4F8D-8581-45DB81063DF1}"/>
                </a:ext>
              </a:extLst>
            </p:cNvPr>
            <p:cNvSpPr/>
            <p:nvPr/>
          </p:nvSpPr>
          <p:spPr>
            <a:xfrm>
              <a:off x="5659824" y="4380534"/>
              <a:ext cx="1340069" cy="4354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무효전력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83A2FE-1700-4E80-921D-95AFE328EB7E}"/>
                </a:ext>
              </a:extLst>
            </p:cNvPr>
            <p:cNvSpPr/>
            <p:nvPr/>
          </p:nvSpPr>
          <p:spPr>
            <a:xfrm>
              <a:off x="2423646" y="6030117"/>
              <a:ext cx="1340069" cy="4354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유효전력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2AE00-8F95-40A3-A5CC-BC1C8F52044B}"/>
                </a:ext>
              </a:extLst>
            </p:cNvPr>
            <p:cNvSpPr/>
            <p:nvPr/>
          </p:nvSpPr>
          <p:spPr>
            <a:xfrm>
              <a:off x="2620715" y="4016786"/>
              <a:ext cx="1340069" cy="4354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피상전력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074AF5-C9C4-430F-87EC-12087B34BB18}"/>
              </a:ext>
            </a:extLst>
          </p:cNvPr>
          <p:cNvSpPr/>
          <p:nvPr/>
        </p:nvSpPr>
        <p:spPr>
          <a:xfrm>
            <a:off x="8068824" y="2676533"/>
            <a:ext cx="2869325" cy="2573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무효전력은 유효 전력의 보조적인 역할과 전력 계통을 전체적으로 안정적으로 한다</a:t>
            </a:r>
          </a:p>
        </p:txBody>
      </p:sp>
    </p:spTree>
    <p:extLst>
      <p:ext uri="{BB962C8B-B14F-4D97-AF65-F5344CB8AC3E}">
        <p14:creationId xmlns:p14="http://schemas.microsoft.com/office/powerpoint/2010/main" val="251455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33CE-99F3-40A5-AAA2-77DB8A391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ko-KR" altLang="en-US" dirty="0"/>
              <a:t>조상설비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F3DDA-743B-4CEB-AF77-C36E1CD11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2681" y="4067503"/>
            <a:ext cx="2243676" cy="880419"/>
          </a:xfrm>
        </p:spPr>
        <p:txBody>
          <a:bodyPr/>
          <a:lstStyle/>
          <a:p>
            <a:r>
              <a:rPr lang="en-US" altLang="ko-KR" dirty="0"/>
              <a:t>31502 </a:t>
            </a:r>
            <a:r>
              <a:rPr lang="ko-KR" altLang="en-US" dirty="0"/>
              <a:t>김민철</a:t>
            </a:r>
            <a:endParaRPr lang="en-US" altLang="ko-KR" dirty="0"/>
          </a:p>
          <a:p>
            <a:r>
              <a:rPr lang="en-US" altLang="ko-KR" dirty="0"/>
              <a:t>31512 </a:t>
            </a:r>
            <a:r>
              <a:rPr lang="ko-KR" altLang="en-US" dirty="0"/>
              <a:t>이승한</a:t>
            </a:r>
          </a:p>
        </p:txBody>
      </p:sp>
    </p:spTree>
    <p:extLst>
      <p:ext uri="{BB962C8B-B14F-4D97-AF65-F5344CB8AC3E}">
        <p14:creationId xmlns:p14="http://schemas.microsoft.com/office/powerpoint/2010/main" val="125055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20BED7-CA9C-4F01-AC0C-AB745003EDBF}"/>
              </a:ext>
            </a:extLst>
          </p:cNvPr>
          <p:cNvGrpSpPr/>
          <p:nvPr/>
        </p:nvGrpSpPr>
        <p:grpSpPr>
          <a:xfrm>
            <a:off x="1797268" y="494743"/>
            <a:ext cx="9033643" cy="5427351"/>
            <a:chOff x="1797268" y="494743"/>
            <a:chExt cx="9033643" cy="542735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48E1C5-5DE7-4D17-AD47-BAA2D822D4AF}"/>
                </a:ext>
              </a:extLst>
            </p:cNvPr>
            <p:cNvSpPr/>
            <p:nvPr/>
          </p:nvSpPr>
          <p:spPr>
            <a:xfrm>
              <a:off x="1797268" y="3041594"/>
              <a:ext cx="8844456" cy="1252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400" dirty="0"/>
                <a:t>왜 무효전력을 제어해야 하는가</a:t>
              </a:r>
              <a:r>
                <a:rPr lang="en-US" altLang="ko-KR" sz="3400" dirty="0"/>
                <a:t>?</a:t>
              </a:r>
              <a:endParaRPr lang="ko-KR" altLang="en-US" sz="3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AA1434-DEDF-425A-A556-DFB850D1971C}"/>
                </a:ext>
              </a:extLst>
            </p:cNvPr>
            <p:cNvSpPr txBox="1"/>
            <p:nvPr/>
          </p:nvSpPr>
          <p:spPr>
            <a:xfrm>
              <a:off x="1986455" y="5069404"/>
              <a:ext cx="8844456" cy="419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설비는 부하가 있다</a:t>
              </a:r>
              <a:r>
                <a:rPr lang="en-US" altLang="ko-KR" dirty="0"/>
                <a:t>. </a:t>
              </a:r>
              <a:r>
                <a:rPr lang="ko-KR" altLang="en-US" dirty="0"/>
                <a:t>이 부하는 무효전력을 필요로 한다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86D338-3EB8-48A0-B990-833A89B86DF4}"/>
                </a:ext>
              </a:extLst>
            </p:cNvPr>
            <p:cNvSpPr txBox="1"/>
            <p:nvPr/>
          </p:nvSpPr>
          <p:spPr>
            <a:xfrm>
              <a:off x="1797268" y="4650293"/>
              <a:ext cx="884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1. </a:t>
              </a:r>
              <a:r>
                <a:rPr lang="ko-KR" altLang="en-US" dirty="0"/>
                <a:t>유효전력으로 일할 수 있는 것은 완전한 저항성 설비밖에 없다</a:t>
              </a:r>
              <a:r>
                <a:rPr lang="en-US" altLang="ko-KR" dirty="0"/>
                <a:t>. (</a:t>
              </a:r>
              <a:r>
                <a:rPr lang="ko-KR" altLang="en-US" dirty="0"/>
                <a:t>존재</a:t>
              </a:r>
              <a:r>
                <a:rPr lang="en-US" altLang="ko-KR" dirty="0"/>
                <a:t>x) </a:t>
              </a:r>
              <a:endParaRPr lang="ko-KR" alt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628DFC-3544-4F9A-BA13-2A4A517D0BE0}"/>
                </a:ext>
              </a:extLst>
            </p:cNvPr>
            <p:cNvGrpSpPr/>
            <p:nvPr/>
          </p:nvGrpSpPr>
          <p:grpSpPr>
            <a:xfrm>
              <a:off x="1797268" y="494743"/>
              <a:ext cx="8844456" cy="2190483"/>
              <a:chOff x="1797268" y="494743"/>
              <a:chExt cx="8844456" cy="169107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935A51F-761C-4833-8266-A7D57F4376E7}"/>
                  </a:ext>
                </a:extLst>
              </p:cNvPr>
              <p:cNvSpPr/>
              <p:nvPr/>
            </p:nvSpPr>
            <p:spPr>
              <a:xfrm>
                <a:off x="1797268" y="494743"/>
                <a:ext cx="8844456" cy="11035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400" dirty="0"/>
                  <a:t>유효전력과 무효전력의 차이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27D7B-4B41-4617-9C96-BBF45609ECD5}"/>
                  </a:ext>
                </a:extLst>
              </p:cNvPr>
              <p:cNvSpPr txBox="1"/>
              <p:nvPr/>
            </p:nvSpPr>
            <p:spPr>
              <a:xfrm>
                <a:off x="1797268" y="1900686"/>
                <a:ext cx="8844456" cy="285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ko-KR" altLang="en-US" dirty="0"/>
                  <a:t>유효전력은 일할 수 있는 에너지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무효전력은 일을 못하는 에너지</a:t>
                </a:r>
                <a:r>
                  <a:rPr lang="en-US" altLang="ko-KR" dirty="0"/>
                  <a:t>.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39D745-A367-473B-AE85-E9D4C3E3DFBB}"/>
                </a:ext>
              </a:extLst>
            </p:cNvPr>
            <p:cNvSpPr/>
            <p:nvPr/>
          </p:nvSpPr>
          <p:spPr>
            <a:xfrm>
              <a:off x="1797268" y="5552762"/>
              <a:ext cx="74886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ko-KR" altLang="en-US" dirty="0"/>
                <a:t>유효전력은 소비되지만</a:t>
              </a:r>
              <a:r>
                <a:rPr lang="en-US" altLang="ko-KR" dirty="0"/>
                <a:t>, </a:t>
              </a:r>
              <a:r>
                <a:rPr lang="ko-KR" altLang="en-US" dirty="0"/>
                <a:t>무효전력은 소비</a:t>
              </a:r>
              <a:r>
                <a:rPr lang="en-US" altLang="ko-KR" dirty="0"/>
                <a:t>x – </a:t>
              </a:r>
              <a:r>
                <a:rPr lang="ko-KR" altLang="en-US" dirty="0"/>
                <a:t>전기선로 영향을 끼침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89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2348A5-F118-4DC4-9846-6A7D90B4F93E}"/>
              </a:ext>
            </a:extLst>
          </p:cNvPr>
          <p:cNvSpPr/>
          <p:nvPr/>
        </p:nvSpPr>
        <p:spPr>
          <a:xfrm>
            <a:off x="1923391" y="395846"/>
            <a:ext cx="8844456" cy="1103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400" dirty="0"/>
              <a:t>병렬 커패시터</a:t>
            </a:r>
            <a:r>
              <a:rPr lang="en-US" altLang="ko-KR" sz="3400" dirty="0"/>
              <a:t>, </a:t>
            </a:r>
            <a:r>
              <a:rPr lang="ko-KR" altLang="en-US" sz="3400" dirty="0"/>
              <a:t>병렬 리액터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6D5F69-07BF-4FC6-81BF-0ED31253B8B5}"/>
              </a:ext>
            </a:extLst>
          </p:cNvPr>
          <p:cNvSpPr/>
          <p:nvPr/>
        </p:nvSpPr>
        <p:spPr>
          <a:xfrm>
            <a:off x="1923391" y="1739331"/>
            <a:ext cx="2238706" cy="581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진상 무효전력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3C5DE6-28F9-4AF3-9A2D-4E9D738058F6}"/>
              </a:ext>
            </a:extLst>
          </p:cNvPr>
          <p:cNvSpPr/>
          <p:nvPr/>
        </p:nvSpPr>
        <p:spPr>
          <a:xfrm>
            <a:off x="6321973" y="1728230"/>
            <a:ext cx="2238706" cy="581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지상 무효전력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4C059-0253-46A5-8579-EBF879B5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73" y="2594349"/>
            <a:ext cx="2664371" cy="1538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B1BEA5-E2AA-40AA-BDA6-8816F74E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91" y="2560846"/>
            <a:ext cx="2035609" cy="1855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9C786-6634-4424-ABCF-1B2B77DBE851}"/>
              </a:ext>
            </a:extLst>
          </p:cNvPr>
          <p:cNvSpPr txBox="1"/>
          <p:nvPr/>
        </p:nvSpPr>
        <p:spPr>
          <a:xfrm>
            <a:off x="1128162" y="4531484"/>
            <a:ext cx="362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병렬 커패시터는 역률 개선시 지상 역률 부하 전류를 커패시터의 특성을 이용하여  전압보다 </a:t>
            </a:r>
            <a:r>
              <a:rPr lang="en-US" altLang="ko-KR" dirty="0"/>
              <a:t>90</a:t>
            </a:r>
            <a:r>
              <a:rPr lang="ko-KR" altLang="en-US" dirty="0"/>
              <a:t>도 빠른 진상 무효 전류를 공급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EF90A8-9913-4273-B79D-4AC312E9E2F4}"/>
              </a:ext>
            </a:extLst>
          </p:cNvPr>
          <p:cNvSpPr/>
          <p:nvPr/>
        </p:nvSpPr>
        <p:spPr>
          <a:xfrm>
            <a:off x="961695" y="5783602"/>
            <a:ext cx="2443656" cy="749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B02C5-6688-4C29-9A55-1A6182EC79CE}"/>
              </a:ext>
            </a:extLst>
          </p:cNvPr>
          <p:cNvSpPr txBox="1"/>
          <p:nvPr/>
        </p:nvSpPr>
        <p:spPr>
          <a:xfrm>
            <a:off x="3405351" y="5835392"/>
            <a:ext cx="212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선로의 전류와 전압 강하를 감소 시킴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50308-8F25-4C01-B057-32EE565ACAD9}"/>
              </a:ext>
            </a:extLst>
          </p:cNvPr>
          <p:cNvSpPr txBox="1"/>
          <p:nvPr/>
        </p:nvSpPr>
        <p:spPr>
          <a:xfrm>
            <a:off x="6141597" y="4520383"/>
            <a:ext cx="362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병렬 리액터는 페란티 효과에 대비해 지상전류를 얻어 무효전력을 소비하는 역활을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A77800B-1C91-4C95-8B76-6758A53CC937}"/>
              </a:ext>
            </a:extLst>
          </p:cNvPr>
          <p:cNvSpPr/>
          <p:nvPr/>
        </p:nvSpPr>
        <p:spPr>
          <a:xfrm>
            <a:off x="6117021" y="5783602"/>
            <a:ext cx="2443656" cy="749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43BB43-BE91-49F3-A59B-D08B4BD62347}"/>
              </a:ext>
            </a:extLst>
          </p:cNvPr>
          <p:cNvSpPr txBox="1"/>
          <p:nvPr/>
        </p:nvSpPr>
        <p:spPr>
          <a:xfrm>
            <a:off x="8565934" y="5973891"/>
            <a:ext cx="36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전압 상승을 억제 시킬 수 있다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16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86CF57-7D8A-431B-AFAF-514AF2BB5200}"/>
              </a:ext>
            </a:extLst>
          </p:cNvPr>
          <p:cNvSpPr/>
          <p:nvPr/>
        </p:nvSpPr>
        <p:spPr>
          <a:xfrm>
            <a:off x="1939157" y="490439"/>
            <a:ext cx="8844456" cy="1103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400" dirty="0"/>
              <a:t>동기 조상기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F616B-DC7D-455A-9321-6709BBDE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57" y="1895526"/>
            <a:ext cx="3585030" cy="3169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29FD27-0080-4339-84DB-10A193F8E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25" y="1895526"/>
            <a:ext cx="5439104" cy="3169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24688-7C7B-4A77-9C31-4AAF8F94DDDE}"/>
              </a:ext>
            </a:extLst>
          </p:cNvPr>
          <p:cNvSpPr txBox="1"/>
          <p:nvPr/>
        </p:nvSpPr>
        <p:spPr>
          <a:xfrm>
            <a:off x="882869" y="53661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여자 전류를 작게 할 경우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C238E-34D6-41AA-BFA3-FF841158F1BD}"/>
              </a:ext>
            </a:extLst>
          </p:cNvPr>
          <p:cNvSpPr txBox="1"/>
          <p:nvPr/>
        </p:nvSpPr>
        <p:spPr>
          <a:xfrm>
            <a:off x="882869" y="600549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여자 전류를 크게 할 경우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D4C5F2-3A78-4D6E-B328-B188E4EDD19E}"/>
              </a:ext>
            </a:extLst>
          </p:cNvPr>
          <p:cNvSpPr/>
          <p:nvPr/>
        </p:nvSpPr>
        <p:spPr>
          <a:xfrm>
            <a:off x="3664400" y="5366194"/>
            <a:ext cx="6868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C3DB8B-9756-4CAF-9B53-5E432B0ECC49}"/>
              </a:ext>
            </a:extLst>
          </p:cNvPr>
          <p:cNvSpPr/>
          <p:nvPr/>
        </p:nvSpPr>
        <p:spPr>
          <a:xfrm>
            <a:off x="3664400" y="6005496"/>
            <a:ext cx="6868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BC616-063B-403A-9575-A961C4A48D07}"/>
              </a:ext>
            </a:extLst>
          </p:cNvPr>
          <p:cNvSpPr txBox="1"/>
          <p:nvPr/>
        </p:nvSpPr>
        <p:spPr>
          <a:xfrm>
            <a:off x="4408991" y="536619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리액터로 작용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EB577-60F2-44EC-9B1E-4312EDD3CB47}"/>
              </a:ext>
            </a:extLst>
          </p:cNvPr>
          <p:cNvSpPr txBox="1"/>
          <p:nvPr/>
        </p:nvSpPr>
        <p:spPr>
          <a:xfrm>
            <a:off x="4408991" y="600549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콘덴서로 작용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7BCB3F-99CD-4C06-B89F-B56059658DF4}"/>
              </a:ext>
            </a:extLst>
          </p:cNvPr>
          <p:cNvGrpSpPr/>
          <p:nvPr/>
        </p:nvGrpSpPr>
        <p:grpSpPr>
          <a:xfrm>
            <a:off x="9553903" y="5708876"/>
            <a:ext cx="2128344" cy="962572"/>
            <a:chOff x="7062952" y="5366194"/>
            <a:chExt cx="2743199" cy="138520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EB58635-F01C-4321-8CFB-B2E9DB240AB9}"/>
                </a:ext>
              </a:extLst>
            </p:cNvPr>
            <p:cNvSpPr/>
            <p:nvPr/>
          </p:nvSpPr>
          <p:spPr>
            <a:xfrm>
              <a:off x="7409793" y="5628925"/>
              <a:ext cx="2396358" cy="112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요즘은 </a:t>
              </a:r>
              <a:r>
                <a:rPr lang="en-US" altLang="ko-KR" dirty="0"/>
                <a:t>Facts </a:t>
              </a:r>
              <a:r>
                <a:rPr lang="ko-KR" altLang="en-US" dirty="0"/>
                <a:t>기술을 많이 활용한다</a:t>
              </a:r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D7542615-81C2-46C5-9D35-01829C1E752C}"/>
                </a:ext>
              </a:extLst>
            </p:cNvPr>
            <p:cNvSpPr/>
            <p:nvPr/>
          </p:nvSpPr>
          <p:spPr>
            <a:xfrm>
              <a:off x="7062952" y="5366194"/>
              <a:ext cx="914400" cy="6393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38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B8DA3-5827-4296-82B8-4BE94F16867E}"/>
              </a:ext>
            </a:extLst>
          </p:cNvPr>
          <p:cNvSpPr/>
          <p:nvPr/>
        </p:nvSpPr>
        <p:spPr>
          <a:xfrm>
            <a:off x="1860331" y="599090"/>
            <a:ext cx="8875986" cy="562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rgbClr val="FF0000"/>
                </a:solidFill>
              </a:rPr>
              <a:t>감사 합니다 </a:t>
            </a:r>
          </a:p>
        </p:txBody>
      </p:sp>
    </p:spTree>
    <p:extLst>
      <p:ext uri="{BB962C8B-B14F-4D97-AF65-F5344CB8AC3E}">
        <p14:creationId xmlns:p14="http://schemas.microsoft.com/office/powerpoint/2010/main" val="10183124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78</TotalTime>
  <Words>156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돋움</vt:lpstr>
      <vt:lpstr>Franklin Gothic Book</vt:lpstr>
      <vt:lpstr>Crop</vt:lpstr>
      <vt:lpstr>PowerPoint Presentation</vt:lpstr>
      <vt:lpstr>조상설비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전기3</dc:creator>
  <cp:lastModifiedBy>전기3</cp:lastModifiedBy>
  <cp:revision>9</cp:revision>
  <dcterms:created xsi:type="dcterms:W3CDTF">2017-05-18T00:34:57Z</dcterms:created>
  <dcterms:modified xsi:type="dcterms:W3CDTF">2017-05-18T01:53:02Z</dcterms:modified>
</cp:coreProperties>
</file>