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803AF8-8E04-4CC1-899F-BF9322FF33E4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431D223-D235-4CA7-9307-662F78B6BD5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dirty="0" smtClean="0"/>
              <a:t>10</a:t>
            </a:r>
            <a:r>
              <a:rPr lang="ko-KR" altLang="en-US" sz="6000" dirty="0" smtClean="0"/>
              <a:t>조  홍재완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이승규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943944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 지중 송전 시스템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1.</a:t>
            </a:r>
            <a:r>
              <a:rPr lang="ko-KR" altLang="en-US" sz="2400" dirty="0" smtClean="0"/>
              <a:t>지중화 선로의 장단점</a:t>
            </a:r>
            <a:endParaRPr lang="en-US" altLang="ko-KR" sz="2400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지중 케이블의 도입배경</a:t>
            </a:r>
            <a:endParaRPr lang="en-US" altLang="ko-KR" sz="2400" dirty="0" smtClean="0"/>
          </a:p>
          <a:p>
            <a:pPr algn="ctr"/>
            <a:r>
              <a:rPr lang="en-US" altLang="ko-KR" dirty="0" smtClean="0"/>
              <a:t>3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지중 케이블의 구조</a:t>
            </a:r>
            <a:endParaRPr lang="en-US" altLang="ko-KR" sz="2400" dirty="0" smtClean="0"/>
          </a:p>
          <a:p>
            <a:pPr algn="ctr"/>
            <a:r>
              <a:rPr lang="en-US" altLang="ko-KR" dirty="0"/>
              <a:t>4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지중케이블의 종류</a:t>
            </a:r>
            <a:endParaRPr lang="en-US" altLang="ko-KR" sz="2400" dirty="0" smtClean="0"/>
          </a:p>
          <a:p>
            <a:pPr algn="ctr"/>
            <a:r>
              <a:rPr lang="en-US" altLang="ko-KR" dirty="0"/>
              <a:t>5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기타 부대 설비</a:t>
            </a:r>
            <a:endParaRPr lang="en-US" altLang="ko-KR" sz="2400" dirty="0" smtClean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5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382000" cy="1069848"/>
          </a:xfrm>
        </p:spPr>
        <p:txBody>
          <a:bodyPr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지중화 선로의 장단점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2400" dirty="0" smtClean="0"/>
              <a:t>장점</a:t>
            </a:r>
            <a:endParaRPr lang="ko-KR" altLang="en-US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ko-KR" altLang="en-US" sz="2400" dirty="0" smtClean="0"/>
              <a:t>단점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 smtClean="0"/>
              <a:t>지하에 시설을 시설함으로써 도심부하 공급에 유리</a:t>
            </a:r>
            <a:endParaRPr lang="en-US" altLang="ko-KR" dirty="0" smtClean="0"/>
          </a:p>
          <a:p>
            <a:r>
              <a:rPr lang="ko-KR" altLang="en-US" dirty="0" smtClean="0"/>
              <a:t>안전하면서도</a:t>
            </a:r>
            <a:r>
              <a:rPr lang="en-US" altLang="ko-KR" dirty="0"/>
              <a:t> </a:t>
            </a:r>
            <a:r>
              <a:rPr lang="ko-KR" altLang="en-US" dirty="0" smtClean="0"/>
              <a:t>쾌적한 도심 환경 구축에 유리</a:t>
            </a:r>
            <a:endParaRPr lang="en-US" altLang="ko-KR" dirty="0" smtClean="0"/>
          </a:p>
          <a:p>
            <a:r>
              <a:rPr lang="ko-KR" altLang="en-US" dirty="0" err="1" smtClean="0"/>
              <a:t>가공전선로보다</a:t>
            </a:r>
            <a:r>
              <a:rPr lang="ko-KR" altLang="en-US" dirty="0" smtClean="0"/>
              <a:t> 자연재해의 영향을 덜 받는다</a:t>
            </a:r>
            <a:endParaRPr lang="en-US" altLang="ko-KR" dirty="0" smtClean="0"/>
          </a:p>
          <a:p>
            <a:r>
              <a:rPr lang="ko-KR" altLang="en-US" dirty="0" smtClean="0"/>
              <a:t>공급자 입장에서는 지역주민의 거부감이 적어 경과지 확보에 용이하다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지중화에 들어</a:t>
            </a:r>
            <a:r>
              <a:rPr lang="ko-KR" altLang="en-US" dirty="0" smtClean="0">
                <a:latin typeface="+mn-ea"/>
              </a:rPr>
              <a:t>가는 막대한 비용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가공선로의 약 </a:t>
            </a:r>
            <a:r>
              <a:rPr lang="en-US" altLang="ko-KR" dirty="0" smtClean="0">
                <a:latin typeface="+mn-ea"/>
              </a:rPr>
              <a:t>7~14</a:t>
            </a:r>
            <a:r>
              <a:rPr lang="ko-KR" altLang="en-US" dirty="0" smtClean="0">
                <a:latin typeface="+mn-ea"/>
              </a:rPr>
              <a:t>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유지 보수가 어려움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가공선로의 </a:t>
            </a:r>
            <a:r>
              <a:rPr lang="en-US" altLang="ko-KR" dirty="0" smtClean="0">
                <a:latin typeface="+mn-ea"/>
              </a:rPr>
              <a:t>26</a:t>
            </a:r>
            <a:r>
              <a:rPr lang="ko-KR" altLang="en-US" dirty="0" smtClean="0">
                <a:latin typeface="+mn-ea"/>
              </a:rPr>
              <a:t>배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문제 구간의 파악이 어려움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복구에 많은 시간을 요함</a:t>
            </a:r>
            <a:endParaRPr lang="en-US" altLang="ko-KR" dirty="0" smtClean="0">
              <a:latin typeface="+mn-ea"/>
            </a:endParaRPr>
          </a:p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0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지중 케이블의 도입배경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27637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지중 케이블은 대도시 지역에 용지가 부족한 지역이나 </a:t>
            </a:r>
            <a:r>
              <a:rPr lang="ko-KR" altLang="en-US" sz="2400" dirty="0" err="1" smtClean="0"/>
              <a:t>문화재등</a:t>
            </a:r>
            <a:r>
              <a:rPr lang="ko-KR" altLang="en-US" sz="2400" dirty="0" smtClean="0"/>
              <a:t> 미관을 고려해야 되는 지역에 주로 설치된다</a:t>
            </a:r>
            <a:endParaRPr lang="en-US" altLang="ko-KR" sz="2400" dirty="0"/>
          </a:p>
          <a:p>
            <a:r>
              <a:rPr lang="ko-KR" altLang="en-US" sz="2400" dirty="0" smtClean="0"/>
              <a:t>대도시 지역의 전력 수요 증가와 환경 요인으로 </a:t>
            </a:r>
            <a:r>
              <a:rPr lang="ko-KR" altLang="en-US" sz="2400" dirty="0" err="1" smtClean="0"/>
              <a:t>지중화률이</a:t>
            </a:r>
            <a:r>
              <a:rPr lang="ko-KR" altLang="en-US" sz="2400" dirty="0" smtClean="0"/>
              <a:t> 더욱 증가할 것으로 예상이 된다</a:t>
            </a:r>
            <a:endParaRPr lang="en-US" altLang="ko-KR" sz="2400" dirty="0"/>
          </a:p>
          <a:p>
            <a:r>
              <a:rPr lang="ko-KR" altLang="en-US" sz="2400" dirty="0" smtClean="0"/>
              <a:t>지중 선로는 초기에는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154KV</a:t>
            </a:r>
            <a:r>
              <a:rPr lang="ko-KR" altLang="en-US" sz="2400" dirty="0" smtClean="0"/>
              <a:t>급 </a:t>
            </a:r>
            <a:r>
              <a:rPr lang="en-US" altLang="ko-KR" sz="2400" dirty="0" smtClean="0"/>
              <a:t>OF</a:t>
            </a:r>
            <a:r>
              <a:rPr lang="ko-KR" altLang="en-US" sz="2400" dirty="0" smtClean="0"/>
              <a:t>케이블로 설치되다가 </a:t>
            </a:r>
            <a:r>
              <a:rPr lang="en-US" altLang="ko-KR" sz="2400" dirty="0" smtClean="0"/>
              <a:t>2000</a:t>
            </a:r>
            <a:r>
              <a:rPr lang="ko-KR" altLang="en-US" sz="2400" dirty="0" smtClean="0"/>
              <a:t>년대 이후로는 </a:t>
            </a:r>
            <a:r>
              <a:rPr lang="en-US" altLang="ko-KR" sz="2400" dirty="0" smtClean="0"/>
              <a:t>XLPE</a:t>
            </a:r>
            <a:r>
              <a:rPr lang="ko-KR" altLang="en-US" sz="2400" dirty="0" smtClean="0"/>
              <a:t>케이블로 설치되고 있다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59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지중 케이블의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4520" y="2204865"/>
            <a:ext cx="4680520" cy="4392488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크게 세 부분으로 구성되어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err="1" smtClean="0">
                <a:latin typeface="+mn-ea"/>
              </a:rPr>
              <a:t>도전부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중심으로부터 전류를 흘림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절연부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도전부의 전압을 유지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보호부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err="1" smtClean="0">
                <a:latin typeface="+mn-ea"/>
              </a:rPr>
              <a:t>도전부와</a:t>
            </a:r>
            <a:r>
              <a:rPr lang="ko-KR" altLang="en-US" dirty="0" smtClean="0">
                <a:latin typeface="+mn-ea"/>
              </a:rPr>
              <a:t> 절연부의 기능을 외부에서 보호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도체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케이블에 전기가 흐르는 부분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절연체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도전부의 전압유지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도체를 외부로부터 전기적으로 완전히 분리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금속 </a:t>
            </a:r>
            <a:r>
              <a:rPr lang="ko-KR" altLang="en-US" dirty="0" err="1" smtClean="0">
                <a:latin typeface="+mn-ea"/>
              </a:rPr>
              <a:t>시스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절연체 보호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습기 침범 차단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전기적 차폐가 </a:t>
            </a:r>
            <a:r>
              <a:rPr lang="ko-KR" altLang="en-US" dirty="0" err="1" smtClean="0">
                <a:latin typeface="+mn-ea"/>
              </a:rPr>
              <a:t>우수해야함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보호층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방식층</a:t>
            </a:r>
            <a:r>
              <a:rPr lang="en-US" altLang="ko-KR" dirty="0" smtClean="0">
                <a:latin typeface="+mn-ea"/>
              </a:rPr>
              <a:t>) : </a:t>
            </a:r>
            <a:r>
              <a:rPr lang="ko-KR" altLang="en-US" dirty="0" smtClean="0">
                <a:latin typeface="+mn-ea"/>
              </a:rPr>
              <a:t>케이블의 부식 등을 막음</a:t>
            </a:r>
            <a:endParaRPr lang="ko-KR" altLang="en-US" dirty="0">
              <a:latin typeface="+mn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42" y="2276872"/>
            <a:ext cx="4038600" cy="4320480"/>
          </a:xfrm>
        </p:spPr>
      </p:pic>
    </p:spTree>
    <p:extLst>
      <p:ext uri="{BB962C8B-B14F-4D97-AF65-F5344CB8AC3E}">
        <p14:creationId xmlns:p14="http://schemas.microsoft.com/office/powerpoint/2010/main" val="3240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지중 케이블의 종류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400" dirty="0" smtClean="0"/>
              <a:t>OF</a:t>
            </a:r>
            <a:r>
              <a:rPr lang="ko-KR" altLang="en-US" sz="2400" dirty="0" smtClean="0"/>
              <a:t>케이블</a:t>
            </a:r>
            <a:endParaRPr lang="ko-KR" altLang="en-US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altLang="ko-KR" sz="2400" dirty="0" smtClean="0"/>
              <a:t>XLPE</a:t>
            </a:r>
            <a:r>
              <a:rPr lang="ko-KR" altLang="en-US" sz="2400" dirty="0" smtClean="0"/>
              <a:t>케이블</a:t>
            </a:r>
            <a:endParaRPr lang="ko-KR" altLang="en-US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68974"/>
            <a:ext cx="3960440" cy="3972394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52936"/>
            <a:ext cx="4032448" cy="3816423"/>
          </a:xfrm>
        </p:spPr>
      </p:pic>
    </p:spTree>
    <p:extLst>
      <p:ext uri="{BB962C8B-B14F-4D97-AF65-F5344CB8AC3E}">
        <p14:creationId xmlns:p14="http://schemas.microsoft.com/office/powerpoint/2010/main" val="15633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5.</a:t>
            </a:r>
            <a:r>
              <a:rPr lang="ko-KR" altLang="en-US" dirty="0" smtClean="0"/>
              <a:t>기타 부대 설비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sz="2400" dirty="0" smtClean="0"/>
              <a:t>케이블 접속함</a:t>
            </a:r>
            <a:endParaRPr lang="ko-KR" altLang="en-US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ko-KR" altLang="en-US" sz="2400" dirty="0" smtClean="0"/>
              <a:t>케이블 헤드</a:t>
            </a:r>
            <a:endParaRPr lang="ko-KR" altLang="en-US" sz="24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517232"/>
            <a:ext cx="2381250" cy="819150"/>
          </a:xfrm>
        </p:spPr>
      </p:pic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케이블 헤드는  지중 케이블과 가공 선로를 </a:t>
            </a:r>
            <a:r>
              <a:rPr lang="ko-KR" altLang="en-US" dirty="0" err="1" smtClean="0"/>
              <a:t>연결할때</a:t>
            </a:r>
            <a:r>
              <a:rPr lang="ko-KR" altLang="en-US" dirty="0" smtClean="0"/>
              <a:t> 사용하는 설비이다</a:t>
            </a:r>
            <a:endParaRPr lang="en-US" altLang="ko-KR" dirty="0" smtClean="0"/>
          </a:p>
          <a:p>
            <a:r>
              <a:rPr lang="ko-KR" altLang="en-US" dirty="0" smtClean="0"/>
              <a:t>지지물의 형태에 따라 </a:t>
            </a:r>
            <a:r>
              <a:rPr lang="ko-KR" altLang="en-US" dirty="0" err="1" smtClean="0"/>
              <a:t>철구형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철탑형</a:t>
            </a:r>
            <a:r>
              <a:rPr lang="ko-KR" altLang="en-US" dirty="0" smtClean="0"/>
              <a:t> 수평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수직 </a:t>
            </a:r>
            <a:r>
              <a:rPr lang="ko-KR" altLang="en-US" dirty="0" err="1" smtClean="0"/>
              <a:t>강관주등으로</a:t>
            </a:r>
            <a:r>
              <a:rPr lang="ko-KR" altLang="en-US" dirty="0" smtClean="0"/>
              <a:t> 나뉘게 된다</a:t>
            </a:r>
            <a:endParaRPr lang="en-US" altLang="ko-KR" dirty="0"/>
          </a:p>
          <a:p>
            <a:r>
              <a:rPr lang="ko-KR" altLang="en-US" dirty="0" smtClean="0"/>
              <a:t>지중선로의 규모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가공 선로와의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설비 안전성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주위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대관 인허가 등을 고려해야 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068960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접속함은 케이블 상호 간을 전기적을 전기적으로 연결하는 접속 장치이다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종단 접속함의 종류</a:t>
            </a:r>
            <a:endParaRPr lang="en-US" altLang="ko-KR" dirty="0" smtClean="0"/>
          </a:p>
          <a:p>
            <a:r>
              <a:rPr lang="en-US" altLang="ko-KR" dirty="0" smtClean="0"/>
              <a:t>1)</a:t>
            </a:r>
            <a:r>
              <a:rPr lang="ko-KR" altLang="en-US" dirty="0" smtClean="0"/>
              <a:t>기중 종단 접속함</a:t>
            </a:r>
            <a:endParaRPr lang="en-US" altLang="ko-KR" dirty="0" smtClean="0"/>
          </a:p>
          <a:p>
            <a:r>
              <a:rPr lang="en-US" altLang="ko-KR" dirty="0" smtClean="0"/>
              <a:t>2)</a:t>
            </a:r>
            <a:r>
              <a:rPr lang="ko-KR" altLang="en-US" dirty="0" err="1" smtClean="0"/>
              <a:t>가스중</a:t>
            </a:r>
            <a:r>
              <a:rPr lang="ko-KR" altLang="en-US" dirty="0" smtClean="0"/>
              <a:t> 종단 접속함</a:t>
            </a:r>
            <a:endParaRPr lang="en-US" altLang="ko-KR" dirty="0" smtClean="0"/>
          </a:p>
          <a:p>
            <a:r>
              <a:rPr lang="en-US" altLang="ko-KR" dirty="0" smtClean="0"/>
              <a:t>3)</a:t>
            </a:r>
            <a:r>
              <a:rPr lang="ko-KR" altLang="en-US" dirty="0" err="1" smtClean="0"/>
              <a:t>유중</a:t>
            </a:r>
            <a:r>
              <a:rPr lang="ko-KR" altLang="en-US" dirty="0" smtClean="0"/>
              <a:t> 종단 접속함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6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2996952"/>
            <a:ext cx="34307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smtClean="0"/>
              <a:t>끝</a:t>
            </a:r>
            <a:r>
              <a:rPr lang="en-US" altLang="ko-KR" sz="6000" dirty="0" smtClean="0"/>
              <a:t>~~~~~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003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</TotalTime>
  <Words>289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도시</vt:lpstr>
      <vt:lpstr>10조  홍재완 이승규</vt:lpstr>
      <vt:lpstr>1.지중화 선로의 장단점</vt:lpstr>
      <vt:lpstr>2.지중 케이블의 도입배경</vt:lpstr>
      <vt:lpstr>3.지중 케이블의 구조</vt:lpstr>
      <vt:lpstr>4.지중 케이블의 종류</vt:lpstr>
      <vt:lpstr>5.기타 부대 설비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10조  홍재완 이승규</dc:title>
  <dc:creator>전기2</dc:creator>
  <cp:lastModifiedBy>전기2</cp:lastModifiedBy>
  <cp:revision>13</cp:revision>
  <dcterms:created xsi:type="dcterms:W3CDTF">2017-05-18T00:17:29Z</dcterms:created>
  <dcterms:modified xsi:type="dcterms:W3CDTF">2017-05-18T01:51:45Z</dcterms:modified>
</cp:coreProperties>
</file>