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88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</p:sldIdLst>
  <p:sldSz cx="9144000" cy="6858000" type="screen4x3"/>
  <p:notesSz cx="6845300" cy="91963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9933"/>
    <a:srgbClr val="660066"/>
    <a:srgbClr val="FFFFFF"/>
    <a:srgbClr val="006666"/>
    <a:srgbClr val="009999"/>
    <a:srgbClr val="00CC99"/>
    <a:srgbClr val="330099"/>
    <a:srgbClr val="5C230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244" y="-114"/>
      </p:cViewPr>
      <p:guideLst>
        <p:guide orient="horz" pos="2896"/>
        <p:guide pos="215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0"/>
            <a:ext cx="2967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67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6675" y="8734425"/>
            <a:ext cx="2967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굴림" charset="-127"/>
              </a:defRPr>
            </a:lvl1pPr>
          </a:lstStyle>
          <a:p>
            <a:fld id="{BB1C4EFD-A1D2-4EE9-99DE-7B742C4CC62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09638">
              <a:defRPr sz="1000" b="0" i="1">
                <a:ea typeface="굴림" charset="-127"/>
              </a:defRPr>
            </a:lvl1pPr>
          </a:lstStyle>
          <a:p>
            <a:r>
              <a:rPr lang="ko-KR" altLang="en-US"/>
              <a:t>*</a:t>
            </a:r>
            <a:endParaRPr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8425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5625" algn="l" defTabSz="909638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304800" y="533400"/>
            <a:ext cx="8458200" cy="57912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sq">
            <a:solidFill>
              <a:srgbClr val="5C2305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533400" y="762000"/>
            <a:ext cx="8001000" cy="5334000"/>
          </a:xfrm>
          <a:prstGeom prst="rect">
            <a:avLst/>
          </a:prstGeom>
          <a:noFill/>
          <a:ln w="762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3581400"/>
            <a:ext cx="5486400" cy="1058863"/>
          </a:xfrm>
        </p:spPr>
        <p:txBody>
          <a:bodyPr/>
          <a:lstStyle>
            <a:lvl1pPr marL="0" indent="0">
              <a:buFontTx/>
              <a:buNone/>
              <a:defRPr sz="320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4716016" y="6418107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전자계열공동실습소</a:t>
            </a:r>
            <a:r>
              <a:rPr lang="ko-KR" altLang="en-US" sz="1600" dirty="0" smtClean="0"/>
              <a:t>   디지털통신실  김 기 태</a:t>
            </a:r>
            <a:endParaRPr lang="en-US" altLang="ko-KR" sz="16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838200"/>
            <a:ext cx="158115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0" y="838200"/>
            <a:ext cx="459105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41613" y="1752600"/>
            <a:ext cx="26654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59425" y="1752600"/>
            <a:ext cx="2667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800" y="533400"/>
            <a:ext cx="8458200" cy="57912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sq">
            <a:solidFill>
              <a:srgbClr val="5C2305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533400" y="762000"/>
            <a:ext cx="8001000" cy="5334000"/>
          </a:xfrm>
          <a:prstGeom prst="rect">
            <a:avLst/>
          </a:prstGeom>
          <a:noFill/>
          <a:ln w="762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8382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1613" y="1752600"/>
            <a:ext cx="5484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4716016" y="6418107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전자계열공동실습소</a:t>
            </a:r>
            <a:r>
              <a:rPr lang="ko-KR" altLang="en-US" sz="1600" dirty="0" smtClean="0"/>
              <a:t>   디지털통신실  김 기 태</a:t>
            </a:r>
            <a:endParaRPr lang="en-US" altLang="ko-KR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rgbClr val="5C2305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2200">
          <a:solidFill>
            <a:srgbClr val="5C2305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2000">
          <a:solidFill>
            <a:srgbClr val="5C2305"/>
          </a:solidFill>
          <a:latin typeface="+mn-lt"/>
        </a:defRPr>
      </a:lvl2pPr>
      <a:lvl3pPr marL="108585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>
          <a:solidFill>
            <a:srgbClr val="5C2305"/>
          </a:solidFill>
          <a:latin typeface="+mn-lt"/>
        </a:defRPr>
      </a:lvl3pPr>
      <a:lvl4pPr marL="142875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600">
          <a:solidFill>
            <a:srgbClr val="5C2305"/>
          </a:solidFill>
          <a:latin typeface="+mn-lt"/>
        </a:defRPr>
      </a:lvl4pPr>
      <a:lvl5pPr marL="177165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5pPr>
      <a:lvl6pPr marL="222885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6pPr>
      <a:lvl7pPr marL="268605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7pPr>
      <a:lvl8pPr marL="314325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8pPr>
      <a:lvl9pPr marL="360045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5C2305"/>
        </a:buClr>
        <a:buChar char="•"/>
        <a:defRPr kumimoji="1" sz="1400">
          <a:solidFill>
            <a:srgbClr val="5C2305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5FD4-7E50-46E8-A16E-A3C81CAC3BD9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87D4-B569-4E32-81A9-CC8BAA9C82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BrEEYfk-wG8/UHnD9zAc-fI/AAAAAAAACAA/mMWyaiV2MRg/s1600/moodle-facebook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itai\Desktop\&#44277;&#49892;&#44592;&#54925;1\%232014_&#51077;&#49548;&#48143;&#54217;&#44032;\&#54856;&#54168;&#51060;&#51648;\&#44277;&#49892;&#54856;&#54168;&#51060;&#51648;\2013&#54617;&#45380;&#46020;_&#44608;&#44592;&#53468;.wm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blog.co.kr/wp-content/uploads/2012/01/smartedu_01_120125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164474" y="1268760"/>
            <a:ext cx="6803477" cy="720080"/>
          </a:xfrm>
          <a:noFill/>
        </p:spPr>
        <p:txBody>
          <a:bodyPr/>
          <a:lstStyle/>
          <a:p>
            <a:pPr algn="ctr"/>
            <a:r>
              <a:rPr lang="ko-KR" altLang="en-US" sz="5600" smtClean="0">
                <a:ea typeface="굴림" charset="-127"/>
              </a:rPr>
              <a:t>전자계열공동실습소</a:t>
            </a:r>
            <a:endParaRPr lang="en-US" altLang="ko-KR" sz="5600" dirty="0">
              <a:ea typeface="굴림" charset="-127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627784" y="2717304"/>
            <a:ext cx="3888432" cy="855712"/>
          </a:xfrm>
          <a:noFill/>
        </p:spPr>
        <p:txBody>
          <a:bodyPr/>
          <a:lstStyle/>
          <a:p>
            <a:r>
              <a:rPr lang="ko-KR" altLang="en-US" sz="4800" dirty="0" smtClean="0">
                <a:ea typeface="굴림" charset="-127"/>
              </a:rPr>
              <a:t>디지털통신실</a:t>
            </a:r>
            <a:endParaRPr lang="ko-KR" altLang="en-US" sz="4800" dirty="0">
              <a:ea typeface="굴림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4149080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5C2305"/>
                </a:solidFill>
                <a:latin typeface="+mn-lt"/>
                <a:ea typeface="굴림" charset="-127"/>
              </a:rPr>
              <a:t>김 기 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교과목 학습방법 </a:t>
            </a:r>
            <a:r>
              <a:rPr lang="en-US" altLang="ko-KR" sz="3600" dirty="0" smtClean="0"/>
              <a:t>Ⅱ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6439445" cy="18722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348880"/>
            <a:ext cx="6960963" cy="23042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933056"/>
            <a:ext cx="6912768" cy="1728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교과목 학습방법 </a:t>
            </a:r>
            <a:r>
              <a:rPr lang="en-US" altLang="ko-KR" sz="3600" dirty="0" smtClean="0"/>
              <a:t>Ⅲ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40" name="Picture 4" descr="http://2.bp.blogspot.com/-BrEEYfk-wG8/UHnD9zAc-fI/AAAAAAAACAA/mMWyaiV2MRg/s640/moodle-facebook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556792"/>
            <a:ext cx="6096000" cy="389193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교과목 학습방법 </a:t>
            </a:r>
            <a:r>
              <a:rPr lang="en-US" altLang="ko-KR" sz="3600" dirty="0" smtClean="0"/>
              <a:t>Ⅲ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42822" y="5373216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err="1" smtClean="0"/>
              <a:t>무들시스템</a:t>
            </a:r>
            <a:r>
              <a:rPr lang="ko-KR" altLang="en-US" dirty="0" smtClean="0"/>
              <a:t> 적용사례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이화여자대학교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" name="2013학년도_김기태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62100" y="1581150"/>
            <a:ext cx="6019800" cy="36957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4688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err="1" smtClean="0">
                <a:ea typeface="굴림" charset="-127"/>
              </a:rPr>
              <a:t>차시별</a:t>
            </a:r>
            <a:r>
              <a:rPr lang="ko-KR" altLang="en-US" sz="3600" b="1" dirty="0" smtClean="0">
                <a:ea typeface="굴림" charset="-127"/>
              </a:rPr>
              <a:t> 수업계획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31641" y="1787639"/>
          <a:ext cx="6840759" cy="3558529"/>
        </p:xfrm>
        <a:graphic>
          <a:graphicData uri="http://schemas.openxmlformats.org/drawingml/2006/table">
            <a:tbl>
              <a:tblPr/>
              <a:tblGrid>
                <a:gridCol w="720079"/>
                <a:gridCol w="1440160"/>
                <a:gridCol w="2376264"/>
                <a:gridCol w="1512168"/>
                <a:gridCol w="792088"/>
              </a:tblGrid>
              <a:tr h="720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시간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단원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학습내용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교수방법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비고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앱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인벤터를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활용한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스마트폰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앱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제작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앱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인벤터의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구조 및 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환경설정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강의법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스마트기기 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및 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블로거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내용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앱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인벤터를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활용한 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앱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제작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Ⅰ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강의 및 실습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6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앱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인벤터를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활용한 </a:t>
                      </a:r>
                      <a:endParaRPr lang="en-US" altLang="ko-KR" sz="1600" b="1" dirty="0" smtClean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앱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제작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Ⅱ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및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HTML5 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웹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앱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제작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강의 및 실습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err="1" smtClean="0">
                <a:ea typeface="굴림" charset="-127"/>
              </a:rPr>
              <a:t>교수학습과정안</a:t>
            </a:r>
            <a:r>
              <a:rPr lang="ko-KR" altLang="en-US" sz="3600" b="1" dirty="0" smtClean="0">
                <a:ea typeface="굴림" charset="-127"/>
              </a:rPr>
              <a:t> 예시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19672" y="1700808"/>
          <a:ext cx="5747258" cy="2908477"/>
        </p:xfrm>
        <a:graphic>
          <a:graphicData uri="http://schemas.openxmlformats.org/drawingml/2006/table">
            <a:tbl>
              <a:tblPr/>
              <a:tblGrid>
                <a:gridCol w="573786"/>
                <a:gridCol w="1127887"/>
                <a:gridCol w="625983"/>
                <a:gridCol w="774446"/>
                <a:gridCol w="461264"/>
                <a:gridCol w="1056005"/>
                <a:gridCol w="1127887"/>
              </a:tblGrid>
              <a:tr h="593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바탕"/>
                        </a:rPr>
                        <a:t>단원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</a:rPr>
                        <a:t>앱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</a:rPr>
                        <a:t>인벤터를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 활용한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</a:rPr>
                        <a:t>스마트폰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</a:rPr>
                        <a:t>앱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 제작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바탕"/>
                        </a:rPr>
                        <a:t>차시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3/3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차시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바탕"/>
                        </a:rPr>
                        <a:t>대상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4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바탕"/>
                        </a:rPr>
                        <a:t>학습목표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1.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앱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인벤터를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이용하여 두더지잡기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앱을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제작할 수 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2. HTML5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의 웹 앱 제작을 통해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하이브리드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앱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제작 방법을 이해할 수 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3.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폰갭의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역할 및 설치방법에 대해 설명할 수 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바탕"/>
                        </a:rPr>
                        <a:t>학습형태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3210" marR="26035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이론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·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실기 통합 실습 및 과제 중심 학습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바탕"/>
                        </a:rPr>
                        <a:t>교실환경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디지털통신실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52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바탕"/>
                        </a:rPr>
                        <a:t>학습환경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바탕"/>
                        </a:rPr>
                        <a:t>및 자료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바탕"/>
                        </a:rPr>
                        <a:t>학생준비물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바탕"/>
                        </a:rPr>
                        <a:t>사용기자재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</a:tr>
              <a:tr h="574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실습교재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컴퓨터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갤럭시탭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갤럭시노트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10.1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컴퓨터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</a:rPr>
                        <a:t>빔프로젝터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바탕"/>
                        </a:rPr>
                        <a:t>스크린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,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갤럭시탭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,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갤럭시노트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바탕"/>
                        </a:rPr>
                        <a:t>10.1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err="1" smtClean="0">
                <a:ea typeface="굴림" charset="-127"/>
              </a:rPr>
              <a:t>교수학습과정안</a:t>
            </a:r>
            <a:r>
              <a:rPr lang="ko-KR" altLang="en-US" sz="3600" b="1" dirty="0" smtClean="0">
                <a:ea typeface="굴림" charset="-127"/>
              </a:rPr>
              <a:t> 예시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074034" y="1486066"/>
          <a:ext cx="4995932" cy="4463216"/>
        </p:xfrm>
        <a:graphic>
          <a:graphicData uri="http://schemas.openxmlformats.org/drawingml/2006/table">
            <a:tbl>
              <a:tblPr/>
              <a:tblGrid>
                <a:gridCol w="1076635"/>
                <a:gridCol w="350469"/>
                <a:gridCol w="1136671"/>
                <a:gridCol w="1136671"/>
                <a:gridCol w="647743"/>
                <a:gridCol w="647743"/>
              </a:tblGrid>
              <a:tr h="347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dirty="0">
                          <a:solidFill>
                            <a:srgbClr val="000000"/>
                          </a:solidFill>
                          <a:latin typeface="바탕"/>
                        </a:rPr>
                        <a:t>단계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</a:rPr>
                        <a:t>학습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</a:rPr>
                        <a:t>내용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</a:rPr>
                        <a:t>▷교사활동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</a:rPr>
                        <a:t>▶학생활동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</a:rPr>
                        <a:t>학습형태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</a:rPr>
                        <a:t>자료 및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유의점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</a:tr>
              <a:tr h="215077">
                <a:tc row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도입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(5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전시학습 확인 및 학습 목표 제시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1. </a:t>
                      </a: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수업시작</a:t>
                      </a:r>
                      <a:r>
                        <a:rPr lang="en-US" altLang="ko-KR" sz="6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(1</a:t>
                      </a: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분</a:t>
                      </a:r>
                      <a:r>
                        <a:rPr lang="en-US" altLang="ko-KR" sz="6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30</a:t>
                      </a:r>
                      <a:r>
                        <a:rPr lang="ko-KR" altLang="en-US" sz="6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초</a:t>
                      </a:r>
                      <a:r>
                        <a:rPr lang="en-US" altLang="ko-KR" sz="6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문답식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상호작용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학습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∘ 컴퓨터와 갤럭시탭 또는 갤럭시노트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latin typeface="바탕"/>
                        </a:rPr>
                        <a:t>10.1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이 연결된 상태로 준비되어야 함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▷출석점검 및 인사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▷주변정리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▶인사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▶수업 준비를 한다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2. </a:t>
                      </a:r>
                      <a:r>
                        <a:rPr lang="ko-KR" altLang="en-US" sz="600" b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전시 학습 내용 확인</a:t>
                      </a:r>
                      <a:r>
                        <a:rPr lang="en-US" altLang="ko-KR" sz="600" b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(1</a:t>
                      </a:r>
                      <a:r>
                        <a:rPr lang="ko-KR" altLang="en-US" sz="600" b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분</a:t>
                      </a:r>
                      <a:r>
                        <a:rPr lang="en-US" altLang="ko-KR" sz="600" b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)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92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▷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앱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인벤터로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 만든 날아라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안드로이드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 로봇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앱과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 반응하는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고양이앱의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 동작을 확인한다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▶ 자신들이 만들어본 날아라 안드로이드 로봇 앱과 반응하는 고양이앱의 동작을 스마트기기에 동작시킨다</a:t>
                      </a:r>
                      <a:r>
                        <a:rPr lang="en-US" altLang="ko-KR" sz="6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3. </a:t>
                      </a:r>
                      <a:r>
                        <a:rPr lang="ko-KR" altLang="en-US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학습 목표 제시</a:t>
                      </a:r>
                      <a:r>
                        <a:rPr lang="en-US" altLang="ko-KR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(30</a:t>
                      </a:r>
                      <a:r>
                        <a:rPr lang="ko-KR" altLang="en-US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초</a:t>
                      </a:r>
                      <a:r>
                        <a:rPr lang="en-US" altLang="ko-KR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)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전체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학습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78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바탕"/>
                        </a:rPr>
                        <a:t>∘PPT </a:t>
                      </a: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자료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▷ 학습 목표를 제시한다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1.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앱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인벤터를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이용하여 두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더지잡기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앱을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제작할 수 있다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2. HTML5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의 웹 앱 제작을 통해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하이브리드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앱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제작 방법을 이해할 수 있다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3.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폰갭의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역할 및 설치방법 에 대해 설명할 수 있다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▶ 제시된 학습 목표를 확인한다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1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학습 동기 유발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4. </a:t>
                      </a:r>
                      <a:r>
                        <a:rPr lang="ko-KR" altLang="en-US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학습 동기 유발</a:t>
                      </a:r>
                      <a:r>
                        <a:rPr lang="en-US" altLang="ko-KR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(2</a:t>
                      </a:r>
                      <a:r>
                        <a:rPr lang="ko-KR" altLang="en-US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분</a:t>
                      </a:r>
                      <a:r>
                        <a:rPr lang="en-US" altLang="ko-KR" sz="6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)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문답식 상호작용 학습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∘ 컴퓨터와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갤럭시탭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 또는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갤럭시노트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</a:rPr>
                        <a:t>10.1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이 연결된 상태로 준비되어야 함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>
                          <a:solidFill>
                            <a:srgbClr val="000000"/>
                          </a:solidFill>
                          <a:latin typeface="바탕"/>
                        </a:rPr>
                        <a:t>▷ 인터넷을 통해 앱 인벤터를 활용한 파워 블로거의 내용을 제시하며 앱 게임을 만들어 사용해 보는 것으로 동기유발</a:t>
                      </a:r>
                      <a:endParaRPr lang="ko-KR" altLang="en-US" sz="7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▶학생들은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파워블로거의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앱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 제작 방법을 보면서 실제 기기에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바탕"/>
                        </a:rPr>
                        <a:t>다운로드해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바탕"/>
                        </a:rPr>
                        <a:t> 동작시켜본다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7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2059" marR="12059" marT="12059" marB="120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err="1" smtClean="0">
                <a:ea typeface="굴림" charset="-127"/>
              </a:rPr>
              <a:t>교수학습과정안</a:t>
            </a:r>
            <a:r>
              <a:rPr lang="ko-KR" altLang="en-US" sz="3600" b="1" dirty="0" smtClean="0">
                <a:ea typeface="굴림" charset="-127"/>
              </a:rPr>
              <a:t> 예시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979713" y="1443524"/>
          <a:ext cx="5184575" cy="4505756"/>
        </p:xfrm>
        <a:graphic>
          <a:graphicData uri="http://schemas.openxmlformats.org/drawingml/2006/table">
            <a:tbl>
              <a:tblPr/>
              <a:tblGrid>
                <a:gridCol w="340233"/>
                <a:gridCol w="1122728"/>
                <a:gridCol w="1185334"/>
                <a:gridCol w="1185334"/>
                <a:gridCol w="675473"/>
                <a:gridCol w="675473"/>
              </a:tblGrid>
              <a:tr h="2871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dirty="0">
                          <a:solidFill>
                            <a:srgbClr val="000000"/>
                          </a:solidFill>
                          <a:latin typeface="바탕"/>
                        </a:rPr>
                        <a:t>단계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>
                          <a:solidFill>
                            <a:srgbClr val="000000"/>
                          </a:solidFill>
                          <a:latin typeface="바탕"/>
                        </a:rPr>
                        <a:t>학습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>
                          <a:solidFill>
                            <a:srgbClr val="000000"/>
                          </a:solidFill>
                          <a:latin typeface="바탕"/>
                        </a:rPr>
                        <a:t>내용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>
                          <a:solidFill>
                            <a:srgbClr val="000000"/>
                          </a:solidFill>
                          <a:latin typeface="바탕"/>
                        </a:rPr>
                        <a:t>▷교사활동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>
                          <a:solidFill>
                            <a:srgbClr val="000000"/>
                          </a:solidFill>
                          <a:latin typeface="바탕"/>
                        </a:rPr>
                        <a:t>▶학생활동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>
                          <a:solidFill>
                            <a:srgbClr val="000000"/>
                          </a:solidFill>
                          <a:latin typeface="바탕"/>
                        </a:rPr>
                        <a:t>학습형태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>
                          <a:solidFill>
                            <a:srgbClr val="000000"/>
                          </a:solidFill>
                          <a:latin typeface="바탕"/>
                        </a:rPr>
                        <a:t>자료 및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유의점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</a:tr>
              <a:tr h="232942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전개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(40</a:t>
                      </a: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분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두더지잡기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앱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 제작</a:t>
                      </a:r>
                      <a:endParaRPr lang="ko-KR" altLang="en-US" sz="6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▷크롬 브라우저에서 두더지 잡기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앱의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 디자인을 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▷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두저지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 잡기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앱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 제작을 위한 각각의 컴포넌트에 대한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배치를 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▷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JAVA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를 이용한 블록에디터를 통해 프로그래밍 작업을 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▷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move 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함수 모듈과 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up 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함수 모듈을 자체 작성한다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▷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score 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변수 모듈을 작성한다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▷프로그래밍 블록 완성 후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스마트기기에 실행시켜 확인 하도록 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▶크롬 브라우저를 실행하여 두더지 잡기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앱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 디자인을 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▶실습교재를 이용하여 각각의 컴포넌트를 배치한다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JAVA 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블록에디터를 실행하여 프로그래밍 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move, up 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함수 모듈을 작성한다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score 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변수 모듈을 작성한다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앱을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 완성한 후 각각의 스마트기기에 실행시켜 확인한다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상호작용 학습</a:t>
                      </a:r>
                      <a:endParaRPr lang="ko-KR" altLang="en-US" sz="6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∘ 컴퓨터와 갤럭시탭 또는 갤럭시노트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</a:rPr>
                        <a:t>10.1</a:t>
                      </a: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이 연결된 상태로 준비되어야 함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∘ 실습교재</a:t>
                      </a: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HTML5</a:t>
                      </a:r>
                      <a:r>
                        <a:rPr lang="ko-KR" altLang="en-US" sz="5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  <a:ea typeface="바탕"/>
                        </a:rPr>
                        <a:t>를 이용한 하이브리드 웹 앱 제작</a:t>
                      </a:r>
                      <a:endParaRPr lang="ko-KR" altLang="en-US" sz="6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▷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</a:rPr>
                        <a:t>HTML5</a:t>
                      </a: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를 이용한 하이브리드 웹앱에 기본 원리에 대해 설명한다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▷스마트 앱용 이쁜 버튼 만들기 웹앱을 작성한다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▷컴퓨터에 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</a:rPr>
                        <a:t>HTML5</a:t>
                      </a: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가 연동될 웹서버프로그램을 설치한다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▷스마트기기의 웹 브라우저를 열어 웹서버프로그램의 서버 주소를 입력하여 작성된 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</a:rPr>
                        <a:t>HTML5</a:t>
                      </a:r>
                      <a:r>
                        <a:rPr lang="ko-KR" altLang="en-US" sz="500">
                          <a:solidFill>
                            <a:srgbClr val="000000"/>
                          </a:solidFill>
                          <a:latin typeface="바탕"/>
                        </a:rPr>
                        <a:t>의 앱 버튼을 확인한다</a:t>
                      </a:r>
                      <a:r>
                        <a:rPr lang="en-US" altLang="ko-KR" sz="5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▶교사의 설명을 듣고 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HTML5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의 기본 원리에 대해 학습한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▶교사의 설명과 실습교재를 참고하여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웹앱을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 작성한다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▶교사의 설명과 실습교재를 참고하여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웹서버프로그램을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 설치한다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▶각자 자신의 웹 서버 주소를 스마트기기의 웹 브라우저에서 입력하여 작성된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앱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 동작 상태를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확인다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15" marR="9215" marT="9215" marB="921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상호작용 학습</a:t>
                      </a:r>
                      <a:endParaRPr lang="ko-KR" altLang="en-US" sz="6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∘ 컴퓨터와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갤럭시탭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 또는 </a:t>
                      </a:r>
                      <a:r>
                        <a:rPr lang="ko-KR" altLang="en-US" sz="5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갤럭시노트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10.1</a:t>
                      </a: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이 연결된 상태로 준비되어야 함</a:t>
                      </a:r>
                      <a:r>
                        <a:rPr lang="en-US" altLang="ko-KR" sz="5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5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dirty="0">
                          <a:solidFill>
                            <a:srgbClr val="000000"/>
                          </a:solidFill>
                          <a:latin typeface="바탕"/>
                        </a:rPr>
                        <a:t>∘ 실습교재</a:t>
                      </a:r>
                    </a:p>
                  </a:txBody>
                  <a:tcPr marL="9215" marR="9215" marT="9215" marB="92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err="1" smtClean="0">
                <a:ea typeface="굴림" charset="-127"/>
              </a:rPr>
              <a:t>교수학습과정안</a:t>
            </a:r>
            <a:r>
              <a:rPr lang="ko-KR" altLang="en-US" sz="3600" b="1" dirty="0" smtClean="0">
                <a:ea typeface="굴림" charset="-127"/>
              </a:rPr>
              <a:t> 예시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524000" y="1522571"/>
          <a:ext cx="6096000" cy="3812858"/>
        </p:xfrm>
        <a:graphic>
          <a:graphicData uri="http://schemas.openxmlformats.org/drawingml/2006/table">
            <a:tbl>
              <a:tblPr/>
              <a:tblGrid>
                <a:gridCol w="400045"/>
                <a:gridCol w="1320097"/>
                <a:gridCol w="1393710"/>
                <a:gridCol w="1393710"/>
                <a:gridCol w="794219"/>
                <a:gridCol w="794219"/>
              </a:tblGrid>
              <a:tr h="39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latin typeface="바탕"/>
                        </a:rPr>
                        <a:t>단계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latin typeface="바탕"/>
                        </a:rPr>
                        <a:t>학습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latin typeface="바탕"/>
                        </a:rPr>
                        <a:t>내용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latin typeface="바탕"/>
                        </a:rPr>
                        <a:t>▷교사활동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latin typeface="바탕"/>
                        </a:rPr>
                        <a:t>▶학생활동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latin typeface="바탕"/>
                        </a:rPr>
                        <a:t>학습형태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latin typeface="바탕"/>
                        </a:rPr>
                        <a:t>자료 및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유의점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F"/>
                    </a:solidFill>
                  </a:tcPr>
                </a:tc>
              </a:tr>
              <a:tr h="1962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전개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(40</a:t>
                      </a: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분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폰갭의 역할 및 설치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▷폰갭에 대한 앱 제작 원리를 설명한다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▷폰갭 홈페이지에 접속하여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프로그램을 다운로드 받아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설치한다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▷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HTML5</a:t>
                      </a: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와 폰갭이 연동된 예제를 확인하여 실제 스마트기기에 앱을 만들어 실행하도록 한다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▶교사의 설명을 경청한다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▶폰갭 프로그램을 다운로드 받는다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▶폰갭 프로그램을 설치하고 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HTML5</a:t>
                      </a: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와 연동한 예제를 확인한 후 각자의 스마트기기에 앱을 실행시켜 확인한다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상호작용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학습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바탕"/>
                        </a:rPr>
                        <a:t>∘ 컴퓨터와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갤럭시탭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바탕"/>
                        </a:rPr>
                        <a:t> 또는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  <a:latin typeface="바탕"/>
                        </a:rPr>
                        <a:t>갤럭시노트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바탕"/>
                        </a:rPr>
                        <a:t>10.1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바탕"/>
                        </a:rPr>
                        <a:t>이 연결된 상태로 준비되어야 함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바탕"/>
                        </a:rPr>
                        <a:t>∘ 실습교재</a:t>
                      </a:r>
                      <a:endParaRPr lang="ko-KR" alt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06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정리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(5</a:t>
                      </a: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분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학습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정리 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▷오늘 배운 학습내용에 대해 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PPT</a:t>
                      </a: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를 활용하여 정리한다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▶교사의 설명을 듣고 오늘 배운 내용에 대해서 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PPT </a:t>
                      </a: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내용을 통해 학습한다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전체학습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바탕"/>
                        </a:rPr>
                        <a:t>∘PPT </a:t>
                      </a: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자료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실습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환경 정리 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및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인사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▷다음 시간 실습을 위해 주변환경을 정리하도록 한다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▷인사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▶실습 교재 및 실습 기자재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정리 정돈한다</a:t>
                      </a:r>
                      <a:r>
                        <a:rPr lang="en-US" altLang="ko-KR" sz="7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latin typeface="바탕"/>
                        </a:rPr>
                        <a:t>▶인사</a:t>
                      </a: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상호작용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바탕"/>
                        </a:rPr>
                        <a:t>학습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" marR="18288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latin typeface="바탕"/>
                        </a:rPr>
                        <a:t>∘정리지도철저</a:t>
                      </a:r>
                      <a:endParaRPr lang="ko-KR" alt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4785" marR="14785" marT="14785" marB="147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0854" y="2709577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궁서체" pitchFamily="17" charset="-127"/>
                <a:ea typeface="궁서체" pitchFamily="17" charset="-127"/>
              </a:rPr>
              <a:t>감사합니다</a:t>
            </a:r>
            <a:r>
              <a:rPr lang="en-US" altLang="ko-KR" sz="7200" dirty="0" smtClean="0">
                <a:latin typeface="궁서체" pitchFamily="17" charset="-127"/>
                <a:ea typeface="궁서체" pitchFamily="17" charset="-127"/>
              </a:rPr>
              <a:t>.</a:t>
            </a:r>
            <a:endParaRPr lang="ko-KR" altLang="en-US" sz="7200" dirty="0">
              <a:latin typeface="궁서체" pitchFamily="17" charset="-127"/>
              <a:ea typeface="궁서체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8453" y="726976"/>
            <a:ext cx="4827240" cy="685800"/>
          </a:xfrm>
          <a:noFill/>
          <a:ln/>
        </p:spPr>
        <p:txBody>
          <a:bodyPr/>
          <a:lstStyle/>
          <a:p>
            <a:r>
              <a:rPr lang="en-US" altLang="ko-KR" sz="3600" b="1" dirty="0" smtClean="0">
                <a:ea typeface="굴림" charset="-127"/>
              </a:rPr>
              <a:t>2013 </a:t>
            </a:r>
            <a:r>
              <a:rPr lang="ko-KR" altLang="en-US" sz="3600" b="1" dirty="0" smtClean="0">
                <a:ea typeface="굴림" charset="-127"/>
              </a:rPr>
              <a:t>교수학습계획서</a:t>
            </a:r>
            <a:endParaRPr lang="ko-KR" altLang="en-US" sz="3600" b="1" dirty="0">
              <a:ea typeface="굴림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2880320" cy="18722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6958" y="3621874"/>
            <a:ext cx="3400425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239763"/>
            <a:ext cx="1504950" cy="2981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줄무늬가 있는 오른쪽 화살표 12"/>
          <p:cNvSpPr/>
          <p:nvPr/>
        </p:nvSpPr>
        <p:spPr bwMode="auto">
          <a:xfrm rot="2367740">
            <a:off x="3234652" y="3273698"/>
            <a:ext cx="978793" cy="580803"/>
          </a:xfrm>
          <a:prstGeom prst="striped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줄무늬가 있는 오른쪽 화살표 13"/>
          <p:cNvSpPr/>
          <p:nvPr/>
        </p:nvSpPr>
        <p:spPr bwMode="auto">
          <a:xfrm rot="7952250">
            <a:off x="5986029" y="3273766"/>
            <a:ext cx="978793" cy="580803"/>
          </a:xfrm>
          <a:prstGeom prst="striped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교과목 개요</a:t>
            </a:r>
            <a:r>
              <a:rPr lang="en-US" altLang="ko-KR" sz="3600" dirty="0" smtClean="0"/>
              <a:t>Ⅰ- </a:t>
            </a:r>
            <a:r>
              <a:rPr lang="ko-KR" altLang="en-US" sz="3600" dirty="0" err="1" smtClean="0"/>
              <a:t>앱인벤터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4" name="Picture 4" descr="http://beta.appinventor.mit.edu/static/images/AppInventor-Doc-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0768"/>
            <a:ext cx="5976664" cy="489654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790" y="704271"/>
            <a:ext cx="6431862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교과목 개요</a:t>
            </a:r>
            <a:r>
              <a:rPr lang="en-US" altLang="ko-KR" sz="3600" dirty="0" smtClean="0"/>
              <a:t>Ⅱ- HTML5 </a:t>
            </a:r>
            <a:r>
              <a:rPr lang="ko-KR" altLang="en-US" sz="3600" dirty="0" smtClean="0"/>
              <a:t>웹 </a:t>
            </a:r>
            <a:r>
              <a:rPr lang="ko-KR" altLang="en-US" sz="3600" dirty="0" err="1" smtClean="0"/>
              <a:t>앱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4629150" cy="3495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1320065" y="2901794"/>
            <a:ext cx="1656184" cy="216024"/>
          </a:xfrm>
          <a:prstGeom prst="roundRect">
            <a:avLst/>
          </a:prstGeom>
          <a:noFill/>
          <a:ln w="127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 flipV="1">
            <a:off x="2976249" y="1988840"/>
            <a:ext cx="2675871" cy="1020966"/>
          </a:xfrm>
          <a:prstGeom prst="straightConnector1">
            <a:avLst/>
          </a:prstGeom>
          <a:solidFill>
            <a:schemeClr val="accent1"/>
          </a:solidFill>
          <a:ln w="412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601957" y="1568986"/>
            <a:ext cx="2858475" cy="7078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2013</a:t>
            </a:r>
            <a:r>
              <a:rPr lang="ko-KR" altLang="en-US" sz="2000" dirty="0" smtClean="0">
                <a:solidFill>
                  <a:srgbClr val="FF0000"/>
                </a:solidFill>
              </a:rPr>
              <a:t>년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가트너의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IT</a:t>
            </a:r>
            <a:r>
              <a:rPr lang="ko-KR" altLang="en-US" sz="2000" dirty="0" smtClean="0">
                <a:solidFill>
                  <a:srgbClr val="FF0000"/>
                </a:solidFill>
              </a:rPr>
              <a:t>전망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: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앱과</a:t>
            </a:r>
            <a:r>
              <a:rPr lang="ko-KR" altLang="en-US" sz="2000" dirty="0" smtClean="0">
                <a:solidFill>
                  <a:srgbClr val="FF0000"/>
                </a:solidFill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</a:rPr>
              <a:t>HTML5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12976"/>
            <a:ext cx="2701150" cy="1728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790" y="704271"/>
            <a:ext cx="6431862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교과목 개요</a:t>
            </a:r>
            <a:r>
              <a:rPr lang="en-US" altLang="ko-KR" sz="3600" dirty="0" smtClean="0"/>
              <a:t>Ⅱ- HTML5 </a:t>
            </a:r>
            <a:r>
              <a:rPr lang="ko-KR" altLang="en-US" sz="3600" dirty="0" smtClean="0"/>
              <a:t>웹 </a:t>
            </a:r>
            <a:r>
              <a:rPr lang="ko-KR" altLang="en-US" sz="3600" dirty="0" err="1" smtClean="0"/>
              <a:t>앱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5292080" y="3212976"/>
            <a:ext cx="504056" cy="0"/>
          </a:xfrm>
          <a:prstGeom prst="straightConnector1">
            <a:avLst/>
          </a:prstGeom>
          <a:solidFill>
            <a:schemeClr val="accent1"/>
          </a:solidFill>
          <a:ln w="412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96136" y="2056780"/>
            <a:ext cx="2808312" cy="23083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HTML5</a:t>
            </a:r>
            <a:r>
              <a:rPr lang="ko-KR" altLang="en-US" sz="3600" dirty="0" smtClean="0">
                <a:solidFill>
                  <a:srgbClr val="FF0000"/>
                </a:solidFill>
              </a:rPr>
              <a:t>를 활용한 </a:t>
            </a:r>
            <a:endParaRPr lang="en-US" altLang="ko-KR" sz="3600" dirty="0" smtClean="0">
              <a:solidFill>
                <a:srgbClr val="FF0000"/>
              </a:solidFill>
            </a:endParaRPr>
          </a:p>
          <a:p>
            <a:r>
              <a:rPr lang="ko-KR" altLang="en-US" sz="3600" dirty="0" smtClean="0">
                <a:solidFill>
                  <a:srgbClr val="FF0000"/>
                </a:solidFill>
              </a:rPr>
              <a:t>웹 </a:t>
            </a:r>
            <a:r>
              <a:rPr lang="ko-KR" altLang="en-US" sz="3600" dirty="0" err="1" smtClean="0">
                <a:solidFill>
                  <a:srgbClr val="FF0000"/>
                </a:solidFill>
              </a:rPr>
              <a:t>앱</a:t>
            </a:r>
            <a:r>
              <a:rPr lang="ko-KR" altLang="en-US" sz="3600" dirty="0" smtClean="0">
                <a:solidFill>
                  <a:srgbClr val="FF0000"/>
                </a:solidFill>
              </a:rPr>
              <a:t> 기술자  양성이 필요</a:t>
            </a:r>
            <a:r>
              <a:rPr lang="en-US" altLang="ko-KR" sz="3600" dirty="0" smtClean="0">
                <a:solidFill>
                  <a:srgbClr val="FF0000"/>
                </a:solidFill>
              </a:rPr>
              <a:t>.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37890" name="Picture 2" descr="http://imgnews.naver.net/image/008/2012/07/12/20120712172513_2012071216584047718_1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1"/>
            <a:ext cx="4464496" cy="468052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790" y="704271"/>
            <a:ext cx="6431862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교과목 개요</a:t>
            </a:r>
            <a:r>
              <a:rPr lang="en-US" altLang="ko-KR" sz="3600" dirty="0" smtClean="0"/>
              <a:t>Ⅱ- HTML5 </a:t>
            </a:r>
            <a:r>
              <a:rPr lang="ko-KR" altLang="en-US" sz="3600" dirty="0" smtClean="0"/>
              <a:t>웹 </a:t>
            </a:r>
            <a:r>
              <a:rPr lang="ko-KR" altLang="en-US" sz="3600" dirty="0" err="1" smtClean="0"/>
              <a:t>앱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9043" y="1268760"/>
            <a:ext cx="4227537" cy="48091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790" y="704271"/>
            <a:ext cx="6431862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학습목표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61970" y="1497158"/>
            <a:ext cx="768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dirty="0" err="1" smtClean="0">
                <a:latin typeface="굴림체" pitchFamily="49" charset="-127"/>
                <a:ea typeface="굴림체" pitchFamily="49" charset="-127"/>
              </a:rPr>
              <a:t>안드로이드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OS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용 </a:t>
            </a:r>
            <a:r>
              <a:rPr lang="ko-KR" altLang="en-US" dirty="0" err="1" smtClean="0">
                <a:latin typeface="굴림체" pitchFamily="49" charset="-127"/>
                <a:ea typeface="굴림체" pitchFamily="49" charset="-127"/>
              </a:rPr>
              <a:t>앱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 제작 툴에 대해서 설명할 수 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있다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412167"/>
            <a:ext cx="7545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dirty="0" err="1" smtClean="0">
                <a:latin typeface="굴림체" pitchFamily="49" charset="-127"/>
                <a:ea typeface="굴림체" pitchFamily="49" charset="-127"/>
              </a:rPr>
              <a:t>글라우딩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서비스를 활용한 프로그램 개발 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절차에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대해서 설명할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수 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848" y="3327176"/>
            <a:ext cx="7696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앱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인벤터를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이용하여 스마트 기기의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앱을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제작할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수 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1848" y="4242185"/>
            <a:ext cx="799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자신이 제작한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안드로이드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OS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용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앱을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실제 스마트 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기기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및 에뮬레이션에서 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실행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시켜 본다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5157192"/>
            <a:ext cx="7369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5.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HTML5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와 폰갭을 이용하여 웹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앱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개발에 대해서 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설명할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수 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790" y="704271"/>
            <a:ext cx="6431862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학습성과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1497158"/>
            <a:ext cx="7689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dirty="0"/>
              <a:t>복잡한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용 </a:t>
            </a:r>
            <a:r>
              <a:rPr lang="ko-KR" altLang="en-US" dirty="0" err="1"/>
              <a:t>앱</a:t>
            </a:r>
            <a:r>
              <a:rPr lang="ko-KR" altLang="en-US" dirty="0"/>
              <a:t> 제작을 </a:t>
            </a:r>
            <a:r>
              <a:rPr lang="ko-KR" altLang="en-US" dirty="0" err="1"/>
              <a:t>구글이</a:t>
            </a:r>
            <a:r>
              <a:rPr lang="ko-KR" altLang="en-US" dirty="0"/>
              <a:t> 지원하는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/>
              <a:t>인벤터를</a:t>
            </a:r>
            <a:r>
              <a:rPr lang="ko-KR" altLang="en-US" dirty="0"/>
              <a:t> 이용하여 학생들이 </a:t>
            </a:r>
            <a:r>
              <a:rPr lang="ko-KR" altLang="en-US" dirty="0" err="1"/>
              <a:t>앱</a:t>
            </a:r>
            <a:r>
              <a:rPr lang="ko-KR" altLang="en-US" dirty="0"/>
              <a:t> 제작을 </a:t>
            </a:r>
            <a:r>
              <a:rPr lang="ko-KR" altLang="en-US" dirty="0" smtClean="0"/>
              <a:t>쉽고 재미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있게 학습 할 수 있다</a:t>
            </a:r>
            <a:r>
              <a:rPr lang="en-US" altLang="ko-KR" dirty="0" smtClean="0"/>
              <a:t>.</a:t>
            </a: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024335"/>
            <a:ext cx="772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dirty="0" err="1"/>
              <a:t>클라우딩</a:t>
            </a:r>
            <a:r>
              <a:rPr lang="ko-KR" altLang="en-US" dirty="0"/>
              <a:t> 시스템에서 운용되는 서비스에 대해서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인벤터를</a:t>
            </a:r>
            <a:r>
              <a:rPr lang="ko-KR" altLang="en-US" dirty="0" smtClean="0"/>
              <a:t> 이용하여 </a:t>
            </a:r>
            <a:r>
              <a:rPr lang="ko-KR" altLang="en-US" dirty="0"/>
              <a:t>학생들이 체험해 볼 수 있다</a:t>
            </a:r>
            <a:r>
              <a:rPr lang="en-US" altLang="ko-KR" dirty="0" smtClean="0"/>
              <a:t>.</a:t>
            </a: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182179"/>
            <a:ext cx="7891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. </a:t>
            </a:r>
            <a:r>
              <a:rPr lang="en-US" altLang="ko-KR" dirty="0"/>
              <a:t>HTML5</a:t>
            </a:r>
            <a:r>
              <a:rPr lang="ko-KR" altLang="en-US" dirty="0"/>
              <a:t>와 폰갭을 이용한 웹 </a:t>
            </a:r>
            <a:r>
              <a:rPr lang="ko-KR" altLang="en-US" dirty="0" err="1"/>
              <a:t>앱</a:t>
            </a:r>
            <a:r>
              <a:rPr lang="ko-KR" altLang="en-US" dirty="0"/>
              <a:t> 개발을 통해 향후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/>
              <a:t>개발 방향인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</a:t>
            </a:r>
            <a:r>
              <a:rPr lang="ko-KR" altLang="en-US" dirty="0"/>
              <a:t>웹 </a:t>
            </a:r>
            <a:r>
              <a:rPr lang="ko-KR" altLang="en-US" dirty="0" err="1"/>
              <a:t>앱에</a:t>
            </a:r>
            <a:r>
              <a:rPr lang="ko-KR" altLang="en-US" dirty="0"/>
              <a:t> 대한 </a:t>
            </a:r>
            <a:r>
              <a:rPr lang="ko-KR" altLang="en-US" dirty="0" smtClean="0"/>
              <a:t>이해도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를 </a:t>
            </a:r>
            <a:r>
              <a:rPr lang="ko-KR" altLang="en-US" dirty="0"/>
              <a:t>높일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54" y="761701"/>
            <a:ext cx="5365876" cy="685800"/>
          </a:xfrm>
          <a:noFill/>
          <a:ln/>
        </p:spPr>
        <p:txBody>
          <a:bodyPr/>
          <a:lstStyle/>
          <a:p>
            <a:pPr algn="ctr"/>
            <a:r>
              <a:rPr lang="ko-KR" altLang="en-US" sz="3600" b="1" dirty="0" smtClean="0">
                <a:ea typeface="굴림" charset="-127"/>
              </a:rPr>
              <a:t>교과목 학습방법</a:t>
            </a:r>
            <a:r>
              <a:rPr lang="en-US" altLang="ko-KR" sz="3600" dirty="0" smtClean="0"/>
              <a:t>Ⅰ</a:t>
            </a:r>
            <a:endParaRPr lang="ko-KR" altLang="en-US" sz="3600" b="1" dirty="0">
              <a:ea typeface="굴림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6" name="Picture 2" descr="http://cfile210.uf.daum.net/image/1422544B4E923A7C1A0A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5238750" cy="2664296"/>
          </a:xfrm>
          <a:prstGeom prst="rect">
            <a:avLst/>
          </a:prstGeom>
          <a:noFill/>
        </p:spPr>
      </p:pic>
      <p:pic>
        <p:nvPicPr>
          <p:cNvPr id="41988" name="Picture 4" descr="http://www.appleblog.co.kr/wp-content/uploads/2012/01/smartedu_01_12012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2852936"/>
            <a:ext cx="4775266" cy="302433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ms_edb2schl_tp01018387 1">
      <a:dk1>
        <a:srgbClr val="000000"/>
      </a:dk1>
      <a:lt1>
        <a:srgbClr val="0099CC"/>
      </a:lt1>
      <a:dk2>
        <a:srgbClr val="000000"/>
      </a:dk2>
      <a:lt2>
        <a:srgbClr val="868686"/>
      </a:lt2>
      <a:accent1>
        <a:srgbClr val="00FFCC"/>
      </a:accent1>
      <a:accent2>
        <a:srgbClr val="969696"/>
      </a:accent2>
      <a:accent3>
        <a:srgbClr val="AACAE2"/>
      </a:accent3>
      <a:accent4>
        <a:srgbClr val="000000"/>
      </a:accent4>
      <a:accent5>
        <a:srgbClr val="AAFFE2"/>
      </a:accent5>
      <a:accent6>
        <a:srgbClr val="878787"/>
      </a:accent6>
      <a:hlink>
        <a:srgbClr val="00FFCC"/>
      </a:hlink>
      <a:folHlink>
        <a:srgbClr val="99CCFF"/>
      </a:folHlink>
    </a:clrScheme>
    <a:fontScheme name="ms_edb2schl_tp0101838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edb2schl_tp01018387 1">
        <a:dk1>
          <a:srgbClr val="000000"/>
        </a:dk1>
        <a:lt1>
          <a:srgbClr val="0099CC"/>
        </a:lt1>
        <a:dk2>
          <a:srgbClr val="000000"/>
        </a:dk2>
        <a:lt2>
          <a:srgbClr val="868686"/>
        </a:lt2>
        <a:accent1>
          <a:srgbClr val="00FFCC"/>
        </a:accent1>
        <a:accent2>
          <a:srgbClr val="969696"/>
        </a:accent2>
        <a:accent3>
          <a:srgbClr val="AACAE2"/>
        </a:accent3>
        <a:accent4>
          <a:srgbClr val="000000"/>
        </a:accent4>
        <a:accent5>
          <a:srgbClr val="AAFFE2"/>
        </a:accent5>
        <a:accent6>
          <a:srgbClr val="878787"/>
        </a:accent6>
        <a:hlink>
          <a:srgbClr val="00FF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b2schl_tp01018387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b2schl_tp01018387 3">
        <a:dk1>
          <a:srgbClr val="5F5F5F"/>
        </a:dk1>
        <a:lt1>
          <a:srgbClr val="FFFFFF"/>
        </a:lt1>
        <a:dk2>
          <a:srgbClr val="5F5F5F"/>
        </a:dk2>
        <a:lt2>
          <a:srgbClr val="000000"/>
        </a:lt2>
        <a:accent1>
          <a:srgbClr val="969696"/>
        </a:accent1>
        <a:accent2>
          <a:srgbClr val="000000"/>
        </a:accent2>
        <a:accent3>
          <a:srgbClr val="FFFFFF"/>
        </a:accent3>
        <a:accent4>
          <a:srgbClr val="505050"/>
        </a:accent4>
        <a:accent5>
          <a:srgbClr val="C9C9C9"/>
        </a:accent5>
        <a:accent6>
          <a:srgbClr val="000000"/>
        </a:accent6>
        <a:hlink>
          <a:srgbClr val="7777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193</TotalTime>
  <Words>924</Words>
  <Application>Microsoft Office PowerPoint</Application>
  <PresentationFormat>화면 슬라이드 쇼(4:3)</PresentationFormat>
  <Paragraphs>203</Paragraphs>
  <Slides>18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Welcome back to school presentation</vt:lpstr>
      <vt:lpstr>디자인 사용자 지정</vt:lpstr>
      <vt:lpstr>전자계열공동실습소</vt:lpstr>
      <vt:lpstr>2013 교수학습계획서</vt:lpstr>
      <vt:lpstr>교과목 개요Ⅰ- 앱인벤터</vt:lpstr>
      <vt:lpstr>교과목 개요Ⅱ- HTML5 웹 앱</vt:lpstr>
      <vt:lpstr>교과목 개요Ⅱ- HTML5 웹 앱</vt:lpstr>
      <vt:lpstr>교과목 개요Ⅱ- HTML5 웹 앱</vt:lpstr>
      <vt:lpstr>학습목표</vt:lpstr>
      <vt:lpstr>학습성과</vt:lpstr>
      <vt:lpstr>교과목 학습방법Ⅰ</vt:lpstr>
      <vt:lpstr>교과목 학습방법 Ⅱ</vt:lpstr>
      <vt:lpstr>교과목 학습방법 Ⅲ</vt:lpstr>
      <vt:lpstr>교과목 학습방법 Ⅲ</vt:lpstr>
      <vt:lpstr>차시별 수업계획</vt:lpstr>
      <vt:lpstr>교수학습과정안 예시</vt:lpstr>
      <vt:lpstr>교수학습과정안 예시</vt:lpstr>
      <vt:lpstr>교수학습과정안 예시</vt:lpstr>
      <vt:lpstr>교수학습과정안 예시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전자계열공동실습소</dc:title>
  <dc:creator>taesamja</dc:creator>
  <cp:lastModifiedBy>김기태</cp:lastModifiedBy>
  <cp:revision>24</cp:revision>
  <cp:lastPrinted>1996-03-19T21:02:48Z</cp:lastPrinted>
  <dcterms:created xsi:type="dcterms:W3CDTF">2012-11-07T03:20:28Z</dcterms:created>
  <dcterms:modified xsi:type="dcterms:W3CDTF">2016-06-28T00:29:02Z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TC010183871042</vt:lpwstr>
  </property>
</Properties>
</file>