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6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3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4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5" autoAdjust="0"/>
  </p:normalViewPr>
  <p:slideViewPr>
    <p:cSldViewPr>
      <p:cViewPr>
        <p:scale>
          <a:sx n="80" d="100"/>
          <a:sy n="80" d="100"/>
        </p:scale>
        <p:origin x="-67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0AC1-6677-4A7B-8A3D-5F45C0B1358B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333-A944-439D-991E-0A4EEC692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714169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port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800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"color.png"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image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(img,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,width,height);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color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sample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get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mouseX,mouseY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red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green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blue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"\n"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04-8.ino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44903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temp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find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"f"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temp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else 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temp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"Temp Value =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04-9.ino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findUntil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"f"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"T"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Serial.peek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함수 사용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peek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48478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504" y="3861048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Serial.read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함수 사용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void setup(){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Serial.begin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(9600);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}</a:t>
            </a:r>
          </a:p>
          <a:p>
            <a:pPr fontAlgn="t"/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void loop(){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if(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Serial.available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()){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Serial.println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Serial.read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());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  }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04-12.ino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80728"/>
            <a:ext cx="37305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 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795DA3"/>
                </a:solidFill>
                <a:latin typeface="Consolas"/>
              </a:rPr>
              <a:t>serialEvent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text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"data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(text);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12776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51235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5064274" cy="30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552" y="422076"/>
            <a:ext cx="575670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(LED1,LOW);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(LED2,HIGH);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(LED1,HIGH);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(LED2,LOW);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(LED1,HIGH);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(LED2,HIGH);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(LED3,LOW);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//ON 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6215"/>
            <a:ext cx="4752528" cy="310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505458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pin[] = {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wait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30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(pin[led],OUTPUT);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  //LED</a:t>
            </a:r>
            <a:r>
              <a:rPr lang="ko-KR" altLang="en-US" sz="1400" dirty="0" smtClean="0">
                <a:solidFill>
                  <a:srgbClr val="969896"/>
                </a:solidFill>
                <a:latin typeface="Consolas"/>
              </a:rPr>
              <a:t>를 왼쪽에서 오른쪽으로 이동 동작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;led&lt;pinSize-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;led++)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(pin[led],HIGH);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(pin[led+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],HIGH);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(pin[led],LOW); 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  //LED</a:t>
            </a:r>
            <a:r>
              <a:rPr lang="ko-KR" altLang="en-US" sz="1400" dirty="0" smtClean="0">
                <a:solidFill>
                  <a:srgbClr val="969896"/>
                </a:solidFill>
                <a:latin typeface="Consolas"/>
              </a:rPr>
              <a:t>를 오른쪽에서 왼쪽으로 이동 동작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led=pinSize-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;led&gt;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;led--)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(pin[led],HIGH);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(pin[led-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],HIGH);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(pin[led],LOW);   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wait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88640"/>
            <a:ext cx="41044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05-4.ino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512191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 OUTPUT);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 OUTPUT);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 OUTPUT);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(LED1,HIGH);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(LED2,LOW);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(LED3,LOW);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(LED1,LOW);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(LED2,HIGH);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//ON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(LED3,LOW);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(LED1,LOW);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(LED2,LOW);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//OFF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(LED3,HIGH);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//ON 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4787841" cy="31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05-5.ino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20688"/>
            <a:ext cx="461536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motor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(motor, OUTPUT);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(motor, HIGH);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1600" dirty="0" err="1" smtClean="0">
                <a:solidFill>
                  <a:srgbClr val="969896"/>
                </a:solidFill>
                <a:latin typeface="Consolas"/>
              </a:rPr>
              <a:t>정회전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(motor, LOW);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정지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115221"/>
            <a:ext cx="5832648" cy="369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9" name="_x63972672" descr="EMB00001ef438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60648"/>
            <a:ext cx="3465686" cy="2746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05-5.ino(</a:t>
            </a:r>
            <a:r>
              <a:rPr lang="ko-KR" altLang="en-US" dirty="0" err="1" smtClean="0"/>
              <a:t>다른회로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496" y="620688"/>
            <a:ext cx="461536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motor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(motor, OUTPUT);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(motor, HIGH);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1600" dirty="0" err="1" smtClean="0">
                <a:solidFill>
                  <a:srgbClr val="969896"/>
                </a:solidFill>
                <a:latin typeface="Consolas"/>
              </a:rPr>
              <a:t>정회전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(motor, LOW);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정지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            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초 유지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717032"/>
            <a:ext cx="7344168" cy="293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5220072" y="476672"/>
            <a:ext cx="3466800" cy="2746800"/>
            <a:chOff x="2195736" y="1052736"/>
            <a:chExt cx="3600400" cy="3346352"/>
          </a:xfrm>
        </p:grpSpPr>
        <p:sp>
          <p:nvSpPr>
            <p:cNvPr id="9" name="직사각형 5"/>
            <p:cNvSpPr/>
            <p:nvPr/>
          </p:nvSpPr>
          <p:spPr>
            <a:xfrm>
              <a:off x="2339752" y="2141648"/>
              <a:ext cx="1008112" cy="1872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195736" y="178160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5816" y="1052736"/>
              <a:ext cx="118494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[TR]</a:t>
              </a:r>
            </a:p>
            <a:p>
              <a:pPr algn="ctr"/>
              <a:r>
                <a:rPr lang="ko-KR" altLang="en-US" sz="1300" dirty="0" smtClean="0"/>
                <a:t>모터드라이버</a:t>
              </a:r>
              <a:endParaRPr lang="ko-KR" altLang="en-US" sz="1300" dirty="0"/>
            </a:p>
          </p:txBody>
        </p:sp>
        <p:pic>
          <p:nvPicPr>
            <p:cNvPr id="12" name="그림 11" descr="2015-12-07 12;45;1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000" y="3941848"/>
              <a:ext cx="449619" cy="457240"/>
            </a:xfrm>
            <a:prstGeom prst="rect">
              <a:avLst/>
            </a:prstGeom>
          </p:spPr>
        </p:pic>
        <p:grpSp>
          <p:nvGrpSpPr>
            <p:cNvPr id="13" name="그룹 36"/>
            <p:cNvGrpSpPr/>
            <p:nvPr/>
          </p:nvGrpSpPr>
          <p:grpSpPr>
            <a:xfrm>
              <a:off x="4211960" y="1340768"/>
              <a:ext cx="437727" cy="864096"/>
              <a:chOff x="5051341" y="1637592"/>
              <a:chExt cx="437727" cy="864096"/>
            </a:xfrm>
          </p:grpSpPr>
          <p:sp>
            <p:nvSpPr>
              <p:cNvPr id="45" name="이등변 삼각형 16"/>
              <p:cNvSpPr/>
              <p:nvPr/>
            </p:nvSpPr>
            <p:spPr>
              <a:xfrm>
                <a:off x="5198470" y="1871200"/>
                <a:ext cx="144016" cy="16201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직선 연결선 10"/>
              <p:cNvCxnSpPr/>
              <p:nvPr/>
            </p:nvCxnSpPr>
            <p:spPr>
              <a:xfrm>
                <a:off x="5270478" y="2033218"/>
                <a:ext cx="0" cy="4684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11"/>
              <p:cNvSpPr txBox="1"/>
              <p:nvPr/>
            </p:nvSpPr>
            <p:spPr>
              <a:xfrm>
                <a:off x="5051341" y="1637592"/>
                <a:ext cx="4377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/>
                  <a:t>Vcc</a:t>
                </a:r>
                <a:endParaRPr lang="ko-KR" altLang="en-US" sz="1200" b="1" dirty="0"/>
              </a:p>
            </p:txBody>
          </p:sp>
        </p:grpSp>
        <p:grpSp>
          <p:nvGrpSpPr>
            <p:cNvPr id="14" name="그룹 56"/>
            <p:cNvGrpSpPr/>
            <p:nvPr/>
          </p:nvGrpSpPr>
          <p:grpSpPr>
            <a:xfrm>
              <a:off x="4355976" y="1628800"/>
              <a:ext cx="1440160" cy="1017404"/>
              <a:chOff x="3156764" y="1197924"/>
              <a:chExt cx="1440160" cy="1017404"/>
            </a:xfrm>
          </p:grpSpPr>
          <p:grpSp>
            <p:nvGrpSpPr>
              <p:cNvPr id="37" name="그룹 55"/>
              <p:cNvGrpSpPr/>
              <p:nvPr/>
            </p:nvGrpSpPr>
            <p:grpSpPr>
              <a:xfrm>
                <a:off x="3156764" y="1495248"/>
                <a:ext cx="1224136" cy="720080"/>
                <a:chOff x="3156764" y="1495248"/>
                <a:chExt cx="1224136" cy="720080"/>
              </a:xfrm>
            </p:grpSpPr>
            <p:cxnSp>
              <p:nvCxnSpPr>
                <p:cNvPr id="39" name="직선 연결선 38"/>
                <p:cNvCxnSpPr/>
                <p:nvPr/>
              </p:nvCxnSpPr>
              <p:spPr>
                <a:xfrm>
                  <a:off x="3228772" y="1766265"/>
                  <a:ext cx="67612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3156764" y="2002729"/>
                  <a:ext cx="74812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그룹 86"/>
                <p:cNvGrpSpPr/>
                <p:nvPr/>
              </p:nvGrpSpPr>
              <p:grpSpPr>
                <a:xfrm>
                  <a:off x="3660820" y="1495248"/>
                  <a:ext cx="720080" cy="720080"/>
                  <a:chOff x="4716016" y="1772816"/>
                  <a:chExt cx="720080" cy="720080"/>
                </a:xfrm>
              </p:grpSpPr>
              <p:sp>
                <p:nvSpPr>
                  <p:cNvPr id="43" name="타원 28"/>
                  <p:cNvSpPr/>
                  <p:nvPr/>
                </p:nvSpPr>
                <p:spPr>
                  <a:xfrm>
                    <a:off x="4716016" y="1772816"/>
                    <a:ext cx="720080" cy="72008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덧셈 기호 43"/>
                  <p:cNvSpPr/>
                  <p:nvPr/>
                </p:nvSpPr>
                <p:spPr>
                  <a:xfrm>
                    <a:off x="4932040" y="1988840"/>
                    <a:ext cx="288032" cy="288032"/>
                  </a:xfrm>
                  <a:prstGeom prst="mathPlu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3509562" y="149524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+</a:t>
                  </a:r>
                  <a:endParaRPr lang="ko-KR" altLang="en-US" sz="1200" b="1" dirty="0"/>
                </a:p>
              </p:txBody>
            </p:sp>
          </p:grpSp>
          <p:sp>
            <p:nvSpPr>
              <p:cNvPr id="38" name="TextBox 6"/>
              <p:cNvSpPr txBox="1"/>
              <p:nvPr/>
            </p:nvSpPr>
            <p:spPr>
              <a:xfrm>
                <a:off x="3498546" y="1197924"/>
                <a:ext cx="109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[DC</a:t>
                </a:r>
                <a:r>
                  <a:rPr lang="ko-KR" altLang="en-US" dirty="0" smtClean="0"/>
                  <a:t>모터</a:t>
                </a:r>
                <a:r>
                  <a:rPr lang="en-US" altLang="ko-KR" dirty="0" smtClean="0"/>
                  <a:t>]</a:t>
                </a:r>
                <a:endParaRPr lang="ko-KR" altLang="en-US" dirty="0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 flipH="1">
              <a:off x="4379738" y="3653816"/>
              <a:ext cx="4286" cy="2700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35"/>
            <p:cNvGrpSpPr/>
            <p:nvPr/>
          </p:nvGrpSpPr>
          <p:grpSpPr>
            <a:xfrm>
              <a:off x="2865904" y="2420888"/>
              <a:ext cx="1737464" cy="1460134"/>
              <a:chOff x="2862585" y="1977658"/>
              <a:chExt cx="1737464" cy="1460134"/>
            </a:xfrm>
          </p:grpSpPr>
          <p:sp>
            <p:nvSpPr>
              <p:cNvPr id="24" name="TextBox 13"/>
              <p:cNvSpPr txBox="1"/>
              <p:nvPr/>
            </p:nvSpPr>
            <p:spPr>
              <a:xfrm>
                <a:off x="2862585" y="2789720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2</a:t>
                </a:r>
                <a:r>
                  <a:rPr lang="ko-KR" altLang="en-US" sz="1200" b="1" dirty="0" err="1" smtClean="0"/>
                  <a:t>번핀</a:t>
                </a:r>
                <a:endParaRPr lang="ko-KR" altLang="en-US" sz="1200" b="1" dirty="0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388310" y="1977658"/>
                <a:ext cx="0" cy="8840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342196" y="2933736"/>
                <a:ext cx="89781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34"/>
              <p:cNvGrpSpPr/>
              <p:nvPr/>
            </p:nvGrpSpPr>
            <p:grpSpPr>
              <a:xfrm>
                <a:off x="3735952" y="2584729"/>
                <a:ext cx="864097" cy="853063"/>
                <a:chOff x="3735952" y="2584729"/>
                <a:chExt cx="864097" cy="853063"/>
              </a:xfrm>
            </p:grpSpPr>
            <p:grpSp>
              <p:nvGrpSpPr>
                <p:cNvPr id="28" name="그룹 51"/>
                <p:cNvGrpSpPr/>
                <p:nvPr/>
              </p:nvGrpSpPr>
              <p:grpSpPr>
                <a:xfrm>
                  <a:off x="4240008" y="2789720"/>
                  <a:ext cx="144016" cy="360040"/>
                  <a:chOff x="1619672" y="4149080"/>
                  <a:chExt cx="144016" cy="360040"/>
                </a:xfrm>
              </p:grpSpPr>
              <p:cxnSp>
                <p:nvCxnSpPr>
                  <p:cNvPr id="34" name="직선 연결선 33"/>
                  <p:cNvCxnSpPr/>
                  <p:nvPr/>
                </p:nvCxnSpPr>
                <p:spPr>
                  <a:xfrm>
                    <a:off x="1619672" y="4149080"/>
                    <a:ext cx="0" cy="36004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/>
                  <p:cNvCxnSpPr/>
                  <p:nvPr/>
                </p:nvCxnSpPr>
                <p:spPr>
                  <a:xfrm flipV="1">
                    <a:off x="1619672" y="4221088"/>
                    <a:ext cx="135632" cy="80392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/>
                  <p:cNvCxnSpPr/>
                  <p:nvPr/>
                </p:nvCxnSpPr>
                <p:spPr>
                  <a:xfrm>
                    <a:off x="1619672" y="4293096"/>
                    <a:ext cx="144016" cy="216024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직선 연결선 28"/>
                <p:cNvCxnSpPr/>
                <p:nvPr/>
              </p:nvCxnSpPr>
              <p:spPr>
                <a:xfrm flipH="1">
                  <a:off x="4379738" y="3167762"/>
                  <a:ext cx="4286" cy="27003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312017" y="2584729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C</a:t>
                  </a:r>
                  <a:endParaRPr lang="ko-KR" altLang="en-US" sz="1200" b="1" dirty="0"/>
                </a:p>
              </p:txBody>
            </p:sp>
            <p:sp>
              <p:nvSpPr>
                <p:cNvPr id="31" name="TextBox 20"/>
                <p:cNvSpPr txBox="1"/>
                <p:nvPr/>
              </p:nvSpPr>
              <p:spPr>
                <a:xfrm>
                  <a:off x="3951976" y="2717712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B</a:t>
                  </a:r>
                  <a:endParaRPr lang="ko-KR" altLang="en-US" sz="1200" b="1" dirty="0"/>
                </a:p>
              </p:txBody>
            </p:sp>
            <p:sp>
              <p:nvSpPr>
                <p:cNvPr id="32" name="TextBox 21"/>
                <p:cNvSpPr txBox="1"/>
                <p:nvPr/>
              </p:nvSpPr>
              <p:spPr>
                <a:xfrm>
                  <a:off x="4312016" y="3160793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E</a:t>
                  </a:r>
                  <a:endParaRPr lang="ko-KR" altLang="en-US" sz="1200" b="1" dirty="0"/>
                </a:p>
              </p:txBody>
            </p:sp>
            <p:sp>
              <p:nvSpPr>
                <p:cNvPr id="33" name="TextBox 13"/>
                <p:cNvSpPr txBox="1"/>
                <p:nvPr/>
              </p:nvSpPr>
              <p:spPr>
                <a:xfrm>
                  <a:off x="3735952" y="3077752"/>
                  <a:ext cx="6415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 dirty="0" smtClean="0"/>
                    <a:t>C1815</a:t>
                  </a:r>
                  <a:endParaRPr lang="ko-KR" altLang="en-US" sz="1200" b="1" dirty="0"/>
                </a:p>
              </p:txBody>
            </p:sp>
          </p:grpSp>
        </p:grpSp>
        <p:grpSp>
          <p:nvGrpSpPr>
            <p:cNvPr id="17" name="그룹 44"/>
            <p:cNvGrpSpPr/>
            <p:nvPr/>
          </p:nvGrpSpPr>
          <p:grpSpPr>
            <a:xfrm rot="5400000">
              <a:off x="3633975" y="2086979"/>
              <a:ext cx="763607" cy="449630"/>
              <a:chOff x="5493211" y="3717034"/>
              <a:chExt cx="763607" cy="449630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5552064" y="4059488"/>
                <a:ext cx="67612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/>
              <p:cNvSpPr/>
              <p:nvPr/>
            </p:nvSpPr>
            <p:spPr>
              <a:xfrm>
                <a:off x="5724128" y="3950640"/>
                <a:ext cx="432048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93211" y="3717034"/>
                <a:ext cx="5517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LED1</a:t>
                </a:r>
                <a:endParaRPr lang="ko-KR" alt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961544" y="3784666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+</a:t>
                </a:r>
                <a:endParaRPr lang="ko-KR" altLang="en-US" sz="1200" b="1" dirty="0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3923928" y="1988840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893448" y="2668280"/>
              <a:ext cx="50405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02-1-2.ino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196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1844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836712"/>
            <a:ext cx="33505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HIGH);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LOW);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055" y="332656"/>
            <a:ext cx="53054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60099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PUL_D_val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PUL_D_val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== HIGH) {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{              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0"/>
            <a:ext cx="42862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980728"/>
            <a:ext cx="563006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PUL_U_val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PUL_U_val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== LOW) {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{           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16632"/>
            <a:ext cx="4267200" cy="320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55034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INPUT_PULLUP);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SW_input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== LOW) {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//SW-ON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LED_output,LOW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{                         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//SW-OFF</a:t>
            </a:r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LED_output,HIGH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0"/>
            <a:ext cx="4286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06-4.ino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55034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duration;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INPUT_PULLUP);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== LOW)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millis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while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switchPin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== LOW) 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duration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millis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-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startTime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(duration);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0"/>
            <a:ext cx="4286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55034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HIGH);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LOW);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val_time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32656"/>
            <a:ext cx="3326612" cy="27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980728"/>
            <a:ext cx="58833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percent;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percent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HIGH);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(percent);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LOW);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-percent);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(percent);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32656"/>
            <a:ext cx="3326612" cy="27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07-3.ino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720" y="579452"/>
            <a:ext cx="445827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pin[] = {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POT = A0;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LED_ON = LOW;</a:t>
            </a:r>
          </a:p>
          <a:p>
            <a:pPr fontAlgn="t"/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LED_OFF = HIGH;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(pin[led],OUTPUT);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67437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90639" y="1124744"/>
            <a:ext cx="525336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(POT);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sz="14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led=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pinSize;led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(led&lt;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led_level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(pin[led],LED_ON);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  else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(pin[led],LED_OFF);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07-4.ino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66928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sensorMin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실험치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sensorMax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실험치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CDS = A0;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sensor_val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(CDS);</a:t>
            </a:r>
          </a:p>
          <a:p>
            <a:pPr fontAlgn="t"/>
            <a:r>
              <a:rPr lang="fr-FR" altLang="ko-KR" sz="1600" dirty="0" smtClean="0">
                <a:solidFill>
                  <a:srgbClr val="A71D5D"/>
                </a:solidFill>
                <a:latin typeface="Consolas"/>
              </a:rPr>
              <a:t>  int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 range =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(sensor_val, sensorMin, sensorMax,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sz="16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switch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(range)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"dark"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"dim"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  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"medium"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case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: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"bright"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break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입력 안정화를 위한 지연시간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4624"/>
            <a:ext cx="3988949" cy="297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92696"/>
            <a:ext cx="444865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LED1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LED2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LED3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brightness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increment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(brightness &gt;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increment = -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if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(brightness &lt;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increment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brightness = brightness + increment;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(LED1, brightness);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(LED2, brightness);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(LED3, brightness);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88640"/>
            <a:ext cx="5064274" cy="30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003950"/>
            <a:ext cx="55851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en-US" altLang="ko-KR" dirty="0" err="1" smtClean="0">
                <a:solidFill>
                  <a:srgbClr val="969896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()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함수 이용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del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64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PWM 25%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128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PWM 50%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piezo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PWM 100% 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적용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(del); </a:t>
            </a:r>
            <a:r>
              <a:rPr lang="en-US" altLang="ko-KR" dirty="0" smtClean="0">
                <a:solidFill>
                  <a:srgbClr val="969896"/>
                </a:solidFill>
                <a:latin typeface="Consolas"/>
              </a:rPr>
              <a:t>// 1</a:t>
            </a:r>
            <a:r>
              <a:rPr lang="ko-KR" altLang="en-US" dirty="0" smtClean="0">
                <a:solidFill>
                  <a:srgbClr val="969896"/>
                </a:solidFill>
                <a:latin typeface="Consolas"/>
              </a:rPr>
              <a:t>초 대기</a:t>
            </a:r>
            <a:endParaRPr lang="ko-KR" altLang="en-US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6632"/>
            <a:ext cx="4206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04-1.ino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764704"/>
            <a:ext cx="42370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"Hello World"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en-US" altLang="ko-KR" dirty="0">
              <a:solidFill>
                <a:srgbClr val="333333"/>
              </a:solidFill>
              <a:latin typeface="Consolas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366318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tone()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 이용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define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PI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3.141592</a:t>
            </a:r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define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795DA3"/>
                </a:solidFill>
                <a:latin typeface="Consolas"/>
              </a:rPr>
              <a:t>piezoPin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float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toneVal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piezoPin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;i&lt;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180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;i++)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{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sin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*PI/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180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toneVal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=(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*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sinVal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tone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piezoPin,toneVal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04664"/>
            <a:ext cx="4206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08-2-3.ino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48680"/>
            <a:ext cx="863249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#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include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1400" dirty="0" err="1" smtClean="0">
                <a:solidFill>
                  <a:srgbClr val="183691"/>
                </a:solidFill>
                <a:latin typeface="Consolas"/>
              </a:rPr>
              <a:t>pitches.h</a:t>
            </a:r>
            <a:r>
              <a:rPr lang="en-US" altLang="ko-KR" sz="14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melody[] = {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NOTE_G4, NOTE_G4, NOTE_A4, NOTE_A4, NOTE_G4, NOTE_G4, NOTE_E4,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NOTE_G4, NOTE_G4, NOTE_E4, NOTE_E4, NOTE_D4,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}; 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[] = {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)/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++) { 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/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noteDurations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tone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melody[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thisNote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pauseBetweenNotes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noteDuration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*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1.30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pauseBetweenNotes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noTone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 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789040"/>
            <a:ext cx="3466177" cy="290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116632"/>
            <a:ext cx="5000087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direct FND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pt-BR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pin[] = {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7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pt-BR" altLang="ko-KR" sz="800" dirty="0" smtClean="0">
                <a:solidFill>
                  <a:srgbClr val="0086B3"/>
                </a:solidFill>
                <a:latin typeface="Consolas"/>
              </a:rPr>
              <a:t>8</a:t>
            </a:r>
            <a:r>
              <a:rPr lang="pt-BR" altLang="ko-KR" sz="800" dirty="0" smtClean="0">
                <a:solidFill>
                  <a:srgbClr val="333333"/>
                </a:solidFill>
                <a:latin typeface="Consolas"/>
              </a:rPr>
              <a:t> }; </a:t>
            </a:r>
            <a:r>
              <a:rPr lang="pt-BR" altLang="ko-KR" sz="800" dirty="0" smtClean="0">
                <a:solidFill>
                  <a:srgbClr val="969896"/>
                </a:solidFill>
                <a:latin typeface="Consolas"/>
              </a:rPr>
              <a:t>//A[0] B[1] C[2] D[3] E[4] F[5] G[6]</a:t>
            </a:r>
            <a:endParaRPr lang="pt-BR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pinSize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(pin) / 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sizeof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8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8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nn-NO" altLang="ko-KR" sz="8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 i=</a:t>
            </a:r>
            <a:r>
              <a:rPr lang="nn-NO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sz="800" dirty="0" smtClean="0">
                <a:solidFill>
                  <a:srgbClr val="333333"/>
                </a:solidFill>
                <a:latin typeface="Consolas"/>
              </a:rPr>
              <a:t>; i &lt; pinSize; i++)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],OUTPUT);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8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0 ⇒ HIGH:G(6)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1 ⇒ HIGH:A(0),D(3),E(4),F(5),G(6)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2 ⇒ HIGH:C(2),F(5)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3 ⇒ HIGH:E(4),F(5)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4 ⇒ HIGH:A(0),D(3),E(4)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5 ⇒ HIGH:B(1),E(4)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6 ⇒ HIGH:A(0),B(1)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7 ⇒ HIGH:D(3),E(4),G(6)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8 ⇒ HIGH: ․</a:t>
            </a:r>
          </a:p>
          <a:p>
            <a:pPr fontAlgn="t"/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],HIGH);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</a:p>
          <a:p>
            <a:pPr fontAlgn="t"/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8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(pin[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6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],LOW);</a:t>
            </a:r>
            <a:r>
              <a:rPr lang="en-US" altLang="ko-KR" sz="800" dirty="0" smtClean="0">
                <a:solidFill>
                  <a:srgbClr val="0086B3"/>
                </a:solidFill>
                <a:latin typeface="Consolas"/>
              </a:rPr>
              <a:t>delay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800" dirty="0" err="1" smtClean="0">
                <a:solidFill>
                  <a:srgbClr val="333333"/>
                </a:solidFill>
                <a:latin typeface="Consolas"/>
              </a:rPr>
              <a:t>delaytimeTag</a:t>
            </a:r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800" dirty="0" smtClean="0">
                <a:solidFill>
                  <a:srgbClr val="969896"/>
                </a:solidFill>
                <a:latin typeface="Consolas"/>
              </a:rPr>
              <a:t>// 9 ⇒ HIGH:D(3),E(4)</a:t>
            </a:r>
            <a:endParaRPr lang="en-US" altLang="ko-KR" sz="8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8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276872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88640"/>
            <a:ext cx="2921521" cy="172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09-1.ino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692696"/>
            <a:ext cx="914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250113" cy="435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692696"/>
            <a:ext cx="29674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//00000000 ~ 11111111 repeat</a:t>
            </a:r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140968"/>
            <a:ext cx="83529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07904" y="908720"/>
            <a:ext cx="48558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pt-BR" altLang="ko-KR" sz="14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pt-BR" altLang="ko-KR" sz="14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pt-BR" altLang="ko-KR" sz="14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pt-BR" altLang="ko-KR" sz="1400" dirty="0" smtClean="0">
                <a:solidFill>
                  <a:srgbClr val="333333"/>
                </a:solidFill>
                <a:latin typeface="Consolas"/>
              </a:rPr>
              <a:t> num = </a:t>
            </a:r>
            <a:r>
              <a:rPr lang="pt-BR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pt-BR" altLang="ko-KR" sz="1400" dirty="0" smtClean="0">
                <a:solidFill>
                  <a:srgbClr val="333333"/>
                </a:solidFill>
                <a:latin typeface="Consolas"/>
              </a:rPr>
              <a:t>; num &lt; </a:t>
            </a:r>
            <a:r>
              <a:rPr lang="pt-BR" altLang="ko-KR" sz="1400" dirty="0" smtClean="0">
                <a:solidFill>
                  <a:srgbClr val="0086B3"/>
                </a:solidFill>
                <a:latin typeface="Consolas"/>
              </a:rPr>
              <a:t>256</a:t>
            </a:r>
            <a:r>
              <a:rPr lang="pt-BR" altLang="ko-KR" sz="1400" dirty="0" smtClean="0">
                <a:solidFill>
                  <a:srgbClr val="333333"/>
                </a:solidFill>
                <a:latin typeface="Consolas"/>
              </a:rPr>
              <a:t>; num++) {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LOW);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MSBFIRST, num);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HIGH);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09-3-1.ino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188640"/>
            <a:ext cx="66415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200" dirty="0" smtClean="0">
                <a:solidFill>
                  <a:srgbClr val="969896"/>
                </a:solidFill>
                <a:latin typeface="Consolas"/>
              </a:rPr>
              <a:t>// 74HC595</a:t>
            </a:r>
            <a:r>
              <a:rPr lang="ko-KR" altLang="en-US" sz="1200" dirty="0" smtClean="0">
                <a:solidFill>
                  <a:srgbClr val="969896"/>
                </a:solidFill>
                <a:latin typeface="Consolas"/>
              </a:rPr>
              <a:t>를 이용한 </a:t>
            </a:r>
            <a:r>
              <a:rPr lang="en-US" altLang="ko-KR" sz="1200" dirty="0" smtClean="0">
                <a:solidFill>
                  <a:srgbClr val="969896"/>
                </a:solidFill>
                <a:latin typeface="Consolas"/>
              </a:rPr>
              <a:t>FND : 0 ~ 9 </a:t>
            </a:r>
            <a:r>
              <a:rPr lang="ko-KR" altLang="en-US" sz="1200" dirty="0" smtClean="0">
                <a:solidFill>
                  <a:srgbClr val="969896"/>
                </a:solidFill>
                <a:latin typeface="Consolas"/>
              </a:rPr>
              <a:t>반복</a:t>
            </a:r>
            <a:endParaRPr lang="ko-KR" altLang="en-US" sz="12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2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2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2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byte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dec_digits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[] = {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0b0111111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0b0000110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0b1011011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0b1001111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0b1100110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                   0b1101101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0b1111100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0b0000111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0b1111111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0b1100111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OUTPUT); 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2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2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2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&lt; 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++) {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LOW);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MSBFIRST, ~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dec_digits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[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numberToDisplay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, HIGH);</a:t>
            </a:r>
          </a:p>
          <a:p>
            <a:pPr fontAlgn="t"/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    delay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200" dirty="0" smtClean="0">
                <a:solidFill>
                  <a:srgbClr val="0086B3"/>
                </a:solidFill>
                <a:latin typeface="Consolas"/>
              </a:rPr>
              <a:t>300</a:t>
            </a:r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2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25144"/>
            <a:ext cx="109829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748883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09-3-2.ino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620688"/>
            <a:ext cx="40607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// 74HC595</a:t>
            </a:r>
            <a:r>
              <a:rPr lang="ko-KR" altLang="en-US" sz="1400" dirty="0" smtClean="0">
                <a:solidFill>
                  <a:srgbClr val="969896"/>
                </a:solidFill>
                <a:latin typeface="Consolas"/>
              </a:rPr>
              <a:t>와 시리얼 입력을 통한 </a:t>
            </a:r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FND </a:t>
            </a:r>
            <a:r>
              <a:rPr lang="ko-KR" altLang="en-US" sz="1400" dirty="0" smtClean="0">
                <a:solidFill>
                  <a:srgbClr val="969896"/>
                </a:solidFill>
                <a:latin typeface="Consolas"/>
              </a:rPr>
              <a:t>출력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// 0-&gt;63, 1-&gt;6, 2-&gt;91, 3-&gt;79, 4-&gt;102,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969896"/>
                </a:solidFill>
                <a:latin typeface="Consolas"/>
              </a:rPr>
              <a:t>// 5-&gt;109, 6-&gt;124, 7-&gt;7, 8-&gt;127, 9-&gt;103</a:t>
            </a:r>
            <a:endParaRPr lang="ko-KR" altLang="en-US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OUTPUT);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725144"/>
            <a:ext cx="109829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88797" y="1268760"/>
            <a:ext cx="49552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()) {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BIN);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LOW);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shiftOut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dataPin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clockPin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MSBFIRST, ~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latchPin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HIGH);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delay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748883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boolean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SW = HIGH;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INPUT_PULLUP);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SW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(SW == LOW)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04664"/>
            <a:ext cx="42862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11-1processing.pde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764704"/>
            <a:ext cx="53527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draw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background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fill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 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else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{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  fill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43636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(A0);</a:t>
            </a:r>
          </a:p>
          <a:p>
            <a:pPr fontAlgn="t"/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  </a:t>
            </a:r>
          </a:p>
          <a:p>
            <a:pPr fontAlgn="t"/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  val =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map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(val,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1023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nn-NO" altLang="ko-KR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nn-NO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2736"/>
            <a:ext cx="3326612" cy="27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04-2.ino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499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&gt;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incomingByte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 received: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incomingByte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DEC);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535274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draw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{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endParaRPr lang="en-US" altLang="ko-KR" sz="14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background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fill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11-2processing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38523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data1;</a:t>
            </a:r>
          </a:p>
          <a:p>
            <a:pPr fontAlgn="t"/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0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columns, rows;</a:t>
            </a:r>
          </a:p>
          <a:p>
            <a:pPr fontAlgn="t"/>
            <a:endParaRPr lang="en-US" altLang="ko-KR" sz="10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840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P3D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183691"/>
                </a:solidFill>
                <a:latin typeface="Consolas"/>
              </a:rPr>
              <a:t>"food.jpg"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endParaRPr lang="en-US" altLang="ko-KR" sz="10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columns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width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rows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height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0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1553" y="908720"/>
            <a:ext cx="5192447" cy="396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background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available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()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&gt;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{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  data1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myPort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read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nn-NO" altLang="ko-KR" sz="1000" dirty="0" smtClean="0">
                <a:solidFill>
                  <a:srgbClr val="A71D5D"/>
                </a:solidFill>
                <a:latin typeface="Consolas"/>
              </a:rPr>
              <a:t>  for</a:t>
            </a:r>
            <a:r>
              <a:rPr lang="nn-NO" altLang="ko-KR" sz="10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nn-NO" altLang="ko-KR" sz="1000" dirty="0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nn-NO" altLang="ko-KR" sz="1000" dirty="0" smtClean="0">
                <a:solidFill>
                  <a:srgbClr val="333333"/>
                </a:solidFill>
                <a:latin typeface="Consolas"/>
              </a:rPr>
              <a:t> i </a:t>
            </a:r>
            <a:r>
              <a:rPr lang="nn-NO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nn-NO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nn-NO" altLang="ko-KR" sz="10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nn-NO" altLang="ko-KR" sz="1000" dirty="0" smtClean="0">
                <a:solidFill>
                  <a:srgbClr val="333333"/>
                </a:solidFill>
                <a:latin typeface="Consolas"/>
              </a:rPr>
              <a:t>; i </a:t>
            </a:r>
            <a:r>
              <a:rPr lang="nn-NO" altLang="ko-KR" sz="1000" dirty="0" smtClean="0">
                <a:solidFill>
                  <a:srgbClr val="A71D5D"/>
                </a:solidFill>
                <a:latin typeface="Consolas"/>
              </a:rPr>
              <a:t>&lt;</a:t>
            </a:r>
            <a:r>
              <a:rPr lang="nn-NO" altLang="ko-KR" sz="1000" dirty="0" smtClean="0">
                <a:solidFill>
                  <a:srgbClr val="333333"/>
                </a:solidFill>
                <a:latin typeface="Consolas"/>
              </a:rPr>
              <a:t> columns; i</a:t>
            </a:r>
            <a:r>
              <a:rPr lang="nn-NO" altLang="ko-KR" sz="1000" dirty="0" smtClean="0">
                <a:solidFill>
                  <a:srgbClr val="A71D5D"/>
                </a:solidFill>
                <a:latin typeface="Consolas"/>
              </a:rPr>
              <a:t>++</a:t>
            </a:r>
            <a:r>
              <a:rPr lang="nn-NO" altLang="ko-KR" sz="10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  for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( 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j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 j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&lt;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rows; j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++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    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x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    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y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j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    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loc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x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y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width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    color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c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pixels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[loc]; </a:t>
            </a:r>
          </a:p>
          <a:p>
            <a:pPr fontAlgn="t"/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      float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z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(data1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float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(width))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brightness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0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pixels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[loc])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              </a:t>
            </a:r>
            <a:r>
              <a:rPr lang="en-US" altLang="ko-KR" sz="1000" dirty="0" smtClean="0">
                <a:solidFill>
                  <a:srgbClr val="A71D5D"/>
                </a:solidFill>
                <a:latin typeface="Consolas"/>
              </a:rPr>
              <a:t>-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20.0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0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pushMatrix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s-ES" altLang="ko-KR" sz="1000" dirty="0" smtClean="0">
                <a:solidFill>
                  <a:srgbClr val="0086B3"/>
                </a:solidFill>
                <a:latin typeface="Consolas"/>
              </a:rPr>
              <a:t>        translate</a:t>
            </a:r>
            <a:r>
              <a:rPr lang="es-ES" altLang="ko-KR" sz="1000" dirty="0" smtClean="0">
                <a:solidFill>
                  <a:srgbClr val="333333"/>
                </a:solidFill>
                <a:latin typeface="Consolas"/>
              </a:rPr>
              <a:t>(x </a:t>
            </a:r>
            <a:r>
              <a:rPr lang="es-ES" altLang="ko-KR" sz="10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s-E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altLang="ko-KR" sz="10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s-ES" altLang="ko-KR" sz="1000" dirty="0" smtClean="0">
                <a:solidFill>
                  <a:srgbClr val="333333"/>
                </a:solidFill>
                <a:latin typeface="Consolas"/>
              </a:rPr>
              <a:t>, y </a:t>
            </a:r>
            <a:r>
              <a:rPr lang="es-ES" altLang="ko-KR" sz="10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s-ES" altLang="ko-KR" sz="10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s-ES" altLang="ko-KR" sz="10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s-ES" altLang="ko-KR" sz="1000" dirty="0" smtClean="0">
                <a:solidFill>
                  <a:srgbClr val="333333"/>
                </a:solidFill>
                <a:latin typeface="Consolas"/>
              </a:rPr>
              <a:t>, z);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      fill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(c,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204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     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noStroke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     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rectMode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CENTER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     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000" dirty="0" err="1" smtClean="0">
                <a:solidFill>
                  <a:srgbClr val="333333"/>
                </a:solidFill>
                <a:latin typeface="Consolas"/>
              </a:rPr>
              <a:t>cellsize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0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000" dirty="0" err="1" smtClean="0">
                <a:solidFill>
                  <a:srgbClr val="0086B3"/>
                </a:solidFill>
                <a:latin typeface="Consolas"/>
              </a:rPr>
              <a:t>popMatrix</a:t>
            </a:r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0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836712"/>
            <a:ext cx="39837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led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pinMode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OUTPUT);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()&gt;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val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== 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HIGH);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digitalWrite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(led, LOW);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4516" y="764705"/>
            <a:ext cx="409930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57567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port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'L'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11-3-1processing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496" y="610136"/>
            <a:ext cx="938590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noStroke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();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frameRate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port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background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mouseOverRect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true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{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fill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'H'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}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else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{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fill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'L'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boolean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795DA3"/>
                </a:solidFill>
                <a:latin typeface="Consolas"/>
              </a:rPr>
              <a:t>mouseOverRect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 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return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&gt;=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&lt;=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150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&gt;=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&amp;&amp;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&lt;=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150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11-3-2.ino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4110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light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pwmled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&gt;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light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pwmled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light);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764704"/>
            <a:ext cx="4182997" cy="378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11-3-2processing</a:t>
            </a:r>
            <a:r>
              <a:rPr lang="ko-KR" altLang="en-US" dirty="0" smtClean="0"/>
              <a:t>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65165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250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port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background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textSize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text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width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4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height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*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/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3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mouseX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11-3-2processing</a:t>
            </a:r>
            <a:r>
              <a:rPr lang="ko-KR" altLang="en-US" dirty="0"/>
              <a:t>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pde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536" y="692696"/>
            <a:ext cx="515397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controlP5.*;</a:t>
            </a:r>
          </a:p>
          <a:p>
            <a:pPr fontAlgn="t"/>
            <a:endParaRPr lang="en-US" altLang="ko-KR" sz="14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port; </a:t>
            </a: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ControlP5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cp5;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port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cp5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ControlP5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cp5</a:t>
            </a:r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addSlider(</a:t>
            </a:r>
            <a:r>
              <a:rPr lang="en-US" altLang="ko-KR" sz="14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1400" dirty="0" err="1" smtClean="0">
                <a:solidFill>
                  <a:srgbClr val="183691"/>
                </a:solidFill>
                <a:latin typeface="Consolas"/>
              </a:rPr>
              <a:t>sliderValue</a:t>
            </a:r>
            <a:r>
              <a:rPr lang="en-US" altLang="ko-KR" sz="1400" dirty="0" smtClean="0">
                <a:solidFill>
                  <a:srgbClr val="183691"/>
                </a:solidFill>
                <a:latin typeface="Consolas"/>
              </a:rPr>
              <a:t>"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setPosition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50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setRange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255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setSize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40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; 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4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4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4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background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14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fill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err="1" smtClean="0">
                <a:solidFill>
                  <a:srgbClr val="333333"/>
                </a:solidFill>
                <a:latin typeface="Consolas"/>
              </a:rPr>
              <a:t>sliderValue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400" dirty="0" err="1" smtClean="0">
                <a:solidFill>
                  <a:srgbClr val="0086B3"/>
                </a:solidFill>
                <a:latin typeface="Consolas"/>
              </a:rPr>
              <a:t>rect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,width,</a:t>
            </a:r>
            <a:r>
              <a:rPr lang="en-US" altLang="ko-KR" sz="1400" dirty="0" smtClean="0">
                <a:solidFill>
                  <a:srgbClr val="0086B3"/>
                </a:solidFill>
                <a:latin typeface="Consolas"/>
              </a:rPr>
              <a:t>200</a:t>
            </a:r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4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399981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R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G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B =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while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red =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green =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blue =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endParaRPr lang="en-US" altLang="ko-KR" sz="1600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  if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read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==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'\n'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R,red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G,green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  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analogWrite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B,blue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32656"/>
            <a:ext cx="4351809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2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11-4processing.pde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714169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import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processing.serial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.*;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port;</a:t>
            </a:r>
          </a:p>
          <a:p>
            <a:pPr fontAlgn="t"/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PImage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;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port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new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Serial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ED6A43"/>
                </a:solidFill>
                <a:latin typeface="Consolas"/>
              </a:rPr>
              <a:t>this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list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()[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],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sz="1600" dirty="0" smtClean="0">
              <a:solidFill>
                <a:srgbClr val="0086B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size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800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img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loadImage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"color.png"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image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(img,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,width,height);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draw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color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sample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get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mouseX,mouseY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red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green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=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blue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(sample));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port</a:t>
            </a:r>
            <a:r>
              <a:rPr lang="en-US" altLang="ko-KR" sz="1600" dirty="0" err="1" smtClean="0">
                <a:solidFill>
                  <a:srgbClr val="A71D5D"/>
                </a:solidFill>
                <a:latin typeface="Consolas"/>
              </a:rPr>
              <a:t>.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+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"\n"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R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G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B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 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04-3.ino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0615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 {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sz="1600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fr-FR" altLang="ko-KR" sz="1600" dirty="0" smtClean="0">
                <a:solidFill>
                  <a:srgbClr val="A71D5D"/>
                </a:solidFill>
                <a:latin typeface="Consolas"/>
              </a:rPr>
              <a:t>  const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uint8_t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fr-FR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] = {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'1'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'2'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'3'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'4'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, </a:t>
            </a:r>
            <a:r>
              <a:rPr lang="fr-FR" altLang="ko-KR" sz="1600" dirty="0" smtClean="0">
                <a:solidFill>
                  <a:srgbClr val="183691"/>
                </a:solidFill>
                <a:latin typeface="Consolas"/>
              </a:rPr>
              <a:t>'5'</a:t>
            </a:r>
            <a:r>
              <a:rPr lang="fr-FR" altLang="ko-KR" sz="1600" dirty="0" smtClean="0">
                <a:solidFill>
                  <a:srgbClr val="333333"/>
                </a:solidFill>
                <a:latin typeface="Consolas"/>
              </a:rPr>
              <a:t>};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1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49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49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1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print()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1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'a'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'a' 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(temp, 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temp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배열을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5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만큼 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"12345"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write()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함수로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string</a:t>
            </a:r>
            <a:r>
              <a:rPr lang="ko-KR" altLang="en-US" sz="1600" dirty="0" smtClean="0">
                <a:solidFill>
                  <a:srgbClr val="969896"/>
                </a:solidFill>
                <a:latin typeface="Consolas"/>
              </a:rPr>
              <a:t>값 전송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sz="1600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sz="1600" dirty="0" err="1" smtClean="0">
                <a:solidFill>
                  <a:srgbClr val="0086B3"/>
                </a:solidFill>
                <a:latin typeface="Consolas"/>
              </a:rPr>
              <a:t>write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183691"/>
                </a:solidFill>
                <a:latin typeface="Consolas"/>
              </a:rPr>
              <a:t>'\n'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 </a:t>
            </a:r>
            <a:r>
              <a:rPr lang="en-US" altLang="ko-KR" sz="1600" dirty="0" smtClean="0">
                <a:solidFill>
                  <a:srgbClr val="969896"/>
                </a:solidFill>
                <a:latin typeface="Consolas"/>
              </a:rPr>
              <a:t>// </a:t>
            </a:r>
            <a:r>
              <a:rPr lang="ko-KR" altLang="en-US" sz="1600" dirty="0" err="1" smtClean="0">
                <a:solidFill>
                  <a:srgbClr val="969896"/>
                </a:solidFill>
                <a:latin typeface="Consolas"/>
              </a:rPr>
              <a:t>줄바꿈</a:t>
            </a:r>
            <a:endParaRPr lang="ko-KR" altLang="en-US" sz="1600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  delay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sz="1600" dirty="0" smtClean="0">
                <a:solidFill>
                  <a:srgbClr val="0086B3"/>
                </a:solidFill>
                <a:latin typeface="Consolas"/>
              </a:rPr>
              <a:t>500</a:t>
            </a:r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sz="1600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sz="1600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919051" y="713797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사용전자부품 리스트</a:t>
            </a:r>
            <a:r>
              <a:rPr lang="en-US" altLang="ko-KR" dirty="0" smtClean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92696"/>
            <a:ext cx="307968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01.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02. </a:t>
            </a:r>
            <a:r>
              <a:rPr lang="ko-KR" altLang="en-US" dirty="0" err="1" smtClean="0"/>
              <a:t>아두이노케이블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03. </a:t>
            </a:r>
            <a:r>
              <a:rPr lang="ko-KR" altLang="en-US" dirty="0" err="1" smtClean="0"/>
              <a:t>브레드보드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긴것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04. </a:t>
            </a:r>
            <a:r>
              <a:rPr lang="ko-KR" altLang="en-US" dirty="0" smtClean="0"/>
              <a:t>점퍼케이블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05. SW(Push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06. 330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07. 1k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08. 10k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09. 10k</a:t>
            </a:r>
            <a:r>
              <a:rPr lang="ko-KR" altLang="en-US" dirty="0" smtClean="0"/>
              <a:t>가변저항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10. CDS</a:t>
            </a:r>
            <a:r>
              <a:rPr lang="ko-KR" altLang="en-US" dirty="0" err="1" smtClean="0"/>
              <a:t>광센서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11. LED 8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12. </a:t>
            </a:r>
            <a:r>
              <a:rPr lang="ko-KR" altLang="en-US" dirty="0" smtClean="0"/>
              <a:t>트랜지스터</a:t>
            </a:r>
            <a:r>
              <a:rPr lang="en-US" altLang="ko-KR" dirty="0" smtClean="0"/>
              <a:t>(C1815) 3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13. FND507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14. 74HC595 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15. DC</a:t>
            </a:r>
            <a:r>
              <a:rPr lang="ko-KR" altLang="en-US" dirty="0" smtClean="0"/>
              <a:t>모터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16. </a:t>
            </a:r>
            <a:r>
              <a:rPr lang="ko-KR" altLang="en-US" dirty="0" err="1" smtClean="0"/>
              <a:t>피에조부저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스피커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012591" y="26064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관리품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8655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84599" y="69269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dirty="0" smtClean="0"/>
              <a:t>01. </a:t>
            </a:r>
            <a:r>
              <a:rPr lang="ko-KR" altLang="en-US" dirty="0" err="1" smtClean="0"/>
              <a:t>니퍼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02. </a:t>
            </a:r>
            <a:r>
              <a:rPr lang="ko-KR" altLang="en-US" dirty="0" err="1" smtClean="0"/>
              <a:t>롱로우즈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04-4.ino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51235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value1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long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value2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1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2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(value2);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"value1 + value2 =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 + value2);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04-5.ino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51235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value1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value2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parseFloat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1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 2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(value2);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"value1 + value2 =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(value1 + value2);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04-6.ino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56300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byte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readBytes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"Input data </a:t>
            </a:r>
            <a:r>
              <a:rPr lang="en-US" altLang="ko-KR" dirty="0" err="1" smtClean="0">
                <a:solidFill>
                  <a:srgbClr val="183691"/>
                </a:solidFill>
                <a:latin typeface="Consolas"/>
              </a:rPr>
              <a:t>Lenght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for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++){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(temp[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  <a:endParaRPr lang="ko-KR" alt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04-7.ino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68964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setup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begin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9600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  <a:p>
            <a:pPr fontAlgn="t"/>
            <a:endParaRPr lang="en-US" altLang="ko-KR" dirty="0" smtClean="0">
              <a:solidFill>
                <a:srgbClr val="333333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void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95DA3"/>
                </a:solidFill>
                <a:latin typeface="Consolas"/>
              </a:rPr>
              <a:t>loop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(){</a:t>
            </a: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char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temp[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100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if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available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byte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readBytesUntil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'k'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, temp,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20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"Input data </a:t>
            </a:r>
            <a:r>
              <a:rPr lang="en-US" altLang="ko-KR" dirty="0" err="1" smtClean="0">
                <a:solidFill>
                  <a:srgbClr val="183691"/>
                </a:solidFill>
                <a:latin typeface="Consolas"/>
              </a:rPr>
              <a:t>Lenght</a:t>
            </a:r>
            <a:r>
              <a:rPr lang="en-US" altLang="ko-KR" dirty="0" smtClean="0">
                <a:solidFill>
                  <a:srgbClr val="183691"/>
                </a:solidFill>
                <a:latin typeface="Consolas"/>
              </a:rPr>
              <a:t> : "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);</a:t>
            </a:r>
          </a:p>
          <a:p>
            <a:pPr fontAlgn="t"/>
            <a:endParaRPr lang="en-US" altLang="ko-KR" dirty="0" smtClean="0">
              <a:solidFill>
                <a:srgbClr val="A71D5D"/>
              </a:solidFill>
              <a:latin typeface="Consolas"/>
            </a:endParaRPr>
          </a:p>
          <a:p>
            <a:pPr fontAlgn="t"/>
            <a:r>
              <a:rPr lang="en-US" altLang="ko-KR" dirty="0" smtClean="0">
                <a:solidFill>
                  <a:srgbClr val="A71D5D"/>
                </a:solidFill>
                <a:latin typeface="Consolas"/>
              </a:rPr>
              <a:t>    for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</a:t>
            </a:r>
            <a:r>
              <a:rPr lang="en-US" altLang="ko-KR" dirty="0" err="1" smtClean="0">
                <a:solidFill>
                  <a:srgbClr val="A71D5D"/>
                </a:solidFill>
                <a:latin typeface="Consolas"/>
              </a:rPr>
              <a:t>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= </a:t>
            </a:r>
            <a:r>
              <a:rPr lang="en-US" altLang="ko-KR" dirty="0" smtClean="0">
                <a:solidFill>
                  <a:srgbClr val="0086B3"/>
                </a:solidFill>
                <a:latin typeface="Consolas"/>
              </a:rPr>
              <a:t>0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&lt;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leng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;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++){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(temp[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i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]);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}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  </a:t>
            </a:r>
            <a:r>
              <a:rPr lang="en-US" altLang="ko-KR" dirty="0" err="1" smtClean="0">
                <a:solidFill>
                  <a:srgbClr val="333333"/>
                </a:solidFill>
                <a:latin typeface="Consolas"/>
              </a:rPr>
              <a:t>Serial.</a:t>
            </a:r>
            <a:r>
              <a:rPr lang="en-US" altLang="ko-KR" dirty="0" err="1" smtClean="0">
                <a:solidFill>
                  <a:srgbClr val="0086B3"/>
                </a:solidFill>
                <a:latin typeface="Consolas"/>
              </a:rPr>
              <a:t>println</a:t>
            </a:r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();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  } </a:t>
            </a:r>
          </a:p>
          <a:p>
            <a:pPr fontAlgn="t"/>
            <a:r>
              <a:rPr lang="en-US" altLang="ko-KR" dirty="0" smtClean="0">
                <a:solidFill>
                  <a:srgbClr val="333333"/>
                </a:solidFill>
                <a:latin typeface="Consolas"/>
              </a:rPr>
              <a:t>}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624"/>
            <a:ext cx="3577158" cy="252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4193</Words>
  <Application>Microsoft Office PowerPoint</Application>
  <PresentationFormat>화면 슬라이드 쇼(4:3)</PresentationFormat>
  <Paragraphs>1043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김기태</dc:creator>
  <cp:lastModifiedBy>김기태</cp:lastModifiedBy>
  <cp:revision>82</cp:revision>
  <dcterms:created xsi:type="dcterms:W3CDTF">2016-07-11T02:05:11Z</dcterms:created>
  <dcterms:modified xsi:type="dcterms:W3CDTF">2016-07-13T07:33:16Z</dcterms:modified>
</cp:coreProperties>
</file>