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522" y="-12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90AC1-6677-4A7B-8A3D-5F45C0B1358B}" type="datetimeFigureOut">
              <a:rPr lang="ko-KR" altLang="en-US" smtClean="0"/>
              <a:pPr/>
              <a:t>2016-07-12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0333-A944-439D-991E-0A4EEC692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90AC1-6677-4A7B-8A3D-5F45C0B1358B}" type="datetimeFigureOut">
              <a:rPr lang="ko-KR" altLang="en-US" smtClean="0"/>
              <a:pPr/>
              <a:t>2016-07-12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0333-A944-439D-991E-0A4EEC692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90AC1-6677-4A7B-8A3D-5F45C0B1358B}" type="datetimeFigureOut">
              <a:rPr lang="ko-KR" altLang="en-US" smtClean="0"/>
              <a:pPr/>
              <a:t>2016-07-12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0333-A944-439D-991E-0A4EEC692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90AC1-6677-4A7B-8A3D-5F45C0B1358B}" type="datetimeFigureOut">
              <a:rPr lang="ko-KR" altLang="en-US" smtClean="0"/>
              <a:pPr/>
              <a:t>2016-07-12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0333-A944-439D-991E-0A4EEC692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90AC1-6677-4A7B-8A3D-5F45C0B1358B}" type="datetimeFigureOut">
              <a:rPr lang="ko-KR" altLang="en-US" smtClean="0"/>
              <a:pPr/>
              <a:t>2016-07-12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0333-A944-439D-991E-0A4EEC692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90AC1-6677-4A7B-8A3D-5F45C0B1358B}" type="datetimeFigureOut">
              <a:rPr lang="ko-KR" altLang="en-US" smtClean="0"/>
              <a:pPr/>
              <a:t>2016-07-12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0333-A944-439D-991E-0A4EEC692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90AC1-6677-4A7B-8A3D-5F45C0B1358B}" type="datetimeFigureOut">
              <a:rPr lang="ko-KR" altLang="en-US" smtClean="0"/>
              <a:pPr/>
              <a:t>2016-07-12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0333-A944-439D-991E-0A4EEC692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90AC1-6677-4A7B-8A3D-5F45C0B1358B}" type="datetimeFigureOut">
              <a:rPr lang="ko-KR" altLang="en-US" smtClean="0"/>
              <a:pPr/>
              <a:t>2016-07-12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0333-A944-439D-991E-0A4EEC692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90AC1-6677-4A7B-8A3D-5F45C0B1358B}" type="datetimeFigureOut">
              <a:rPr lang="ko-KR" altLang="en-US" smtClean="0"/>
              <a:pPr/>
              <a:t>2016-07-12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0333-A944-439D-991E-0A4EEC692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90AC1-6677-4A7B-8A3D-5F45C0B1358B}" type="datetimeFigureOut">
              <a:rPr lang="ko-KR" altLang="en-US" smtClean="0"/>
              <a:pPr/>
              <a:t>2016-07-12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0333-A944-439D-991E-0A4EEC692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90AC1-6677-4A7B-8A3D-5F45C0B1358B}" type="datetimeFigureOut">
              <a:rPr lang="ko-KR" altLang="en-US" smtClean="0"/>
              <a:pPr/>
              <a:t>2016-07-12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0333-A944-439D-991E-0A4EEC692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90AC1-6677-4A7B-8A3D-5F45C0B1358B}" type="datetimeFigureOut">
              <a:rPr lang="ko-KR" altLang="en-US" smtClean="0"/>
              <a:pPr/>
              <a:t>2016-07-12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60333-A944-439D-991E-0A4EEC692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사용전자부품 리스트</a:t>
            </a:r>
            <a:r>
              <a:rPr lang="en-US" altLang="ko-KR" dirty="0" smtClean="0"/>
              <a:t>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16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692696"/>
            <a:ext cx="3079689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dirty="0" smtClean="0"/>
              <a:t>01. </a:t>
            </a:r>
            <a:r>
              <a:rPr lang="ko-KR" altLang="en-US" dirty="0" err="1" smtClean="0"/>
              <a:t>아두이노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02. </a:t>
            </a:r>
            <a:r>
              <a:rPr lang="ko-KR" altLang="en-US" dirty="0" err="1" smtClean="0"/>
              <a:t>아두이노케이블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03. </a:t>
            </a:r>
            <a:r>
              <a:rPr lang="ko-KR" altLang="en-US" dirty="0" err="1" smtClean="0"/>
              <a:t>브레드보드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긴것</a:t>
            </a:r>
            <a:r>
              <a:rPr lang="en-US" altLang="ko-KR" dirty="0" smtClean="0"/>
              <a:t>) 1</a:t>
            </a:r>
            <a:r>
              <a:rPr lang="ko-KR" altLang="en-US" dirty="0" smtClean="0"/>
              <a:t>개 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04. </a:t>
            </a:r>
            <a:r>
              <a:rPr lang="ko-KR" altLang="en-US" dirty="0" smtClean="0"/>
              <a:t>점퍼케이블 </a:t>
            </a:r>
            <a:r>
              <a:rPr lang="en-US" altLang="ko-KR" dirty="0" smtClean="0"/>
              <a:t>26</a:t>
            </a:r>
            <a:r>
              <a:rPr lang="ko-KR" altLang="en-US" dirty="0" smtClean="0"/>
              <a:t>개 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05. SW(Push</a:t>
            </a:r>
            <a:r>
              <a:rPr lang="ko-KR" altLang="en-US" dirty="0" smtClean="0"/>
              <a:t>버튼</a:t>
            </a:r>
            <a:r>
              <a:rPr lang="en-US" altLang="ko-KR" dirty="0" smtClean="0"/>
              <a:t>) 1</a:t>
            </a:r>
            <a:r>
              <a:rPr lang="ko-KR" altLang="en-US" dirty="0" smtClean="0"/>
              <a:t>개 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06. 330</a:t>
            </a:r>
            <a:r>
              <a:rPr lang="ko-KR" altLang="en-US" dirty="0" smtClean="0"/>
              <a:t>저항 </a:t>
            </a:r>
            <a:r>
              <a:rPr lang="en-US" altLang="ko-KR" dirty="0" smtClean="0"/>
              <a:t>8</a:t>
            </a:r>
            <a:r>
              <a:rPr lang="ko-KR" altLang="en-US" dirty="0" smtClean="0"/>
              <a:t>개 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07. 1k</a:t>
            </a:r>
            <a:r>
              <a:rPr lang="ko-KR" altLang="en-US" dirty="0" smtClean="0"/>
              <a:t>저항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08. 10k</a:t>
            </a:r>
            <a:r>
              <a:rPr lang="ko-KR" altLang="en-US" dirty="0" smtClean="0"/>
              <a:t>저항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09. 10k</a:t>
            </a:r>
            <a:r>
              <a:rPr lang="ko-KR" altLang="en-US" dirty="0" smtClean="0"/>
              <a:t>가변저항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10. CDS</a:t>
            </a:r>
            <a:r>
              <a:rPr lang="ko-KR" altLang="en-US" dirty="0" err="1" smtClean="0"/>
              <a:t>광센서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11. LED 8</a:t>
            </a:r>
            <a:r>
              <a:rPr lang="ko-KR" altLang="en-US" dirty="0" smtClean="0"/>
              <a:t>개 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12. </a:t>
            </a:r>
            <a:r>
              <a:rPr lang="ko-KR" altLang="en-US" dirty="0" smtClean="0"/>
              <a:t>트랜지스터</a:t>
            </a:r>
            <a:r>
              <a:rPr lang="en-US" altLang="ko-KR" dirty="0" smtClean="0"/>
              <a:t>(C1815) 3</a:t>
            </a:r>
            <a:r>
              <a:rPr lang="ko-KR" altLang="en-US" dirty="0" smtClean="0"/>
              <a:t>개 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13. FND507 1</a:t>
            </a:r>
            <a:r>
              <a:rPr lang="ko-KR" altLang="en-US" dirty="0" smtClean="0"/>
              <a:t>개 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14. 74HC595 1</a:t>
            </a:r>
            <a:r>
              <a:rPr lang="ko-KR" altLang="en-US" dirty="0" smtClean="0"/>
              <a:t>개 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15. DC</a:t>
            </a:r>
            <a:r>
              <a:rPr lang="ko-KR" altLang="en-US" dirty="0" smtClean="0"/>
              <a:t>모터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16. </a:t>
            </a:r>
            <a:r>
              <a:rPr lang="ko-KR" altLang="en-US" dirty="0" err="1" smtClean="0"/>
              <a:t>피에조부저</a:t>
            </a:r>
            <a:r>
              <a:rPr lang="en-US" altLang="ko-KR" dirty="0" smtClean="0"/>
              <a:t>(</a:t>
            </a:r>
            <a:r>
              <a:rPr lang="ko-KR" altLang="en-US" dirty="0" smtClean="0"/>
              <a:t>스피커</a:t>
            </a:r>
            <a:r>
              <a:rPr lang="en-US" altLang="ko-KR" dirty="0" smtClean="0"/>
              <a:t>) 1</a:t>
            </a:r>
            <a:r>
              <a:rPr lang="ko-KR" altLang="en-US" dirty="0" smtClean="0"/>
              <a:t>개 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[</a:t>
            </a:r>
            <a:r>
              <a:rPr lang="ko-KR" altLang="en-US" dirty="0" smtClean="0"/>
              <a:t>관리 부품</a:t>
            </a:r>
            <a:r>
              <a:rPr lang="en-US" altLang="ko-KR" dirty="0" smtClean="0"/>
              <a:t>] </a:t>
            </a:r>
          </a:p>
          <a:p>
            <a:pPr marL="342900" indent="-342900">
              <a:buAutoNum type="arabicPeriod"/>
            </a:pPr>
            <a:r>
              <a:rPr lang="ko-KR" altLang="en-US" dirty="0" err="1" smtClean="0"/>
              <a:t>니퍼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02. </a:t>
            </a:r>
            <a:r>
              <a:rPr lang="ko-KR" altLang="en-US" dirty="0" err="1" smtClean="0"/>
              <a:t>롱로우즈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12591" y="260648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err="1" smtClean="0"/>
              <a:t>관리품</a:t>
            </a:r>
            <a:r>
              <a:rPr lang="ko-KR" altLang="en-US" dirty="0" smtClean="0"/>
              <a:t> 리스트</a:t>
            </a:r>
            <a:r>
              <a:rPr lang="en-US" altLang="ko-KR" dirty="0" smtClean="0"/>
              <a:t>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88655" y="16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084599" y="692696"/>
            <a:ext cx="2015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dirty="0" smtClean="0"/>
              <a:t>01. </a:t>
            </a:r>
            <a:r>
              <a:rPr lang="ko-KR" altLang="en-US" dirty="0" err="1" smtClean="0"/>
              <a:t>니퍼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02. </a:t>
            </a:r>
            <a:r>
              <a:rPr lang="ko-KR" altLang="en-US" dirty="0" err="1" smtClean="0"/>
              <a:t>롱로우즈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04-8.ino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980728"/>
            <a:ext cx="449033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(){</a:t>
            </a:r>
          </a:p>
          <a:p>
            <a:pPr fontAlgn="t"/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begin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9600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long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temp = 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endParaRPr lang="en-US" altLang="ko-KR" dirty="0" smtClean="0">
              <a:solidFill>
                <a:srgbClr val="A71D5D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(){</a:t>
            </a: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  while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available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()){</a:t>
            </a: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    if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find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183691"/>
                </a:solidFill>
                <a:latin typeface="Consolas"/>
              </a:rPr>
              <a:t>"f"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)){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    temp 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=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parseInt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  } </a:t>
            </a:r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else 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{</a:t>
            </a:r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    temp 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= 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  }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 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print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183691"/>
                </a:solidFill>
                <a:latin typeface="Consolas"/>
              </a:rPr>
              <a:t>"Temp Value = "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 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println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(temp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}</a:t>
            </a:r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  <a:endParaRPr lang="ko-KR" altLang="en-US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44624"/>
            <a:ext cx="3577158" cy="2526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04-9.ino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1412776"/>
            <a:ext cx="613661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(){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begin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9600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(){</a:t>
            </a: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  while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available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()){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 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println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findUntil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183691"/>
                </a:solidFill>
                <a:latin typeface="Consolas"/>
              </a:rPr>
              <a:t>"f"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dirty="0" smtClean="0">
                <a:solidFill>
                  <a:srgbClr val="183691"/>
                </a:solidFill>
                <a:latin typeface="Consolas"/>
              </a:rPr>
              <a:t>"T"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}</a:t>
            </a:r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  <a:endParaRPr lang="ko-KR" altLang="en-US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44624"/>
            <a:ext cx="3577158" cy="2526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04-11.ino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512" y="836712"/>
            <a:ext cx="449033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dirty="0" smtClean="0">
                <a:solidFill>
                  <a:srgbClr val="969896"/>
                </a:solidFill>
                <a:latin typeface="Consolas"/>
              </a:rPr>
              <a:t>//</a:t>
            </a:r>
            <a:r>
              <a:rPr lang="en-US" altLang="ko-KR" dirty="0" err="1" smtClean="0">
                <a:solidFill>
                  <a:srgbClr val="969896"/>
                </a:solidFill>
                <a:latin typeface="Consolas"/>
              </a:rPr>
              <a:t>Serial.peek</a:t>
            </a:r>
            <a:r>
              <a:rPr lang="en-US" altLang="ko-KR" dirty="0" smtClean="0">
                <a:solidFill>
                  <a:srgbClr val="969896"/>
                </a:solidFill>
                <a:latin typeface="Consolas"/>
              </a:rPr>
              <a:t>() </a:t>
            </a:r>
            <a:r>
              <a:rPr lang="ko-KR" altLang="en-US" dirty="0" smtClean="0">
                <a:solidFill>
                  <a:srgbClr val="969896"/>
                </a:solidFill>
                <a:latin typeface="Consolas"/>
              </a:rPr>
              <a:t>함수 사용</a:t>
            </a:r>
            <a:endParaRPr lang="ko-KR" altLang="en-US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(){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begin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9600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(){</a:t>
            </a: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  if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available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()){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 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println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peek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}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  <a:endParaRPr lang="ko-KR" altLang="en-US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44624"/>
            <a:ext cx="3577158" cy="2526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653668" y="3861048"/>
            <a:ext cx="449033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dirty="0" smtClean="0">
                <a:solidFill>
                  <a:srgbClr val="969896"/>
                </a:solidFill>
                <a:latin typeface="Consolas"/>
              </a:rPr>
              <a:t>//</a:t>
            </a:r>
            <a:r>
              <a:rPr lang="en-US" altLang="ko-KR" dirty="0" err="1" smtClean="0">
                <a:solidFill>
                  <a:srgbClr val="969896"/>
                </a:solidFill>
                <a:latin typeface="Consolas"/>
              </a:rPr>
              <a:t>Serial.read</a:t>
            </a:r>
            <a:r>
              <a:rPr lang="en-US" altLang="ko-KR" dirty="0" smtClean="0">
                <a:solidFill>
                  <a:srgbClr val="969896"/>
                </a:solidFill>
                <a:latin typeface="Consolas"/>
              </a:rPr>
              <a:t>() </a:t>
            </a:r>
            <a:r>
              <a:rPr lang="ko-KR" altLang="en-US" dirty="0" smtClean="0">
                <a:solidFill>
                  <a:srgbClr val="969896"/>
                </a:solidFill>
                <a:latin typeface="Consolas"/>
              </a:rPr>
              <a:t>함수 사용</a:t>
            </a:r>
            <a:endParaRPr lang="ko-KR" altLang="en-US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969896"/>
                </a:solidFill>
                <a:latin typeface="Consolas"/>
              </a:rPr>
              <a:t>void setup(){</a:t>
            </a:r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969896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969896"/>
                </a:solidFill>
                <a:latin typeface="Consolas"/>
              </a:rPr>
              <a:t>Serial.begin</a:t>
            </a:r>
            <a:r>
              <a:rPr lang="en-US" altLang="ko-KR" dirty="0" smtClean="0">
                <a:solidFill>
                  <a:srgbClr val="969896"/>
                </a:solidFill>
                <a:latin typeface="Consolas"/>
              </a:rPr>
              <a:t>(9600);</a:t>
            </a:r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969896"/>
                </a:solidFill>
                <a:latin typeface="Consolas"/>
              </a:rPr>
              <a:t>}</a:t>
            </a:r>
          </a:p>
          <a:p>
            <a:pPr fontAlgn="t"/>
            <a:endParaRPr lang="ko-KR" altLang="en-US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969896"/>
                </a:solidFill>
                <a:latin typeface="Consolas"/>
              </a:rPr>
              <a:t>void loop(){</a:t>
            </a:r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969896"/>
                </a:solidFill>
                <a:latin typeface="Consolas"/>
              </a:rPr>
              <a:t>  if(</a:t>
            </a:r>
            <a:r>
              <a:rPr lang="en-US" altLang="ko-KR" dirty="0" err="1" smtClean="0">
                <a:solidFill>
                  <a:srgbClr val="969896"/>
                </a:solidFill>
                <a:latin typeface="Consolas"/>
              </a:rPr>
              <a:t>Serial.available</a:t>
            </a:r>
            <a:r>
              <a:rPr lang="en-US" altLang="ko-KR" dirty="0" smtClean="0">
                <a:solidFill>
                  <a:srgbClr val="969896"/>
                </a:solidFill>
                <a:latin typeface="Consolas"/>
              </a:rPr>
              <a:t>()){</a:t>
            </a:r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969896"/>
                </a:solidFill>
                <a:latin typeface="Consolas"/>
              </a:rPr>
              <a:t>    </a:t>
            </a:r>
            <a:r>
              <a:rPr lang="en-US" altLang="ko-KR" dirty="0" err="1" smtClean="0">
                <a:solidFill>
                  <a:srgbClr val="969896"/>
                </a:solidFill>
                <a:latin typeface="Consolas"/>
              </a:rPr>
              <a:t>Serial.println</a:t>
            </a:r>
            <a:r>
              <a:rPr lang="en-US" altLang="ko-KR" dirty="0" smtClean="0">
                <a:solidFill>
                  <a:srgbClr val="969896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969896"/>
                </a:solidFill>
                <a:latin typeface="Consolas"/>
              </a:rPr>
              <a:t>Serial.read</a:t>
            </a:r>
            <a:r>
              <a:rPr lang="en-US" altLang="ko-KR" dirty="0" smtClean="0">
                <a:solidFill>
                  <a:srgbClr val="969896"/>
                </a:solidFill>
                <a:latin typeface="Consolas"/>
              </a:rPr>
              <a:t>());</a:t>
            </a:r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969896"/>
                </a:solidFill>
                <a:latin typeface="Consolas"/>
              </a:rPr>
              <a:t>  }</a:t>
            </a:r>
            <a:endParaRPr lang="ko-KR" altLang="en-US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969896"/>
                </a:solidFill>
                <a:latin typeface="Consolas"/>
              </a:rPr>
              <a:t>}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04-12.ino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980728"/>
            <a:ext cx="373050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(){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begin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9600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(){ </a:t>
            </a:r>
          </a:p>
          <a:p>
            <a:pPr fontAlgn="t"/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endParaRPr lang="en-US" altLang="ko-KR" dirty="0" smtClean="0">
              <a:solidFill>
                <a:srgbClr val="A71D5D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err="1" smtClean="0">
                <a:solidFill>
                  <a:srgbClr val="795DA3"/>
                </a:solidFill>
                <a:latin typeface="Consolas"/>
              </a:rPr>
              <a:t>serialEvent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(){</a:t>
            </a: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  char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text =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read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print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183691"/>
                </a:solidFill>
                <a:latin typeface="Consolas"/>
              </a:rPr>
              <a:t>"data : "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println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(text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  <a:endParaRPr lang="ko-KR" altLang="en-US" dirty="0"/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44624"/>
            <a:ext cx="3577158" cy="2526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05-1.ino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980728"/>
            <a:ext cx="512351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LED1 = 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6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LED2 = 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5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LED3 = 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3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(LED1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, OUTPUT);</a:t>
            </a: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(LED2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, OUTPUT);</a:t>
            </a: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(LED3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, OUTPUT);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(LED1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, HIGH);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1000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(LED1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, LOW); 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1000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</a:t>
            </a: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(LED2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, HIGH);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1000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(LED2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, LOW); 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1000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</a:t>
            </a: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(LED3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, HIGH);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1000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(LED3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, LOW); 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1000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  <a:endParaRPr lang="ko-KR" altLang="en-US" dirty="0"/>
          </a:p>
        </p:txBody>
      </p:sp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188640"/>
            <a:ext cx="5064274" cy="300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05-2.ino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9552" y="422076"/>
            <a:ext cx="5756704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LED1 = 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6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LED2 = 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5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LED3 = 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3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(LED1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, OUTPUT);</a:t>
            </a: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(LED2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, OUTPUT);</a:t>
            </a: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(LED3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, OUTPUT);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(LED1,LOW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dirty="0" smtClean="0">
                <a:solidFill>
                  <a:srgbClr val="969896"/>
                </a:solidFill>
                <a:latin typeface="Consolas"/>
              </a:rPr>
              <a:t>//ON</a:t>
            </a:r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(LED2,HIGH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dirty="0" smtClean="0">
                <a:solidFill>
                  <a:srgbClr val="969896"/>
                </a:solidFill>
                <a:latin typeface="Consolas"/>
              </a:rPr>
              <a:t>//OFF</a:t>
            </a:r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(LED3,HIGH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1000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dirty="0" smtClean="0">
                <a:solidFill>
                  <a:srgbClr val="969896"/>
                </a:solidFill>
                <a:latin typeface="Consolas"/>
              </a:rPr>
              <a:t>//OFF</a:t>
            </a:r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endParaRPr lang="en-US" altLang="ko-KR" dirty="0" smtClean="0">
              <a:solidFill>
                <a:srgbClr val="0086B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(LED1,HIGH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dirty="0" smtClean="0">
                <a:solidFill>
                  <a:srgbClr val="969896"/>
                </a:solidFill>
                <a:latin typeface="Consolas"/>
              </a:rPr>
              <a:t>//OFF</a:t>
            </a:r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(LED2,LOW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dirty="0" smtClean="0">
                <a:solidFill>
                  <a:srgbClr val="969896"/>
                </a:solidFill>
                <a:latin typeface="Consolas"/>
              </a:rPr>
              <a:t>//ON</a:t>
            </a:r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(LED3,HIGH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1000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dirty="0" smtClean="0">
                <a:solidFill>
                  <a:srgbClr val="969896"/>
                </a:solidFill>
                <a:latin typeface="Consolas"/>
              </a:rPr>
              <a:t>//OFF</a:t>
            </a:r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endParaRPr lang="en-US" altLang="ko-KR" dirty="0" smtClean="0">
              <a:solidFill>
                <a:srgbClr val="0086B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(LED1,HIGH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dirty="0" smtClean="0">
                <a:solidFill>
                  <a:srgbClr val="969896"/>
                </a:solidFill>
                <a:latin typeface="Consolas"/>
              </a:rPr>
              <a:t>//OFF</a:t>
            </a:r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(LED2,HIGH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dirty="0" smtClean="0">
                <a:solidFill>
                  <a:srgbClr val="969896"/>
                </a:solidFill>
                <a:latin typeface="Consolas"/>
              </a:rPr>
              <a:t>//OFF</a:t>
            </a:r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(LED3,LOW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1000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dirty="0" smtClean="0">
                <a:solidFill>
                  <a:srgbClr val="969896"/>
                </a:solidFill>
                <a:latin typeface="Consolas"/>
              </a:rPr>
              <a:t>//ON </a:t>
            </a:r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  <a:endParaRPr lang="ko-KR" altLang="en-US" dirty="0"/>
          </a:p>
        </p:txBody>
      </p:sp>
      <p:pic>
        <p:nvPicPr>
          <p:cNvPr id="348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36215"/>
            <a:ext cx="4752528" cy="3104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05-3.ino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692696"/>
            <a:ext cx="505458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sz="14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pin[] = {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,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3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,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4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,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5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,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6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,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7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,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8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,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9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};</a:t>
            </a:r>
          </a:p>
          <a:p>
            <a:pPr fontAlgn="t"/>
            <a:r>
              <a:rPr lang="en-US" altLang="ko-KR" sz="14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pinSize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sz="1400" dirty="0" err="1" smtClean="0">
                <a:solidFill>
                  <a:srgbClr val="A71D5D"/>
                </a:solidFill>
                <a:latin typeface="Consolas"/>
              </a:rPr>
              <a:t>sizeof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(pin) / </a:t>
            </a:r>
            <a:r>
              <a:rPr lang="en-US" altLang="ko-KR" sz="1400" dirty="0" err="1" smtClean="0">
                <a:solidFill>
                  <a:srgbClr val="A71D5D"/>
                </a:solidFill>
                <a:latin typeface="Consolas"/>
              </a:rPr>
              <a:t>sizeof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]);</a:t>
            </a:r>
          </a:p>
          <a:p>
            <a:pPr fontAlgn="t"/>
            <a:r>
              <a:rPr lang="en-US" altLang="ko-KR" sz="14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wait = 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30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endParaRPr lang="en-US" altLang="ko-KR" sz="14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4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400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1400" dirty="0" smtClean="0">
                <a:solidFill>
                  <a:srgbClr val="A71D5D"/>
                </a:solidFill>
                <a:latin typeface="Consolas"/>
              </a:rPr>
              <a:t>  for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4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led=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;led&lt;</a:t>
            </a:r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pinSize;led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++) {</a:t>
            </a:r>
          </a:p>
          <a:p>
            <a:pPr fontAlgn="t"/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    </a:t>
            </a:r>
            <a:r>
              <a:rPr lang="en-US" altLang="ko-KR" sz="1400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(pin[led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],OUTPUT);</a:t>
            </a:r>
          </a:p>
          <a:p>
            <a:pPr fontAlgn="t"/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 }</a:t>
            </a:r>
            <a:endParaRPr lang="en-US" altLang="ko-KR" sz="14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endParaRPr lang="en-US" altLang="ko-KR" sz="14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4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400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1400" dirty="0" smtClean="0">
                <a:solidFill>
                  <a:srgbClr val="969896"/>
                </a:solidFill>
                <a:latin typeface="Consolas"/>
              </a:rPr>
              <a:t>  //</a:t>
            </a:r>
            <a:r>
              <a:rPr lang="en-US" altLang="ko-KR" sz="1400" dirty="0" smtClean="0">
                <a:solidFill>
                  <a:srgbClr val="969896"/>
                </a:solidFill>
                <a:latin typeface="Consolas"/>
              </a:rPr>
              <a:t>LED</a:t>
            </a:r>
            <a:r>
              <a:rPr lang="ko-KR" altLang="en-US" sz="1400" dirty="0" smtClean="0">
                <a:solidFill>
                  <a:srgbClr val="969896"/>
                </a:solidFill>
                <a:latin typeface="Consolas"/>
              </a:rPr>
              <a:t>를 왼쪽에서 오른쪽으로 이동 동작</a:t>
            </a:r>
            <a:endParaRPr lang="ko-KR" altLang="en-US" sz="14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400" dirty="0" smtClean="0">
                <a:solidFill>
                  <a:srgbClr val="A71D5D"/>
                </a:solidFill>
                <a:latin typeface="Consolas"/>
              </a:rPr>
              <a:t>  for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4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led=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;led&lt;pinSize-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1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;led++) {</a:t>
            </a:r>
          </a:p>
          <a:p>
            <a:pPr fontAlgn="t"/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    </a:t>
            </a:r>
            <a:r>
              <a:rPr lang="en-US" altLang="ko-KR" sz="14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(pin[led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],HIGH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);   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wait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); </a:t>
            </a:r>
          </a:p>
          <a:p>
            <a:pPr fontAlgn="t"/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    </a:t>
            </a:r>
            <a:r>
              <a:rPr lang="en-US" altLang="ko-KR" sz="14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(pin[led+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1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],HIGH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wait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    </a:t>
            </a:r>
            <a:r>
              <a:rPr lang="en-US" altLang="ko-KR" sz="14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(pin[led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],LOW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);    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wait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*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 }</a:t>
            </a:r>
            <a:endParaRPr lang="en-US" altLang="ko-KR" sz="14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400" dirty="0" smtClean="0">
                <a:solidFill>
                  <a:srgbClr val="969896"/>
                </a:solidFill>
                <a:latin typeface="Consolas"/>
              </a:rPr>
              <a:t>  //</a:t>
            </a:r>
            <a:r>
              <a:rPr lang="en-US" altLang="ko-KR" sz="1400" dirty="0" smtClean="0">
                <a:solidFill>
                  <a:srgbClr val="969896"/>
                </a:solidFill>
                <a:latin typeface="Consolas"/>
              </a:rPr>
              <a:t>LED</a:t>
            </a:r>
            <a:r>
              <a:rPr lang="ko-KR" altLang="en-US" sz="1400" dirty="0" smtClean="0">
                <a:solidFill>
                  <a:srgbClr val="969896"/>
                </a:solidFill>
                <a:latin typeface="Consolas"/>
              </a:rPr>
              <a:t>를 오른쪽에서 왼쪽으로 이동 동작</a:t>
            </a:r>
            <a:endParaRPr lang="ko-KR" altLang="en-US" sz="14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400" dirty="0" smtClean="0">
                <a:solidFill>
                  <a:srgbClr val="A71D5D"/>
                </a:solidFill>
                <a:latin typeface="Consolas"/>
              </a:rPr>
              <a:t>  for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4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led=pinSize-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1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;led&gt;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;led--) {</a:t>
            </a:r>
          </a:p>
          <a:p>
            <a:pPr fontAlgn="t"/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    </a:t>
            </a:r>
            <a:r>
              <a:rPr lang="en-US" altLang="ko-KR" sz="14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(pin[led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],HIGH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);   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wait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    </a:t>
            </a:r>
            <a:r>
              <a:rPr lang="en-US" altLang="ko-KR" sz="14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(pin[led-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1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],HIGH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wait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    </a:t>
            </a:r>
            <a:r>
              <a:rPr lang="en-US" altLang="ko-KR" sz="14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(pin[led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],LOW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);    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wait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*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 }</a:t>
            </a:r>
            <a:endParaRPr lang="en-US" altLang="ko-KR" sz="14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}</a:t>
            </a:r>
            <a:endParaRPr lang="ko-KR" altLang="en-US" sz="1400" dirty="0"/>
          </a:p>
        </p:txBody>
      </p:sp>
      <p:pic>
        <p:nvPicPr>
          <p:cNvPr id="337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620688"/>
            <a:ext cx="4104456" cy="262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05-4.ino</a:t>
            </a: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980728"/>
            <a:ext cx="5121915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sz="16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LED1 = 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6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; </a:t>
            </a:r>
          </a:p>
          <a:p>
            <a:pPr fontAlgn="t"/>
            <a:r>
              <a:rPr lang="en-US" altLang="ko-KR" sz="16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LED2 = 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5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; </a:t>
            </a:r>
          </a:p>
          <a:p>
            <a:pPr fontAlgn="t"/>
            <a:r>
              <a:rPr lang="en-US" altLang="ko-KR" sz="16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LED3 = 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3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endParaRPr lang="en-US" altLang="ko-KR" sz="16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sz="1600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(LED1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, OUTPUT);</a:t>
            </a:r>
          </a:p>
          <a:p>
            <a:pPr fontAlgn="t"/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sz="1600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(LED2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, OUTPUT);</a:t>
            </a:r>
          </a:p>
          <a:p>
            <a:pPr fontAlgn="t"/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sz="1600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(LED3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, OUTPUT);</a:t>
            </a:r>
          </a:p>
          <a:p>
            <a:pPr fontAlgn="t"/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endParaRPr lang="en-US" altLang="ko-KR" sz="16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sz="16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(LED1,HIGH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          </a:t>
            </a:r>
            <a:r>
              <a:rPr lang="en-US" altLang="ko-KR" sz="1600" dirty="0" smtClean="0">
                <a:solidFill>
                  <a:srgbClr val="969896"/>
                </a:solidFill>
                <a:latin typeface="Consolas"/>
              </a:rPr>
              <a:t>//</a:t>
            </a:r>
            <a:r>
              <a:rPr lang="en-US" altLang="ko-KR" sz="1600" dirty="0" smtClean="0">
                <a:solidFill>
                  <a:srgbClr val="969896"/>
                </a:solidFill>
                <a:latin typeface="Consolas"/>
              </a:rPr>
              <a:t>ON</a:t>
            </a:r>
            <a:endParaRPr lang="en-US" altLang="ko-KR" sz="16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sz="16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(LED2,LOW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           </a:t>
            </a:r>
            <a:r>
              <a:rPr lang="en-US" altLang="ko-KR" sz="1600" dirty="0" smtClean="0">
                <a:solidFill>
                  <a:srgbClr val="969896"/>
                </a:solidFill>
                <a:latin typeface="Consolas"/>
              </a:rPr>
              <a:t>//</a:t>
            </a:r>
            <a:r>
              <a:rPr lang="en-US" altLang="ko-KR" sz="1600" dirty="0" smtClean="0">
                <a:solidFill>
                  <a:srgbClr val="969896"/>
                </a:solidFill>
                <a:latin typeface="Consolas"/>
              </a:rPr>
              <a:t>OFF</a:t>
            </a:r>
            <a:endParaRPr lang="en-US" altLang="ko-KR" sz="16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sz="16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(LED3,LOW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);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1000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sz="1600" dirty="0" smtClean="0">
                <a:solidFill>
                  <a:srgbClr val="969896"/>
                </a:solidFill>
                <a:latin typeface="Consolas"/>
              </a:rPr>
              <a:t>//OFF</a:t>
            </a:r>
            <a:endParaRPr lang="en-US" altLang="ko-KR" sz="16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endParaRPr lang="en-US" altLang="ko-KR" sz="1600" dirty="0" smtClean="0">
              <a:solidFill>
                <a:srgbClr val="0086B3"/>
              </a:solidFill>
              <a:latin typeface="Consolas"/>
            </a:endParaRPr>
          </a:p>
          <a:p>
            <a:pPr fontAlgn="t"/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sz="16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(LED1,LOW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           </a:t>
            </a:r>
            <a:r>
              <a:rPr lang="en-US" altLang="ko-KR" sz="1600" dirty="0" smtClean="0">
                <a:solidFill>
                  <a:srgbClr val="969896"/>
                </a:solidFill>
                <a:latin typeface="Consolas"/>
              </a:rPr>
              <a:t>//</a:t>
            </a:r>
            <a:r>
              <a:rPr lang="en-US" altLang="ko-KR" sz="1600" dirty="0" smtClean="0">
                <a:solidFill>
                  <a:srgbClr val="969896"/>
                </a:solidFill>
                <a:latin typeface="Consolas"/>
              </a:rPr>
              <a:t>OFF</a:t>
            </a:r>
            <a:endParaRPr lang="en-US" altLang="ko-KR" sz="16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sz="16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(LED2,HIGH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          </a:t>
            </a:r>
            <a:r>
              <a:rPr lang="en-US" altLang="ko-KR" sz="1600" dirty="0" smtClean="0">
                <a:solidFill>
                  <a:srgbClr val="969896"/>
                </a:solidFill>
                <a:latin typeface="Consolas"/>
              </a:rPr>
              <a:t>//</a:t>
            </a:r>
            <a:r>
              <a:rPr lang="en-US" altLang="ko-KR" sz="1600" dirty="0" smtClean="0">
                <a:solidFill>
                  <a:srgbClr val="969896"/>
                </a:solidFill>
                <a:latin typeface="Consolas"/>
              </a:rPr>
              <a:t>ON</a:t>
            </a:r>
            <a:endParaRPr lang="en-US" altLang="ko-KR" sz="16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sz="16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(LED3,LOW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);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1000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sz="1600" dirty="0" smtClean="0">
                <a:solidFill>
                  <a:srgbClr val="969896"/>
                </a:solidFill>
                <a:latin typeface="Consolas"/>
              </a:rPr>
              <a:t>//OFF</a:t>
            </a:r>
            <a:endParaRPr lang="en-US" altLang="ko-KR" sz="16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endParaRPr lang="en-US" altLang="ko-KR" sz="1600" dirty="0" smtClean="0">
              <a:solidFill>
                <a:srgbClr val="0086B3"/>
              </a:solidFill>
              <a:latin typeface="Consolas"/>
            </a:endParaRPr>
          </a:p>
          <a:p>
            <a:pPr fontAlgn="t"/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sz="16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(LED1,LOW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           </a:t>
            </a:r>
            <a:r>
              <a:rPr lang="en-US" altLang="ko-KR" sz="1600" dirty="0" smtClean="0">
                <a:solidFill>
                  <a:srgbClr val="969896"/>
                </a:solidFill>
                <a:latin typeface="Consolas"/>
              </a:rPr>
              <a:t>//</a:t>
            </a:r>
            <a:r>
              <a:rPr lang="en-US" altLang="ko-KR" sz="1600" dirty="0" smtClean="0">
                <a:solidFill>
                  <a:srgbClr val="969896"/>
                </a:solidFill>
                <a:latin typeface="Consolas"/>
              </a:rPr>
              <a:t>OFF</a:t>
            </a:r>
            <a:endParaRPr lang="en-US" altLang="ko-KR" sz="16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sz="16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(LED2,LOW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           </a:t>
            </a:r>
            <a:r>
              <a:rPr lang="en-US" altLang="ko-KR" sz="1600" dirty="0" smtClean="0">
                <a:solidFill>
                  <a:srgbClr val="969896"/>
                </a:solidFill>
                <a:latin typeface="Consolas"/>
              </a:rPr>
              <a:t>//</a:t>
            </a:r>
            <a:r>
              <a:rPr lang="en-US" altLang="ko-KR" sz="1600" dirty="0" smtClean="0">
                <a:solidFill>
                  <a:srgbClr val="969896"/>
                </a:solidFill>
                <a:latin typeface="Consolas"/>
              </a:rPr>
              <a:t>OFF</a:t>
            </a:r>
            <a:endParaRPr lang="en-US" altLang="ko-KR" sz="16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sz="16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(LED3,HIGH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);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1000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);</a:t>
            </a:r>
            <a:r>
              <a:rPr lang="en-US" altLang="ko-KR" sz="1600" dirty="0" smtClean="0">
                <a:solidFill>
                  <a:srgbClr val="969896"/>
                </a:solidFill>
                <a:latin typeface="Consolas"/>
              </a:rPr>
              <a:t>//</a:t>
            </a:r>
            <a:r>
              <a:rPr lang="en-US" altLang="ko-KR" sz="1600" dirty="0" smtClean="0">
                <a:solidFill>
                  <a:srgbClr val="969896"/>
                </a:solidFill>
                <a:latin typeface="Consolas"/>
              </a:rPr>
              <a:t>ON </a:t>
            </a:r>
            <a:endParaRPr lang="en-US" altLang="ko-KR" sz="16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}</a:t>
            </a:r>
            <a:endParaRPr lang="ko-KR" altLang="en-US" sz="1600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188640"/>
            <a:ext cx="4787841" cy="310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05-5.ino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496" y="620688"/>
            <a:ext cx="518282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motor = 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(motor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, OUTPUT);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endParaRPr lang="en-US" altLang="ko-KR" dirty="0" smtClean="0">
              <a:solidFill>
                <a:srgbClr val="A71D5D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(motor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, HIGH); </a:t>
            </a:r>
            <a:r>
              <a:rPr lang="en-US" altLang="ko-KR" dirty="0" smtClean="0">
                <a:solidFill>
                  <a:srgbClr val="969896"/>
                </a:solidFill>
                <a:latin typeface="Consolas"/>
              </a:rPr>
              <a:t>// </a:t>
            </a:r>
            <a:r>
              <a:rPr lang="ko-KR" altLang="en-US" dirty="0" err="1" smtClean="0">
                <a:solidFill>
                  <a:srgbClr val="969896"/>
                </a:solidFill>
                <a:latin typeface="Consolas"/>
              </a:rPr>
              <a:t>정회전</a:t>
            </a:r>
            <a:endParaRPr lang="ko-KR" altLang="en-US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delay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1000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            </a:t>
            </a:r>
            <a:r>
              <a:rPr lang="en-US" altLang="ko-KR" dirty="0" smtClean="0">
                <a:solidFill>
                  <a:srgbClr val="969896"/>
                </a:solidFill>
                <a:latin typeface="Consolas"/>
              </a:rPr>
              <a:t>// </a:t>
            </a:r>
            <a:r>
              <a:rPr lang="en-US" altLang="ko-KR" dirty="0" smtClean="0">
                <a:solidFill>
                  <a:srgbClr val="969896"/>
                </a:solidFill>
                <a:latin typeface="Consolas"/>
              </a:rPr>
              <a:t>1</a:t>
            </a:r>
            <a:r>
              <a:rPr lang="ko-KR" altLang="en-US" dirty="0" smtClean="0">
                <a:solidFill>
                  <a:srgbClr val="969896"/>
                </a:solidFill>
                <a:latin typeface="Consolas"/>
              </a:rPr>
              <a:t>초 유지</a:t>
            </a:r>
            <a:endParaRPr lang="ko-KR" altLang="en-US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endParaRPr lang="en-US" altLang="ko-KR" dirty="0" smtClean="0">
              <a:solidFill>
                <a:srgbClr val="0086B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(motor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, LOW); 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969896"/>
                </a:solidFill>
                <a:latin typeface="Consolas"/>
              </a:rPr>
              <a:t>// </a:t>
            </a:r>
            <a:r>
              <a:rPr lang="ko-KR" altLang="en-US" dirty="0" smtClean="0">
                <a:solidFill>
                  <a:srgbClr val="969896"/>
                </a:solidFill>
                <a:latin typeface="Consolas"/>
              </a:rPr>
              <a:t>정지</a:t>
            </a:r>
            <a:endParaRPr lang="ko-KR" altLang="en-US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delay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1000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            </a:t>
            </a:r>
            <a:r>
              <a:rPr lang="en-US" altLang="ko-KR" dirty="0" smtClean="0">
                <a:solidFill>
                  <a:srgbClr val="969896"/>
                </a:solidFill>
                <a:latin typeface="Consolas"/>
              </a:rPr>
              <a:t>// </a:t>
            </a:r>
            <a:r>
              <a:rPr lang="en-US" altLang="ko-KR" dirty="0" smtClean="0">
                <a:solidFill>
                  <a:srgbClr val="969896"/>
                </a:solidFill>
                <a:latin typeface="Consolas"/>
              </a:rPr>
              <a:t>1</a:t>
            </a:r>
            <a:r>
              <a:rPr lang="ko-KR" altLang="en-US" dirty="0" smtClean="0">
                <a:solidFill>
                  <a:srgbClr val="969896"/>
                </a:solidFill>
                <a:latin typeface="Consolas"/>
              </a:rPr>
              <a:t>초 유지</a:t>
            </a:r>
            <a:endParaRPr lang="ko-KR" altLang="en-US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  <a:endParaRPr lang="ko-KR" altLang="en-US" dirty="0"/>
          </a:p>
        </p:txBody>
      </p:sp>
      <p:pic>
        <p:nvPicPr>
          <p:cNvPr id="317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764704"/>
            <a:ext cx="3096344" cy="3698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06-1.ino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1340768"/>
            <a:ext cx="600997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LED_output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13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SW_input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LED_output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, OUTPUT);</a:t>
            </a: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SW_input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, INPUT);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 { </a:t>
            </a: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PUL_D_val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digitalRead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SW_input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endParaRPr lang="en-US" altLang="ko-KR" dirty="0" smtClean="0">
              <a:solidFill>
                <a:srgbClr val="A71D5D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  if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PUL_D_val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== HIGH) { 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          </a:t>
            </a:r>
            <a:r>
              <a:rPr lang="en-US" altLang="ko-KR" dirty="0" smtClean="0">
                <a:solidFill>
                  <a:srgbClr val="969896"/>
                </a:solidFill>
                <a:latin typeface="Consolas"/>
              </a:rPr>
              <a:t>//</a:t>
            </a:r>
            <a:r>
              <a:rPr lang="en-US" altLang="ko-KR" dirty="0" smtClean="0">
                <a:solidFill>
                  <a:srgbClr val="969896"/>
                </a:solidFill>
                <a:latin typeface="Consolas"/>
              </a:rPr>
              <a:t>SW-ON</a:t>
            </a:r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 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LED_output,HIGH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 </a:t>
            </a:r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}</a:t>
            </a:r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  else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{ 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                           </a:t>
            </a:r>
            <a:r>
              <a:rPr lang="en-US" altLang="ko-KR" dirty="0" smtClean="0">
                <a:solidFill>
                  <a:srgbClr val="969896"/>
                </a:solidFill>
                <a:latin typeface="Consolas"/>
              </a:rPr>
              <a:t>//</a:t>
            </a:r>
            <a:r>
              <a:rPr lang="en-US" altLang="ko-KR" dirty="0" smtClean="0">
                <a:solidFill>
                  <a:srgbClr val="969896"/>
                </a:solidFill>
                <a:latin typeface="Consolas"/>
              </a:rPr>
              <a:t>SW-OFF</a:t>
            </a:r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 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LED_output,LOW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 </a:t>
            </a:r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0" y="0"/>
            <a:ext cx="428625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02-1-2.ino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11967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15616" y="18448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1520" y="836712"/>
            <a:ext cx="335059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13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, OUTPUT);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13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, HIGH);</a:t>
            </a: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delay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1000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 </a:t>
            </a: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13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, LOW); </a:t>
            </a: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delay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1000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 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332656"/>
            <a:ext cx="5305425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06-2.ino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980728"/>
            <a:ext cx="5630067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LED_output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13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SW_input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LED_output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, OUTPUT);</a:t>
            </a: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SW_input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, INPUT);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 { </a:t>
            </a: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PUL_U_val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digitalRead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SW_input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  </a:t>
            </a: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if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PUL_U_val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== LOW) { 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        </a:t>
            </a:r>
            <a:r>
              <a:rPr lang="en-US" altLang="ko-KR" dirty="0" smtClean="0">
                <a:solidFill>
                  <a:srgbClr val="969896"/>
                </a:solidFill>
                <a:latin typeface="Consolas"/>
              </a:rPr>
              <a:t>//</a:t>
            </a:r>
            <a:r>
              <a:rPr lang="en-US" altLang="ko-KR" dirty="0" smtClean="0">
                <a:solidFill>
                  <a:srgbClr val="969896"/>
                </a:solidFill>
                <a:latin typeface="Consolas"/>
              </a:rPr>
              <a:t>SW-ON</a:t>
            </a:r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 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LED_output,LOW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 </a:t>
            </a:r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  else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{ 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                        </a:t>
            </a:r>
            <a:r>
              <a:rPr lang="en-US" altLang="ko-KR" dirty="0" smtClean="0">
                <a:solidFill>
                  <a:srgbClr val="969896"/>
                </a:solidFill>
                <a:latin typeface="Consolas"/>
              </a:rPr>
              <a:t>//</a:t>
            </a:r>
            <a:r>
              <a:rPr lang="en-US" altLang="ko-KR" dirty="0" smtClean="0">
                <a:solidFill>
                  <a:srgbClr val="969896"/>
                </a:solidFill>
                <a:latin typeface="Consolas"/>
              </a:rPr>
              <a:t>SW-OFF</a:t>
            </a:r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 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LED_output,HIGH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 </a:t>
            </a:r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116632"/>
            <a:ext cx="4267200" cy="3204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06-3.ino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836712"/>
            <a:ext cx="550343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LED_output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13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SW_input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LED_output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, OUTPUT);</a:t>
            </a: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SW_input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, INPUT_PULLUP);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 { </a:t>
            </a: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val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digitalRead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SW_input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  if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val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== LOW) { 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             </a:t>
            </a:r>
            <a:r>
              <a:rPr lang="en-US" altLang="ko-KR" dirty="0" smtClean="0">
                <a:solidFill>
                  <a:srgbClr val="969896"/>
                </a:solidFill>
                <a:latin typeface="Consolas"/>
              </a:rPr>
              <a:t>//</a:t>
            </a:r>
            <a:r>
              <a:rPr lang="en-US" altLang="ko-KR" dirty="0" smtClean="0">
                <a:solidFill>
                  <a:srgbClr val="969896"/>
                </a:solidFill>
                <a:latin typeface="Consolas"/>
              </a:rPr>
              <a:t>SW-ON</a:t>
            </a:r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 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LED_output,LOW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 </a:t>
            </a:r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  else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{                          </a:t>
            </a:r>
            <a:r>
              <a:rPr lang="en-US" altLang="ko-KR" dirty="0" smtClean="0">
                <a:solidFill>
                  <a:srgbClr val="969896"/>
                </a:solidFill>
                <a:latin typeface="Consolas"/>
              </a:rPr>
              <a:t>//SW-OFF</a:t>
            </a:r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 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LED_output,HIGH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 </a:t>
            </a:r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 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0" y="0"/>
            <a:ext cx="4286250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06-4.ino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512" y="836712"/>
            <a:ext cx="5503430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switchPin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; </a:t>
            </a: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long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startTime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long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duration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{</a:t>
            </a: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switchPin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, INPUT_PULLUP); 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begin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9600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{</a:t>
            </a: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  if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digitalRead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switchPin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 == LOW)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{</a:t>
            </a:r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 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startTime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=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millis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();</a:t>
            </a: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    while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digitalRead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switchPin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 == LOW) ;</a:t>
            </a:r>
          </a:p>
          <a:p>
            <a:pPr fontAlgn="t"/>
            <a:endParaRPr lang="en-US" altLang="ko-KR" dirty="0" smtClean="0">
              <a:solidFill>
                <a:srgbClr val="A71D5D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   </a:t>
            </a:r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long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duration =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millis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 -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startTime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 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println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(duration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}</a:t>
            </a:r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0" y="0"/>
            <a:ext cx="4286250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07-1.ino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980728"/>
            <a:ext cx="550343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LED = 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13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POT = A0;</a:t>
            </a:r>
          </a:p>
          <a:p>
            <a:pPr fontAlgn="t"/>
            <a:r>
              <a:rPr lang="en-US" altLang="ko-KR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val_time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(LED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, OUTPUT);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 { 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val_time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=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analogRead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(POT);</a:t>
            </a:r>
          </a:p>
          <a:p>
            <a:pPr fontAlgn="t"/>
            <a:endParaRPr lang="en-US" altLang="ko-KR" dirty="0" smtClean="0">
              <a:solidFill>
                <a:srgbClr val="0086B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(LED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, HIGH);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val_time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(LED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, LOW);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val_time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332656"/>
            <a:ext cx="3326612" cy="277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07-2.ino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980728"/>
            <a:ext cx="588334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LED = 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13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POT = A0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(LED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, OUTPUT);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begin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9600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 { </a:t>
            </a: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val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, percent;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val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=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analogRead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(POT);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percent 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= 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map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val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1023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100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endParaRPr lang="en-US" altLang="ko-KR" dirty="0" smtClean="0">
              <a:solidFill>
                <a:srgbClr val="0086B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(LED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, HIGH); 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(percent);</a:t>
            </a: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(LED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, LOW); 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100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-percent);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println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(percent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332656"/>
            <a:ext cx="3326612" cy="277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07-3.ino</a:t>
            </a: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720" y="579452"/>
            <a:ext cx="4458272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sz="14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pin[] = {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,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3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,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4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,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5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,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6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,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7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,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8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,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9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};</a:t>
            </a:r>
          </a:p>
          <a:p>
            <a:pPr fontAlgn="t"/>
            <a:r>
              <a:rPr lang="en-US" altLang="ko-KR" sz="14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pinSize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sz="1400" dirty="0" err="1" smtClean="0">
                <a:solidFill>
                  <a:srgbClr val="A71D5D"/>
                </a:solidFill>
                <a:latin typeface="Consolas"/>
              </a:rPr>
              <a:t>sizeof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(pin) / </a:t>
            </a:r>
            <a:r>
              <a:rPr lang="en-US" altLang="ko-KR" sz="1400" dirty="0" err="1" smtClean="0">
                <a:solidFill>
                  <a:srgbClr val="A71D5D"/>
                </a:solidFill>
                <a:latin typeface="Consolas"/>
              </a:rPr>
              <a:t>sizeof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]);</a:t>
            </a:r>
          </a:p>
          <a:p>
            <a:pPr fontAlgn="t"/>
            <a:r>
              <a:rPr lang="en-US" altLang="ko-KR" sz="14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POT = A0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endParaRPr lang="en-US" altLang="ko-KR" sz="14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boolean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LED_ON = LOW;</a:t>
            </a:r>
          </a:p>
          <a:p>
            <a:pPr fontAlgn="t"/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boolean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LED_OFF = HIGH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endParaRPr lang="en-US" altLang="ko-KR" sz="14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4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sensor_val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14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led_level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endParaRPr lang="en-US" altLang="ko-KR" sz="1400" dirty="0" smtClean="0">
              <a:solidFill>
                <a:srgbClr val="A71D5D"/>
              </a:solidFill>
              <a:latin typeface="Consolas"/>
            </a:endParaRPr>
          </a:p>
          <a:p>
            <a:pPr fontAlgn="t"/>
            <a:r>
              <a:rPr lang="en-US" altLang="ko-KR" sz="14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400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1400" dirty="0" smtClean="0">
                <a:solidFill>
                  <a:srgbClr val="A71D5D"/>
                </a:solidFill>
                <a:latin typeface="Consolas"/>
              </a:rPr>
              <a:t>  for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4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led=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;led&lt;</a:t>
            </a:r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pinSize;led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++) {</a:t>
            </a:r>
          </a:p>
          <a:p>
            <a:pPr fontAlgn="t"/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    </a:t>
            </a:r>
            <a:r>
              <a:rPr lang="en-US" altLang="ko-KR" sz="1400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(pin[led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],OUTPUT);</a:t>
            </a:r>
          </a:p>
          <a:p>
            <a:pPr fontAlgn="t"/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 }</a:t>
            </a:r>
            <a:endParaRPr lang="en-US" altLang="ko-KR" sz="14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}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933056"/>
            <a:ext cx="6743700" cy="277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855143" y="1268760"/>
            <a:ext cx="5253361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sz="14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400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 </a:t>
            </a:r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sensor_val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sz="1400" dirty="0" err="1" smtClean="0">
                <a:solidFill>
                  <a:srgbClr val="0086B3"/>
                </a:solidFill>
                <a:latin typeface="Consolas"/>
              </a:rPr>
              <a:t>analogRead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(POT);</a:t>
            </a:r>
          </a:p>
          <a:p>
            <a:pPr fontAlgn="t"/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 </a:t>
            </a:r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led_level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map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sensor_val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1023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pinSize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endParaRPr lang="en-US" altLang="ko-KR" sz="1400" dirty="0" smtClean="0">
              <a:solidFill>
                <a:srgbClr val="A71D5D"/>
              </a:solidFill>
              <a:latin typeface="Consolas"/>
            </a:endParaRPr>
          </a:p>
          <a:p>
            <a:pPr fontAlgn="t"/>
            <a:r>
              <a:rPr lang="en-US" altLang="ko-KR" sz="1400" dirty="0" smtClean="0">
                <a:solidFill>
                  <a:srgbClr val="A71D5D"/>
                </a:solidFill>
                <a:latin typeface="Consolas"/>
              </a:rPr>
              <a:t>  for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4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led=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;led&lt;</a:t>
            </a:r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pinSize;led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++) {</a:t>
            </a:r>
          </a:p>
          <a:p>
            <a:pPr fontAlgn="t"/>
            <a:r>
              <a:rPr lang="en-US" altLang="ko-KR" sz="1400" dirty="0" smtClean="0">
                <a:solidFill>
                  <a:srgbClr val="A71D5D"/>
                </a:solidFill>
                <a:latin typeface="Consolas"/>
              </a:rPr>
              <a:t>    if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(led&lt;</a:t>
            </a:r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led_level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) {</a:t>
            </a:r>
          </a:p>
          <a:p>
            <a:pPr fontAlgn="t"/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      </a:t>
            </a:r>
            <a:r>
              <a:rPr lang="en-US" altLang="ko-KR" sz="14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(pin[led],LED_ON); </a:t>
            </a:r>
          </a:p>
          <a:p>
            <a:pPr fontAlgn="t"/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   }</a:t>
            </a:r>
          </a:p>
          <a:p>
            <a:pPr fontAlgn="t"/>
            <a:r>
              <a:rPr lang="en-US" altLang="ko-KR" sz="1400" dirty="0" smtClean="0">
                <a:solidFill>
                  <a:srgbClr val="A71D5D"/>
                </a:solidFill>
                <a:latin typeface="Consolas"/>
              </a:rPr>
              <a:t>    else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{</a:t>
            </a:r>
          </a:p>
          <a:p>
            <a:pPr fontAlgn="t"/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      </a:t>
            </a:r>
            <a:r>
              <a:rPr lang="en-US" altLang="ko-KR" sz="1400" dirty="0" err="1" smtClean="0">
                <a:solidFill>
                  <a:srgbClr val="0086B3"/>
                </a:solidFill>
                <a:latin typeface="Consolas"/>
              </a:rPr>
              <a:t>digirite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(pin[led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],LED_OFF); </a:t>
            </a:r>
          </a:p>
          <a:p>
            <a:pPr fontAlgn="t"/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   }</a:t>
            </a:r>
            <a:endParaRPr lang="en-US" altLang="ko-KR" sz="14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 }</a:t>
            </a:r>
            <a:endParaRPr lang="en-US" altLang="ko-KR" sz="14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}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07-4.ino</a:t>
            </a:r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836712"/>
            <a:ext cx="6692858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sz="16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err="1" smtClean="0">
                <a:solidFill>
                  <a:srgbClr val="333333"/>
                </a:solidFill>
                <a:latin typeface="Consolas"/>
              </a:rPr>
              <a:t>sensorMin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; </a:t>
            </a:r>
            <a:r>
              <a:rPr lang="en-US" altLang="ko-KR" sz="1600" dirty="0" smtClean="0">
                <a:solidFill>
                  <a:srgbClr val="969896"/>
                </a:solidFill>
                <a:latin typeface="Consolas"/>
              </a:rPr>
              <a:t>//</a:t>
            </a:r>
            <a:r>
              <a:rPr lang="ko-KR" altLang="en-US" sz="1600" dirty="0" smtClean="0">
                <a:solidFill>
                  <a:srgbClr val="969896"/>
                </a:solidFill>
                <a:latin typeface="Consolas"/>
              </a:rPr>
              <a:t>실험치</a:t>
            </a:r>
            <a:endParaRPr lang="ko-KR" altLang="en-US" sz="16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6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err="1" smtClean="0">
                <a:solidFill>
                  <a:srgbClr val="333333"/>
                </a:solidFill>
                <a:latin typeface="Consolas"/>
              </a:rPr>
              <a:t>sensorMax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600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; </a:t>
            </a:r>
            <a:r>
              <a:rPr lang="en-US" altLang="ko-KR" sz="1600" dirty="0" smtClean="0">
                <a:solidFill>
                  <a:srgbClr val="969896"/>
                </a:solidFill>
                <a:latin typeface="Consolas"/>
              </a:rPr>
              <a:t>//</a:t>
            </a:r>
            <a:r>
              <a:rPr lang="ko-KR" altLang="en-US" sz="1600" dirty="0" smtClean="0">
                <a:solidFill>
                  <a:srgbClr val="969896"/>
                </a:solidFill>
                <a:latin typeface="Consolas"/>
              </a:rPr>
              <a:t>실험치</a:t>
            </a:r>
            <a:endParaRPr lang="ko-KR" altLang="en-US" sz="16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6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CDS = A0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endParaRPr lang="en-US" altLang="ko-KR" sz="16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 </a:t>
            </a:r>
            <a:r>
              <a:rPr lang="en-US" altLang="ko-KR" sz="16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1600" dirty="0" err="1" smtClean="0">
                <a:solidFill>
                  <a:srgbClr val="0086B3"/>
                </a:solidFill>
                <a:latin typeface="Consolas"/>
              </a:rPr>
              <a:t>begin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9600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endParaRPr lang="en-US" altLang="ko-KR" sz="16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  </a:t>
            </a:r>
            <a:r>
              <a:rPr lang="en-US" altLang="ko-KR" sz="16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err="1" smtClean="0">
                <a:solidFill>
                  <a:srgbClr val="333333"/>
                </a:solidFill>
                <a:latin typeface="Consolas"/>
              </a:rPr>
              <a:t>sensor_val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sz="1600" dirty="0" err="1" smtClean="0">
                <a:solidFill>
                  <a:srgbClr val="0086B3"/>
                </a:solidFill>
                <a:latin typeface="Consolas"/>
              </a:rPr>
              <a:t>analogRead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(CDS);</a:t>
            </a:r>
          </a:p>
          <a:p>
            <a:pPr fontAlgn="t"/>
            <a:r>
              <a:rPr lang="fr-FR" altLang="ko-KR" sz="1600" dirty="0" smtClean="0">
                <a:solidFill>
                  <a:srgbClr val="A71D5D"/>
                </a:solidFill>
                <a:latin typeface="Consolas"/>
              </a:rPr>
              <a:t>  int</a:t>
            </a:r>
            <a:r>
              <a:rPr lang="fr-FR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fr-FR" altLang="ko-KR" sz="1600" dirty="0" smtClean="0">
                <a:solidFill>
                  <a:srgbClr val="333333"/>
                </a:solidFill>
                <a:latin typeface="Consolas"/>
              </a:rPr>
              <a:t>range = </a:t>
            </a:r>
            <a:r>
              <a:rPr lang="fr-FR" altLang="ko-KR" sz="1600" dirty="0" smtClean="0">
                <a:solidFill>
                  <a:srgbClr val="0086B3"/>
                </a:solidFill>
                <a:latin typeface="Consolas"/>
              </a:rPr>
              <a:t>map</a:t>
            </a:r>
            <a:r>
              <a:rPr lang="fr-FR" altLang="ko-KR" sz="1600" dirty="0" smtClean="0">
                <a:solidFill>
                  <a:srgbClr val="333333"/>
                </a:solidFill>
                <a:latin typeface="Consolas"/>
              </a:rPr>
              <a:t>(sensor_val, sensorMin, sensorMax, </a:t>
            </a:r>
            <a:r>
              <a:rPr lang="fr-FR" altLang="ko-KR" sz="16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fr-FR" altLang="ko-KR" sz="16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fr-FR" altLang="ko-KR" sz="1600" dirty="0" smtClean="0">
                <a:solidFill>
                  <a:srgbClr val="0086B3"/>
                </a:solidFill>
                <a:latin typeface="Consolas"/>
              </a:rPr>
              <a:t>3</a:t>
            </a:r>
            <a:r>
              <a:rPr lang="fr-FR" altLang="ko-KR" sz="16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endParaRPr lang="en-US" altLang="ko-KR" sz="1600" dirty="0" smtClean="0">
              <a:solidFill>
                <a:srgbClr val="A71D5D"/>
              </a:solidFill>
              <a:latin typeface="Consolas"/>
            </a:endParaRPr>
          </a:p>
          <a:p>
            <a:pPr fontAlgn="t"/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switch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(range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 {</a:t>
            </a:r>
          </a:p>
          <a:p>
            <a:pPr fontAlgn="t"/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    case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: </a:t>
            </a:r>
          </a:p>
          <a:p>
            <a:pPr fontAlgn="t"/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     </a:t>
            </a:r>
            <a:r>
              <a:rPr lang="en-US" altLang="ko-KR" sz="16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1600" dirty="0" err="1" smtClean="0">
                <a:solidFill>
                  <a:srgbClr val="0086B3"/>
                </a:solidFill>
                <a:latin typeface="Consolas"/>
              </a:rPr>
              <a:t>println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600" dirty="0" smtClean="0">
                <a:solidFill>
                  <a:srgbClr val="183691"/>
                </a:solidFill>
                <a:latin typeface="Consolas"/>
              </a:rPr>
              <a:t>"dark"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   break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    case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1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: </a:t>
            </a:r>
          </a:p>
          <a:p>
            <a:pPr fontAlgn="t"/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     </a:t>
            </a:r>
            <a:r>
              <a:rPr lang="en-US" altLang="ko-KR" sz="16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1600" dirty="0" err="1" smtClean="0">
                <a:solidFill>
                  <a:srgbClr val="0086B3"/>
                </a:solidFill>
                <a:latin typeface="Consolas"/>
              </a:rPr>
              <a:t>println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600" dirty="0" smtClean="0">
                <a:solidFill>
                  <a:srgbClr val="183691"/>
                </a:solidFill>
                <a:latin typeface="Consolas"/>
              </a:rPr>
              <a:t>"dim"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   </a:t>
            </a:r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break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    case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: </a:t>
            </a:r>
          </a:p>
          <a:p>
            <a:pPr fontAlgn="t"/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     </a:t>
            </a:r>
            <a:r>
              <a:rPr lang="en-US" altLang="ko-KR" sz="16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1600" dirty="0" err="1" smtClean="0">
                <a:solidFill>
                  <a:srgbClr val="0086B3"/>
                </a:solidFill>
                <a:latin typeface="Consolas"/>
              </a:rPr>
              <a:t>println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600" dirty="0" smtClean="0">
                <a:solidFill>
                  <a:srgbClr val="183691"/>
                </a:solidFill>
                <a:latin typeface="Consolas"/>
              </a:rPr>
              <a:t>"medium"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break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    case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3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: </a:t>
            </a:r>
          </a:p>
          <a:p>
            <a:pPr fontAlgn="t"/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     </a:t>
            </a:r>
            <a:r>
              <a:rPr lang="en-US" altLang="ko-KR" sz="16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1600" dirty="0" err="1" smtClean="0">
                <a:solidFill>
                  <a:srgbClr val="0086B3"/>
                </a:solidFill>
                <a:latin typeface="Consolas"/>
              </a:rPr>
              <a:t>println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600" dirty="0" smtClean="0">
                <a:solidFill>
                  <a:srgbClr val="183691"/>
                </a:solidFill>
                <a:latin typeface="Consolas"/>
              </a:rPr>
              <a:t>"bright"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break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 }</a:t>
            </a:r>
            <a:endParaRPr lang="en-US" altLang="ko-KR" sz="16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  delay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1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sz="1600" dirty="0" smtClean="0">
                <a:solidFill>
                  <a:srgbClr val="969896"/>
                </a:solidFill>
                <a:latin typeface="Consolas"/>
              </a:rPr>
              <a:t>//</a:t>
            </a:r>
            <a:r>
              <a:rPr lang="ko-KR" altLang="en-US" sz="1600" dirty="0" smtClean="0">
                <a:solidFill>
                  <a:srgbClr val="969896"/>
                </a:solidFill>
                <a:latin typeface="Consolas"/>
              </a:rPr>
              <a:t>입력 안정화를 위한 지연시간</a:t>
            </a:r>
            <a:endParaRPr lang="ko-KR" altLang="en-US" sz="16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}</a:t>
            </a:r>
            <a:endParaRPr lang="ko-KR" altLang="en-US" sz="1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44624"/>
            <a:ext cx="3988949" cy="2976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08-1.ino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908720"/>
            <a:ext cx="220445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LED1 =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6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LED2 =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5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LED3 =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3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brightness =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increment =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if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(brightness &gt;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255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 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increment = -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else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if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(brightness &lt;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increment =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brightness = brightness + increment;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analogWrite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(LED1, brightness);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analogWrite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(LED2, brightness);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analogWrite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(LED3, brightness);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endParaRPr lang="ko-KR" altLang="en-US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188640"/>
            <a:ext cx="5064274" cy="300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08-2-1.ino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908720"/>
            <a:ext cx="2465740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// </a:t>
            </a:r>
            <a:r>
              <a:rPr lang="en-US" altLang="ko-KR" sz="800" dirty="0" err="1" smtClean="0">
                <a:solidFill>
                  <a:srgbClr val="969896"/>
                </a:solidFill>
                <a:latin typeface="Consolas"/>
              </a:rPr>
              <a:t>analogWrite</a:t>
            </a:r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() </a:t>
            </a:r>
            <a:r>
              <a:rPr lang="ko-KR" altLang="en-US" sz="800" dirty="0" smtClean="0">
                <a:solidFill>
                  <a:srgbClr val="969896"/>
                </a:solidFill>
                <a:latin typeface="Consolas"/>
              </a:rPr>
              <a:t>함수 이용</a:t>
            </a:r>
            <a:endParaRPr lang="ko-KR" altLang="en-US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piezo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9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 </a:t>
            </a: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del =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1000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 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 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{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analogWrite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piezo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64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// PWM 25% </a:t>
            </a:r>
            <a:r>
              <a:rPr lang="ko-KR" altLang="en-US" sz="800" dirty="0" smtClean="0">
                <a:solidFill>
                  <a:srgbClr val="969896"/>
                </a:solidFill>
                <a:latin typeface="Consolas"/>
              </a:rPr>
              <a:t>적용</a:t>
            </a:r>
            <a:endParaRPr lang="ko-KR" altLang="en-US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(del); </a:t>
            </a:r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// 1</a:t>
            </a:r>
            <a:r>
              <a:rPr lang="ko-KR" altLang="en-US" sz="800" dirty="0" smtClean="0">
                <a:solidFill>
                  <a:srgbClr val="969896"/>
                </a:solidFill>
                <a:latin typeface="Consolas"/>
              </a:rPr>
              <a:t>초 대기</a:t>
            </a:r>
            <a:endParaRPr lang="ko-KR" altLang="en-US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analogWrite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piezo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128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// PWM 50% </a:t>
            </a:r>
            <a:r>
              <a:rPr lang="ko-KR" altLang="en-US" sz="800" dirty="0" smtClean="0">
                <a:solidFill>
                  <a:srgbClr val="969896"/>
                </a:solidFill>
                <a:latin typeface="Consolas"/>
              </a:rPr>
              <a:t>적용</a:t>
            </a:r>
            <a:endParaRPr lang="ko-KR" altLang="en-US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(del); </a:t>
            </a:r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// 1</a:t>
            </a:r>
            <a:r>
              <a:rPr lang="ko-KR" altLang="en-US" sz="800" dirty="0" smtClean="0">
                <a:solidFill>
                  <a:srgbClr val="969896"/>
                </a:solidFill>
                <a:latin typeface="Consolas"/>
              </a:rPr>
              <a:t>초 대기</a:t>
            </a:r>
            <a:endParaRPr lang="ko-KR" altLang="en-US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analogWrite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piezo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255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// PWM 100% </a:t>
            </a:r>
            <a:r>
              <a:rPr lang="ko-KR" altLang="en-US" sz="800" dirty="0" smtClean="0">
                <a:solidFill>
                  <a:srgbClr val="969896"/>
                </a:solidFill>
                <a:latin typeface="Consolas"/>
              </a:rPr>
              <a:t>적용</a:t>
            </a:r>
            <a:endParaRPr lang="ko-KR" altLang="en-US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(del); </a:t>
            </a:r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// 1</a:t>
            </a:r>
            <a:r>
              <a:rPr lang="ko-KR" altLang="en-US" sz="800" dirty="0" smtClean="0">
                <a:solidFill>
                  <a:srgbClr val="969896"/>
                </a:solidFill>
                <a:latin typeface="Consolas"/>
              </a:rPr>
              <a:t>초 대기</a:t>
            </a:r>
            <a:endParaRPr lang="ko-KR" altLang="en-US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548680"/>
            <a:ext cx="4206079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08-2-2.ino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980728"/>
            <a:ext cx="1699504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// tone() </a:t>
            </a:r>
            <a:r>
              <a:rPr lang="ko-KR" altLang="en-US" sz="800" dirty="0" smtClean="0">
                <a:solidFill>
                  <a:srgbClr val="969896"/>
                </a:solidFill>
                <a:latin typeface="Consolas"/>
              </a:rPr>
              <a:t>함수 이용</a:t>
            </a:r>
            <a:endParaRPr lang="ko-KR" altLang="en-US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#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define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PI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3.141592</a:t>
            </a:r>
            <a:endParaRPr lang="en-US" altLang="ko-KR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#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define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795DA3"/>
                </a:solidFill>
                <a:latin typeface="Consolas"/>
              </a:rPr>
              <a:t>piezoPin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9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float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sinVal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toneVal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{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piezoPin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OUTPUT);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{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for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i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=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;i&lt;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180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;i++)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{</a:t>
            </a:r>
          </a:p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sinVal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=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sin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i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*PI/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180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 </a:t>
            </a:r>
          </a:p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toneVal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=(</a:t>
            </a:r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1000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*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sinVal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tone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piezoPin,toneVal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548680"/>
            <a:ext cx="4206079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04-1.ino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9807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9512" y="764704"/>
            <a:ext cx="423705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begin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9600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println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183691"/>
                </a:solidFill>
                <a:latin typeface="Consolas"/>
              </a:rPr>
              <a:t>"Hello World"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  <a:endParaRPr lang="en-US" altLang="ko-KR" dirty="0">
              <a:solidFill>
                <a:srgbClr val="333333"/>
              </a:solidFill>
              <a:latin typeface="Consolas"/>
            </a:endParaRPr>
          </a:p>
        </p:txBody>
      </p:sp>
      <p:pic>
        <p:nvPicPr>
          <p:cNvPr id="4710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44624"/>
            <a:ext cx="3577158" cy="2526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08-2-3.ino</a:t>
            </a:r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908720"/>
            <a:ext cx="4841390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#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include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183691"/>
                </a:solidFill>
                <a:latin typeface="Consolas"/>
              </a:rPr>
              <a:t>"</a:t>
            </a:r>
            <a:r>
              <a:rPr lang="en-US" altLang="ko-KR" sz="800" dirty="0" err="1" smtClean="0">
                <a:solidFill>
                  <a:srgbClr val="183691"/>
                </a:solidFill>
                <a:latin typeface="Consolas"/>
              </a:rPr>
              <a:t>pitches.h</a:t>
            </a:r>
            <a:r>
              <a:rPr lang="en-US" altLang="ko-KR" sz="800" dirty="0" smtClean="0">
                <a:solidFill>
                  <a:srgbClr val="183691"/>
                </a:solidFill>
                <a:latin typeface="Consolas"/>
              </a:rPr>
              <a:t>"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melody[] = { 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NOTE_G4, NOTE_G4, NOTE_A4, NOTE_A4, NOTE_G4, NOTE_G4, NOTE_E4, 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NOTE_G4, NOTE_G4, NOTE_E4, NOTE_E4, NOTE_D4,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}; </a:t>
            </a: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noteDurations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[] = { 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4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4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4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4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4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4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4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4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4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4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}; 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 { 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for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(</a:t>
            </a:r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thisNote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thisNote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&lt; </a:t>
            </a:r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sizeof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noteDurations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)/</a:t>
            </a:r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sizeof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thisNote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++) { </a:t>
            </a: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noteDuration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1000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/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noteDurations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[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thisNote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];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tone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8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melody[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thisNote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noteDuration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pauseBetweenNotes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noteDuration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*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1.30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 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pauseBetweenNotes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 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noTone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8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 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 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 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 { 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2780928"/>
            <a:ext cx="4206079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09-1.ino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908720"/>
            <a:ext cx="4887877" cy="5539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// direct FND</a:t>
            </a:r>
            <a:endParaRPr lang="en-US" altLang="ko-KR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pt-BR" altLang="ko-KR" sz="800" dirty="0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pt-BR" altLang="ko-KR" sz="800" dirty="0" smtClean="0">
                <a:solidFill>
                  <a:srgbClr val="333333"/>
                </a:solidFill>
                <a:latin typeface="Consolas"/>
              </a:rPr>
              <a:t> pin[] = { </a:t>
            </a:r>
            <a:r>
              <a:rPr lang="pt-BR" altLang="ko-KR" sz="800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pt-BR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pt-BR" altLang="ko-KR" sz="800" dirty="0" smtClean="0">
                <a:solidFill>
                  <a:srgbClr val="0086B3"/>
                </a:solidFill>
                <a:latin typeface="Consolas"/>
              </a:rPr>
              <a:t>3</a:t>
            </a:r>
            <a:r>
              <a:rPr lang="pt-BR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pt-BR" altLang="ko-KR" sz="800" dirty="0" smtClean="0">
                <a:solidFill>
                  <a:srgbClr val="0086B3"/>
                </a:solidFill>
                <a:latin typeface="Consolas"/>
              </a:rPr>
              <a:t>4</a:t>
            </a:r>
            <a:r>
              <a:rPr lang="pt-BR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pt-BR" altLang="ko-KR" sz="800" dirty="0" smtClean="0">
                <a:solidFill>
                  <a:srgbClr val="0086B3"/>
                </a:solidFill>
                <a:latin typeface="Consolas"/>
              </a:rPr>
              <a:t>5</a:t>
            </a:r>
            <a:r>
              <a:rPr lang="pt-BR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pt-BR" altLang="ko-KR" sz="800" dirty="0" smtClean="0">
                <a:solidFill>
                  <a:srgbClr val="0086B3"/>
                </a:solidFill>
                <a:latin typeface="Consolas"/>
              </a:rPr>
              <a:t>6</a:t>
            </a:r>
            <a:r>
              <a:rPr lang="pt-BR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pt-BR" altLang="ko-KR" sz="800" dirty="0" smtClean="0">
                <a:solidFill>
                  <a:srgbClr val="0086B3"/>
                </a:solidFill>
                <a:latin typeface="Consolas"/>
              </a:rPr>
              <a:t>7</a:t>
            </a:r>
            <a:r>
              <a:rPr lang="pt-BR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pt-BR" altLang="ko-KR" sz="800" dirty="0" smtClean="0">
                <a:solidFill>
                  <a:srgbClr val="0086B3"/>
                </a:solidFill>
                <a:latin typeface="Consolas"/>
              </a:rPr>
              <a:t>8</a:t>
            </a:r>
            <a:r>
              <a:rPr lang="pt-BR" altLang="ko-KR" sz="800" dirty="0" smtClean="0">
                <a:solidFill>
                  <a:srgbClr val="333333"/>
                </a:solidFill>
                <a:latin typeface="Consolas"/>
              </a:rPr>
              <a:t> }; </a:t>
            </a:r>
            <a:r>
              <a:rPr lang="pt-BR" altLang="ko-KR" sz="800" dirty="0" smtClean="0">
                <a:solidFill>
                  <a:srgbClr val="969896"/>
                </a:solidFill>
                <a:latin typeface="Consolas"/>
              </a:rPr>
              <a:t>//A[0] B[1] C[2] D[3] E[4] F[5] G[6]</a:t>
            </a:r>
            <a:endParaRPr lang="pt-BR" altLang="ko-KR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pinSize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sizeof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(pin) / </a:t>
            </a:r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sizeof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delaytimeTag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nn-NO" altLang="ko-KR" sz="800" dirty="0" smtClean="0">
                <a:solidFill>
                  <a:srgbClr val="A71D5D"/>
                </a:solidFill>
                <a:latin typeface="Consolas"/>
              </a:rPr>
              <a:t>for</a:t>
            </a:r>
            <a:r>
              <a:rPr lang="nn-NO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nn-NO" altLang="ko-KR" sz="800" dirty="0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nn-NO" altLang="ko-KR" sz="800" dirty="0" smtClean="0">
                <a:solidFill>
                  <a:srgbClr val="333333"/>
                </a:solidFill>
                <a:latin typeface="Consolas"/>
              </a:rPr>
              <a:t> i=</a:t>
            </a:r>
            <a:r>
              <a:rPr lang="nn-NO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nn-NO" altLang="ko-KR" sz="800" dirty="0" smtClean="0">
                <a:solidFill>
                  <a:srgbClr val="333333"/>
                </a:solidFill>
                <a:latin typeface="Consolas"/>
              </a:rPr>
              <a:t>; i &lt; pinSize; i++) {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i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],OUTPUT);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i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],HIGH);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3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4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5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6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],HIGH);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delaytimeTag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// 0 ⇒ HIGH:G(6)</a:t>
            </a:r>
            <a:endParaRPr lang="en-US" altLang="ko-KR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],HIGH);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3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],HIGH);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4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],HIGH);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5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],HIGH);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6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],HIGH);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delaytimeTag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// 1 ⇒ HIGH:A(0),D(3),E(4),F(5),G(6)</a:t>
            </a:r>
            <a:endParaRPr lang="en-US" altLang="ko-KR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],HIGH);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3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4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5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],HIGH);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6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delaytimeTag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// 2 ⇒ HIGH:C(2),F(5)</a:t>
            </a:r>
            <a:endParaRPr lang="en-US" altLang="ko-KR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3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4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],HIGH);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5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],HIGH);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6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delaytimeTag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// 3 ⇒ HIGH:E(4),F(5)</a:t>
            </a:r>
            <a:endParaRPr lang="en-US" altLang="ko-KR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],HIGH);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3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],HIGH);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4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],HIGH);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5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6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delaytimeTag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// 4 ⇒ HIGH:A(0),D(3),E(4)</a:t>
            </a:r>
            <a:endParaRPr lang="en-US" altLang="ko-KR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],HIGH);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3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4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],HIGH);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5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6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delaytimeTag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// 5 ⇒ HIGH:B(1),E(4)</a:t>
            </a:r>
            <a:endParaRPr lang="en-US" altLang="ko-KR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],HIGH);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],HIGH);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3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4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5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6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delaytimeTag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// 6 ⇒ HIGH:A(0),B(1)</a:t>
            </a:r>
            <a:endParaRPr lang="en-US" altLang="ko-KR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3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],HIGH);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4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],HIGH);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5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6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],HIGH);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delaytimeTag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// 7 ⇒ HIGH:D(3),E(4),G(6)</a:t>
            </a:r>
            <a:endParaRPr lang="en-US" altLang="ko-KR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3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4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5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6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delaytimeTag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// 8 ⇒ HIGH: ․</a:t>
            </a:r>
            <a:endParaRPr lang="en-US" altLang="ko-KR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3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],HIGH);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4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],HIGH);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5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6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delaytimeTag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// 9 ⇒ HIGH:D(3),E(4)</a:t>
            </a:r>
            <a:endParaRPr lang="en-US" altLang="ko-KR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endParaRPr lang="ko-KR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3068960"/>
            <a:ext cx="9144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1052736"/>
            <a:ext cx="2921521" cy="1720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09-2.ino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908720"/>
            <a:ext cx="2597186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//00000000 ~ 11111111 repeat</a:t>
            </a:r>
            <a:endParaRPr lang="en-US" altLang="ko-KR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dataPin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 </a:t>
            </a: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latchPin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11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 </a:t>
            </a: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clockPin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12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latchPin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OUTPUT);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clockPin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OUTPUT);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dataPin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OUTPUT);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pt-BR" altLang="ko-KR" sz="800" dirty="0" smtClean="0">
                <a:solidFill>
                  <a:srgbClr val="A71D5D"/>
                </a:solidFill>
                <a:latin typeface="Consolas"/>
              </a:rPr>
              <a:t>for</a:t>
            </a:r>
            <a:r>
              <a:rPr lang="pt-BR" altLang="ko-KR" sz="800" dirty="0" smtClean="0">
                <a:solidFill>
                  <a:srgbClr val="333333"/>
                </a:solidFill>
                <a:latin typeface="Consolas"/>
              </a:rPr>
              <a:t> (</a:t>
            </a:r>
            <a:r>
              <a:rPr lang="pt-BR" altLang="ko-KR" sz="800" dirty="0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pt-BR" altLang="ko-KR" sz="800" dirty="0" smtClean="0">
                <a:solidFill>
                  <a:srgbClr val="333333"/>
                </a:solidFill>
                <a:latin typeface="Consolas"/>
              </a:rPr>
              <a:t> num = </a:t>
            </a:r>
            <a:r>
              <a:rPr lang="pt-BR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pt-BR" altLang="ko-KR" sz="800" dirty="0" smtClean="0">
                <a:solidFill>
                  <a:srgbClr val="333333"/>
                </a:solidFill>
                <a:latin typeface="Consolas"/>
              </a:rPr>
              <a:t>; num &lt; </a:t>
            </a:r>
            <a:r>
              <a:rPr lang="pt-BR" altLang="ko-KR" sz="800" dirty="0" smtClean="0">
                <a:solidFill>
                  <a:srgbClr val="0086B3"/>
                </a:solidFill>
                <a:latin typeface="Consolas"/>
              </a:rPr>
              <a:t>256</a:t>
            </a:r>
            <a:r>
              <a:rPr lang="pt-BR" altLang="ko-KR" sz="800" dirty="0" smtClean="0">
                <a:solidFill>
                  <a:srgbClr val="333333"/>
                </a:solidFill>
                <a:latin typeface="Consolas"/>
              </a:rPr>
              <a:t>; num++) { 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latchPin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LOW); 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shiftOut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dataPin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clockPin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MSBFIRST, num);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latchPin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HIGH); 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1000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140968"/>
            <a:ext cx="8352928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09-3-1.ino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1124744"/>
            <a:ext cx="4448654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// 74HC595</a:t>
            </a:r>
            <a:r>
              <a:rPr lang="ko-KR" altLang="en-US" sz="800" dirty="0" smtClean="0">
                <a:solidFill>
                  <a:srgbClr val="969896"/>
                </a:solidFill>
                <a:latin typeface="Consolas"/>
              </a:rPr>
              <a:t>를 이용한 </a:t>
            </a:r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FND : 0 ~ 9 </a:t>
            </a:r>
            <a:r>
              <a:rPr lang="ko-KR" altLang="en-US" sz="800" dirty="0" smtClean="0">
                <a:solidFill>
                  <a:srgbClr val="969896"/>
                </a:solidFill>
                <a:latin typeface="Consolas"/>
              </a:rPr>
              <a:t>반복</a:t>
            </a:r>
            <a:endParaRPr lang="ko-KR" altLang="en-US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dataPin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 </a:t>
            </a: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latchPin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11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 </a:t>
            </a: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clockPin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12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byte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dec_digits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[] = {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0b0111111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0b0000110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0b1011011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0b1001111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0b1100110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0b1101101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0b1111100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0b0000111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0b1111111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0b1100111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};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latchPin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OUTPUT); 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clockPin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OUTPUT);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dataPin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OUTPUT);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for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(</a:t>
            </a:r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numberToDisplay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numberToDisplay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&lt;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numberToDisplay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++) {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latchPin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LOW);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shiftOut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dataPin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clockPin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MSBFIRST, ~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dec_digits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[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numberToDisplay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latchPin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HIGH);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300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789040"/>
            <a:ext cx="6502400" cy="264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4328" y="4725144"/>
            <a:ext cx="9144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09-3-2.ino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836712"/>
            <a:ext cx="2653290" cy="32008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// 74HC595</a:t>
            </a:r>
            <a:r>
              <a:rPr lang="ko-KR" altLang="en-US" sz="800" dirty="0" smtClean="0">
                <a:solidFill>
                  <a:srgbClr val="969896"/>
                </a:solidFill>
                <a:latin typeface="Consolas"/>
              </a:rPr>
              <a:t>와 시리얼 입력을 통한 </a:t>
            </a:r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FND </a:t>
            </a:r>
            <a:r>
              <a:rPr lang="ko-KR" altLang="en-US" sz="800" dirty="0" smtClean="0">
                <a:solidFill>
                  <a:srgbClr val="969896"/>
                </a:solidFill>
                <a:latin typeface="Consolas"/>
              </a:rPr>
              <a:t>출력</a:t>
            </a:r>
            <a:endParaRPr lang="ko-KR" altLang="en-US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// 0-&gt;63, 1-&gt;6, 2-&gt;91, 3-&gt;79, 4-&gt;102,</a:t>
            </a:r>
            <a:endParaRPr lang="ko-KR" altLang="en-US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// 5-&gt;109, 6-&gt;124, 7-&gt;7, 8-&gt;127, 9-&gt;103</a:t>
            </a:r>
            <a:endParaRPr lang="ko-KR" altLang="en-US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dataPin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 </a:t>
            </a: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latchPin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11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 </a:t>
            </a: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clockPin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12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val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latchPin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OUTPUT);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clockPin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OUTPUT);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dataPin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OUTPUT);</a:t>
            </a:r>
          </a:p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begin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9600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while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available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()) {</a:t>
            </a:r>
          </a:p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val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parseInt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();</a:t>
            </a:r>
          </a:p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println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val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BIN);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latchPin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LOW);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shiftOut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dataPin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clockPin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MSBFIRST, ~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val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latchPin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HIGH); 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1000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789040"/>
            <a:ext cx="6502400" cy="264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4328" y="4725144"/>
            <a:ext cx="9144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11-1.ino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908720"/>
            <a:ext cx="158729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boolean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SW = HIGH;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INPUT_PULLUP);</a:t>
            </a:r>
          </a:p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begin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9600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SW = 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digitalRead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if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(SW == LOW) {</a:t>
            </a:r>
          </a:p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else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{</a:t>
            </a:r>
          </a:p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404664"/>
            <a:ext cx="4286250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2225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11-1processing.pde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980728"/>
            <a:ext cx="2989921" cy="32008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import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processing.serial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.*;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Serial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myPort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val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 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setup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 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{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size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println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list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());</a:t>
            </a:r>
          </a:p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myPort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=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new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Serial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ED6A43"/>
                </a:solidFill>
                <a:latin typeface="Consolas"/>
              </a:rPr>
              <a:t>this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list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9600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draw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{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if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(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myPort</a:t>
            </a:r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.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available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&gt;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 { </a:t>
            </a:r>
          </a:p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val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=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myPort</a:t>
            </a:r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.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read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(); 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background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255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 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if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val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==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 { 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fill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 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 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else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{ 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fill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255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 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rect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50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50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11-2.ino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908720"/>
            <a:ext cx="41104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begin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9600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val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analogRead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(A0);</a:t>
            </a:r>
          </a:p>
          <a:p>
            <a:pPr fontAlgn="t"/>
            <a:r>
              <a:rPr lang="nn-NO" altLang="ko-KR" dirty="0" smtClean="0">
                <a:solidFill>
                  <a:srgbClr val="333333"/>
                </a:solidFill>
                <a:latin typeface="Consolas"/>
              </a:rPr>
              <a:t>val = </a:t>
            </a:r>
            <a:r>
              <a:rPr lang="nn-NO" altLang="ko-KR" dirty="0" smtClean="0">
                <a:solidFill>
                  <a:srgbClr val="0086B3"/>
                </a:solidFill>
                <a:latin typeface="Consolas"/>
              </a:rPr>
              <a:t>map</a:t>
            </a:r>
            <a:r>
              <a:rPr lang="nn-NO" altLang="ko-KR" dirty="0" smtClean="0">
                <a:solidFill>
                  <a:srgbClr val="333333"/>
                </a:solidFill>
                <a:latin typeface="Consolas"/>
              </a:rPr>
              <a:t>(val, </a:t>
            </a:r>
            <a:r>
              <a:rPr lang="nn-NO" altLang="ko-KR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nn-NO" altLang="ko-KR" dirty="0" smtClean="0">
                <a:solidFill>
                  <a:srgbClr val="333333"/>
                </a:solidFill>
                <a:latin typeface="Consolas"/>
              </a:rPr>
              <a:t>,</a:t>
            </a:r>
            <a:r>
              <a:rPr lang="nn-NO" altLang="ko-KR" dirty="0" smtClean="0">
                <a:solidFill>
                  <a:srgbClr val="0086B3"/>
                </a:solidFill>
                <a:latin typeface="Consolas"/>
              </a:rPr>
              <a:t>1023</a:t>
            </a:r>
            <a:r>
              <a:rPr lang="nn-NO" altLang="ko-KR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nn-NO" altLang="ko-KR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nn-NO" altLang="ko-KR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nn-NO" altLang="ko-KR" dirty="0" smtClean="0">
                <a:solidFill>
                  <a:srgbClr val="0086B3"/>
                </a:solidFill>
                <a:latin typeface="Consolas"/>
              </a:rPr>
              <a:t>255</a:t>
            </a:r>
            <a:r>
              <a:rPr lang="nn-NO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write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val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100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1052736"/>
            <a:ext cx="3326612" cy="277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2456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11-2processing</a:t>
            </a:r>
            <a:r>
              <a:rPr lang="ko-KR" altLang="en-US" dirty="0" smtClean="0"/>
              <a:t>가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pde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83568" y="1052736"/>
            <a:ext cx="298992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import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processing.serial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.*;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Serial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myPort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val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setup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 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{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size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println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list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());</a:t>
            </a:r>
          </a:p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myPort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=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new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Serial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ED6A43"/>
                </a:solidFill>
                <a:latin typeface="Consolas"/>
              </a:rPr>
              <a:t>this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list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9600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draw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{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if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(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myPort</a:t>
            </a:r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.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available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&gt;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 {</a:t>
            </a:r>
          </a:p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val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=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myPort</a:t>
            </a:r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.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read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background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255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fill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val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 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rect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50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50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2456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11-2processing</a:t>
            </a:r>
            <a:r>
              <a:rPr lang="ko-KR" altLang="en-US" dirty="0"/>
              <a:t>나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pde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11560" y="908720"/>
            <a:ext cx="4280339" cy="4924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import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processing.serial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.*;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Serial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myPort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data1;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PImage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img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cellsize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=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columns, rows;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size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840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600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P3D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 </a:t>
            </a:r>
          </a:p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img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=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loadImage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183691"/>
                </a:solidFill>
                <a:latin typeface="Consolas"/>
              </a:rPr>
              <a:t>"food.jpg"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 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columns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=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img</a:t>
            </a:r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.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width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/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cellsize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rows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=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img</a:t>
            </a:r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.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height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/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cellsize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println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list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());</a:t>
            </a:r>
          </a:p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myPort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=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new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Serial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ED6A43"/>
                </a:solidFill>
                <a:latin typeface="Consolas"/>
              </a:rPr>
              <a:t>this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list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9600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draw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background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while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myPort</a:t>
            </a:r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.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available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()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&gt;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{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data1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=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myPort</a:t>
            </a:r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.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read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(); 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nn-NO" altLang="ko-KR" sz="800" dirty="0" smtClean="0">
                <a:solidFill>
                  <a:srgbClr val="A71D5D"/>
                </a:solidFill>
                <a:latin typeface="Consolas"/>
              </a:rPr>
              <a:t>for</a:t>
            </a:r>
            <a:r>
              <a:rPr lang="nn-NO" altLang="ko-KR" sz="800" dirty="0" smtClean="0">
                <a:solidFill>
                  <a:srgbClr val="333333"/>
                </a:solidFill>
                <a:latin typeface="Consolas"/>
              </a:rPr>
              <a:t> ( </a:t>
            </a:r>
            <a:r>
              <a:rPr lang="nn-NO" altLang="ko-KR" sz="800" dirty="0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nn-NO" altLang="ko-KR" sz="800" dirty="0" smtClean="0">
                <a:solidFill>
                  <a:srgbClr val="333333"/>
                </a:solidFill>
                <a:latin typeface="Consolas"/>
              </a:rPr>
              <a:t> i </a:t>
            </a:r>
            <a:r>
              <a:rPr lang="nn-NO" altLang="ko-KR" sz="800" dirty="0" smtClean="0">
                <a:solidFill>
                  <a:srgbClr val="A71D5D"/>
                </a:solidFill>
                <a:latin typeface="Consolas"/>
              </a:rPr>
              <a:t>=</a:t>
            </a:r>
            <a:r>
              <a:rPr lang="nn-NO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nn-NO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nn-NO" altLang="ko-KR" sz="800" dirty="0" smtClean="0">
                <a:solidFill>
                  <a:srgbClr val="333333"/>
                </a:solidFill>
                <a:latin typeface="Consolas"/>
              </a:rPr>
              <a:t>; i </a:t>
            </a:r>
            <a:r>
              <a:rPr lang="nn-NO" altLang="ko-KR" sz="800" dirty="0" smtClean="0">
                <a:solidFill>
                  <a:srgbClr val="A71D5D"/>
                </a:solidFill>
                <a:latin typeface="Consolas"/>
              </a:rPr>
              <a:t>&lt;</a:t>
            </a:r>
            <a:r>
              <a:rPr lang="nn-NO" altLang="ko-KR" sz="800" dirty="0" smtClean="0">
                <a:solidFill>
                  <a:srgbClr val="333333"/>
                </a:solidFill>
                <a:latin typeface="Consolas"/>
              </a:rPr>
              <a:t> columns; i</a:t>
            </a:r>
            <a:r>
              <a:rPr lang="nn-NO" altLang="ko-KR" sz="800" dirty="0" smtClean="0">
                <a:solidFill>
                  <a:srgbClr val="A71D5D"/>
                </a:solidFill>
                <a:latin typeface="Consolas"/>
              </a:rPr>
              <a:t>++</a:t>
            </a:r>
            <a:r>
              <a:rPr lang="nn-NO" altLang="ko-KR" sz="800" dirty="0" smtClean="0">
                <a:solidFill>
                  <a:srgbClr val="333333"/>
                </a:solidFill>
                <a:latin typeface="Consolas"/>
              </a:rPr>
              <a:t>) {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for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( </a:t>
            </a:r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j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=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 j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&lt;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rows; j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++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 {</a:t>
            </a: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x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=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i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*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cellsize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+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cellsize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/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 </a:t>
            </a: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y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=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j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*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cellsize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+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cellsize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/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 </a:t>
            </a: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loc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=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x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+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y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*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img</a:t>
            </a:r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.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width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 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color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c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=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img</a:t>
            </a:r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.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pixels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[loc]; 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float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z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=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(data1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*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50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/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float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(width))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*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brightness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img</a:t>
            </a:r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.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pixels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[loc])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-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20.0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pushMatrix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();</a:t>
            </a:r>
          </a:p>
          <a:p>
            <a:pPr fontAlgn="t"/>
            <a:r>
              <a:rPr lang="es-ES" altLang="ko-KR" sz="800" dirty="0" smtClean="0">
                <a:solidFill>
                  <a:srgbClr val="0086B3"/>
                </a:solidFill>
                <a:latin typeface="Consolas"/>
              </a:rPr>
              <a:t>translate</a:t>
            </a:r>
            <a:r>
              <a:rPr lang="es-ES" altLang="ko-KR" sz="800" dirty="0" smtClean="0">
                <a:solidFill>
                  <a:srgbClr val="333333"/>
                </a:solidFill>
                <a:latin typeface="Consolas"/>
              </a:rPr>
              <a:t>(x </a:t>
            </a:r>
            <a:r>
              <a:rPr lang="es-ES" altLang="ko-KR" sz="800" dirty="0" smtClean="0">
                <a:solidFill>
                  <a:srgbClr val="A71D5D"/>
                </a:solidFill>
                <a:latin typeface="Consolas"/>
              </a:rPr>
              <a:t>+</a:t>
            </a:r>
            <a:r>
              <a:rPr lang="es-E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s-ES" altLang="ko-KR" sz="800" dirty="0" smtClean="0">
                <a:solidFill>
                  <a:srgbClr val="0086B3"/>
                </a:solidFill>
                <a:latin typeface="Consolas"/>
              </a:rPr>
              <a:t>20</a:t>
            </a:r>
            <a:r>
              <a:rPr lang="es-ES" altLang="ko-KR" sz="800" dirty="0" smtClean="0">
                <a:solidFill>
                  <a:srgbClr val="333333"/>
                </a:solidFill>
                <a:latin typeface="Consolas"/>
              </a:rPr>
              <a:t>, y </a:t>
            </a:r>
            <a:r>
              <a:rPr lang="es-ES" altLang="ko-KR" sz="800" dirty="0" smtClean="0">
                <a:solidFill>
                  <a:srgbClr val="A71D5D"/>
                </a:solidFill>
                <a:latin typeface="Consolas"/>
              </a:rPr>
              <a:t>+</a:t>
            </a:r>
            <a:r>
              <a:rPr lang="es-E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s-ES" altLang="ko-KR" sz="800" dirty="0" smtClean="0">
                <a:solidFill>
                  <a:srgbClr val="0086B3"/>
                </a:solidFill>
                <a:latin typeface="Consolas"/>
              </a:rPr>
              <a:t>20</a:t>
            </a:r>
            <a:r>
              <a:rPr lang="es-ES" altLang="ko-KR" sz="800" dirty="0" smtClean="0">
                <a:solidFill>
                  <a:srgbClr val="333333"/>
                </a:solidFill>
                <a:latin typeface="Consolas"/>
              </a:rPr>
              <a:t>, z);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fill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(c,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204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noStroke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rectMode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CENTER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rect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cellsize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cellsize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popMatrix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04-2.ino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980728"/>
            <a:ext cx="499688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 { 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begin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9600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 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 { </a:t>
            </a: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  if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available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 &gt; 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 {</a:t>
            </a: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    </a:t>
            </a:r>
            <a:r>
              <a:rPr lang="en-US" altLang="ko-KR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incomingByte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read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 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print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183691"/>
                </a:solidFill>
                <a:latin typeface="Consolas"/>
              </a:rPr>
              <a:t>"I received: "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 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println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incomingByte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, DEC);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}</a:t>
            </a:r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 </a:t>
            </a:r>
            <a:endParaRPr lang="ko-KR" altLang="en-US" dirty="0"/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44624"/>
            <a:ext cx="3577158" cy="2526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11-3-1.ino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836712"/>
            <a:ext cx="1587294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char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val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sz="800" dirty="0" smtClean="0">
                <a:solidFill>
                  <a:srgbClr val="183691"/>
                </a:solidFill>
                <a:latin typeface="Consolas"/>
              </a:rPr>
              <a:t>'H'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led =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9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begin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9600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(led, OUTPUT);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if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available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()&gt;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){</a:t>
            </a:r>
          </a:p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val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read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();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if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val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== </a:t>
            </a:r>
            <a:r>
              <a:rPr lang="en-US" altLang="ko-KR" sz="800" dirty="0" smtClean="0">
                <a:solidFill>
                  <a:srgbClr val="183691"/>
                </a:solidFill>
                <a:latin typeface="Consolas"/>
              </a:rPr>
              <a:t>'H'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){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(led, HIGH);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else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{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(led, LOW);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 </a:t>
            </a:r>
          </a:p>
          <a:p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764704"/>
            <a:ext cx="6696075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2677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11-3-1processing</a:t>
            </a:r>
            <a:r>
              <a:rPr lang="ko-KR" altLang="en-US" dirty="0" smtClean="0"/>
              <a:t>가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pde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39552" y="1196752"/>
            <a:ext cx="2541080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import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processing.serial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.*;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Serial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port;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(){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port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=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new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Serial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ED6A43"/>
                </a:solidFill>
                <a:latin typeface="Consolas"/>
              </a:rPr>
              <a:t>this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list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draw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(){</a:t>
            </a:r>
          </a:p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port</a:t>
            </a:r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.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183691"/>
                </a:solidFill>
                <a:latin typeface="Consolas"/>
              </a:rPr>
              <a:t>'H'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1000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port</a:t>
            </a:r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.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183691"/>
                </a:solidFill>
                <a:latin typeface="Consolas"/>
              </a:rPr>
              <a:t>'L'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1000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 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2677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11-3-1processing</a:t>
            </a:r>
            <a:r>
              <a:rPr lang="ko-KR" altLang="en-US" dirty="0"/>
              <a:t>나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pde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39552" y="980728"/>
            <a:ext cx="4673074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import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processing.serial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.*;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Serial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port;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 { 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size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 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noStroke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(); 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frameRate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port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=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new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Serial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ED6A43"/>
                </a:solidFill>
                <a:latin typeface="Consolas"/>
              </a:rPr>
              <a:t>this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list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9600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draw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background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255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if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mouseOverRect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==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true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 { 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fill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255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 </a:t>
            </a:r>
          </a:p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port</a:t>
            </a:r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.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183691"/>
                </a:solidFill>
                <a:latin typeface="Consolas"/>
              </a:rPr>
              <a:t>'H'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 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else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{ 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fill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 </a:t>
            </a:r>
          </a:p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port</a:t>
            </a:r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.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183691"/>
                </a:solidFill>
                <a:latin typeface="Consolas"/>
              </a:rPr>
              <a:t>'L'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 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rect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50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50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 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boolean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795DA3"/>
                </a:solidFill>
                <a:latin typeface="Consolas"/>
              </a:rPr>
              <a:t>mouseOverRect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 { 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return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((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mouseX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&gt;=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50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&amp;&amp;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mouseX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&lt;=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150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&amp;&amp;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mouseY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&gt;=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50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&amp;&amp;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mouseY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&lt;=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150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11-3-2.ino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196752"/>
            <a:ext cx="360387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light = 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; </a:t>
            </a:r>
          </a:p>
          <a:p>
            <a:pPr fontAlgn="t"/>
            <a:r>
              <a:rPr lang="en-US" altLang="ko-KR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pwmled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9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; </a:t>
            </a: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begin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9600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if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available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 &gt; 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){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light =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read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();</a:t>
            </a:r>
          </a:p>
          <a:p>
            <a:pPr fontAlgn="t"/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analogWrite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pwmled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, light);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764704"/>
            <a:ext cx="4182997" cy="3781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2677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11-3-2processing</a:t>
            </a:r>
            <a:r>
              <a:rPr lang="ko-KR" altLang="en-US" dirty="0" smtClean="0"/>
              <a:t>가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pde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67544" y="908720"/>
            <a:ext cx="287771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import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processing.serial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.*;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Serial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port;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size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250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println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list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port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=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new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Serial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ED6A43"/>
                </a:solidFill>
                <a:latin typeface="Consolas"/>
              </a:rPr>
              <a:t>this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list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9600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draw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background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255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textSize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50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text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mouseX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width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/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4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height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*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/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3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println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mouseX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port</a:t>
            </a:r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.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mouseX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2677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11-3-2processing</a:t>
            </a:r>
            <a:r>
              <a:rPr lang="ko-KR" altLang="en-US" dirty="0"/>
              <a:t>나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pde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95536" y="980728"/>
            <a:ext cx="2877711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import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processing.serial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.*;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import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controlP5.*;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Serial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port; 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ControlP5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cp5;</a:t>
            </a: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sliderValue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=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size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600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println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list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port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=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new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Serial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ED6A43"/>
                </a:solidFill>
                <a:latin typeface="Consolas"/>
              </a:rPr>
              <a:t>this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list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9600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cp5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=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new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ControlP5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ED6A43"/>
                </a:solidFill>
                <a:latin typeface="Consolas"/>
              </a:rPr>
              <a:t>this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cp5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.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addSlider(</a:t>
            </a:r>
            <a:r>
              <a:rPr lang="en-US" altLang="ko-KR" sz="800" dirty="0" smtClean="0">
                <a:solidFill>
                  <a:srgbClr val="183691"/>
                </a:solidFill>
                <a:latin typeface="Consolas"/>
              </a:rPr>
              <a:t>"</a:t>
            </a:r>
            <a:r>
              <a:rPr lang="en-US" altLang="ko-KR" sz="800" dirty="0" err="1" smtClean="0">
                <a:solidFill>
                  <a:srgbClr val="183691"/>
                </a:solidFill>
                <a:latin typeface="Consolas"/>
              </a:rPr>
              <a:t>sliderValue</a:t>
            </a:r>
            <a:r>
              <a:rPr lang="en-US" altLang="ko-KR" sz="800" dirty="0" smtClean="0">
                <a:solidFill>
                  <a:srgbClr val="183691"/>
                </a:solidFill>
                <a:latin typeface="Consolas"/>
              </a:rPr>
              <a:t>"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.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setPosition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50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.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setRange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255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.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setSize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400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40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 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draw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background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port</a:t>
            </a:r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.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sliderValue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fill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sliderValue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rect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,width,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11-4.ino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908720"/>
            <a:ext cx="186781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R =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11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G =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B =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9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begin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9600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while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available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()) {</a:t>
            </a: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red =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parseInt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();</a:t>
            </a: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green =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parseInt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();</a:t>
            </a: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blue =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parseInt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();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if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read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 == </a:t>
            </a:r>
            <a:r>
              <a:rPr lang="en-US" altLang="ko-KR" sz="800" dirty="0" smtClean="0">
                <a:solidFill>
                  <a:srgbClr val="183691"/>
                </a:solidFill>
                <a:latin typeface="Consolas"/>
              </a:rPr>
              <a:t>'\n'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 {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analogWrite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R,red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analogWrite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G,green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analogWrite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B,blue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332656"/>
            <a:ext cx="6296025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2225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11-4processing.pde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764704"/>
            <a:ext cx="3550972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import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processing.serial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.*;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Serial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port;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PImage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img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println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list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port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=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new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Serial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ED6A43"/>
                </a:solidFill>
                <a:latin typeface="Consolas"/>
              </a:rPr>
              <a:t>this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list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9600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size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800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600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 </a:t>
            </a:r>
          </a:p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img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=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loadImage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183691"/>
                </a:solidFill>
                <a:latin typeface="Consolas"/>
              </a:rPr>
              <a:t>"color.png"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 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image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(img,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,width,height);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draw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color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sample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=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get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mouseX,mouseY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 </a:t>
            </a: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R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=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red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(sample));</a:t>
            </a: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G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=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green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(sample));</a:t>
            </a: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B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=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blue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(sample));</a:t>
            </a:r>
          </a:p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port</a:t>
            </a:r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.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R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+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183691"/>
                </a:solidFill>
                <a:latin typeface="Consolas"/>
              </a:rPr>
              <a:t>" "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+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G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+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183691"/>
                </a:solidFill>
                <a:latin typeface="Consolas"/>
              </a:rPr>
              <a:t>" "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+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B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+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183691"/>
                </a:solidFill>
                <a:latin typeface="Consolas"/>
              </a:rPr>
              <a:t>"\n"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 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print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R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print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183691"/>
                </a:solidFill>
                <a:latin typeface="Consolas"/>
              </a:rPr>
              <a:t>" "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print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G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print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183691"/>
                </a:solidFill>
                <a:latin typeface="Consolas"/>
              </a:rPr>
              <a:t>" "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print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B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print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183691"/>
                </a:solidFill>
                <a:latin typeface="Consolas"/>
              </a:rPr>
              <a:t>" "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println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();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04-3.ino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980728"/>
            <a:ext cx="706154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 </a:t>
            </a:r>
            <a:r>
              <a:rPr lang="en-US" altLang="ko-KR" sz="16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1600" dirty="0" err="1" smtClean="0">
                <a:solidFill>
                  <a:srgbClr val="0086B3"/>
                </a:solidFill>
                <a:latin typeface="Consolas"/>
              </a:rPr>
              <a:t>begin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9600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endParaRPr lang="en-US" altLang="ko-KR" sz="16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(){</a:t>
            </a:r>
          </a:p>
          <a:p>
            <a:pPr fontAlgn="t"/>
            <a:r>
              <a:rPr lang="fr-FR" altLang="ko-KR" sz="1600" dirty="0" smtClean="0">
                <a:solidFill>
                  <a:srgbClr val="A71D5D"/>
                </a:solidFill>
                <a:latin typeface="Consolas"/>
              </a:rPr>
              <a:t>  const</a:t>
            </a:r>
            <a:r>
              <a:rPr lang="fr-FR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fr-FR" altLang="ko-KR" sz="1600" dirty="0" smtClean="0">
                <a:solidFill>
                  <a:srgbClr val="0086B3"/>
                </a:solidFill>
                <a:latin typeface="Consolas"/>
              </a:rPr>
              <a:t>uint8_t</a:t>
            </a:r>
            <a:r>
              <a:rPr lang="fr-FR" altLang="ko-KR" sz="1600" dirty="0" smtClean="0">
                <a:solidFill>
                  <a:srgbClr val="333333"/>
                </a:solidFill>
                <a:latin typeface="Consolas"/>
              </a:rPr>
              <a:t> temp[</a:t>
            </a:r>
            <a:r>
              <a:rPr lang="fr-FR" altLang="ko-KR" sz="1600" dirty="0" smtClean="0">
                <a:solidFill>
                  <a:srgbClr val="0086B3"/>
                </a:solidFill>
                <a:latin typeface="Consolas"/>
              </a:rPr>
              <a:t>5</a:t>
            </a:r>
            <a:r>
              <a:rPr lang="fr-FR" altLang="ko-KR" sz="1600" dirty="0" smtClean="0">
                <a:solidFill>
                  <a:srgbClr val="333333"/>
                </a:solidFill>
                <a:latin typeface="Consolas"/>
              </a:rPr>
              <a:t>] = {</a:t>
            </a:r>
            <a:r>
              <a:rPr lang="fr-FR" altLang="ko-KR" sz="1600" dirty="0" smtClean="0">
                <a:solidFill>
                  <a:srgbClr val="183691"/>
                </a:solidFill>
                <a:latin typeface="Consolas"/>
              </a:rPr>
              <a:t>'1'</a:t>
            </a:r>
            <a:r>
              <a:rPr lang="fr-FR" altLang="ko-KR" sz="16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fr-FR" altLang="ko-KR" sz="1600" dirty="0" smtClean="0">
                <a:solidFill>
                  <a:srgbClr val="183691"/>
                </a:solidFill>
                <a:latin typeface="Consolas"/>
              </a:rPr>
              <a:t>'2'</a:t>
            </a:r>
            <a:r>
              <a:rPr lang="fr-FR" altLang="ko-KR" sz="16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fr-FR" altLang="ko-KR" sz="1600" dirty="0" smtClean="0">
                <a:solidFill>
                  <a:srgbClr val="183691"/>
                </a:solidFill>
                <a:latin typeface="Consolas"/>
              </a:rPr>
              <a:t>'3'</a:t>
            </a:r>
            <a:r>
              <a:rPr lang="fr-FR" altLang="ko-KR" sz="16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fr-FR" altLang="ko-KR" sz="1600" dirty="0" smtClean="0">
                <a:solidFill>
                  <a:srgbClr val="183691"/>
                </a:solidFill>
                <a:latin typeface="Consolas"/>
              </a:rPr>
              <a:t>'4'</a:t>
            </a:r>
            <a:r>
              <a:rPr lang="fr-FR" altLang="ko-KR" sz="16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fr-FR" altLang="ko-KR" sz="1600" dirty="0" smtClean="0">
                <a:solidFill>
                  <a:srgbClr val="183691"/>
                </a:solidFill>
                <a:latin typeface="Consolas"/>
              </a:rPr>
              <a:t>'5'</a:t>
            </a:r>
            <a:r>
              <a:rPr lang="fr-FR" altLang="ko-KR" sz="1600" dirty="0" smtClean="0">
                <a:solidFill>
                  <a:srgbClr val="333333"/>
                </a:solidFill>
                <a:latin typeface="Consolas"/>
              </a:rPr>
              <a:t>};</a:t>
            </a:r>
          </a:p>
          <a:p>
            <a:pPr fontAlgn="t"/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 </a:t>
            </a:r>
            <a:r>
              <a:rPr lang="en-US" altLang="ko-KR" sz="16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1600" dirty="0" err="1" smtClean="0">
                <a:solidFill>
                  <a:srgbClr val="0086B3"/>
                </a:solidFill>
                <a:latin typeface="Consolas"/>
              </a:rPr>
              <a:t>write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1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sz="1600" dirty="0" smtClean="0">
                <a:solidFill>
                  <a:srgbClr val="969896"/>
                </a:solidFill>
                <a:latin typeface="Consolas"/>
              </a:rPr>
              <a:t>// write()</a:t>
            </a:r>
            <a:r>
              <a:rPr lang="ko-KR" altLang="en-US" sz="1600" dirty="0" smtClean="0">
                <a:solidFill>
                  <a:srgbClr val="969896"/>
                </a:solidFill>
                <a:latin typeface="Consolas"/>
              </a:rPr>
              <a:t>함수로 </a:t>
            </a:r>
            <a:r>
              <a:rPr lang="en-US" altLang="ko-KR" sz="1600" dirty="0" smtClean="0">
                <a:solidFill>
                  <a:srgbClr val="969896"/>
                </a:solidFill>
                <a:latin typeface="Consolas"/>
              </a:rPr>
              <a:t>1 </a:t>
            </a:r>
            <a:r>
              <a:rPr lang="ko-KR" altLang="en-US" sz="1600" dirty="0" smtClean="0">
                <a:solidFill>
                  <a:srgbClr val="969896"/>
                </a:solidFill>
                <a:latin typeface="Consolas"/>
              </a:rPr>
              <a:t>전송</a:t>
            </a:r>
            <a:endParaRPr lang="ko-KR" altLang="en-US" sz="16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  delay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500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 </a:t>
            </a:r>
            <a:r>
              <a:rPr lang="en-US" altLang="ko-KR" sz="16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1600" dirty="0" err="1" smtClean="0">
                <a:solidFill>
                  <a:srgbClr val="0086B3"/>
                </a:solidFill>
                <a:latin typeface="Consolas"/>
              </a:rPr>
              <a:t>write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49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sz="1600" dirty="0" smtClean="0">
                <a:solidFill>
                  <a:srgbClr val="969896"/>
                </a:solidFill>
                <a:latin typeface="Consolas"/>
              </a:rPr>
              <a:t>// write()</a:t>
            </a:r>
            <a:r>
              <a:rPr lang="ko-KR" altLang="en-US" sz="1600" dirty="0" smtClean="0">
                <a:solidFill>
                  <a:srgbClr val="969896"/>
                </a:solidFill>
                <a:latin typeface="Consolas"/>
              </a:rPr>
              <a:t>함수로 </a:t>
            </a:r>
            <a:r>
              <a:rPr lang="en-US" altLang="ko-KR" sz="1600" dirty="0" smtClean="0">
                <a:solidFill>
                  <a:srgbClr val="969896"/>
                </a:solidFill>
                <a:latin typeface="Consolas"/>
              </a:rPr>
              <a:t>49 </a:t>
            </a:r>
            <a:r>
              <a:rPr lang="ko-KR" altLang="en-US" sz="1600" dirty="0" smtClean="0">
                <a:solidFill>
                  <a:srgbClr val="969896"/>
                </a:solidFill>
                <a:latin typeface="Consolas"/>
              </a:rPr>
              <a:t>전송</a:t>
            </a:r>
            <a:endParaRPr lang="ko-KR" altLang="en-US" sz="16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  delay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500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 </a:t>
            </a:r>
            <a:r>
              <a:rPr lang="en-US" altLang="ko-KR" sz="16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1600" dirty="0" err="1" smtClean="0">
                <a:solidFill>
                  <a:srgbClr val="0086B3"/>
                </a:solidFill>
                <a:latin typeface="Consolas"/>
              </a:rPr>
              <a:t>print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1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sz="1600" dirty="0" smtClean="0">
                <a:solidFill>
                  <a:srgbClr val="969896"/>
                </a:solidFill>
                <a:latin typeface="Consolas"/>
              </a:rPr>
              <a:t>// print()</a:t>
            </a:r>
            <a:r>
              <a:rPr lang="ko-KR" altLang="en-US" sz="1600" dirty="0" smtClean="0">
                <a:solidFill>
                  <a:srgbClr val="969896"/>
                </a:solidFill>
                <a:latin typeface="Consolas"/>
              </a:rPr>
              <a:t>함수로 </a:t>
            </a:r>
            <a:r>
              <a:rPr lang="en-US" altLang="ko-KR" sz="1600" dirty="0" smtClean="0">
                <a:solidFill>
                  <a:srgbClr val="969896"/>
                </a:solidFill>
                <a:latin typeface="Consolas"/>
              </a:rPr>
              <a:t>1 </a:t>
            </a:r>
            <a:r>
              <a:rPr lang="ko-KR" altLang="en-US" sz="1600" dirty="0" smtClean="0">
                <a:solidFill>
                  <a:srgbClr val="969896"/>
                </a:solidFill>
                <a:latin typeface="Consolas"/>
              </a:rPr>
              <a:t>전송</a:t>
            </a:r>
            <a:endParaRPr lang="ko-KR" altLang="en-US" sz="16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  delay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500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 </a:t>
            </a:r>
            <a:r>
              <a:rPr lang="en-US" altLang="ko-KR" sz="16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1600" dirty="0" err="1" smtClean="0">
                <a:solidFill>
                  <a:srgbClr val="0086B3"/>
                </a:solidFill>
                <a:latin typeface="Consolas"/>
              </a:rPr>
              <a:t>write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600" dirty="0" smtClean="0">
                <a:solidFill>
                  <a:srgbClr val="183691"/>
                </a:solidFill>
                <a:latin typeface="Consolas"/>
              </a:rPr>
              <a:t>'a'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sz="1600" dirty="0" smtClean="0">
                <a:solidFill>
                  <a:srgbClr val="969896"/>
                </a:solidFill>
                <a:latin typeface="Consolas"/>
              </a:rPr>
              <a:t>// write()</a:t>
            </a:r>
            <a:r>
              <a:rPr lang="ko-KR" altLang="en-US" sz="1600" dirty="0" smtClean="0">
                <a:solidFill>
                  <a:srgbClr val="969896"/>
                </a:solidFill>
                <a:latin typeface="Consolas"/>
              </a:rPr>
              <a:t>함수로 </a:t>
            </a:r>
            <a:r>
              <a:rPr lang="en-US" altLang="ko-KR" sz="1600" dirty="0" smtClean="0">
                <a:solidFill>
                  <a:srgbClr val="969896"/>
                </a:solidFill>
                <a:latin typeface="Consolas"/>
              </a:rPr>
              <a:t>'a' </a:t>
            </a:r>
            <a:r>
              <a:rPr lang="ko-KR" altLang="en-US" sz="1600" dirty="0" smtClean="0">
                <a:solidFill>
                  <a:srgbClr val="969896"/>
                </a:solidFill>
                <a:latin typeface="Consolas"/>
              </a:rPr>
              <a:t>전송</a:t>
            </a:r>
            <a:endParaRPr lang="ko-KR" altLang="en-US" sz="16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  delay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500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 </a:t>
            </a:r>
            <a:r>
              <a:rPr lang="en-US" altLang="ko-KR" sz="16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1600" dirty="0" err="1" smtClean="0">
                <a:solidFill>
                  <a:srgbClr val="0086B3"/>
                </a:solidFill>
                <a:latin typeface="Consolas"/>
              </a:rPr>
              <a:t>write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(temp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5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sz="1600" dirty="0" smtClean="0">
                <a:solidFill>
                  <a:srgbClr val="969896"/>
                </a:solidFill>
                <a:latin typeface="Consolas"/>
              </a:rPr>
              <a:t>// write()</a:t>
            </a:r>
            <a:r>
              <a:rPr lang="ko-KR" altLang="en-US" sz="1600" dirty="0" smtClean="0">
                <a:solidFill>
                  <a:srgbClr val="969896"/>
                </a:solidFill>
                <a:latin typeface="Consolas"/>
              </a:rPr>
              <a:t>함수로 </a:t>
            </a:r>
            <a:r>
              <a:rPr lang="en-US" altLang="ko-KR" sz="1600" dirty="0" smtClean="0">
                <a:solidFill>
                  <a:srgbClr val="969896"/>
                </a:solidFill>
                <a:latin typeface="Consolas"/>
              </a:rPr>
              <a:t>temp</a:t>
            </a:r>
            <a:r>
              <a:rPr lang="ko-KR" altLang="en-US" sz="1600" dirty="0" smtClean="0">
                <a:solidFill>
                  <a:srgbClr val="969896"/>
                </a:solidFill>
                <a:latin typeface="Consolas"/>
              </a:rPr>
              <a:t>배열을 </a:t>
            </a:r>
            <a:r>
              <a:rPr lang="en-US" altLang="ko-KR" sz="1600" dirty="0" smtClean="0">
                <a:solidFill>
                  <a:srgbClr val="969896"/>
                </a:solidFill>
                <a:latin typeface="Consolas"/>
              </a:rPr>
              <a:t>5</a:t>
            </a:r>
            <a:r>
              <a:rPr lang="ko-KR" altLang="en-US" sz="1600" dirty="0" smtClean="0">
                <a:solidFill>
                  <a:srgbClr val="969896"/>
                </a:solidFill>
                <a:latin typeface="Consolas"/>
              </a:rPr>
              <a:t>만큼 전송</a:t>
            </a:r>
            <a:endParaRPr lang="ko-KR" altLang="en-US" sz="16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  delay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500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 </a:t>
            </a:r>
            <a:r>
              <a:rPr lang="en-US" altLang="ko-KR" sz="16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1600" dirty="0" err="1" smtClean="0">
                <a:solidFill>
                  <a:srgbClr val="0086B3"/>
                </a:solidFill>
                <a:latin typeface="Consolas"/>
              </a:rPr>
              <a:t>write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600" dirty="0" smtClean="0">
                <a:solidFill>
                  <a:srgbClr val="183691"/>
                </a:solidFill>
                <a:latin typeface="Consolas"/>
              </a:rPr>
              <a:t>"12345"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sz="1600" dirty="0" smtClean="0">
                <a:solidFill>
                  <a:srgbClr val="969896"/>
                </a:solidFill>
                <a:latin typeface="Consolas"/>
              </a:rPr>
              <a:t>// write()</a:t>
            </a:r>
            <a:r>
              <a:rPr lang="ko-KR" altLang="en-US" sz="1600" dirty="0" smtClean="0">
                <a:solidFill>
                  <a:srgbClr val="969896"/>
                </a:solidFill>
                <a:latin typeface="Consolas"/>
              </a:rPr>
              <a:t>함수로 </a:t>
            </a:r>
            <a:r>
              <a:rPr lang="en-US" altLang="ko-KR" sz="1600" dirty="0" smtClean="0">
                <a:solidFill>
                  <a:srgbClr val="969896"/>
                </a:solidFill>
                <a:latin typeface="Consolas"/>
              </a:rPr>
              <a:t>string</a:t>
            </a:r>
            <a:r>
              <a:rPr lang="ko-KR" altLang="en-US" sz="1600" dirty="0" smtClean="0">
                <a:solidFill>
                  <a:srgbClr val="969896"/>
                </a:solidFill>
                <a:latin typeface="Consolas"/>
              </a:rPr>
              <a:t>값 전송</a:t>
            </a:r>
            <a:endParaRPr lang="ko-KR" altLang="en-US" sz="16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  delay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500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 </a:t>
            </a:r>
            <a:r>
              <a:rPr lang="en-US" altLang="ko-KR" sz="16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1600" dirty="0" err="1" smtClean="0">
                <a:solidFill>
                  <a:srgbClr val="0086B3"/>
                </a:solidFill>
                <a:latin typeface="Consolas"/>
              </a:rPr>
              <a:t>write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600" dirty="0" smtClean="0">
                <a:solidFill>
                  <a:srgbClr val="183691"/>
                </a:solidFill>
                <a:latin typeface="Consolas"/>
              </a:rPr>
              <a:t>'\n'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sz="1600" dirty="0" smtClean="0">
                <a:solidFill>
                  <a:srgbClr val="969896"/>
                </a:solidFill>
                <a:latin typeface="Consolas"/>
              </a:rPr>
              <a:t>// </a:t>
            </a:r>
            <a:r>
              <a:rPr lang="ko-KR" altLang="en-US" sz="1600" dirty="0" err="1" smtClean="0">
                <a:solidFill>
                  <a:srgbClr val="969896"/>
                </a:solidFill>
                <a:latin typeface="Consolas"/>
              </a:rPr>
              <a:t>줄바꿈</a:t>
            </a:r>
            <a:endParaRPr lang="ko-KR" altLang="en-US" sz="16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  delay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500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}</a:t>
            </a:r>
            <a:endParaRPr lang="ko-KR" altLang="en-US" sz="1600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332656"/>
            <a:ext cx="3577158" cy="2526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04-4.ino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836712"/>
            <a:ext cx="512351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(){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begin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9600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(){</a:t>
            </a: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  if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available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()){</a:t>
            </a: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    long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value1 =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parseInt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();</a:t>
            </a: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    long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value2 =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parseInt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();</a:t>
            </a:r>
          </a:p>
          <a:p>
            <a:pPr fontAlgn="t"/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print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183691"/>
                </a:solidFill>
                <a:latin typeface="Consolas"/>
              </a:rPr>
              <a:t>"value 1 : "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 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println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(value1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 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print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183691"/>
                </a:solidFill>
                <a:latin typeface="Consolas"/>
              </a:rPr>
              <a:t>"value 2 : "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 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println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(value2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 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print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183691"/>
                </a:solidFill>
                <a:latin typeface="Consolas"/>
              </a:rPr>
              <a:t>"value1 + value2 = "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 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println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(value1 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+ value2);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} </a:t>
            </a:r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endParaRPr lang="ko-KR" altLang="en-US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44624"/>
            <a:ext cx="3577158" cy="2526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04-5.ino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980728"/>
            <a:ext cx="5123518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(){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begin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9600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(){</a:t>
            </a: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  if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available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()){</a:t>
            </a: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    float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value1 =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parseFloat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();</a:t>
            </a: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    float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value2 =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parseFloat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print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183691"/>
                </a:solidFill>
                <a:latin typeface="Consolas"/>
              </a:rPr>
              <a:t>"value 1 : "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 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println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(value1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 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print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183691"/>
                </a:solidFill>
                <a:latin typeface="Consolas"/>
              </a:rPr>
              <a:t>"value 2 : "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 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println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(value2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 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print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183691"/>
                </a:solidFill>
                <a:latin typeface="Consolas"/>
              </a:rPr>
              <a:t>"value1 + value2 = "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 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println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(value1 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+ value2);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} </a:t>
            </a:r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  <a:endParaRPr lang="ko-KR" altLang="en-US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44624"/>
            <a:ext cx="3577158" cy="2526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04-6.ino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1124744"/>
            <a:ext cx="563006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(){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begin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9600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(){</a:t>
            </a: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  char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temp[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100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];</a:t>
            </a: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  if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available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()){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  byte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leng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readBytes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(temp, 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20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 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print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183691"/>
                </a:solidFill>
                <a:latin typeface="Consolas"/>
              </a:rPr>
              <a:t>"Input data </a:t>
            </a:r>
            <a:r>
              <a:rPr lang="en-US" altLang="ko-KR" dirty="0" err="1" smtClean="0">
                <a:solidFill>
                  <a:srgbClr val="183691"/>
                </a:solidFill>
                <a:latin typeface="Consolas"/>
              </a:rPr>
              <a:t>Lenght</a:t>
            </a:r>
            <a:r>
              <a:rPr lang="en-US" altLang="ko-KR" dirty="0" smtClean="0">
                <a:solidFill>
                  <a:srgbClr val="183691"/>
                </a:solidFill>
                <a:latin typeface="Consolas"/>
              </a:rPr>
              <a:t> : "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 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println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leng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    </a:t>
            </a: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   </a:t>
            </a:r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for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i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;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i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&lt;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leng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;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i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++){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   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print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(temp[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i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]);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  }</a:t>
            </a:r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 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println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}</a:t>
            </a:r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  <a:endParaRPr lang="ko-KR" altLang="en-US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44624"/>
            <a:ext cx="3577158" cy="2526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04-7.ino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908720"/>
            <a:ext cx="689644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(){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begin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9600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(){</a:t>
            </a: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  char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temp[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100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];</a:t>
            </a:r>
          </a:p>
          <a:p>
            <a:pPr fontAlgn="t"/>
            <a:endParaRPr lang="en-US" altLang="ko-KR" dirty="0" smtClean="0">
              <a:solidFill>
                <a:srgbClr val="A71D5D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if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available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()){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  byte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leng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readBytesUntil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183691"/>
                </a:solidFill>
                <a:latin typeface="Consolas"/>
              </a:rPr>
              <a:t>'k'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, temp, 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20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 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print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183691"/>
                </a:solidFill>
                <a:latin typeface="Consolas"/>
              </a:rPr>
              <a:t>"Input data </a:t>
            </a:r>
            <a:r>
              <a:rPr lang="en-US" altLang="ko-KR" dirty="0" err="1" smtClean="0">
                <a:solidFill>
                  <a:srgbClr val="183691"/>
                </a:solidFill>
                <a:latin typeface="Consolas"/>
              </a:rPr>
              <a:t>Lenght</a:t>
            </a:r>
            <a:r>
              <a:rPr lang="en-US" altLang="ko-KR" dirty="0" smtClean="0">
                <a:solidFill>
                  <a:srgbClr val="183691"/>
                </a:solidFill>
                <a:latin typeface="Consolas"/>
              </a:rPr>
              <a:t> : "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 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println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leng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endParaRPr lang="en-US" altLang="ko-KR" dirty="0" smtClean="0">
              <a:solidFill>
                <a:srgbClr val="A71D5D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   </a:t>
            </a:r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for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i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;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i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&lt;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leng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;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i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++){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   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print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(temp[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i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]);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  }</a:t>
            </a:r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 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println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} </a:t>
            </a:r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  <a:endParaRPr lang="en-US" altLang="ko-KR" dirty="0" smtClean="0">
              <a:solidFill>
                <a:srgbClr val="333333"/>
              </a:solidFill>
              <a:latin typeface="Consolas"/>
            </a:endParaRP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44624"/>
            <a:ext cx="3577158" cy="2526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3769</Words>
  <Application>Microsoft Office PowerPoint</Application>
  <PresentationFormat>화면 슬라이드 쇼(4:3)</PresentationFormat>
  <Paragraphs>922</Paragraphs>
  <Slides>47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4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김기태</dc:creator>
  <cp:lastModifiedBy>김기태</cp:lastModifiedBy>
  <cp:revision>42</cp:revision>
  <dcterms:created xsi:type="dcterms:W3CDTF">2016-07-11T02:05:11Z</dcterms:created>
  <dcterms:modified xsi:type="dcterms:W3CDTF">2016-07-12T07:24:13Z</dcterms:modified>
</cp:coreProperties>
</file>