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67" r:id="rId49"/>
    <p:sldId id="268" r:id="rId50"/>
    <p:sldId id="26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8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9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9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C2E6-4AE1-4F24-AD25-1841E5242B6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9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F0957-2FD9-4687-898E-D94221CB50AE}"/>
              </a:ext>
            </a:extLst>
          </p:cNvPr>
          <p:cNvSpPr txBox="1"/>
          <p:nvPr/>
        </p:nvSpPr>
        <p:spPr>
          <a:xfrm>
            <a:off x="1451295" y="444617"/>
            <a:ext cx="582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Reviewing the high-level architecture of the chat application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7046D-03BF-4C36-9EF8-B448BA837E3D}"/>
              </a:ext>
            </a:extLst>
          </p:cNvPr>
          <p:cNvSpPr txBox="1"/>
          <p:nvPr/>
        </p:nvSpPr>
        <p:spPr>
          <a:xfrm>
            <a:off x="1451294" y="1008077"/>
            <a:ext cx="443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up the client and server code projects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947E2-72DA-4046-ABE6-0C1353B4F025}"/>
              </a:ext>
            </a:extLst>
          </p:cNvPr>
          <p:cNvSpPr txBox="1"/>
          <p:nvPr/>
        </p:nvSpPr>
        <p:spPr>
          <a:xfrm>
            <a:off x="1451294" y="1687586"/>
            <a:ext cx="49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Creating a quick, basic build system for my projects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32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1574AE-20C4-4C0B-81BA-715736F9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5" y="29718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Strict Type-Checking Options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"strict"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true,    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 all strict type-checking options.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"noImplicitAny": true,                 /* Raise error on expressions and declarations with an implied 'any' type.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"strictNullChecks"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false,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 strict null checks.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"strictFunctionTypes": true,           /* Enable strict checking of function types.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"strictPropertyInitialization"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false,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 strict checking of property initialization in classes.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"noImplicitThis": true,                /* Raise error on 'this' expressions with an implied 'any' type.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"alwaysStrict": true,                  /* Parse in strict mode and emit "use strict" for each source file.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Additional Checks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"noUnusedLocals": true,                /* Report errors on unused locals.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"noUnusedParameters": true,            /* Report errors on unused parameters.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"noImplicitReturns": true,             /* Report error when not all code paths in function return a value.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"noFallthroughCasesInSwitch": true,    /* Report errors for fallthrough cases in switch statement.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Module Resolution Options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"moduleResolution": "node",            /* Specify module resolution strategy: 'node' (Node.js) or 'classic' (TypeScript pre-1.6).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"baseUrl": "./",                       /* Base directory to resolve non-absolute module names.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"paths": {},                           /* A series of entries which re-map imports to lookup locations relative to the 'baseUrl'.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"rootDirs": [],                        /* List of root folders whose combined content represents the structure of the project at runtime.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"typeRoots": [],                       /* List of folders to include type definitions from.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"types": [],                           /* Type declaration files to be included in compilation.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"allowSyntheticDefaultImports": true,  /* Allow default imports from modules with no default export. This does not affect code emit, just typechecking.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"esModuleInterop"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true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Enables emit interoperability between CommonJS and ES Modules via creation of namespace objects for all imports. Implies 'allowSyntheticDefaultImports'.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"preserveSymlinks": true,              /* Do not resolve the real path of symlinks. */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01EFEE-231E-4C4A-9E09-5D7384DE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" y="2156603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"",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debugger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should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locate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TypeScript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instead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locations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"",  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debugger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should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locate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instead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locations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inlineSourceMap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instead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having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separate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inlineSources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alongside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sourcemaps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within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requires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inlineSourceMap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Experimental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experimentalDecorators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experimental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ES7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decorators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emitDecoratorMetadata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experimental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decorators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/**/*.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exclude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node_modules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"./**/*.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d.ts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2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AA22A-FC51-4EDD-A42F-F45D9F527D58}"/>
              </a:ext>
            </a:extLst>
          </p:cNvPr>
          <p:cNvSpPr txBox="1"/>
          <p:nvPr/>
        </p:nvSpPr>
        <p:spPr>
          <a:xfrm>
            <a:off x="1476462" y="897622"/>
            <a:ext cx="9429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Creating the client (Frontend) as a Web Page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264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97E8B-1D14-4A69-B390-3F050DD11865}"/>
              </a:ext>
            </a:extLst>
          </p:cNvPr>
          <p:cNvSpPr txBox="1"/>
          <p:nvPr/>
        </p:nvSpPr>
        <p:spPr>
          <a:xfrm>
            <a:off x="0" y="159391"/>
            <a:ext cx="2575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Src &gt; </a:t>
            </a:r>
            <a:r>
              <a:rPr lang="en-US" altLang="ko-KR" sz="4000" dirty="0" err="1"/>
              <a:t>packets.ts</a:t>
            </a:r>
            <a:endParaRPr lang="ko-KR" altLang="en-US" sz="4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FBA85F-C31D-461E-B8AB-EF0C3E04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589" y="58846"/>
            <a:ext cx="9043334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CHAT_SEND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chat_send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LOGIN_RESULT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login_result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deals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what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packet</a:t>
            </a: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*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IResponsePacket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IResponsePacket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IResponsePacket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4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378FF-EEA9-4988-8E6F-94CA7891BBDA}"/>
              </a:ext>
            </a:extLst>
          </p:cNvPr>
          <p:cNvSpPr txBox="1"/>
          <p:nvPr/>
        </p:nvSpPr>
        <p:spPr>
          <a:xfrm>
            <a:off x="0" y="0"/>
            <a:ext cx="3656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Src &gt; </a:t>
            </a:r>
            <a:r>
              <a:rPr lang="en-US" altLang="ko-KR" sz="4000" dirty="0" err="1"/>
              <a:t>userData.ts</a:t>
            </a:r>
            <a:endParaRPr lang="ko-KR" altLang="en-US" sz="4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62AEBA-F1FB-42B7-9662-F8B9C541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7" y="2302102"/>
            <a:ext cx="102765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string,public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"SERVER"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8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9F2B7-DE62-49BA-9A46-CA9AF9F4302E}"/>
              </a:ext>
            </a:extLst>
          </p:cNvPr>
          <p:cNvSpPr txBox="1"/>
          <p:nvPr/>
        </p:nvSpPr>
        <p:spPr>
          <a:xfrm>
            <a:off x="-1" y="138023"/>
            <a:ext cx="3812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Src &gt; </a:t>
            </a:r>
          </a:p>
          <a:p>
            <a:r>
              <a:rPr lang="en-US" altLang="ko-KR" sz="3200" dirty="0" err="1"/>
              <a:t>serverConnection.ts</a:t>
            </a:r>
            <a:endParaRPr lang="ko-KR" alt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AF2CFE-EF43-4D34-9E67-D9BAD1EE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488" y="43458"/>
            <a:ext cx="8574783" cy="67710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Handles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**/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connectionCallback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:()=&gt;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packetResponseCallback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packet:IResponsePacket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connectionCloseCallback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() =&gt;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://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addEventListener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connectionCallback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addEventListener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addEventListener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onMessage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addEventListener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connectionCloseCallback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stringify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8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FF7E4C-5155-4F42-8239-954648EAF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591" y="283225"/>
            <a:ext cx="864817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stringify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message:MessageEvent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packetResponseCallback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IResponsePacket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7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8EC8D-A144-45BF-969C-319219CA7397}"/>
              </a:ext>
            </a:extLst>
          </p:cNvPr>
          <p:cNvSpPr txBox="1"/>
          <p:nvPr/>
        </p:nvSpPr>
        <p:spPr>
          <a:xfrm>
            <a:off x="-1" y="138023"/>
            <a:ext cx="45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Src &gt;</a:t>
            </a:r>
            <a:r>
              <a:rPr lang="en-US" altLang="ko-KR" sz="3200" dirty="0" err="1"/>
              <a:t>documentHelper.ts</a:t>
            </a:r>
            <a:endParaRPr lang="ko-KR" alt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E0F9A7-31B0-4845-956B-10437029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78" y="733246"/>
            <a:ext cx="10788243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initialize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addEventListener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keyup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userKeyup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addEventListener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keyup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entryKeyup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showLogin: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toggleForm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JoinDiv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toggleForm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inputWrapper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HTMLInputElement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getElementById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HTMLInputElement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userKeyup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KeyboardEvent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loginbutton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disabled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enter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pressed</a:t>
            </a: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keyCode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5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EE4A44-470E-4F14-A55D-BE18C2DF0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52" y="226048"/>
            <a:ext cx="10670796" cy="65248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entryKeyup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event:KeyboardEvent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sendbutton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disabled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keyCode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userData:UserData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!==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messageWrapper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innerHTML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]:&amp;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nbsp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;`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contentSection.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innerHTML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appendChild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appendChild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getElementById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appendChild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always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scroll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scrollTo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clientHeight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9585CB-9FA4-4893-B1DB-24CA29AD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72" y="226503"/>
            <a:ext cx="10737909" cy="13128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toggleForm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getElementById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A9A6BCC-F99A-42FF-90BE-B5F0704D33F5}"/>
              </a:ext>
            </a:extLst>
          </p:cNvPr>
          <p:cNvSpPr/>
          <p:nvPr/>
        </p:nvSpPr>
        <p:spPr>
          <a:xfrm>
            <a:off x="461395" y="826315"/>
            <a:ext cx="10763075" cy="584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64B2-5F5C-4BCD-A1A1-B6B4B9009F3F}"/>
              </a:ext>
            </a:extLst>
          </p:cNvPr>
          <p:cNvSpPr txBox="1"/>
          <p:nvPr/>
        </p:nvSpPr>
        <p:spPr>
          <a:xfrm>
            <a:off x="4278385" y="956345"/>
            <a:ext cx="2932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Chat Application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C8AB6E-352A-4C8C-8FAD-0D45003E36E4}"/>
              </a:ext>
            </a:extLst>
          </p:cNvPr>
          <p:cNvSpPr/>
          <p:nvPr/>
        </p:nvSpPr>
        <p:spPr>
          <a:xfrm>
            <a:off x="805343" y="2315361"/>
            <a:ext cx="3330429" cy="2583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Runs in browser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HTML,CSS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Typescript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WebSockets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D4A71-804B-4C22-9F09-D63769FB2021}"/>
              </a:ext>
            </a:extLst>
          </p:cNvPr>
          <p:cNvSpPr txBox="1"/>
          <p:nvPr/>
        </p:nvSpPr>
        <p:spPr>
          <a:xfrm>
            <a:off x="1891167" y="2369998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Client side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EE1BE-6432-432D-AE7D-AFF5B3610BA6}"/>
              </a:ext>
            </a:extLst>
          </p:cNvPr>
          <p:cNvSpPr/>
          <p:nvPr/>
        </p:nvSpPr>
        <p:spPr>
          <a:xfrm>
            <a:off x="6796906" y="2315361"/>
            <a:ext cx="3330429" cy="2583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Runs in Node.js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Listens via </a:t>
            </a:r>
            <a:r>
              <a:rPr lang="en-US" altLang="ko-KR" dirty="0" err="1">
                <a:solidFill>
                  <a:schemeClr val="bg1"/>
                </a:solidFill>
              </a:rPr>
              <a:t>WebSockets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644CE-8A2C-4AF6-A311-3391548D2D47}"/>
              </a:ext>
            </a:extLst>
          </p:cNvPr>
          <p:cNvSpPr txBox="1"/>
          <p:nvPr/>
        </p:nvSpPr>
        <p:spPr>
          <a:xfrm>
            <a:off x="8066862" y="2369998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Server side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2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34D05-9B10-4476-8620-B3F34803B71C}"/>
              </a:ext>
            </a:extLst>
          </p:cNvPr>
          <p:cNvSpPr txBox="1"/>
          <p:nvPr/>
        </p:nvSpPr>
        <p:spPr>
          <a:xfrm>
            <a:off x="0" y="0"/>
            <a:ext cx="45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Src &gt;</a:t>
            </a:r>
            <a:r>
              <a:rPr lang="en-US" altLang="ko-KR" sz="3200" dirty="0" err="1"/>
              <a:t>index.ts</a:t>
            </a:r>
            <a:endParaRPr lang="ko-KR" alt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FC539B-7F90-4EE1-ACED-4D3B2112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5" y="496967"/>
            <a:ext cx="11610364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namespace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_serverConnection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:ServerConnection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public static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//Prepare a server connection.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_serverConnection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ServerConnection(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"127.0.0.1"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onConnected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processPacket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onDisconnected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initialize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_serverConnection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_serverConnection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toggleLogin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//Clear the user box.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8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E160A6-AAAD-43CC-BE18-A8062161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97" y="197196"/>
            <a:ext cx="11425806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Sends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entry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box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. **/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Special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cases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commands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**/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substr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toLowerCase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quit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:RequestType.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:text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1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52148-3F58-452E-8066-B93DDA98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8" y="110650"/>
            <a:ext cx="12015832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onConnected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getInputElement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Attempt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login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undefined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serverConnection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onDisconnected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You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benn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disconnected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processPacket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packet:IResponsePacket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ChatResponse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(UserData.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Welcome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DocumentHelper.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toggleLogin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1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B24BE-7634-4413-B0EC-2D870531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4" y="33939"/>
            <a:ext cx="1150130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Application entry point**/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onload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() =&gt;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Chat.App.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7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D51750-CA68-44A7-9A03-4E912885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460"/>
            <a:ext cx="12192000" cy="18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66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DF1406-DCE8-403D-B9E3-4072632DA5F8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PS C:\9781789619423_Code\Section 1\</a:t>
            </a:r>
            <a:r>
              <a:rPr lang="ko-KR" altLang="en-US" dirty="0" err="1"/>
              <a:t>chat_application</a:t>
            </a:r>
            <a:r>
              <a:rPr lang="ko-KR" altLang="en-US" dirty="0"/>
              <a:t>\</a:t>
            </a:r>
            <a:r>
              <a:rPr lang="ko-KR" altLang="en-US" dirty="0" err="1"/>
              <a:t>client</a:t>
            </a:r>
            <a:r>
              <a:rPr lang="ko-KR" altLang="en-US" dirty="0"/>
              <a:t>\</a:t>
            </a:r>
            <a:r>
              <a:rPr lang="ko-KR" altLang="en-US" dirty="0" err="1"/>
              <a:t>dist</a:t>
            </a:r>
            <a:r>
              <a:rPr lang="ko-KR" altLang="en-US" dirty="0"/>
              <a:t>&gt; </a:t>
            </a:r>
            <a:r>
              <a:rPr lang="ko-KR" altLang="en-US" dirty="0" err="1"/>
              <a:t>http-server</a:t>
            </a:r>
            <a:r>
              <a:rPr lang="ko-KR" altLang="en-US" dirty="0"/>
              <a:t> -c -</a:t>
            </a:r>
            <a:r>
              <a:rPr lang="ko-KR" altLang="en-US" dirty="0" err="1"/>
              <a:t>o</a:t>
            </a:r>
            <a:endParaRPr lang="ko-KR" altLang="en-US" dirty="0"/>
          </a:p>
          <a:p>
            <a:r>
              <a:rPr lang="ko-KR" altLang="en-US" dirty="0" err="1"/>
              <a:t>Starting</a:t>
            </a:r>
            <a:r>
              <a:rPr lang="ko-KR" altLang="en-US" dirty="0"/>
              <a:t> </a:t>
            </a:r>
            <a:r>
              <a:rPr lang="ko-KR" altLang="en-US" dirty="0" err="1"/>
              <a:t>up</a:t>
            </a:r>
            <a:r>
              <a:rPr lang="ko-KR" altLang="en-US" dirty="0"/>
              <a:t> </a:t>
            </a:r>
            <a:r>
              <a:rPr lang="ko-KR" altLang="en-US" dirty="0" err="1"/>
              <a:t>http-server</a:t>
            </a:r>
            <a:r>
              <a:rPr lang="ko-KR" altLang="en-US" dirty="0"/>
              <a:t>, </a:t>
            </a:r>
            <a:r>
              <a:rPr lang="ko-KR" altLang="en-US" dirty="0" err="1"/>
              <a:t>serving</a:t>
            </a:r>
            <a:r>
              <a:rPr lang="ko-KR" altLang="en-US" dirty="0"/>
              <a:t> ./</a:t>
            </a:r>
          </a:p>
          <a:p>
            <a:endParaRPr lang="ko-KR" altLang="en-US" dirty="0"/>
          </a:p>
          <a:p>
            <a:r>
              <a:rPr lang="ko-KR" altLang="en-US" dirty="0" err="1"/>
              <a:t>http-server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  <a:r>
              <a:rPr lang="ko-KR" altLang="en-US" dirty="0"/>
              <a:t>: 14.0.0</a:t>
            </a:r>
          </a:p>
          <a:p>
            <a:endParaRPr lang="ko-KR" altLang="en-US" dirty="0"/>
          </a:p>
          <a:p>
            <a:r>
              <a:rPr lang="ko-KR" altLang="en-US" dirty="0" err="1"/>
              <a:t>http-server</a:t>
            </a:r>
            <a:r>
              <a:rPr lang="ko-KR" altLang="en-US" dirty="0"/>
              <a:t> </a:t>
            </a:r>
            <a:r>
              <a:rPr lang="ko-KR" altLang="en-US" dirty="0" err="1"/>
              <a:t>settings</a:t>
            </a:r>
            <a:r>
              <a:rPr lang="ko-KR" altLang="en-US" dirty="0"/>
              <a:t>: </a:t>
            </a:r>
          </a:p>
          <a:p>
            <a:r>
              <a:rPr lang="ko-KR" altLang="en-US" dirty="0"/>
              <a:t>CORS: </a:t>
            </a:r>
            <a:r>
              <a:rPr lang="ko-KR" altLang="en-US" dirty="0" err="1"/>
              <a:t>disabled</a:t>
            </a:r>
            <a:endParaRPr lang="ko-KR" altLang="en-US" dirty="0"/>
          </a:p>
          <a:p>
            <a:r>
              <a:rPr lang="ko-KR" altLang="en-US" dirty="0" err="1"/>
              <a:t>Cache</a:t>
            </a:r>
            <a:r>
              <a:rPr lang="ko-KR" altLang="en-US" dirty="0"/>
              <a:t>: </a:t>
            </a:r>
            <a:r>
              <a:rPr lang="ko-KR" altLang="en-US" dirty="0" err="1"/>
              <a:t>true</a:t>
            </a:r>
            <a:r>
              <a:rPr lang="ko-KR" altLang="en-US" dirty="0"/>
              <a:t> </a:t>
            </a:r>
            <a:r>
              <a:rPr lang="ko-KR" altLang="en-US" dirty="0" err="1"/>
              <a:t>seconds</a:t>
            </a:r>
            <a:endParaRPr lang="ko-KR" altLang="en-US" dirty="0"/>
          </a:p>
          <a:p>
            <a:r>
              <a:rPr lang="ko-KR" altLang="en-US" dirty="0" err="1"/>
              <a:t>Connection</a:t>
            </a:r>
            <a:r>
              <a:rPr lang="ko-KR" altLang="en-US" dirty="0"/>
              <a:t> </a:t>
            </a:r>
            <a:r>
              <a:rPr lang="ko-KR" altLang="en-US" dirty="0" err="1"/>
              <a:t>Timeout</a:t>
            </a:r>
            <a:r>
              <a:rPr lang="ko-KR" altLang="en-US" dirty="0"/>
              <a:t>: 120 </a:t>
            </a:r>
            <a:r>
              <a:rPr lang="ko-KR" altLang="en-US" dirty="0" err="1"/>
              <a:t>seconds</a:t>
            </a:r>
            <a:endParaRPr lang="ko-KR" altLang="en-US" dirty="0"/>
          </a:p>
          <a:p>
            <a:r>
              <a:rPr lang="ko-KR" altLang="en-US" dirty="0" err="1"/>
              <a:t>Directory</a:t>
            </a:r>
            <a:r>
              <a:rPr lang="ko-KR" altLang="en-US" dirty="0"/>
              <a:t> </a:t>
            </a:r>
            <a:r>
              <a:rPr lang="ko-KR" altLang="en-US" dirty="0" err="1"/>
              <a:t>Listings</a:t>
            </a:r>
            <a:r>
              <a:rPr lang="ko-KR" altLang="en-US" dirty="0"/>
              <a:t>: </a:t>
            </a:r>
            <a:r>
              <a:rPr lang="ko-KR" altLang="en-US" dirty="0" err="1"/>
              <a:t>visible</a:t>
            </a:r>
            <a:endParaRPr lang="ko-KR" altLang="en-US" dirty="0"/>
          </a:p>
          <a:p>
            <a:r>
              <a:rPr lang="ko-KR" altLang="en-US" dirty="0" err="1"/>
              <a:t>AutoIndex</a:t>
            </a:r>
            <a:r>
              <a:rPr lang="ko-KR" altLang="en-US" dirty="0"/>
              <a:t>: </a:t>
            </a:r>
            <a:r>
              <a:rPr lang="ko-KR" altLang="en-US" dirty="0" err="1"/>
              <a:t>visible</a:t>
            </a:r>
            <a:endParaRPr lang="ko-KR" altLang="en-US" dirty="0"/>
          </a:p>
          <a:p>
            <a:r>
              <a:rPr lang="ko-KR" altLang="en-US" dirty="0" err="1"/>
              <a:t>Serve</a:t>
            </a:r>
            <a:r>
              <a:rPr lang="ko-KR" altLang="en-US" dirty="0"/>
              <a:t> GZIP </a:t>
            </a:r>
            <a:r>
              <a:rPr lang="ko-KR" altLang="en-US" dirty="0" err="1"/>
              <a:t>Files</a:t>
            </a:r>
            <a:r>
              <a:rPr lang="ko-KR" altLang="en-US" dirty="0"/>
              <a:t>: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r>
              <a:rPr lang="ko-KR" altLang="en-US" dirty="0" err="1"/>
              <a:t>Serve</a:t>
            </a:r>
            <a:r>
              <a:rPr lang="ko-KR" altLang="en-US" dirty="0"/>
              <a:t> </a:t>
            </a:r>
            <a:r>
              <a:rPr lang="ko-KR" altLang="en-US" dirty="0" err="1"/>
              <a:t>Brotli</a:t>
            </a:r>
            <a:r>
              <a:rPr lang="ko-KR" altLang="en-US" dirty="0"/>
              <a:t> </a:t>
            </a:r>
            <a:r>
              <a:rPr lang="ko-KR" altLang="en-US" dirty="0" err="1"/>
              <a:t>Files</a:t>
            </a:r>
            <a:r>
              <a:rPr lang="ko-KR" altLang="en-US" dirty="0"/>
              <a:t>: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r>
              <a:rPr lang="ko-KR" altLang="en-US" dirty="0" err="1"/>
              <a:t>Default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Extension</a:t>
            </a:r>
            <a:r>
              <a:rPr lang="ko-KR" altLang="en-US" dirty="0"/>
              <a:t>: </a:t>
            </a:r>
            <a:r>
              <a:rPr lang="ko-KR" altLang="en-US" dirty="0" err="1"/>
              <a:t>none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Available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http://192.168.56.1:8080</a:t>
            </a:r>
          </a:p>
          <a:p>
            <a:r>
              <a:rPr lang="ko-KR" altLang="en-US" dirty="0"/>
              <a:t>  http://192.168.0.102:8080</a:t>
            </a:r>
          </a:p>
          <a:p>
            <a:r>
              <a:rPr lang="ko-KR" altLang="en-US" dirty="0"/>
              <a:t>  http://127.0.0.1:8080</a:t>
            </a:r>
          </a:p>
          <a:p>
            <a:r>
              <a:rPr lang="ko-KR" altLang="en-US" dirty="0" err="1"/>
              <a:t>Hit</a:t>
            </a:r>
            <a:r>
              <a:rPr lang="ko-KR" altLang="en-US" dirty="0"/>
              <a:t> CTRL-C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stop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server</a:t>
            </a:r>
            <a:endParaRPr lang="ko-KR" altLang="en-US" dirty="0"/>
          </a:p>
          <a:p>
            <a:r>
              <a:rPr lang="ko-KR" altLang="en-US" dirty="0" err="1"/>
              <a:t>Open</a:t>
            </a:r>
            <a:r>
              <a:rPr lang="ko-KR" altLang="en-US" dirty="0"/>
              <a:t>: http://127.0.0.1:8080</a:t>
            </a:r>
          </a:p>
        </p:txBody>
      </p:sp>
    </p:spTree>
    <p:extLst>
      <p:ext uri="{BB962C8B-B14F-4D97-AF65-F5344CB8AC3E}">
        <p14:creationId xmlns:p14="http://schemas.microsoft.com/office/powerpoint/2010/main" val="347989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3FE5A-2C4A-443D-B71D-FBB9C05AA4C1}"/>
              </a:ext>
            </a:extLst>
          </p:cNvPr>
          <p:cNvSpPr txBox="1"/>
          <p:nvPr/>
        </p:nvSpPr>
        <p:spPr>
          <a:xfrm>
            <a:off x="662730" y="687897"/>
            <a:ext cx="513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Creating the Server (Backend)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7025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A5B58-72D0-4291-BE84-A82AA74577F6}"/>
              </a:ext>
            </a:extLst>
          </p:cNvPr>
          <p:cNvSpPr txBox="1"/>
          <p:nvPr/>
        </p:nvSpPr>
        <p:spPr>
          <a:xfrm>
            <a:off x="0" y="0"/>
            <a:ext cx="2158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Src</a:t>
            </a:r>
            <a:r>
              <a:rPr lang="en-US" altLang="ko-KR" sz="3200" dirty="0"/>
              <a:t>&gt;</a:t>
            </a:r>
            <a:r>
              <a:rPr lang="en-US" altLang="ko-KR" sz="3200" dirty="0" err="1"/>
              <a:t>users.ts</a:t>
            </a:r>
            <a:endParaRPr lang="ko-KR" alt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84A67D-845C-4A03-9DE8-4A00F219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751344"/>
            <a:ext cx="11925300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GLOBAL_USER_ID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GLOBAL_USER_ID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generateRandomColor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HTML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hexcode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**/</a:t>
            </a: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generateRandomColor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floor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()*(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0xFFFFFF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0x666666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) +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0x666666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The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communications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. **/</a:t>
            </a: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:UserData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"SERVER"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B2989-94C9-4559-84AB-DFAE5D6A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211595"/>
            <a:ext cx="11849100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{ 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= {}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hashTable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Key:name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value:UserData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getUserDataForId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.values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?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undefined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tryAuthenticateUser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request: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toLowerCase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undefined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defined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**/</a:t>
            </a: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6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1D5E3-5095-4970-9402-3F8E79DE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84775"/>
            <a:ext cx="119253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LOGIN_RESULT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login_result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LOGOUT_RESULT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logout_result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chat_result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28569-8A96-41EF-8383-99E380D1AA79}"/>
              </a:ext>
            </a:extLst>
          </p:cNvPr>
          <p:cNvSpPr txBox="1"/>
          <p:nvPr/>
        </p:nvSpPr>
        <p:spPr>
          <a:xfrm>
            <a:off x="0" y="0"/>
            <a:ext cx="4041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Src</a:t>
            </a:r>
            <a:r>
              <a:rPr lang="en-US" altLang="ko-KR" sz="3200" dirty="0"/>
              <a:t>&gt;</a:t>
            </a:r>
            <a:r>
              <a:rPr lang="en-US" altLang="ko-KR" sz="3200" dirty="0" err="1"/>
              <a:t>responsePackets.ts</a:t>
            </a:r>
            <a:endParaRPr lang="ko-KR" alt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E6F3AF-490C-41F9-B77A-3CC6822A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055154"/>
            <a:ext cx="1174115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RequestType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CHAT_SEND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chat_send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D16C8-065B-4478-902B-258D90D02979}"/>
              </a:ext>
            </a:extLst>
          </p:cNvPr>
          <p:cNvSpPr txBox="1"/>
          <p:nvPr/>
        </p:nvSpPr>
        <p:spPr>
          <a:xfrm>
            <a:off x="133350" y="3416319"/>
            <a:ext cx="3798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Src</a:t>
            </a:r>
            <a:r>
              <a:rPr lang="en-US" altLang="ko-KR" sz="3200" dirty="0"/>
              <a:t>&gt;</a:t>
            </a:r>
            <a:r>
              <a:rPr lang="en-US" altLang="ko-KR" sz="3200" dirty="0" err="1"/>
              <a:t>requestPackets.ts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92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17AC1-B3F8-487B-B218-6F34242E4852}"/>
              </a:ext>
            </a:extLst>
          </p:cNvPr>
          <p:cNvSpPr txBox="1"/>
          <p:nvPr/>
        </p:nvSpPr>
        <p:spPr>
          <a:xfrm>
            <a:off x="163035" y="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&gt;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28463D-5F9F-45EE-B0B6-D5B0BC329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4" y="2776756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sample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"1.0.0"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sample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index.js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scripts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build.js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echo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specified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Taesik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license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"ISC"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devDependencies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fs-extra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"^8.1.0"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"^3.3.3"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"0.0.40"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"^1.0.28"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62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6E4F9-10B4-4BDC-A4B4-B5AA64BF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797510"/>
            <a:ext cx="1181100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responsePackets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RequestType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requestPackets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{Server}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/**</a:t>
            </a:r>
            <a:r>
              <a:rPr kumimoji="0" lang="ko-KR" altLang="ko-KR" sz="2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Represents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.**/</a:t>
            </a:r>
            <a:b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ClientConnection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_GLOBAL_CONNECTION_ID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Server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WebSocket.connection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-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21370-9969-435A-886E-2FCFFD9F7623}"/>
              </a:ext>
            </a:extLst>
          </p:cNvPr>
          <p:cNvSpPr txBox="1"/>
          <p:nvPr/>
        </p:nvSpPr>
        <p:spPr>
          <a:xfrm>
            <a:off x="0" y="0"/>
            <a:ext cx="4109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Src</a:t>
            </a:r>
            <a:r>
              <a:rPr lang="en-US" altLang="ko-KR" sz="3200" dirty="0"/>
              <a:t>&gt;</a:t>
            </a:r>
            <a:r>
              <a:rPr lang="en-US" altLang="ko-KR" sz="3200" dirty="0" err="1"/>
              <a:t>clientConnection.ts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2687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BEB8DE-D5E8-4B4E-B641-6DC85A89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05068"/>
            <a:ext cx="1186180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server:Server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request:WebSocket.request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increment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counter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_GLOBAL_CONNECTION_ID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connection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accept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origin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Setup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event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handlers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onMessage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bind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code: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description: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=&gt;{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closed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):`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closed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onClientDisconnected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error:Error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)=&gt;{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error:Error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)=&gt;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1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90A6D6-59E7-4EE9-930F-69784AE4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17595"/>
            <a:ext cx="1209040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sendUTF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stringify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Tell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about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disconnection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close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onClientDisconnected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6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53FE8-0742-40B2-A57A-A8E28A58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63915"/>
            <a:ext cx="11468100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WebSocket.IMessage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accepts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tf8"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(message.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utf8Data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respondFail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tryAuth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respondSuccess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respondFail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authenticated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Broadcast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Otherwise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invalid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:ResponseType.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:packet.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:UserManager.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getUserDataForId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broadcast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respondFail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00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D3E16B-30A3-457F-B849-5268A08A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12077700" cy="63096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respondSuccess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LOGIN_RESULT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Notify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logged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onClientAuthenticated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respondFail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:ResponseType.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LOGIN_RESULT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disconnect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tryAuth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tryAuthenticateUser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packet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!== -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0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D5084-1BD8-4A58-8FF1-77E5E532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819812"/>
            <a:ext cx="11696700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clientConnection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responsePackets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export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:{[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}={}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broadcast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.values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(Server.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listenerCallback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wsServer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WebSocket.server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httpServer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:httpServer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getConnectedUserIds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.values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(Server.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!==-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D4D54-D6AE-4EC2-B454-F2D28BF669E0}"/>
              </a:ext>
            </a:extLst>
          </p:cNvPr>
          <p:cNvSpPr txBox="1"/>
          <p:nvPr/>
        </p:nvSpPr>
        <p:spPr>
          <a:xfrm>
            <a:off x="0" y="0"/>
            <a:ext cx="191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Src</a:t>
            </a:r>
            <a:r>
              <a:rPr lang="en-US" altLang="ko-KR" sz="3200" dirty="0"/>
              <a:t>&gt;</a:t>
            </a:r>
            <a:r>
              <a:rPr lang="en-US" altLang="ko-KR" sz="3200" dirty="0" err="1"/>
              <a:t>app.ts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285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F8C461-48DC-4BB0-9708-C19A18A1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0"/>
            <a:ext cx="11760200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onClientDisconnected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client:ClientConnection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authenticated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tell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clients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about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!== -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disconnected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getUserDataForId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 user.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Someone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offline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Server.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broadcast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disconnected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Server.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undefined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delete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Server.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1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1C1A11-0B47-46E1-9BB8-3F768036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51180"/>
            <a:ext cx="11696700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onClientAuthenticated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client:ClientConnection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authenticated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clients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about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!==-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signed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UserManager.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getUserDataForId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(user?user.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Someone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responseType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ResponseType.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CHAT_RESULT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:UserData.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:message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broadcast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listenerCallback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message:Http.IncomingMessage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response:Http.ServerResponse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Handle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HTTP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useful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registration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requestCallback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)+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- Server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started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listening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70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9922C1-48FD-480D-9159-1FBC625A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359540"/>
            <a:ext cx="120142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onWebSocketRequest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request:WebSocket.request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- New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remoteAddress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ClientConnection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connections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connectionID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//Server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config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process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Server"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5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790D6-D9A3-4DBE-B931-744AD35A3348}"/>
              </a:ext>
            </a:extLst>
          </p:cNvPr>
          <p:cNvSpPr txBox="1"/>
          <p:nvPr/>
        </p:nvSpPr>
        <p:spPr>
          <a:xfrm>
            <a:off x="914400" y="1600200"/>
            <a:ext cx="8354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Bringing Client and Server together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2726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521FC4-7A89-494D-B58B-7A0CBB7E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" y="2592198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compilerOptions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Basic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"es5"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ECMAScript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'ES3'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), 'ES5', 'ES2015', 'ES2016', 'ES2017','ES2018'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'ESNEXT'.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amd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commonjs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amd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umd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'es2015',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ESNext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[],      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library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included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compilation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allowJs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javascript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compiled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checkJs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errors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jsx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preserve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",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JSX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preserve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react-native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declaration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corresponding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d.ts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declarationMap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corresponding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d.ts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corresponding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index.js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Concatenate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Redirect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structure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"./",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control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structure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composite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compilation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removeComments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importHelpers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helpers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tslib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downlevelIteration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Provide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iterables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-of',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destructuring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targeting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'ES5'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'ES3'.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isolatedModules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Transpile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separate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similar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ts.transpileModule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Strict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Type-Checking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89501-A535-4343-967F-02C3B2FA6508}"/>
              </a:ext>
            </a:extLst>
          </p:cNvPr>
          <p:cNvSpPr txBox="1"/>
          <p:nvPr/>
        </p:nvSpPr>
        <p:spPr>
          <a:xfrm>
            <a:off x="590873" y="0"/>
            <a:ext cx="21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&gt; </a:t>
            </a:r>
            <a:r>
              <a:rPr lang="en-US" altLang="ko-KR" dirty="0" err="1"/>
              <a:t>tsconfig.json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788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D432A4-860B-4DB4-B7FB-405533EF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58750"/>
            <a:ext cx="10629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A728BB-0BC3-4FCC-AC93-9327E403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43" y="155919"/>
            <a:ext cx="111061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9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D116E8-CC5F-412D-AD38-1D30250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0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6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6205CD-9EA5-4576-B717-94B8ECFE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" y="0"/>
            <a:ext cx="3566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05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90033-64B3-4A8B-85BE-9DA15204D0AC}"/>
              </a:ext>
            </a:extLst>
          </p:cNvPr>
          <p:cNvSpPr txBox="1"/>
          <p:nvPr/>
        </p:nvSpPr>
        <p:spPr>
          <a:xfrm>
            <a:off x="333828" y="1210855"/>
            <a:ext cx="7589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Enhancing</a:t>
            </a:r>
            <a:r>
              <a:rPr lang="ko-KR" altLang="en-US" sz="5400" dirty="0"/>
              <a:t> </a:t>
            </a:r>
            <a:r>
              <a:rPr lang="en-US" altLang="ko-KR" sz="5400" dirty="0"/>
              <a:t>the experience </a:t>
            </a:r>
          </a:p>
          <a:p>
            <a:r>
              <a:rPr lang="en-US" altLang="ko-KR" sz="5400" dirty="0"/>
              <a:t>with Chat attachments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00511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45399-F291-47AF-8489-E56D52C2F1A5}"/>
              </a:ext>
            </a:extLst>
          </p:cNvPr>
          <p:cNvSpPr txBox="1"/>
          <p:nvPr/>
        </p:nvSpPr>
        <p:spPr>
          <a:xfrm>
            <a:off x="0" y="0"/>
            <a:ext cx="294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Client&gt;www&gt;main.css</a:t>
            </a:r>
            <a:endParaRPr lang="ko-KR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27577-035D-468C-A3A9-BD299950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1161"/>
            <a:ext cx="12192000" cy="67710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padding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overflow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hidden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font-family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Helvetica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sans-serif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max-width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messageWrapper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max-width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min-height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#chatlog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550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overflow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hidden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overflow-y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auto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#222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81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04C451-BA1A-46E0-A20C-C5BBB0FA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817"/>
            <a:ext cx="12192000" cy="66881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border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solid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#666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#222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border-radius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450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focus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border-color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#ff6600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border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solid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#FF6600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border-radius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disabled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#666666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ddd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3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EC7622-1665-489F-BD93-4DC0EDBE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43" y="181957"/>
            <a:ext cx="11038114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userData:UserData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!==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messageWrapper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innerHTML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userData.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]:&amp;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nbsp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;`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createElement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]https://www.gstatic.com/webp/gallery/1.jpg[/img]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//&lt;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="https://www.gstatic.com/webp/gallery/1.jpg"/&gt;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replaceContent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replace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/\[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\]/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"&lt;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replace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/\[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\/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\]/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/&gt;"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contentSection.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innerHTML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replaceContent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appendChild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appendChild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contentSection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document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getElementById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chatlog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appendChild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always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scroll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scrollTo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clientHeight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E1897-3678-4453-AD13-26A864D280D4}"/>
              </a:ext>
            </a:extLst>
          </p:cNvPr>
          <p:cNvSpPr txBox="1"/>
          <p:nvPr/>
        </p:nvSpPr>
        <p:spPr>
          <a:xfrm>
            <a:off x="8085909" y="3428999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change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FE1AD-7428-4A71-8D25-3E7EE042FA29}"/>
              </a:ext>
            </a:extLst>
          </p:cNvPr>
          <p:cNvSpPr/>
          <p:nvPr/>
        </p:nvSpPr>
        <p:spPr>
          <a:xfrm>
            <a:off x="731520" y="2782389"/>
            <a:ext cx="6531429" cy="167204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61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75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92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443D2-28EB-4E7C-A5AA-2EB1EEBD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" y="2631056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"strict"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true,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 all strict type-checking options.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"noImplicitAny"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false,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Raise error on expressions and declarations with an implied 'any' type.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"strictNullChecks"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false,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 strict null checks.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"strictFunctionTypes": true,           /* Enable strict checking of function types.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"strictPropertyInitialization"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false,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 strict checking of property initialization in classes.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"noImplicitThis": true,                /* Raise error on 'this' expressions with an implied 'any' type.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"alwaysStrict": true,                  /* Parse in strict mode and emit "use strict" for each source file.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Additional Checks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"noUnusedLocals": true,                /* Report errors on unused locals.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"noUnusedParameters": true,            /* Report errors on unused parameters.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"noImplicitReturns": true,             /* Report error when not all code paths in function return a value.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"noFallthroughCasesInSwitch": true,    /* Report errors for fallthrough cases in switch statement.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Module Resolution Options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"moduleResolution": "node",            /* Specify module resolution strategy: 'node' (Node.js) or 'classic' (TypeScript pre-1.6).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"baseUrl": "./",                       /* Base directory to resolve non-absolute module names.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"paths": {},                           /* A series of entries which re-map imports to lookup locations relative to the 'baseUrl'.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"rootDirs": [],                        /* List of root folders whose combined content represents the structure of the project at runtime.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"typeRoots": [],                       /* List of folders to include type definitions from.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"types": [],                           /* Type declaration files to be included in compilation.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"allowSyntheticDefaultImports": true,  /* Allow default imports from modules with no default export. This does not affect code emit, just typechecking.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"esModuleInterop"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true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Enables emit interoperability between CommonJS and ES Modules via creation of namespace objects for all imports. Implies 'allowSyntheticDefaultImports'.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"preserveSymlinks": true,              /* Do not resolve the real path of symlinks.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Source Map Options */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5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F36D12-25F5-402A-90A8-35DE5189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7" y="1958197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"sourceRoot": "",                      /* Specify the location where debugger should locate TypeScript files instead of source locations.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"mapRoot": "",                         /* Specify the location where debugger should locate map files instead of generated locations.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"inlineSourceMap": true,               /* Emit a single file with source maps instead of having a separate file.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"inlineSources": true,                 /* Emit the source alongside the sourcemaps within a single file; requires '--inlineSourceMap' or '--sourceMap' to be set.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/* Experimental Options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"experimentalDecorators": true,        /* Enables experimental support for ES7 decorators.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"emitDecoratorMetadata": true,         /* Enables experimental support for emitting type metadata for decorators. */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"include"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"./src/**/*.ts"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"exclude"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"node_modules"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"./**/*.d.ts"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8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79ED4-1470-4904-B7C6-55E1DA9C21EF}"/>
              </a:ext>
            </a:extLst>
          </p:cNvPr>
          <p:cNvSpPr txBox="1"/>
          <p:nvPr/>
        </p:nvSpPr>
        <p:spPr>
          <a:xfrm>
            <a:off x="163035" y="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CF94A-359C-44B3-9D97-1D32506D7EF2}"/>
              </a:ext>
            </a:extLst>
          </p:cNvPr>
          <p:cNvSpPr txBox="1"/>
          <p:nvPr/>
        </p:nvSpPr>
        <p:spPr>
          <a:xfrm>
            <a:off x="948699" y="369332"/>
            <a:ext cx="21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 &gt; </a:t>
            </a:r>
            <a:r>
              <a:rPr lang="en-US" altLang="ko-KR" dirty="0" err="1"/>
              <a:t>launch.json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E46044-6839-414D-8196-40C6DE0A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59" y="2390862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"version"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"0.2.0"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"configurations"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"type"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"node"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"request"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"launch"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"Launch Program"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"program"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"${workspaceFolder}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app.js"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"outFiles"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"${workspaceFolder}/dist/**/*.js"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]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32954-DBDA-4C56-A360-6E0271514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72" y="3338819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sample-server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"1.0.0"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sample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index.js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scripts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build.js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echo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specified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Travis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Vroman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license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"ISC"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devDependencies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fs-extra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"^8.0.1"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"^3.3.3"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"0.0.40"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"^1.0.28"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04837-4C36-4E2A-A3A1-F6BE54EA4CCC}"/>
              </a:ext>
            </a:extLst>
          </p:cNvPr>
          <p:cNvSpPr txBox="1"/>
          <p:nvPr/>
        </p:nvSpPr>
        <p:spPr>
          <a:xfrm>
            <a:off x="163035" y="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D5863-FA0C-4EDD-8B0C-90A95D77C258}"/>
              </a:ext>
            </a:extLst>
          </p:cNvPr>
          <p:cNvSpPr txBox="1"/>
          <p:nvPr/>
        </p:nvSpPr>
        <p:spPr>
          <a:xfrm>
            <a:off x="948699" y="369332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package.json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7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BEB4D-2703-4BF9-9689-6A0AA4823617}"/>
              </a:ext>
            </a:extLst>
          </p:cNvPr>
          <p:cNvSpPr txBox="1"/>
          <p:nvPr/>
        </p:nvSpPr>
        <p:spPr>
          <a:xfrm>
            <a:off x="163035" y="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5AC01-F0BB-4D62-B6C7-70C227828BCD}"/>
              </a:ext>
            </a:extLst>
          </p:cNvPr>
          <p:cNvSpPr txBox="1"/>
          <p:nvPr/>
        </p:nvSpPr>
        <p:spPr>
          <a:xfrm>
            <a:off x="948699" y="369332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&gt; </a:t>
            </a:r>
            <a:r>
              <a:rPr lang="en-US" altLang="ko-KR" dirty="0" err="1"/>
              <a:t>tsconfig.json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0D9B8-531F-40AA-8403-BA35C4BC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5" y="29718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compilerOptions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Basic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"es5"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ECMAScript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'ES3'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), 'ES5', 'ES2015', 'ES2016', 'ES2017','ES2018'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'ESNEXT'.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commonjs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commonjs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amd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umd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'es2015',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ESNext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[],      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library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included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compilation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allowJs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javascript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compiled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checkJs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errors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jsx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preserve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",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JSX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preserve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react-native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declaration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corresponding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d.ts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declarationMap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corresponding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d.ts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sourceMap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corresponding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index.js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Concatenate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Redirect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structure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"./",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Specify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control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structure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composite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compilation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removeComments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importHelpers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helpers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tslib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downlevelIteration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Provide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iterables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-of',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spread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destructuring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targeting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'ES5'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'ES3'.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isolatedModules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              /*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Transpile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separate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similar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ts.transpileModule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').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6578</Words>
  <Application>Microsoft Office PowerPoint</Application>
  <PresentationFormat>와이드스크린</PresentationFormat>
  <Paragraphs>96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Arial Unicode MS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태식</dc:creator>
  <cp:lastModifiedBy>문 태식</cp:lastModifiedBy>
  <cp:revision>17</cp:revision>
  <dcterms:created xsi:type="dcterms:W3CDTF">2021-11-20T05:25:52Z</dcterms:created>
  <dcterms:modified xsi:type="dcterms:W3CDTF">2022-03-25T05:49:49Z</dcterms:modified>
</cp:coreProperties>
</file>