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sldIdLst>
    <p:sldId id="261" r:id="rId2"/>
    <p:sldId id="260" r:id="rId3"/>
    <p:sldId id="805" r:id="rId4"/>
    <p:sldId id="256" r:id="rId5"/>
    <p:sldId id="257" r:id="rId6"/>
    <p:sldId id="258" r:id="rId7"/>
    <p:sldId id="259" r:id="rId8"/>
    <p:sldId id="802" r:id="rId9"/>
    <p:sldId id="262" r:id="rId10"/>
    <p:sldId id="806" r:id="rId11"/>
    <p:sldId id="80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E80BE-DE60-48C7-A40C-79C319AC1C68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3BF60-FEE0-44AB-B830-EE9A5DB58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FB9285-2D7F-4A36-8DC4-58D5CE32B816}" type="slidenum">
              <a:rPr lang="ko-KR" altLang="en-US"/>
              <a:pPr/>
              <a:t>8</a:t>
            </a:fld>
            <a:endParaRPr lang="en-US" altLang="ko-KR"/>
          </a:p>
        </p:txBody>
      </p:sp>
      <p:sp>
        <p:nvSpPr>
          <p:cNvPr id="85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956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F9D251-F706-4AA7-B97E-DAFDC06862B1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5D43F1-557B-4841-8E08-CBF4E72739A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16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D251-F706-4AA7-B97E-DAFDC06862B1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43F1-557B-4841-8E08-CBF4E7273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43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D251-F706-4AA7-B97E-DAFDC06862B1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43F1-557B-4841-8E08-CBF4E7273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0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D251-F706-4AA7-B97E-DAFDC06862B1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43F1-557B-4841-8E08-CBF4E7273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24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D251-F706-4AA7-B97E-DAFDC06862B1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43F1-557B-4841-8E08-CBF4E72739A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78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D251-F706-4AA7-B97E-DAFDC06862B1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43F1-557B-4841-8E08-CBF4E7273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6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D251-F706-4AA7-B97E-DAFDC06862B1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43F1-557B-4841-8E08-CBF4E7273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3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D251-F706-4AA7-B97E-DAFDC06862B1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43F1-557B-4841-8E08-CBF4E7273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15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D251-F706-4AA7-B97E-DAFDC06862B1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43F1-557B-4841-8E08-CBF4E7273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4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D251-F706-4AA7-B97E-DAFDC06862B1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43F1-557B-4841-8E08-CBF4E7273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6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D251-F706-4AA7-B97E-DAFDC06862B1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43F1-557B-4841-8E08-CBF4E7273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58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0F9D251-F706-4AA7-B97E-DAFDC06862B1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35D43F1-557B-4841-8E08-CBF4E7273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45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B8506E1-E05E-4B17-801A-943B6CFBCD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Problem Solving Methods</a:t>
            </a:r>
            <a:br>
              <a:rPr lang="en-US" altLang="ko-KR" sz="5400" dirty="0"/>
            </a:br>
            <a:r>
              <a:rPr lang="en-US" altLang="ko-KR" sz="5400" dirty="0"/>
              <a:t>Term Project Guideline</a:t>
            </a:r>
            <a:endParaRPr lang="ko-KR" altLang="en-US" sz="5400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D74EBD8-07DD-4DF0-B46A-8878A41D0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Fall 2021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9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27454-2318-4E75-A0B4-410BAF26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 Format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47BEE2-6132-444D-A576-0CF4BED48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7" y="1660634"/>
            <a:ext cx="9675812" cy="4866290"/>
          </a:xfrm>
        </p:spPr>
        <p:txBody>
          <a:bodyPr>
            <a:normAutofit/>
          </a:bodyPr>
          <a:lstStyle/>
          <a:p>
            <a:r>
              <a:rPr lang="en-US" altLang="ko-KR" dirty="0"/>
              <a:t>Submit with a [Team-A].Zip file</a:t>
            </a:r>
          </a:p>
          <a:p>
            <a:pPr lvl="1"/>
            <a:r>
              <a:rPr lang="en-US" altLang="ko-KR" dirty="0"/>
              <a:t>/code/</a:t>
            </a:r>
          </a:p>
          <a:p>
            <a:pPr lvl="2"/>
            <a:r>
              <a:rPr lang="en-US" altLang="ko-KR" dirty="0"/>
              <a:t>Copy the entire visual studio project here.</a:t>
            </a:r>
          </a:p>
          <a:p>
            <a:pPr lvl="2"/>
            <a:r>
              <a:rPr lang="en-US" altLang="ko-KR" dirty="0"/>
              <a:t>comment the authors of each function in codes</a:t>
            </a:r>
          </a:p>
          <a:p>
            <a:pPr lvl="1"/>
            <a:r>
              <a:rPr lang="en-US" altLang="ko-KR" dirty="0"/>
              <a:t>Team-A.pdf (Documentation)</a:t>
            </a:r>
          </a:p>
          <a:p>
            <a:pPr lvl="2"/>
            <a:r>
              <a:rPr lang="en-US" altLang="ko-KR" dirty="0" smtClean="0"/>
              <a:t>Team </a:t>
            </a:r>
            <a:r>
              <a:rPr lang="en-US" altLang="ko-KR" dirty="0"/>
              <a:t>introduction (list all members &amp; roles)</a:t>
            </a:r>
          </a:p>
          <a:p>
            <a:pPr lvl="2"/>
            <a:r>
              <a:rPr lang="en-US" altLang="ko-KR" dirty="0" smtClean="0"/>
              <a:t>Contribution percentage (Kim: 25%, Park: 30% …)</a:t>
            </a:r>
          </a:p>
          <a:p>
            <a:pPr lvl="2"/>
            <a:r>
              <a:rPr lang="en-US" altLang="ko-KR" dirty="0" smtClean="0"/>
              <a:t>Achievement </a:t>
            </a:r>
            <a:r>
              <a:rPr lang="en-US" altLang="ko-KR" dirty="0"/>
              <a:t>table (self-evaluation)</a:t>
            </a:r>
          </a:p>
          <a:p>
            <a:pPr lvl="2"/>
            <a:r>
              <a:rPr lang="en-US" altLang="ko-KR" dirty="0"/>
              <a:t>Problem solving steps </a:t>
            </a:r>
            <a:r>
              <a:rPr lang="en-US" altLang="ko-KR" dirty="0"/>
              <a:t>1-4 </a:t>
            </a:r>
          </a:p>
          <a:p>
            <a:pPr marL="548640" lvl="2" indent="0">
              <a:buNone/>
            </a:pPr>
            <a:r>
              <a:rPr lang="en-US" altLang="ko-KR" dirty="0" smtClean="0"/>
              <a:t>     (including Design structure, Code description, solving strategy)</a:t>
            </a:r>
            <a:endParaRPr lang="en-US" altLang="ko-KR" dirty="0"/>
          </a:p>
          <a:p>
            <a:pPr lvl="2"/>
            <a:r>
              <a:rPr lang="en-US" altLang="ko-KR" dirty="0" smtClean="0"/>
              <a:t>Codes </a:t>
            </a:r>
            <a:r>
              <a:rPr lang="en-US" altLang="ko-KR" dirty="0"/>
              <a:t>&amp; Result screenshots for each problem</a:t>
            </a:r>
          </a:p>
          <a:p>
            <a:pPr lvl="1"/>
            <a:r>
              <a:rPr lang="en-US" altLang="ko-KR" dirty="0"/>
              <a:t>/output/</a:t>
            </a:r>
          </a:p>
          <a:p>
            <a:pPr lvl="2"/>
            <a:r>
              <a:rPr lang="en-US" altLang="ko-KR" dirty="0"/>
              <a:t>P1-1.png ~ P8-1.png, P5-1.txt, </a:t>
            </a:r>
            <a:r>
              <a:rPr lang="en-US" altLang="ko-KR" dirty="0"/>
              <a:t>P8-1.txt , </a:t>
            </a:r>
            <a:r>
              <a:rPr lang="en-US" altLang="ko-KR" dirty="0" smtClean="0"/>
              <a:t>P8-2.txt</a:t>
            </a:r>
            <a:endParaRPr lang="ko-KR" alt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69EB52-4EAE-4116-84F1-C62DE6528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143887"/>
              </p:ext>
            </p:extLst>
          </p:nvPr>
        </p:nvGraphicFramePr>
        <p:xfrm>
          <a:off x="7845876" y="3993933"/>
          <a:ext cx="3596370" cy="172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507">
                  <a:extLst>
                    <a:ext uri="{9D8B030D-6E8A-4147-A177-3AD203B41FA5}">
                      <a16:colId xmlns:a16="http://schemas.microsoft.com/office/drawing/2014/main" val="196702725"/>
                    </a:ext>
                  </a:extLst>
                </a:gridCol>
                <a:gridCol w="1491448">
                  <a:extLst>
                    <a:ext uri="{9D8B030D-6E8A-4147-A177-3AD203B41FA5}">
                      <a16:colId xmlns:a16="http://schemas.microsoft.com/office/drawing/2014/main" val="1547934001"/>
                    </a:ext>
                  </a:extLst>
                </a:gridCol>
                <a:gridCol w="1197415">
                  <a:extLst>
                    <a:ext uri="{9D8B030D-6E8A-4147-A177-3AD203B41FA5}">
                      <a16:colId xmlns:a16="http://schemas.microsoft.com/office/drawing/2014/main" val="403741276"/>
                    </a:ext>
                  </a:extLst>
                </a:gridCol>
              </a:tblGrid>
              <a:tr h="23917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Members </a:t>
                      </a:r>
                    </a:p>
                    <a:p>
                      <a:pPr algn="ctr"/>
                      <a:r>
                        <a:rPr lang="en-US" sz="1100" dirty="0"/>
                        <a:t>Involved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Achievement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829536"/>
                  </a:ext>
                </a:extLst>
              </a:tr>
              <a:tr h="14718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P1-1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name1, name2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680947"/>
                  </a:ext>
                </a:extLst>
              </a:tr>
              <a:tr h="14718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name2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457259"/>
                  </a:ext>
                </a:extLst>
              </a:tr>
              <a:tr h="14718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P2-1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name3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64518"/>
                  </a:ext>
                </a:extLst>
              </a:tr>
              <a:tr h="14718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753599"/>
                  </a:ext>
                </a:extLst>
              </a:tr>
              <a:tr h="23917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P8-1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name1, name2, name3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7330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F5ADDC5-27CA-421D-805D-0C9BC0402DFA}"/>
              </a:ext>
            </a:extLst>
          </p:cNvPr>
          <p:cNvSpPr txBox="1"/>
          <p:nvPr/>
        </p:nvSpPr>
        <p:spPr>
          <a:xfrm>
            <a:off x="8387579" y="3615949"/>
            <a:ext cx="27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Achievement Table</a:t>
            </a:r>
          </a:p>
        </p:txBody>
      </p:sp>
    </p:spTree>
    <p:extLst>
      <p:ext uri="{BB962C8B-B14F-4D97-AF65-F5344CB8AC3E}">
        <p14:creationId xmlns:p14="http://schemas.microsoft.com/office/powerpoint/2010/main" val="329065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C4D8E-A74F-4C69-9E97-097084B7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7288-C1F6-4327-B81C-C6A4280CA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27454-2318-4E75-A0B4-410BAF26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General Guideline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47BEE2-6132-444D-A576-0CF4BED48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660634"/>
            <a:ext cx="9675812" cy="4866290"/>
          </a:xfrm>
        </p:spPr>
        <p:txBody>
          <a:bodyPr>
            <a:normAutofit/>
          </a:bodyPr>
          <a:lstStyle/>
          <a:p>
            <a:r>
              <a:rPr lang="en-US" altLang="ko-KR" dirty="0"/>
              <a:t>You must write the first 4 problem solving steps in detail, plus the working source code (step 5).</a:t>
            </a:r>
          </a:p>
          <a:p>
            <a:r>
              <a:rPr lang="en-US" altLang="ko-KR" dirty="0"/>
              <a:t>The overall structure of the entire program in terms of functions is very important.</a:t>
            </a:r>
          </a:p>
          <a:p>
            <a:r>
              <a:rPr lang="en-US" altLang="ko-KR" dirty="0"/>
              <a:t>This is a team project.</a:t>
            </a:r>
          </a:p>
          <a:p>
            <a:r>
              <a:rPr lang="en-US" altLang="ko-KR" dirty="0"/>
              <a:t>After defining the overall structure of the program, the team should assign different functions to different members of the team.</a:t>
            </a:r>
          </a:p>
          <a:p>
            <a:r>
              <a:rPr lang="en-US" altLang="ko-KR" dirty="0"/>
              <a:t>Each team member should test and document his/her own functions.</a:t>
            </a:r>
          </a:p>
          <a:p>
            <a:r>
              <a:rPr lang="en-US" altLang="ko-KR" dirty="0"/>
              <a:t>The team should put the pieces together, and do the testing of the entire program together, and update the documentation together.</a:t>
            </a:r>
          </a:p>
        </p:txBody>
      </p:sp>
    </p:spTree>
    <p:extLst>
      <p:ext uri="{BB962C8B-B14F-4D97-AF65-F5344CB8AC3E}">
        <p14:creationId xmlns:p14="http://schemas.microsoft.com/office/powerpoint/2010/main" val="118389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27454-2318-4E75-A0B4-410BAF26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 Guideline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47BEE2-6132-444D-A576-0CF4BED48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660634"/>
            <a:ext cx="9675812" cy="4866290"/>
          </a:xfrm>
        </p:spPr>
        <p:txBody>
          <a:bodyPr>
            <a:normAutofit/>
          </a:bodyPr>
          <a:lstStyle/>
          <a:p>
            <a:r>
              <a:rPr lang="en-US" altLang="ko-KR" dirty="0"/>
              <a:t>When submitting the project, each team member must sign off on percentage contribution and the work done.</a:t>
            </a:r>
          </a:p>
          <a:p>
            <a:r>
              <a:rPr lang="en-US" altLang="ko-KR" dirty="0"/>
              <a:t>The submission should include the problem solving step writeup, source code, result screen capture, and the individual contributions signoff – all in a single </a:t>
            </a:r>
            <a:r>
              <a:rPr lang="en-US" altLang="ko-KR" b="1" u="sng" dirty="0"/>
              <a:t>ZIP</a:t>
            </a:r>
            <a:r>
              <a:rPr lang="en-US" altLang="ko-KR" dirty="0"/>
              <a:t> file. </a:t>
            </a:r>
          </a:p>
          <a:p>
            <a:r>
              <a:rPr lang="en-US" altLang="ko-KR" dirty="0"/>
              <a:t>The results have to be reproduceable by a Test PC.</a:t>
            </a:r>
          </a:p>
          <a:p>
            <a:pPr lvl="1"/>
            <a:r>
              <a:rPr lang="en-US" altLang="ko-KR" dirty="0"/>
              <a:t>Never manipulate the result, otherwise you will get ZERO point.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98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05016B0-4323-4423-B3FE-06BA8C20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Term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Specification:</a:t>
            </a:r>
            <a:br>
              <a:rPr lang="en-US" altLang="ko-KR" dirty="0"/>
            </a:br>
            <a:r>
              <a:rPr lang="en-US" altLang="ko-KR" dirty="0"/>
              <a:t>(1) Setup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B090D2D-15A5-42D0-8D01-E9486D980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** practice file I/O, struct array, basic data structures</a:t>
            </a:r>
          </a:p>
          <a:p>
            <a:r>
              <a:rPr lang="en-US" altLang="ko-KR" dirty="0"/>
              <a:t>Read a text file </a:t>
            </a:r>
            <a:r>
              <a:rPr lang="en-US" altLang="ko-KR"/>
              <a:t>provided (conference registrations data).</a:t>
            </a:r>
            <a:endParaRPr lang="en-US" altLang="ko-KR" dirty="0"/>
          </a:p>
          <a:p>
            <a:r>
              <a:rPr lang="en-US" altLang="ko-KR" dirty="0"/>
              <a:t>Store the data in a struct array.</a:t>
            </a:r>
          </a:p>
          <a:p>
            <a:r>
              <a:rPr lang="en-US" altLang="ko-KR" dirty="0"/>
              <a:t>Store the data in a linked list.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054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600A8-A678-4904-868B-AE64C1B3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Registration Data</a:t>
            </a:r>
            <a:br>
              <a:rPr lang="en-US" altLang="ko-KR" dirty="0"/>
            </a:br>
            <a:r>
              <a:rPr lang="en-US" altLang="ko-KR" dirty="0"/>
              <a:t>(30 records  -- including some “Choi”, and some “</a:t>
            </a:r>
            <a:r>
              <a:rPr lang="en-US" altLang="ko-KR" dirty="0" err="1"/>
              <a:t>Gachon</a:t>
            </a:r>
            <a:r>
              <a:rPr lang="en-US" altLang="ko-KR" dirty="0"/>
              <a:t> University”)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A691FF-C2D4-4CDD-82FC-2C3A5FA84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4317"/>
            <a:ext cx="8915400" cy="4256690"/>
          </a:xfrm>
        </p:spPr>
        <p:txBody>
          <a:bodyPr>
            <a:normAutofit/>
          </a:bodyPr>
          <a:lstStyle/>
          <a:p>
            <a:r>
              <a:rPr lang="en-US" altLang="ko-KR" dirty="0"/>
              <a:t>tag# (registration number – unique integer)</a:t>
            </a:r>
          </a:p>
          <a:p>
            <a:r>
              <a:rPr lang="en-US" altLang="ko-KR" dirty="0"/>
              <a:t>date registered (</a:t>
            </a:r>
            <a:r>
              <a:rPr lang="en-US" altLang="ko-KR" dirty="0" err="1"/>
              <a:t>yyyy</a:t>
            </a:r>
            <a:r>
              <a:rPr lang="en-US" altLang="ko-KR" dirty="0"/>
              <a:t>-mm-dd)</a:t>
            </a:r>
          </a:p>
          <a:p>
            <a:r>
              <a:rPr lang="en-US" altLang="ko-KR" dirty="0"/>
              <a:t>fee-paid (“yes” or “no”)</a:t>
            </a:r>
          </a:p>
          <a:p>
            <a:r>
              <a:rPr lang="en-US" altLang="ko-KR" dirty="0"/>
              <a:t>name (char[25])</a:t>
            </a:r>
          </a:p>
          <a:p>
            <a:r>
              <a:rPr lang="en-US" altLang="ko-KR" dirty="0"/>
              <a:t>age (integer)</a:t>
            </a:r>
          </a:p>
          <a:p>
            <a:r>
              <a:rPr lang="en-US" altLang="ko-KR" dirty="0"/>
              <a:t>organization (company or university; char[35])</a:t>
            </a:r>
          </a:p>
          <a:p>
            <a:r>
              <a:rPr lang="en-US" altLang="ko-KR" dirty="0"/>
              <a:t>job (student, professor, staff, executive, engineer, marketer; char[15])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86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05016B0-4323-4423-B3FE-06BA8C20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Term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Specification:</a:t>
            </a:r>
            <a:br>
              <a:rPr lang="en-US" altLang="ko-KR" dirty="0"/>
            </a:br>
            <a:r>
              <a:rPr lang="en-US" altLang="ko-KR" dirty="0"/>
              <a:t>(2) Search, Reorganize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B090D2D-15A5-42D0-8D01-E9486D980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412" y="2133600"/>
            <a:ext cx="9720200" cy="443536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Search for “Choi” (if found, print all information about the persons)</a:t>
            </a:r>
          </a:p>
          <a:p>
            <a:pPr lvl="1"/>
            <a:r>
              <a:rPr lang="en-US" altLang="ko-KR" dirty="0"/>
              <a:t>in the array </a:t>
            </a:r>
            <a:r>
              <a:rPr lang="en-US" b="0" i="0" u="none" strike="noStrike" baseline="0" dirty="0">
                <a:solidFill>
                  <a:srgbClr val="0070C1"/>
                </a:solidFill>
              </a:rPr>
              <a:t>(Mark P1-1 in code, Print result P1-1.png)</a:t>
            </a:r>
            <a:endParaRPr lang="en-US" altLang="ko-KR" dirty="0"/>
          </a:p>
          <a:p>
            <a:pPr lvl="1"/>
            <a:r>
              <a:rPr lang="en-US" altLang="ko-KR" dirty="0"/>
              <a:t>In the linked list </a:t>
            </a:r>
            <a:r>
              <a:rPr lang="en-US" b="0" i="0" u="none" strike="noStrike" baseline="0" dirty="0">
                <a:solidFill>
                  <a:srgbClr val="0070C1"/>
                </a:solidFill>
              </a:rPr>
              <a:t>(Mark P1-2 in code, Print result P1-2.png)</a:t>
            </a:r>
            <a:endParaRPr lang="en-US" altLang="ko-KR" dirty="0"/>
          </a:p>
          <a:p>
            <a:r>
              <a:rPr lang="en-US" altLang="ko-KR" sz="2000" dirty="0"/>
              <a:t>Search for all from </a:t>
            </a:r>
            <a:r>
              <a:rPr lang="en-US" altLang="ko-KR" sz="2000" dirty="0" err="1"/>
              <a:t>Gachon</a:t>
            </a:r>
            <a:r>
              <a:rPr lang="en-US" altLang="ko-KR" sz="2000" dirty="0"/>
              <a:t> University (if found, print all information about the persons).</a:t>
            </a:r>
          </a:p>
          <a:p>
            <a:pPr lvl="1"/>
            <a:r>
              <a:rPr lang="en-US" altLang="ko-KR" dirty="0"/>
              <a:t>in the array </a:t>
            </a:r>
            <a:r>
              <a:rPr lang="en-US" b="0" i="0" u="none" strike="noStrike" baseline="0" dirty="0">
                <a:solidFill>
                  <a:srgbClr val="0070C1"/>
                </a:solidFill>
              </a:rPr>
              <a:t>(Mark P2-1 in code, Print result P2-1.png)</a:t>
            </a:r>
            <a:endParaRPr lang="en-US" altLang="ko-KR" dirty="0"/>
          </a:p>
          <a:p>
            <a:pPr lvl="1"/>
            <a:r>
              <a:rPr lang="en-US" altLang="ko-KR" dirty="0"/>
              <a:t>in the linked list </a:t>
            </a:r>
            <a:r>
              <a:rPr lang="en-US" b="0" i="0" u="none" strike="noStrike" baseline="0" dirty="0">
                <a:solidFill>
                  <a:srgbClr val="0070C1"/>
                </a:solidFill>
              </a:rPr>
              <a:t>(Mark P2-2 in code, Print result P2-2.png)</a:t>
            </a:r>
            <a:endParaRPr lang="en-US" altLang="ko-KR" dirty="0"/>
          </a:p>
          <a:p>
            <a:r>
              <a:rPr lang="en-US" altLang="ko-KR" sz="2000" dirty="0"/>
              <a:t>Sort the data in the array in tag# order </a:t>
            </a:r>
            <a:r>
              <a:rPr lang="en-US" sz="2000" b="0" i="0" u="none" strike="noStrike" baseline="0" dirty="0">
                <a:solidFill>
                  <a:srgbClr val="0070C1"/>
                </a:solidFill>
              </a:rPr>
              <a:t>(Mark P3-1 in code, Print result P3-1.png)</a:t>
            </a:r>
            <a:endParaRPr lang="en-US" altLang="ko-KR" sz="2000" dirty="0"/>
          </a:p>
          <a:p>
            <a:r>
              <a:rPr lang="en-US" altLang="ko-KR" sz="2000" dirty="0"/>
              <a:t>Create a linked list using the sorted data. </a:t>
            </a:r>
            <a:r>
              <a:rPr lang="en-US" sz="2000" b="0" i="0" u="none" strike="noStrike" baseline="0" dirty="0">
                <a:solidFill>
                  <a:srgbClr val="0070C1"/>
                </a:solidFill>
              </a:rPr>
              <a:t>(Mark P4-1 in code, Print result P4-1.png)</a:t>
            </a:r>
            <a:endParaRPr lang="en-US" altLang="ko-KR" sz="2000" dirty="0"/>
          </a:p>
          <a:p>
            <a:r>
              <a:rPr lang="en-US" altLang="ko-KR" sz="2000" dirty="0"/>
              <a:t>Sort the data in the array in age group order (using selection sort – </a:t>
            </a:r>
            <a:r>
              <a:rPr lang="en-US" altLang="ko-KR" sz="2000" dirty="0">
                <a:solidFill>
                  <a:srgbClr val="FF0000"/>
                </a:solidFill>
              </a:rPr>
              <a:t>self-study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dirty="0"/>
              <a:t>** “age group” means 10 (10-19), 20 (20-29), 30 (30-39), ….</a:t>
            </a:r>
          </a:p>
          <a:p>
            <a:r>
              <a:rPr lang="en-US" altLang="ko-KR" sz="2000" dirty="0"/>
              <a:t>Write the sorted data to a text file. </a:t>
            </a:r>
            <a:r>
              <a:rPr lang="en-US" sz="2000" b="0" i="0" u="none" strike="noStrike" baseline="0" dirty="0">
                <a:solidFill>
                  <a:srgbClr val="0070C1"/>
                </a:solidFill>
              </a:rPr>
              <a:t>(Mark P5-1 in code, submit a text file P5-1.txt)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758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05016B0-4323-4423-B3FE-06BA8C20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Term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Specification:</a:t>
            </a:r>
            <a:br>
              <a:rPr lang="en-US" altLang="ko-KR" dirty="0"/>
            </a:br>
            <a:r>
              <a:rPr lang="en-US" altLang="ko-KR" dirty="0"/>
              <a:t>(2) Update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B090D2D-15A5-42D0-8D01-E9486D980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039" y="2133600"/>
            <a:ext cx="10128573" cy="444587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All “</a:t>
            </a:r>
            <a:r>
              <a:rPr lang="en-US" altLang="ko-KR" sz="2000" dirty="0" err="1"/>
              <a:t>Choi”s</a:t>
            </a:r>
            <a:r>
              <a:rPr lang="en-US" altLang="ko-KR" sz="2000" dirty="0"/>
              <a:t> canceled registration. Remove the data from </a:t>
            </a:r>
          </a:p>
          <a:p>
            <a:pPr lvl="1"/>
            <a:r>
              <a:rPr lang="en-US" altLang="ko-KR" dirty="0"/>
              <a:t>the array (fill the memory) </a:t>
            </a:r>
            <a:r>
              <a:rPr lang="en-US" b="0" i="0" u="none" strike="noStrike" baseline="0" dirty="0">
                <a:solidFill>
                  <a:srgbClr val="0070C1"/>
                </a:solidFill>
              </a:rPr>
              <a:t>(Mark P6-1 in code, Print result P6-1.png)</a:t>
            </a:r>
            <a:endParaRPr lang="en-US" altLang="ko-KR" dirty="0"/>
          </a:p>
          <a:p>
            <a:pPr lvl="1"/>
            <a:r>
              <a:rPr lang="en-US" altLang="ko-KR" dirty="0"/>
              <a:t>the linked list </a:t>
            </a:r>
            <a:r>
              <a:rPr lang="en-US" b="0" i="0" u="none" strike="noStrike" baseline="0" dirty="0">
                <a:solidFill>
                  <a:srgbClr val="0070C1"/>
                </a:solidFill>
              </a:rPr>
              <a:t>(Mark P6-2 in code, Print result P6-2.png)</a:t>
            </a:r>
            <a:endParaRPr lang="en-US" altLang="ko-KR" dirty="0"/>
          </a:p>
          <a:p>
            <a:r>
              <a:rPr lang="en-US" altLang="ko-KR" sz="2000" dirty="0"/>
              <a:t>One “Paik” registered late.</a:t>
            </a:r>
          </a:p>
          <a:p>
            <a:pPr lvl="1"/>
            <a:r>
              <a:rPr lang="de-DE" dirty="0"/>
              <a:t>tag#/</a:t>
            </a:r>
            <a:r>
              <a:rPr lang="de-DE" dirty="0" smtClean="0"/>
              <a:t>2021-11-30/yes/Gildong </a:t>
            </a:r>
            <a:r>
              <a:rPr lang="de-DE" dirty="0"/>
              <a:t>Paik/35/Gachon </a:t>
            </a:r>
            <a:r>
              <a:rPr lang="en-US" dirty="0"/>
              <a:t>University/Student.</a:t>
            </a:r>
          </a:p>
          <a:p>
            <a:pPr algn="l"/>
            <a:r>
              <a:rPr lang="en-US" sz="2000" dirty="0"/>
              <a:t>Give Paik's tag# in consideration of the tag# of the registered persons. Add the data to</a:t>
            </a:r>
            <a:endParaRPr lang="en-US" altLang="ko-KR" sz="2000" dirty="0"/>
          </a:p>
          <a:p>
            <a:pPr lvl="1"/>
            <a:r>
              <a:rPr lang="en-US" altLang="ko-KR" dirty="0"/>
              <a:t>the array (in the sorted order; shift all affected data)</a:t>
            </a:r>
          </a:p>
          <a:p>
            <a:pPr lvl="2"/>
            <a:r>
              <a:rPr lang="en-US" sz="2000" b="0" i="0" u="none" strike="noStrike" baseline="0" dirty="0">
                <a:solidFill>
                  <a:srgbClr val="0070C1"/>
                </a:solidFill>
              </a:rPr>
              <a:t>(Mark P7-1 in code, Print result P7-1.png)</a:t>
            </a:r>
            <a:endParaRPr lang="en-US" altLang="ko-KR" sz="2000" dirty="0"/>
          </a:p>
          <a:p>
            <a:pPr lvl="1"/>
            <a:r>
              <a:rPr lang="en-US" altLang="ko-KR" dirty="0"/>
              <a:t>the linked list (in the right sorted order)</a:t>
            </a:r>
          </a:p>
          <a:p>
            <a:pPr lvl="2"/>
            <a:r>
              <a:rPr lang="en-US" sz="2000" b="0" i="0" u="none" strike="noStrike" baseline="0" dirty="0">
                <a:solidFill>
                  <a:srgbClr val="0070C1"/>
                </a:solidFill>
              </a:rPr>
              <a:t>(Mark P7-2 in code, Print result P7-2.png)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0060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Exclusive OR Checksum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AE755A-AE7A-4BA4-9DF5-A4ABB19A0CEC}" type="slidenum"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>
                <a:defRPr/>
              </a:pPr>
              <a:t>8</a:t>
            </a:fld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0948" name="Text Box 4"/>
          <p:cNvSpPr txBox="1">
            <a:spLocks noChangeArrowheads="1"/>
          </p:cNvSpPr>
          <p:nvPr/>
        </p:nvSpPr>
        <p:spPr bwMode="auto">
          <a:xfrm>
            <a:off x="2721961" y="3492390"/>
            <a:ext cx="179972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66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original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Bae   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Chung            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Hong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Kong   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Kim 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Lee   </a:t>
            </a:r>
          </a:p>
          <a:p>
            <a:r>
              <a:rPr lang="en-US" altLang="ko-KR" dirty="0">
                <a:solidFill>
                  <a:schemeClr val="hlin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checksum</a:t>
            </a:r>
          </a:p>
        </p:txBody>
      </p:sp>
      <p:sp>
        <p:nvSpPr>
          <p:cNvPr id="850949" name="Rectangle 5"/>
          <p:cNvSpPr>
            <a:spLocks noChangeArrowheads="1"/>
          </p:cNvSpPr>
          <p:nvPr/>
        </p:nvSpPr>
        <p:spPr bwMode="auto">
          <a:xfrm>
            <a:off x="2722373" y="3839880"/>
            <a:ext cx="1228185" cy="2160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0950" name="Text Box 6"/>
          <p:cNvSpPr txBox="1">
            <a:spLocks noChangeArrowheads="1"/>
          </p:cNvSpPr>
          <p:nvPr/>
        </p:nvSpPr>
        <p:spPr bwMode="auto">
          <a:xfrm>
            <a:off x="5657788" y="3492390"/>
            <a:ext cx="180044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66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copy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Bae   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Chung            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Hong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Kong   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Kim 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Lee   </a:t>
            </a:r>
          </a:p>
          <a:p>
            <a:r>
              <a:rPr lang="en-US" altLang="ko-KR" dirty="0">
                <a:solidFill>
                  <a:schemeClr val="hlin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checksum</a:t>
            </a:r>
          </a:p>
        </p:txBody>
      </p:sp>
      <p:sp>
        <p:nvSpPr>
          <p:cNvPr id="850951" name="Rectangle 7"/>
          <p:cNvSpPr>
            <a:spLocks noChangeArrowheads="1"/>
          </p:cNvSpPr>
          <p:nvPr/>
        </p:nvSpPr>
        <p:spPr bwMode="auto">
          <a:xfrm>
            <a:off x="5686425" y="3839879"/>
            <a:ext cx="1182204" cy="2160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0952" name="Text Box 8"/>
          <p:cNvSpPr txBox="1">
            <a:spLocks noChangeArrowheads="1"/>
          </p:cNvSpPr>
          <p:nvPr/>
        </p:nvSpPr>
        <p:spPr bwMode="auto">
          <a:xfrm>
            <a:off x="1143000" y="1603044"/>
            <a:ext cx="9158546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hlink"/>
                </a:solidFill>
                <a:ea typeface="나눔스퀘어 Bold" panose="020B0600000101010101" pitchFamily="50" charset="-127"/>
              </a:rPr>
              <a:t>checksum</a:t>
            </a:r>
            <a:r>
              <a:rPr lang="en-US" altLang="ko-KR" sz="1600" dirty="0">
                <a:ea typeface="나눔스퀘어 Bold" panose="020B0600000101010101" pitchFamily="50" charset="-127"/>
              </a:rPr>
              <a:t> = 0 ^ Bae ^ Chung ^ Hong ^ Kong ^….</a:t>
            </a:r>
          </a:p>
          <a:p>
            <a:r>
              <a:rPr lang="en-US" altLang="ko-KR" sz="1600" dirty="0">
                <a:ea typeface="나눔스퀘어 Bold" panose="020B0600000101010101" pitchFamily="50" charset="-127"/>
              </a:rPr>
              <a:t>          (* </a:t>
            </a:r>
            <a:r>
              <a:rPr lang="en-US" altLang="ko-KR" sz="1600" dirty="0">
                <a:solidFill>
                  <a:srgbClr val="FF0000"/>
                </a:solidFill>
                <a:ea typeface="나눔스퀘어 Bold" panose="020B0600000101010101" pitchFamily="50" charset="-127"/>
              </a:rPr>
              <a:t>^</a:t>
            </a:r>
            <a:r>
              <a:rPr lang="en-US" altLang="ko-KR" sz="1600" dirty="0">
                <a:ea typeface="나눔스퀘어 Bold" panose="020B0600000101010101" pitchFamily="50" charset="-127"/>
              </a:rPr>
              <a:t> is bit-wise exclusive OR)</a:t>
            </a:r>
          </a:p>
          <a:p>
            <a:r>
              <a:rPr lang="en-US" altLang="ko-KR" sz="1600" dirty="0">
                <a:ea typeface="나눔스퀘어 Bold" panose="020B0600000101010101" pitchFamily="50" charset="-127"/>
              </a:rPr>
              <a:t>Bit-wise operation with fixed-length data array.</a:t>
            </a:r>
          </a:p>
          <a:p>
            <a:r>
              <a:rPr lang="en-US" altLang="ko-KR" sz="1600" dirty="0">
                <a:ea typeface="나눔스퀘어 Bold" panose="020B0600000101010101" pitchFamily="50" charset="-127"/>
              </a:rPr>
              <a:t>Checksum is computed for the original.</a:t>
            </a:r>
          </a:p>
          <a:p>
            <a:r>
              <a:rPr lang="en-US" altLang="ko-KR" sz="1600" dirty="0">
                <a:ea typeface="나눔스퀘어 Bold" panose="020B0600000101010101" pitchFamily="50" charset="-127"/>
              </a:rPr>
              <a:t>Checksum is computed for the copy.</a:t>
            </a:r>
          </a:p>
          <a:p>
            <a:r>
              <a:rPr lang="en-US" altLang="ko-KR" sz="1600" dirty="0">
                <a:ea typeface="나눔스퀘어 Bold" panose="020B0600000101010101" pitchFamily="50" charset="-127"/>
              </a:rPr>
              <a:t>Compare the checksums.</a:t>
            </a:r>
          </a:p>
          <a:p>
            <a:r>
              <a:rPr lang="en-US" altLang="ko-KR" sz="1600" dirty="0">
                <a:solidFill>
                  <a:schemeClr val="tx2"/>
                </a:solidFill>
                <a:ea typeface="나눔스퀘어 Bold" panose="020B0600000101010101" pitchFamily="50" charset="-127"/>
              </a:rPr>
              <a:t>If the two checksums are the same, copying was OK.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91FE6-106F-45C7-B1B8-DBC441E2A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911" y="3039836"/>
            <a:ext cx="3263514" cy="3111554"/>
          </a:xfrm>
          <a:prstGeom prst="rect">
            <a:avLst/>
          </a:prstGeom>
        </p:spPr>
      </p:pic>
      <p:sp>
        <p:nvSpPr>
          <p:cNvPr id="11" name="Text Box 6">
            <a:extLst>
              <a:ext uri="{FF2B5EF4-FFF2-40B4-BE49-F238E27FC236}">
                <a16:creationId xmlns:a16="http://schemas.microsoft.com/office/drawing/2014/main" id="{5E6EFDAC-41B6-4E64-96C5-A6C578420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4818" y="6212446"/>
            <a:ext cx="21998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Checksum on wiki.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079368-691E-4EE3-9297-0CD698C2E3B6}"/>
              </a:ext>
            </a:extLst>
          </p:cNvPr>
          <p:cNvCxnSpPr/>
          <p:nvPr/>
        </p:nvCxnSpPr>
        <p:spPr>
          <a:xfrm>
            <a:off x="3764132" y="5619562"/>
            <a:ext cx="2068497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 Box 6">
            <a:extLst>
              <a:ext uri="{FF2B5EF4-FFF2-40B4-BE49-F238E27FC236}">
                <a16:creationId xmlns:a16="http://schemas.microsoft.com/office/drawing/2014/main" id="{8DD7900A-D405-471C-B7F3-6B244EF17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9769" y="6009739"/>
            <a:ext cx="43510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Checksum only comparison</a:t>
            </a: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fast verification of successful copy</a:t>
            </a:r>
          </a:p>
        </p:txBody>
      </p:sp>
    </p:spTree>
    <p:extLst>
      <p:ext uri="{BB962C8B-B14F-4D97-AF65-F5344CB8AC3E}">
        <p14:creationId xmlns:p14="http://schemas.microsoft.com/office/powerpoint/2010/main" val="147213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05016B0-4323-4423-B3FE-06BA8C20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Term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Specification:</a:t>
            </a:r>
            <a:br>
              <a:rPr lang="en-US" altLang="ko-KR" dirty="0"/>
            </a:br>
            <a:r>
              <a:rPr lang="en-US" altLang="ko-KR" dirty="0"/>
              <a:t>(2) Update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B090D2D-15A5-42D0-8D01-E9486D980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53" y="2133600"/>
            <a:ext cx="11700768" cy="4445876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j-lt"/>
              </a:rPr>
              <a:t>Copy the most recent data in the array for transmission to a remote computer.</a:t>
            </a:r>
          </a:p>
          <a:p>
            <a:pPr lvl="1"/>
            <a:r>
              <a:rPr lang="en-US" altLang="ko-KR" dirty="0">
                <a:latin typeface="+mj-lt"/>
              </a:rPr>
              <a:t>Compute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the checksum of the original data (using bitwise </a:t>
            </a:r>
            <a:r>
              <a:rPr lang="en-US" altLang="ko-KR" dirty="0" err="1">
                <a:latin typeface="+mj-lt"/>
              </a:rPr>
              <a:t>ExclusiveOR</a:t>
            </a:r>
            <a:r>
              <a:rPr lang="en-US" altLang="ko-KR" dirty="0">
                <a:latin typeface="+mj-lt"/>
              </a:rPr>
              <a:t>) and write it to the copy.</a:t>
            </a:r>
          </a:p>
          <a:p>
            <a:pPr lvl="1"/>
            <a:r>
              <a:rPr lang="en-US" b="0" i="0" u="none" strike="noStrike" baseline="0" dirty="0">
                <a:solidFill>
                  <a:srgbClr val="0070C1"/>
                </a:solidFill>
                <a:latin typeface="+mj-lt"/>
              </a:rPr>
              <a:t>Most recent data: last 10 data in the array. Use only “name (char[25])” field for checksum calculation.</a:t>
            </a:r>
          </a:p>
          <a:p>
            <a:pPr lvl="1"/>
            <a:r>
              <a:rPr lang="en-US" b="0" i="0" u="none" strike="noStrike" baseline="0" dirty="0">
                <a:solidFill>
                  <a:srgbClr val="0070C1"/>
                </a:solidFill>
                <a:latin typeface="+mj-lt"/>
              </a:rPr>
              <a:t>Write </a:t>
            </a:r>
            <a:r>
              <a:rPr lang="en-US" dirty="0" smtClean="0">
                <a:solidFill>
                  <a:srgbClr val="0070C1"/>
                </a:solidFill>
                <a:latin typeface="+mj-lt"/>
              </a:rPr>
              <a:t>two files as one for the most recent data and the other is for checksum </a:t>
            </a:r>
            <a:r>
              <a:rPr lang="en-US" b="0" i="0" u="none" strike="noStrike" baseline="0" dirty="0" smtClean="0">
                <a:solidFill>
                  <a:srgbClr val="0070C1"/>
                </a:solidFill>
                <a:latin typeface="+mj-lt"/>
              </a:rPr>
              <a:t>(P8-1.txt </a:t>
            </a:r>
            <a:r>
              <a:rPr lang="en-US" b="0" i="0" u="none" strike="noStrike" baseline="0" dirty="0" err="1" smtClean="0">
                <a:solidFill>
                  <a:srgbClr val="0070C1"/>
                </a:solidFill>
                <a:latin typeface="+mj-lt"/>
              </a:rPr>
              <a:t>ang</a:t>
            </a:r>
            <a:r>
              <a:rPr lang="en-US" dirty="0">
                <a:solidFill>
                  <a:srgbClr val="0070C1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0070C1"/>
                </a:solidFill>
                <a:latin typeface="+mj-lt"/>
              </a:rPr>
              <a:t>P8-2.txt</a:t>
            </a:r>
            <a:r>
              <a:rPr lang="en-US" dirty="0">
                <a:solidFill>
                  <a:srgbClr val="0070C1"/>
                </a:solidFill>
                <a:latin typeface="+mj-lt"/>
              </a:rPr>
              <a:t>)</a:t>
            </a:r>
            <a:endParaRPr lang="en-US" altLang="ko-KR" dirty="0">
              <a:latin typeface="+mj-lt"/>
            </a:endParaRPr>
          </a:p>
          <a:p>
            <a:pPr lvl="1"/>
            <a:r>
              <a:rPr lang="en-US" altLang="ko-KR" dirty="0">
                <a:latin typeface="+mj-lt"/>
              </a:rPr>
              <a:t>Read the copied data and compute the checksum in the copied data.</a:t>
            </a:r>
          </a:p>
          <a:p>
            <a:pPr lvl="1"/>
            <a:r>
              <a:rPr lang="en-US" altLang="ko-KR" dirty="0">
                <a:latin typeface="+mj-lt"/>
              </a:rPr>
              <a:t>Compare the checksum against the checksum in the original data.</a:t>
            </a:r>
          </a:p>
          <a:p>
            <a:pPr lvl="1"/>
            <a:r>
              <a:rPr lang="en-US" altLang="ko-KR" dirty="0">
                <a:latin typeface="+mj-lt"/>
              </a:rPr>
              <a:t>Confirm that the two data are the same.</a:t>
            </a:r>
            <a:endParaRPr lang="en-US" b="0" i="0" u="none" strike="noStrike" baseline="0" dirty="0">
              <a:solidFill>
                <a:srgbClr val="0070C1"/>
              </a:solidFill>
              <a:latin typeface="+mj-lt"/>
            </a:endParaRPr>
          </a:p>
          <a:p>
            <a:pPr lvl="1"/>
            <a:r>
              <a:rPr lang="en-US" b="0" i="0" u="none" strike="noStrike" baseline="0" dirty="0">
                <a:solidFill>
                  <a:srgbClr val="0070C1"/>
                </a:solidFill>
                <a:latin typeface="+mj-lt"/>
              </a:rPr>
              <a:t>Mark </a:t>
            </a:r>
            <a:r>
              <a:rPr lang="en-US" b="0" i="0" u="none" strike="noStrike" baseline="0" dirty="0" smtClean="0">
                <a:solidFill>
                  <a:srgbClr val="0070C1"/>
                </a:solidFill>
                <a:latin typeface="+mj-lt"/>
              </a:rPr>
              <a:t>P8-1, and</a:t>
            </a:r>
            <a:r>
              <a:rPr lang="en-US" b="0" i="0" u="none" strike="noStrike" dirty="0" smtClean="0">
                <a:solidFill>
                  <a:srgbClr val="0070C1"/>
                </a:solidFill>
                <a:latin typeface="+mj-lt"/>
              </a:rPr>
              <a:t> P8-2</a:t>
            </a:r>
            <a:r>
              <a:rPr lang="en-US" b="0" i="0" u="none" strike="noStrike" baseline="0" dirty="0" smtClean="0">
                <a:solidFill>
                  <a:srgbClr val="0070C1"/>
                </a:solidFill>
                <a:latin typeface="+mj-lt"/>
              </a:rPr>
              <a:t> </a:t>
            </a:r>
            <a:r>
              <a:rPr lang="en-US" b="0" i="0" u="none" strike="noStrike" baseline="0" dirty="0">
                <a:solidFill>
                  <a:srgbClr val="0070C1"/>
                </a:solidFill>
                <a:latin typeface="+mj-lt"/>
              </a:rPr>
              <a:t>in the code and Print result </a:t>
            </a:r>
            <a:r>
              <a:rPr lang="en-US" b="0" i="0" u="none" strike="noStrike" baseline="0" dirty="0" smtClean="0">
                <a:solidFill>
                  <a:srgbClr val="0070C1"/>
                </a:solidFill>
                <a:latin typeface="+mj-lt"/>
              </a:rPr>
              <a:t>P8-1</a:t>
            </a:r>
            <a:r>
              <a:rPr lang="en-US" b="0" i="0" u="none" strike="noStrike" dirty="0" smtClean="0">
                <a:solidFill>
                  <a:srgbClr val="0070C1"/>
                </a:solidFill>
                <a:latin typeface="+mj-lt"/>
              </a:rPr>
              <a:t> and </a:t>
            </a:r>
            <a:r>
              <a:rPr lang="en-US" b="0" i="0" u="none" strike="noStrike" baseline="0" dirty="0" smtClean="0">
                <a:solidFill>
                  <a:srgbClr val="0070C1"/>
                </a:solidFill>
                <a:latin typeface="+mj-lt"/>
              </a:rPr>
              <a:t>P8-2.png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99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252</TotalTime>
  <Words>931</Words>
  <Application>Microsoft Office PowerPoint</Application>
  <PresentationFormat>와이드스크린</PresentationFormat>
  <Paragraphs>123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나눔스퀘어 Bold</vt:lpstr>
      <vt:lpstr>맑은 고딕</vt:lpstr>
      <vt:lpstr>Calibri</vt:lpstr>
      <vt:lpstr>Corbel</vt:lpstr>
      <vt:lpstr>기본</vt:lpstr>
      <vt:lpstr>Problem Solving Methods Term Project Guideline</vt:lpstr>
      <vt:lpstr>General Guideline</vt:lpstr>
      <vt:lpstr>Submission Guideline</vt:lpstr>
      <vt:lpstr>Term Project Specification: (1) Setup</vt:lpstr>
      <vt:lpstr>Registration Data (30 records  -- including some “Choi”, and some “Gachon University”)</vt:lpstr>
      <vt:lpstr>Term Project Specification: (2) Search, Reorganize</vt:lpstr>
      <vt:lpstr>Term Project Specification: (2) Update</vt:lpstr>
      <vt:lpstr>Exclusive OR Checksum</vt:lpstr>
      <vt:lpstr>Term Project Specification: (2) Update</vt:lpstr>
      <vt:lpstr>Submission Format</vt:lpstr>
      <vt:lpstr>End of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Specification</dc:title>
  <dc:creator>aaa</dc:creator>
  <cp:lastModifiedBy>Kiho Choi</cp:lastModifiedBy>
  <cp:revision>25</cp:revision>
  <dcterms:created xsi:type="dcterms:W3CDTF">2020-10-21T10:40:47Z</dcterms:created>
  <dcterms:modified xsi:type="dcterms:W3CDTF">2021-11-17T02:56:28Z</dcterms:modified>
</cp:coreProperties>
</file>