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4" r:id="rId2"/>
    <p:sldId id="365" r:id="rId3"/>
    <p:sldId id="366" r:id="rId4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100F0"/>
    <a:srgbClr val="00FFFF"/>
    <a:srgbClr val="D2D2D2"/>
    <a:srgbClr val="CDCDCD"/>
    <a:srgbClr val="A804A0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 autoAdjust="0"/>
    <p:restoredTop sz="83888" autoAdjust="0"/>
  </p:normalViewPr>
  <p:slideViewPr>
    <p:cSldViewPr snapToGrid="0">
      <p:cViewPr varScale="1">
        <p:scale>
          <a:sx n="143" d="100"/>
          <a:sy n="143" d="100"/>
        </p:scale>
        <p:origin x="144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BD350-5F93-4E15-BD78-5F78A209A42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1F141-48DE-45A4-8333-0105BBB87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6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1F141-48DE-45A4-8333-0105BBB878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4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1F141-48DE-45A4-8333-0105BBB878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8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8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8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1276" y="365126"/>
            <a:ext cx="11549448" cy="590463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276" y="1268628"/>
            <a:ext cx="11549448" cy="5155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46292" y="6492875"/>
            <a:ext cx="2743200" cy="365125"/>
          </a:xfrm>
        </p:spPr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8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8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8180-1D86-46AB-8A17-EF434751A5E3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3E9B-26A3-497B-AE38-29A8E2CE4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0FC33-D24B-40AD-BC94-EB005FC4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 DIFS :: main page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2644B5-9726-4FEC-9ADD-0295FC7C2A68}"/>
              </a:ext>
            </a:extLst>
          </p:cNvPr>
          <p:cNvSpPr/>
          <p:nvPr/>
        </p:nvSpPr>
        <p:spPr>
          <a:xfrm>
            <a:off x="0" y="965200"/>
            <a:ext cx="12192000" cy="5892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톱니 바퀴 - 무료 상호 작용개 아이콘">
            <a:extLst>
              <a:ext uri="{FF2B5EF4-FFF2-40B4-BE49-F238E27FC236}">
                <a16:creationId xmlns:a16="http://schemas.microsoft.com/office/drawing/2014/main" id="{56050FBE-E23F-4401-A26E-DAFF05D3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853" y="1038957"/>
            <a:ext cx="209062" cy="2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oad · GitHub">
            <a:extLst>
              <a:ext uri="{FF2B5EF4-FFF2-40B4-BE49-F238E27FC236}">
                <a16:creationId xmlns:a16="http://schemas.microsoft.com/office/drawing/2014/main" id="{14B6C405-069E-4BD4-822E-F5A629FF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511" y="976350"/>
            <a:ext cx="345342" cy="3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TRI CI ㅣ ETRI 소개 ㅣ 한국전자통신연구원">
            <a:extLst>
              <a:ext uri="{FF2B5EF4-FFF2-40B4-BE49-F238E27FC236}">
                <a16:creationId xmlns:a16="http://schemas.microsoft.com/office/drawing/2014/main" id="{1DC96E80-76F8-480C-88D7-4D695A74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638" y="992475"/>
            <a:ext cx="801931" cy="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24379D1-B122-4E48-AAFB-B980F652C4A0}"/>
              </a:ext>
            </a:extLst>
          </p:cNvPr>
          <p:cNvSpPr/>
          <p:nvPr/>
        </p:nvSpPr>
        <p:spPr>
          <a:xfrm>
            <a:off x="156309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latin typeface="Consolas" panose="020B0609020204030204" pitchFamily="49" charset="0"/>
              </a:rPr>
              <a:t>Network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9BEDC9A-E4E2-480A-B9F3-58A7E1A0752A}"/>
              </a:ext>
            </a:extLst>
          </p:cNvPr>
          <p:cNvSpPr/>
          <p:nvPr/>
        </p:nvSpPr>
        <p:spPr>
          <a:xfrm>
            <a:off x="1179147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INC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34F3B0B-D9AE-40BF-AFC3-43A2EE527E29}"/>
              </a:ext>
            </a:extLst>
          </p:cNvPr>
          <p:cNvSpPr/>
          <p:nvPr/>
        </p:nvSpPr>
        <p:spPr>
          <a:xfrm>
            <a:off x="2201985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latin typeface="Consolas" panose="020B0609020204030204" pitchFamily="49" charset="0"/>
              </a:rPr>
              <a:t>DIFS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4D87BF8D-B677-4B44-9245-92151960C619}"/>
              </a:ext>
            </a:extLst>
          </p:cNvPr>
          <p:cNvSpPr/>
          <p:nvPr/>
        </p:nvSpPr>
        <p:spPr>
          <a:xfrm>
            <a:off x="3224823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Pub/sub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5F97D8C0-9201-4816-A4B6-5194E5E63C0F}"/>
              </a:ext>
            </a:extLst>
          </p:cNvPr>
          <p:cNvSpPr/>
          <p:nvPr/>
        </p:nvSpPr>
        <p:spPr>
          <a:xfrm>
            <a:off x="4247661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onsolas" panose="020B0609020204030204" pitchFamily="49" charset="0"/>
              </a:rPr>
              <a:t>Blockchain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134DD-DD94-43BD-AFA1-59670B15BE38}"/>
              </a:ext>
            </a:extLst>
          </p:cNvPr>
          <p:cNvSpPr txBox="1"/>
          <p:nvPr/>
        </p:nvSpPr>
        <p:spPr>
          <a:xfrm>
            <a:off x="93860" y="1016530"/>
            <a:ext cx="4955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Hyper-connected Intelligent Infrastructure :: KOREN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Monitoring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6D0EE-7D44-4906-9B44-0C76F358F1C6}"/>
              </a:ext>
            </a:extLst>
          </p:cNvPr>
          <p:cNvSpPr/>
          <p:nvPr/>
        </p:nvSpPr>
        <p:spPr>
          <a:xfrm>
            <a:off x="152289" y="1597184"/>
            <a:ext cx="7197967" cy="511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84393-24F0-4E22-8890-4FA9A7E8A89F}"/>
              </a:ext>
            </a:extLst>
          </p:cNvPr>
          <p:cNvSpPr/>
          <p:nvPr/>
        </p:nvSpPr>
        <p:spPr>
          <a:xfrm>
            <a:off x="7440246" y="1597184"/>
            <a:ext cx="4595446" cy="511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0655B-9977-4E38-A448-993C8599BF82}"/>
              </a:ext>
            </a:extLst>
          </p:cNvPr>
          <p:cNvSpPr txBox="1"/>
          <p:nvPr/>
        </p:nvSpPr>
        <p:spPr>
          <a:xfrm>
            <a:off x="7440246" y="1587007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DIFS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Cluster :: </a:t>
            </a:r>
            <a:r>
              <a:rPr lang="en-US" altLang="ko-K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KeySpace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Information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E41ED8EC-2989-41E8-AB1B-F849F42C56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0586" y="1906303"/>
          <a:ext cx="4469464" cy="1280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821">
                  <a:extLst>
                    <a:ext uri="{9D8B030D-6E8A-4147-A177-3AD203B41FA5}">
                      <a16:colId xmlns:a16="http://schemas.microsoft.com/office/drawing/2014/main" val="314770391"/>
                    </a:ext>
                  </a:extLst>
                </a:gridCol>
                <a:gridCol w="2979643">
                  <a:extLst>
                    <a:ext uri="{9D8B030D-6E8A-4147-A177-3AD203B41FA5}">
                      <a16:colId xmlns:a16="http://schemas.microsoft.com/office/drawing/2014/main" val="90943292"/>
                    </a:ext>
                  </a:extLst>
                </a:gridCol>
              </a:tblGrid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DIFS node name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KEYSPACE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578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seoul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/node01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0x0000 ~ 0x9999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1953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daejeon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/farm/node02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1x0000 ~ 1x9999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3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pusan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/cluster/node03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2x0000 ~ 2x9999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4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seoul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/servers/node04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3x0000 ~ 3x9999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daejeon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/farm/node01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4x0000 ~ 4x9999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2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pusan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/cluster/server04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5x0000 ~ 5x9999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4183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2EE6F7A7-E82C-4792-B918-B1A87511F8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0586" y="3720172"/>
          <a:ext cx="4469464" cy="182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821">
                  <a:extLst>
                    <a:ext uri="{9D8B030D-6E8A-4147-A177-3AD203B41FA5}">
                      <a16:colId xmlns:a16="http://schemas.microsoft.com/office/drawing/2014/main" val="314770391"/>
                    </a:ext>
                  </a:extLst>
                </a:gridCol>
                <a:gridCol w="2979643">
                  <a:extLst>
                    <a:ext uri="{9D8B030D-6E8A-4147-A177-3AD203B41FA5}">
                      <a16:colId xmlns:a16="http://schemas.microsoft.com/office/drawing/2014/main" val="90943292"/>
                    </a:ext>
                  </a:extLst>
                </a:gridCol>
              </a:tblGrid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hash range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5781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CFD7285-F157-4497-ADA0-41CF9C2541E9}"/>
              </a:ext>
            </a:extLst>
          </p:cNvPr>
          <p:cNvGrpSpPr/>
          <p:nvPr/>
        </p:nvGrpSpPr>
        <p:grpSpPr>
          <a:xfrm>
            <a:off x="2671272" y="3034805"/>
            <a:ext cx="2160000" cy="2160000"/>
            <a:chOff x="2671272" y="3034805"/>
            <a:chExt cx="2160000" cy="2160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FD7283-0E91-43EE-ABBF-1DFE0E002BDB}"/>
                </a:ext>
              </a:extLst>
            </p:cNvPr>
            <p:cNvSpPr/>
            <p:nvPr/>
          </p:nvSpPr>
          <p:spPr>
            <a:xfrm>
              <a:off x="2671272" y="3034805"/>
              <a:ext cx="2160000" cy="21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C4C5D87-CFE8-4301-AA0B-36AA4ED95962}"/>
                </a:ext>
              </a:extLst>
            </p:cNvPr>
            <p:cNvSpPr/>
            <p:nvPr/>
          </p:nvSpPr>
          <p:spPr>
            <a:xfrm>
              <a:off x="2761272" y="3124805"/>
              <a:ext cx="1980000" cy="19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A26E3C3-D97E-41F6-A239-63EE3F81DB1F}"/>
              </a:ext>
            </a:extLst>
          </p:cNvPr>
          <p:cNvGrpSpPr/>
          <p:nvPr/>
        </p:nvGrpSpPr>
        <p:grpSpPr>
          <a:xfrm>
            <a:off x="3447192" y="2619918"/>
            <a:ext cx="540000" cy="540000"/>
            <a:chOff x="3447192" y="2619918"/>
            <a:chExt cx="540000" cy="5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32F429-D74F-4379-AFC8-F97D14EEAB8A}"/>
                </a:ext>
              </a:extLst>
            </p:cNvPr>
            <p:cNvSpPr/>
            <p:nvPr/>
          </p:nvSpPr>
          <p:spPr>
            <a:xfrm>
              <a:off x="3447192" y="2619918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374CD68-3597-41DF-BF77-5DEDA4B5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90" y="2705614"/>
              <a:ext cx="360000" cy="360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FC747E-1461-40C7-8100-8729D5D03675}"/>
              </a:ext>
            </a:extLst>
          </p:cNvPr>
          <p:cNvGrpSpPr/>
          <p:nvPr/>
        </p:nvGrpSpPr>
        <p:grpSpPr>
          <a:xfrm>
            <a:off x="4466468" y="3179513"/>
            <a:ext cx="540000" cy="540000"/>
            <a:chOff x="4466468" y="3179513"/>
            <a:chExt cx="540000" cy="54000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56397B1-1FAA-4798-9F3E-77603FE1E4AF}"/>
                </a:ext>
              </a:extLst>
            </p:cNvPr>
            <p:cNvSpPr/>
            <p:nvPr/>
          </p:nvSpPr>
          <p:spPr>
            <a:xfrm>
              <a:off x="4466468" y="3179513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3215D790-266D-4753-A817-DEC623106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73" y="3269513"/>
              <a:ext cx="360000" cy="360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75047A9-A363-4C75-98F9-3690BC5B679D}"/>
              </a:ext>
            </a:extLst>
          </p:cNvPr>
          <p:cNvGrpSpPr/>
          <p:nvPr/>
        </p:nvGrpSpPr>
        <p:grpSpPr>
          <a:xfrm>
            <a:off x="4455629" y="4479152"/>
            <a:ext cx="540000" cy="540000"/>
            <a:chOff x="4455629" y="4479152"/>
            <a:chExt cx="540000" cy="54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3ABD6B6-603A-40F0-87F5-128873572303}"/>
                </a:ext>
              </a:extLst>
            </p:cNvPr>
            <p:cNvSpPr/>
            <p:nvPr/>
          </p:nvSpPr>
          <p:spPr>
            <a:xfrm>
              <a:off x="4455629" y="447915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4F79BB6-4F53-4D9B-8224-DE9D06CB5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612" y="4571578"/>
              <a:ext cx="360000" cy="360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2A4A376-6A45-42AC-86D3-F55289B0AFB3}"/>
              </a:ext>
            </a:extLst>
          </p:cNvPr>
          <p:cNvGrpSpPr/>
          <p:nvPr/>
        </p:nvGrpSpPr>
        <p:grpSpPr>
          <a:xfrm>
            <a:off x="3481272" y="5023499"/>
            <a:ext cx="540000" cy="540000"/>
            <a:chOff x="3481272" y="5023499"/>
            <a:chExt cx="540000" cy="5400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76F6A3B-CDCA-4A71-871A-B90B0552CEB3}"/>
                </a:ext>
              </a:extLst>
            </p:cNvPr>
            <p:cNvSpPr/>
            <p:nvPr/>
          </p:nvSpPr>
          <p:spPr>
            <a:xfrm>
              <a:off x="3481272" y="5023499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67D4F568-71BE-4715-9999-840045A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72" y="5114416"/>
              <a:ext cx="360000" cy="360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983D6E6-A5C8-448B-AA55-806CC34A62A1}"/>
              </a:ext>
            </a:extLst>
          </p:cNvPr>
          <p:cNvGrpSpPr/>
          <p:nvPr/>
        </p:nvGrpSpPr>
        <p:grpSpPr>
          <a:xfrm>
            <a:off x="2506915" y="4479152"/>
            <a:ext cx="540000" cy="540000"/>
            <a:chOff x="2506915" y="4479152"/>
            <a:chExt cx="540000" cy="5400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8BDEAC5-659B-482F-8DB6-59792FF3193A}"/>
                </a:ext>
              </a:extLst>
            </p:cNvPr>
            <p:cNvSpPr/>
            <p:nvPr/>
          </p:nvSpPr>
          <p:spPr>
            <a:xfrm>
              <a:off x="2506915" y="447915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6BA80DF-1A90-44FB-955C-C49BFA3A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915" y="4565388"/>
              <a:ext cx="360000" cy="360000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658079F-D649-4BD2-8FFC-836ABFB81BDB}"/>
              </a:ext>
            </a:extLst>
          </p:cNvPr>
          <p:cNvGrpSpPr/>
          <p:nvPr/>
        </p:nvGrpSpPr>
        <p:grpSpPr>
          <a:xfrm>
            <a:off x="2506915" y="3179513"/>
            <a:ext cx="540000" cy="540000"/>
            <a:chOff x="2506915" y="3179513"/>
            <a:chExt cx="540000" cy="54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D4B0F05-8D8C-4284-ABA1-5F880520D9BA}"/>
                </a:ext>
              </a:extLst>
            </p:cNvPr>
            <p:cNvSpPr/>
            <p:nvPr/>
          </p:nvSpPr>
          <p:spPr>
            <a:xfrm>
              <a:off x="2506915" y="3179513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672FD283-31A0-4638-BF6B-1E59452C6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915" y="3269513"/>
              <a:ext cx="360000" cy="360000"/>
            </a:xfrm>
            <a:prstGeom prst="rect">
              <a:avLst/>
            </a:prstGeom>
          </p:spPr>
        </p:pic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BE76BD0-44A4-4C1D-9AFB-1292C1747C40}"/>
              </a:ext>
            </a:extLst>
          </p:cNvPr>
          <p:cNvSpPr/>
          <p:nvPr/>
        </p:nvSpPr>
        <p:spPr>
          <a:xfrm>
            <a:off x="7510586" y="3932151"/>
            <a:ext cx="698337" cy="14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73AD1FE-8F0F-4CF4-8B93-096D5E10E11E}"/>
              </a:ext>
            </a:extLst>
          </p:cNvPr>
          <p:cNvSpPr/>
          <p:nvPr/>
        </p:nvSpPr>
        <p:spPr>
          <a:xfrm>
            <a:off x="8208923" y="3932151"/>
            <a:ext cx="698337" cy="147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36B37E1-21E5-4CD5-A0BC-DBED17A23148}"/>
              </a:ext>
            </a:extLst>
          </p:cNvPr>
          <p:cNvSpPr/>
          <p:nvPr/>
        </p:nvSpPr>
        <p:spPr>
          <a:xfrm>
            <a:off x="8907260" y="3932151"/>
            <a:ext cx="698337" cy="1471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1F98835-5EBA-43B5-89BE-845DCA902A89}"/>
              </a:ext>
            </a:extLst>
          </p:cNvPr>
          <p:cNvSpPr/>
          <p:nvPr/>
        </p:nvSpPr>
        <p:spPr>
          <a:xfrm>
            <a:off x="9605597" y="3932151"/>
            <a:ext cx="698337" cy="1471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F23DF3-A9BE-4176-A278-983CD3AC63D4}"/>
              </a:ext>
            </a:extLst>
          </p:cNvPr>
          <p:cNvSpPr/>
          <p:nvPr/>
        </p:nvSpPr>
        <p:spPr>
          <a:xfrm>
            <a:off x="10295990" y="3932151"/>
            <a:ext cx="698337" cy="1471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2EA26D-39BE-46BA-98EB-5F66913E9AE8}"/>
              </a:ext>
            </a:extLst>
          </p:cNvPr>
          <p:cNvSpPr/>
          <p:nvPr/>
        </p:nvSpPr>
        <p:spPr>
          <a:xfrm>
            <a:off x="10994327" y="3932151"/>
            <a:ext cx="929487" cy="147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D40E4B5D-C183-4E70-A1CF-8A2DC329B0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00" y="4156624"/>
            <a:ext cx="254195" cy="268440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66617102-38C4-4E9D-B3A3-C9114A84E9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65" y="4156624"/>
            <a:ext cx="254195" cy="26844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2F4CF8FE-F460-4C14-8846-107FB569B6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02" y="4156624"/>
            <a:ext cx="254195" cy="26844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5D219B1F-C46D-4232-85BD-49E8E63346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739" y="4156624"/>
            <a:ext cx="254195" cy="26844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223A27CF-2726-492B-BC83-1E375B7118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12" y="4150082"/>
            <a:ext cx="254195" cy="26844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EC64279E-CAF7-46AE-8DD4-0978B400FC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98" y="4156624"/>
            <a:ext cx="254195" cy="268440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B45C4D5-FDED-4AE6-89E0-18711B5BBA1D}"/>
              </a:ext>
            </a:extLst>
          </p:cNvPr>
          <p:cNvSpPr/>
          <p:nvPr/>
        </p:nvSpPr>
        <p:spPr>
          <a:xfrm>
            <a:off x="7582447" y="4418522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B1796D2-37FB-4579-BB8A-00AE5B849AF9}"/>
              </a:ext>
            </a:extLst>
          </p:cNvPr>
          <p:cNvSpPr/>
          <p:nvPr/>
        </p:nvSpPr>
        <p:spPr>
          <a:xfrm>
            <a:off x="8282712" y="4425064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9BB0D20-BB50-4308-8281-E0128FB4EFAA}"/>
              </a:ext>
            </a:extLst>
          </p:cNvPr>
          <p:cNvSpPr/>
          <p:nvPr/>
        </p:nvSpPr>
        <p:spPr>
          <a:xfrm>
            <a:off x="8981049" y="4433999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C9D9A2F-774D-4B86-9DD0-D276887A786A}"/>
              </a:ext>
            </a:extLst>
          </p:cNvPr>
          <p:cNvSpPr/>
          <p:nvPr/>
        </p:nvSpPr>
        <p:spPr>
          <a:xfrm>
            <a:off x="9681372" y="4433999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852FC28-5E97-4D0B-AA2C-22EF0B3BC421}"/>
              </a:ext>
            </a:extLst>
          </p:cNvPr>
          <p:cNvSpPr/>
          <p:nvPr/>
        </p:nvSpPr>
        <p:spPr>
          <a:xfrm>
            <a:off x="10369779" y="4436866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8A8305-7983-4C35-A1D4-B5D5A7A147BB}"/>
              </a:ext>
            </a:extLst>
          </p:cNvPr>
          <p:cNvSpPr/>
          <p:nvPr/>
        </p:nvSpPr>
        <p:spPr>
          <a:xfrm>
            <a:off x="11296294" y="4433999"/>
            <a:ext cx="624548" cy="14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node name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64362A9-ED74-4A8C-BD6A-411910EF2B42}"/>
              </a:ext>
            </a:extLst>
          </p:cNvPr>
          <p:cNvSpPr/>
          <p:nvPr/>
        </p:nvSpPr>
        <p:spPr>
          <a:xfrm>
            <a:off x="7026467" y="4761697"/>
            <a:ext cx="3986386" cy="737673"/>
          </a:xfrm>
          <a:prstGeom prst="wedgeRoundRectCallout">
            <a:avLst>
              <a:gd name="adj1" fmla="val -17849"/>
              <a:gd name="adj2" fmla="val -77443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 테이블 정보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KeySpace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Information)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기반으로 어떤 노드가 가장 큰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keyspace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가지고 있는지 직관적으로 알 수 있도록 그래픽화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97929-95CB-4A53-A432-28C1E6D5A9BD}"/>
              </a:ext>
            </a:extLst>
          </p:cNvPr>
          <p:cNvSpPr/>
          <p:nvPr/>
        </p:nvSpPr>
        <p:spPr>
          <a:xfrm>
            <a:off x="3147461" y="2417931"/>
            <a:ext cx="1134657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seoul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/node01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56751BF-A2FD-4417-9A69-732B4047CAE0}"/>
              </a:ext>
            </a:extLst>
          </p:cNvPr>
          <p:cNvSpPr/>
          <p:nvPr/>
        </p:nvSpPr>
        <p:spPr>
          <a:xfrm>
            <a:off x="4112951" y="2981740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daejeon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/farm/node02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6A890D-A1AC-4599-8D2A-0147B1C7E282}"/>
              </a:ext>
            </a:extLst>
          </p:cNvPr>
          <p:cNvSpPr/>
          <p:nvPr/>
        </p:nvSpPr>
        <p:spPr>
          <a:xfrm>
            <a:off x="4095484" y="5019203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pusan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/cluster/node03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56D004-6E52-4080-914F-30B5F15F4D8D}"/>
              </a:ext>
            </a:extLst>
          </p:cNvPr>
          <p:cNvSpPr/>
          <p:nvPr/>
        </p:nvSpPr>
        <p:spPr>
          <a:xfrm>
            <a:off x="3088661" y="5564405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seout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/servers/node04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01B78A-9C8D-4C16-AEC3-6EC26D6D63D2}"/>
              </a:ext>
            </a:extLst>
          </p:cNvPr>
          <p:cNvSpPr/>
          <p:nvPr/>
        </p:nvSpPr>
        <p:spPr>
          <a:xfrm>
            <a:off x="2131042" y="5019152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daejeon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fram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/node01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9A7710-80AD-4A9A-98BF-4A8CCC348408}"/>
              </a:ext>
            </a:extLst>
          </p:cNvPr>
          <p:cNvSpPr/>
          <p:nvPr/>
        </p:nvSpPr>
        <p:spPr>
          <a:xfrm>
            <a:off x="2009400" y="2976934"/>
            <a:ext cx="150193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pusan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/cluster/server04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말풍선: 모서리가 둥근 사각형 68">
            <a:extLst>
              <a:ext uri="{FF2B5EF4-FFF2-40B4-BE49-F238E27FC236}">
                <a16:creationId xmlns:a16="http://schemas.microsoft.com/office/drawing/2014/main" id="{30ECEF6C-9F7B-4EA4-BDA2-95AE089AED99}"/>
              </a:ext>
            </a:extLst>
          </p:cNvPr>
          <p:cNvSpPr/>
          <p:nvPr/>
        </p:nvSpPr>
        <p:spPr>
          <a:xfrm>
            <a:off x="4095484" y="6094512"/>
            <a:ext cx="3137937" cy="676756"/>
          </a:xfrm>
          <a:prstGeom prst="wedgeRoundRectCallout">
            <a:avLst>
              <a:gd name="adj1" fmla="val -31190"/>
              <a:gd name="adj2" fmla="val -87156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논리 토폴로지이기 때문에 백그라운드 지도 이미지 필요 없음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확대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이동 등의 기능 필요 없음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0FC33-D24B-40AD-BC94-EB005FC4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 DIFS :: after selecting DIFS node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2644B5-9726-4FEC-9ADD-0295FC7C2A68}"/>
              </a:ext>
            </a:extLst>
          </p:cNvPr>
          <p:cNvSpPr/>
          <p:nvPr/>
        </p:nvSpPr>
        <p:spPr>
          <a:xfrm>
            <a:off x="0" y="965200"/>
            <a:ext cx="12192000" cy="5892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톱니 바퀴 - 무료 상호 작용개 아이콘">
            <a:extLst>
              <a:ext uri="{FF2B5EF4-FFF2-40B4-BE49-F238E27FC236}">
                <a16:creationId xmlns:a16="http://schemas.microsoft.com/office/drawing/2014/main" id="{56050FBE-E23F-4401-A26E-DAFF05D3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853" y="1038957"/>
            <a:ext cx="209062" cy="2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oad · GitHub">
            <a:extLst>
              <a:ext uri="{FF2B5EF4-FFF2-40B4-BE49-F238E27FC236}">
                <a16:creationId xmlns:a16="http://schemas.microsoft.com/office/drawing/2014/main" id="{14B6C405-069E-4BD4-822E-F5A629FF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511" y="976350"/>
            <a:ext cx="345342" cy="3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TRI CI ㅣ ETRI 소개 ㅣ 한국전자통신연구원">
            <a:extLst>
              <a:ext uri="{FF2B5EF4-FFF2-40B4-BE49-F238E27FC236}">
                <a16:creationId xmlns:a16="http://schemas.microsoft.com/office/drawing/2014/main" id="{1DC96E80-76F8-480C-88D7-4D695A74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638" y="992475"/>
            <a:ext cx="801931" cy="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24379D1-B122-4E48-AAFB-B980F652C4A0}"/>
              </a:ext>
            </a:extLst>
          </p:cNvPr>
          <p:cNvSpPr/>
          <p:nvPr/>
        </p:nvSpPr>
        <p:spPr>
          <a:xfrm>
            <a:off x="156309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latin typeface="Consolas" panose="020B0609020204030204" pitchFamily="49" charset="0"/>
              </a:rPr>
              <a:t>Network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19BEDC9A-E4E2-480A-B9F3-58A7E1A0752A}"/>
              </a:ext>
            </a:extLst>
          </p:cNvPr>
          <p:cNvSpPr/>
          <p:nvPr/>
        </p:nvSpPr>
        <p:spPr>
          <a:xfrm>
            <a:off x="1179147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INC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34F3B0B-D9AE-40BF-AFC3-43A2EE527E29}"/>
              </a:ext>
            </a:extLst>
          </p:cNvPr>
          <p:cNvSpPr/>
          <p:nvPr/>
        </p:nvSpPr>
        <p:spPr>
          <a:xfrm>
            <a:off x="2201985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latin typeface="Consolas" panose="020B0609020204030204" pitchFamily="49" charset="0"/>
              </a:rPr>
              <a:t>DIFS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4D87BF8D-B677-4B44-9245-92151960C619}"/>
              </a:ext>
            </a:extLst>
          </p:cNvPr>
          <p:cNvSpPr/>
          <p:nvPr/>
        </p:nvSpPr>
        <p:spPr>
          <a:xfrm>
            <a:off x="3224823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Pub/sub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5F97D8C0-9201-4816-A4B6-5194E5E63C0F}"/>
              </a:ext>
            </a:extLst>
          </p:cNvPr>
          <p:cNvSpPr/>
          <p:nvPr/>
        </p:nvSpPr>
        <p:spPr>
          <a:xfrm>
            <a:off x="4247661" y="1294501"/>
            <a:ext cx="984739" cy="253916"/>
          </a:xfrm>
          <a:prstGeom prst="round2SameRect">
            <a:avLst>
              <a:gd name="adj1" fmla="val 37654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Consolas" panose="020B0609020204030204" pitchFamily="49" charset="0"/>
              </a:rPr>
              <a:t>Blockchain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134DD-DD94-43BD-AFA1-59670B15BE38}"/>
              </a:ext>
            </a:extLst>
          </p:cNvPr>
          <p:cNvSpPr txBox="1"/>
          <p:nvPr/>
        </p:nvSpPr>
        <p:spPr>
          <a:xfrm>
            <a:off x="93860" y="1016530"/>
            <a:ext cx="4955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Hyper-connected Intelligent Infrastructure :: KOREN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Monitoring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6D0EE-7D44-4906-9B44-0C76F358F1C6}"/>
              </a:ext>
            </a:extLst>
          </p:cNvPr>
          <p:cNvSpPr/>
          <p:nvPr/>
        </p:nvSpPr>
        <p:spPr>
          <a:xfrm>
            <a:off x="152289" y="1597184"/>
            <a:ext cx="7197967" cy="511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84393-24F0-4E22-8890-4FA9A7E8A89F}"/>
              </a:ext>
            </a:extLst>
          </p:cNvPr>
          <p:cNvSpPr/>
          <p:nvPr/>
        </p:nvSpPr>
        <p:spPr>
          <a:xfrm>
            <a:off x="7440246" y="1597184"/>
            <a:ext cx="4595446" cy="511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0655B-9977-4E38-A448-993C8599BF82}"/>
              </a:ext>
            </a:extLst>
          </p:cNvPr>
          <p:cNvSpPr txBox="1"/>
          <p:nvPr/>
        </p:nvSpPr>
        <p:spPr>
          <a:xfrm>
            <a:off x="7440246" y="1587007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DIFS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Cluster :: node :: resource usage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FD7285-F157-4497-ADA0-41CF9C2541E9}"/>
              </a:ext>
            </a:extLst>
          </p:cNvPr>
          <p:cNvGrpSpPr/>
          <p:nvPr/>
        </p:nvGrpSpPr>
        <p:grpSpPr>
          <a:xfrm>
            <a:off x="2671272" y="3034805"/>
            <a:ext cx="2160000" cy="2160000"/>
            <a:chOff x="2671272" y="3034805"/>
            <a:chExt cx="2160000" cy="2160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FD7283-0E91-43EE-ABBF-1DFE0E002BDB}"/>
                </a:ext>
              </a:extLst>
            </p:cNvPr>
            <p:cNvSpPr/>
            <p:nvPr/>
          </p:nvSpPr>
          <p:spPr>
            <a:xfrm>
              <a:off x="2671272" y="3034805"/>
              <a:ext cx="2160000" cy="21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C4C5D87-CFE8-4301-AA0B-36AA4ED95962}"/>
                </a:ext>
              </a:extLst>
            </p:cNvPr>
            <p:cNvSpPr/>
            <p:nvPr/>
          </p:nvSpPr>
          <p:spPr>
            <a:xfrm>
              <a:off x="2761272" y="3124805"/>
              <a:ext cx="1980000" cy="19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A26E3C3-D97E-41F6-A239-63EE3F81DB1F}"/>
              </a:ext>
            </a:extLst>
          </p:cNvPr>
          <p:cNvGrpSpPr/>
          <p:nvPr/>
        </p:nvGrpSpPr>
        <p:grpSpPr>
          <a:xfrm>
            <a:off x="3447192" y="2619918"/>
            <a:ext cx="540000" cy="540000"/>
            <a:chOff x="3447192" y="2619918"/>
            <a:chExt cx="540000" cy="5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32F429-D74F-4379-AFC8-F97D14EEAB8A}"/>
                </a:ext>
              </a:extLst>
            </p:cNvPr>
            <p:cNvSpPr/>
            <p:nvPr/>
          </p:nvSpPr>
          <p:spPr>
            <a:xfrm>
              <a:off x="3447192" y="2619918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374CD68-3597-41DF-BF77-5DEDA4B5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90" y="2705614"/>
              <a:ext cx="360000" cy="360000"/>
            </a:xfrm>
            <a:prstGeom prst="rect">
              <a:avLst/>
            </a:prstGeom>
          </p:spPr>
        </p:pic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856397B1-1FAA-4798-9F3E-77603FE1E4AF}"/>
              </a:ext>
            </a:extLst>
          </p:cNvPr>
          <p:cNvSpPr/>
          <p:nvPr/>
        </p:nvSpPr>
        <p:spPr>
          <a:xfrm>
            <a:off x="4466468" y="3179513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3215D790-266D-4753-A817-DEC623106D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73" y="3269513"/>
            <a:ext cx="360000" cy="36000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75047A9-A363-4C75-98F9-3690BC5B679D}"/>
              </a:ext>
            </a:extLst>
          </p:cNvPr>
          <p:cNvGrpSpPr/>
          <p:nvPr/>
        </p:nvGrpSpPr>
        <p:grpSpPr>
          <a:xfrm>
            <a:off x="4455629" y="4479152"/>
            <a:ext cx="540000" cy="540000"/>
            <a:chOff x="4455629" y="4479152"/>
            <a:chExt cx="540000" cy="54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3ABD6B6-603A-40F0-87F5-128873572303}"/>
                </a:ext>
              </a:extLst>
            </p:cNvPr>
            <p:cNvSpPr/>
            <p:nvPr/>
          </p:nvSpPr>
          <p:spPr>
            <a:xfrm>
              <a:off x="4455629" y="447915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4F79BB6-4F53-4D9B-8224-DE9D06CB5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612" y="4571578"/>
              <a:ext cx="360000" cy="360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2A4A376-6A45-42AC-86D3-F55289B0AFB3}"/>
              </a:ext>
            </a:extLst>
          </p:cNvPr>
          <p:cNvGrpSpPr/>
          <p:nvPr/>
        </p:nvGrpSpPr>
        <p:grpSpPr>
          <a:xfrm>
            <a:off x="3481272" y="5023499"/>
            <a:ext cx="540000" cy="540000"/>
            <a:chOff x="3481272" y="5023499"/>
            <a:chExt cx="540000" cy="5400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76F6A3B-CDCA-4A71-871A-B90B0552CEB3}"/>
                </a:ext>
              </a:extLst>
            </p:cNvPr>
            <p:cNvSpPr/>
            <p:nvPr/>
          </p:nvSpPr>
          <p:spPr>
            <a:xfrm>
              <a:off x="3481272" y="5023499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67D4F568-71BE-4715-9999-840045A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72" y="5114416"/>
              <a:ext cx="360000" cy="360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983D6E6-A5C8-448B-AA55-806CC34A62A1}"/>
              </a:ext>
            </a:extLst>
          </p:cNvPr>
          <p:cNvGrpSpPr/>
          <p:nvPr/>
        </p:nvGrpSpPr>
        <p:grpSpPr>
          <a:xfrm>
            <a:off x="2506915" y="4479152"/>
            <a:ext cx="540000" cy="540000"/>
            <a:chOff x="2506915" y="4479152"/>
            <a:chExt cx="540000" cy="5400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8BDEAC5-659B-482F-8DB6-59792FF3193A}"/>
                </a:ext>
              </a:extLst>
            </p:cNvPr>
            <p:cNvSpPr/>
            <p:nvPr/>
          </p:nvSpPr>
          <p:spPr>
            <a:xfrm>
              <a:off x="2506915" y="447915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6BA80DF-1A90-44FB-955C-C49BFA3A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915" y="4565388"/>
              <a:ext cx="360000" cy="360000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658079F-D649-4BD2-8FFC-836ABFB81BDB}"/>
              </a:ext>
            </a:extLst>
          </p:cNvPr>
          <p:cNvGrpSpPr/>
          <p:nvPr/>
        </p:nvGrpSpPr>
        <p:grpSpPr>
          <a:xfrm>
            <a:off x="2506915" y="3179513"/>
            <a:ext cx="540000" cy="540000"/>
            <a:chOff x="2506915" y="3179513"/>
            <a:chExt cx="540000" cy="54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D4B0F05-8D8C-4284-ABA1-5F880520D9BA}"/>
                </a:ext>
              </a:extLst>
            </p:cNvPr>
            <p:cNvSpPr/>
            <p:nvPr/>
          </p:nvSpPr>
          <p:spPr>
            <a:xfrm>
              <a:off x="2506915" y="3179513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672FD283-31A0-4638-BF6B-1E59452C6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915" y="3269513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F88B8947-E7E4-4658-93AA-2DA6543353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0586" y="1906303"/>
          <a:ext cx="4469464" cy="548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821">
                  <a:extLst>
                    <a:ext uri="{9D8B030D-6E8A-4147-A177-3AD203B41FA5}">
                      <a16:colId xmlns:a16="http://schemas.microsoft.com/office/drawing/2014/main" val="314770391"/>
                    </a:ext>
                  </a:extLst>
                </a:gridCol>
                <a:gridCol w="1489822">
                  <a:extLst>
                    <a:ext uri="{9D8B030D-6E8A-4147-A177-3AD203B41FA5}">
                      <a16:colId xmlns:a16="http://schemas.microsoft.com/office/drawing/2014/main" val="90943292"/>
                    </a:ext>
                  </a:extLst>
                </a:gridCol>
                <a:gridCol w="1489821">
                  <a:extLst>
                    <a:ext uri="{9D8B030D-6E8A-4147-A177-3AD203B41FA5}">
                      <a16:colId xmlns:a16="http://schemas.microsoft.com/office/drawing/2014/main" val="1644216263"/>
                    </a:ext>
                  </a:extLst>
                </a:gridCol>
              </a:tblGrid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DIFS node name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daejeon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/farm/node02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578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Memory (byte)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4038500352/4143357952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1953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disk (byte)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17039019313/19232243712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3095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8ECF7D-FEE9-440C-933C-66B77F855ED4}"/>
              </a:ext>
            </a:extLst>
          </p:cNvPr>
          <p:cNvSpPr/>
          <p:nvPr/>
        </p:nvSpPr>
        <p:spPr>
          <a:xfrm>
            <a:off x="10605291" y="2120164"/>
            <a:ext cx="1349946" cy="117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2.5%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313465-7756-41EB-B87A-CEB566D55525}"/>
              </a:ext>
            </a:extLst>
          </p:cNvPr>
          <p:cNvSpPr/>
          <p:nvPr/>
        </p:nvSpPr>
        <p:spPr>
          <a:xfrm>
            <a:off x="10605291" y="2120164"/>
            <a:ext cx="45719" cy="1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ko-KR" altLang="en-US" sz="600" dirty="0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89EE0A-FB9F-4113-AF75-BA85ACA9B64B}"/>
              </a:ext>
            </a:extLst>
          </p:cNvPr>
          <p:cNvSpPr/>
          <p:nvPr/>
        </p:nvSpPr>
        <p:spPr>
          <a:xfrm>
            <a:off x="10605291" y="2304363"/>
            <a:ext cx="1349946" cy="117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10.3%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A83346A-A9D6-4C4C-8277-6583DE4CBDD0}"/>
              </a:ext>
            </a:extLst>
          </p:cNvPr>
          <p:cNvSpPr/>
          <p:nvPr/>
        </p:nvSpPr>
        <p:spPr>
          <a:xfrm>
            <a:off x="10605291" y="2304363"/>
            <a:ext cx="123035" cy="1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ko-KR" altLang="en-US" sz="600" dirty="0">
              <a:latin typeface="Consolas" panose="020B0609020204030204" pitchFamily="49" charset="0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B189DEA1-5D80-4E74-BFD4-EE064D4395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0586" y="2973412"/>
          <a:ext cx="4469464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821">
                  <a:extLst>
                    <a:ext uri="{9D8B030D-6E8A-4147-A177-3AD203B41FA5}">
                      <a16:colId xmlns:a16="http://schemas.microsoft.com/office/drawing/2014/main" val="314770391"/>
                    </a:ext>
                  </a:extLst>
                </a:gridCol>
                <a:gridCol w="2979643">
                  <a:extLst>
                    <a:ext uri="{9D8B030D-6E8A-4147-A177-3AD203B41FA5}">
                      <a16:colId xmlns:a16="http://schemas.microsoft.com/office/drawing/2014/main" val="90943292"/>
                    </a:ext>
                  </a:extLst>
                </a:gridCol>
              </a:tblGrid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Index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Manifest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578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/{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data_name</a:t>
                      </a: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} or hash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1953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ko-KR" sz="600" b="0" dirty="0" err="1">
                          <a:latin typeface="Consolas" panose="020B0609020204030204" pitchFamily="49" charset="0"/>
                        </a:rPr>
                        <a:t>babyshark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3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0xkd88dhjiDi6789ijckyeot123dtb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4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3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7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72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17182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6C8D190C-698E-4692-8C9C-1DD5BB4FA401}"/>
              </a:ext>
            </a:extLst>
          </p:cNvPr>
          <p:cNvGrpSpPr/>
          <p:nvPr/>
        </p:nvGrpSpPr>
        <p:grpSpPr>
          <a:xfrm>
            <a:off x="11879972" y="3138476"/>
            <a:ext cx="100077" cy="1307667"/>
            <a:chOff x="5304044" y="2555069"/>
            <a:chExt cx="95994" cy="1049655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67EB7666-177F-4F04-9945-0A19A733E7A5}"/>
                </a:ext>
              </a:extLst>
            </p:cNvPr>
            <p:cNvSpPr/>
            <p:nvPr/>
          </p:nvSpPr>
          <p:spPr>
            <a:xfrm>
              <a:off x="5304044" y="2555069"/>
              <a:ext cx="95994" cy="827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6F3DB303-8D68-4D9F-AE58-3D74789B22E5}"/>
                </a:ext>
              </a:extLst>
            </p:cNvPr>
            <p:cNvSpPr/>
            <p:nvPr/>
          </p:nvSpPr>
          <p:spPr>
            <a:xfrm rot="10800000">
              <a:off x="5304044" y="3521971"/>
              <a:ext cx="95994" cy="827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BCDFC23-303A-465D-BA74-66CAACF9AEAE}"/>
                </a:ext>
              </a:extLst>
            </p:cNvPr>
            <p:cNvSpPr/>
            <p:nvPr/>
          </p:nvSpPr>
          <p:spPr>
            <a:xfrm>
              <a:off x="5304564" y="2654936"/>
              <a:ext cx="95474" cy="845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47A0406-F2DE-4444-ADBA-1AFA6524C8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0586" y="4986330"/>
          <a:ext cx="4469464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821">
                  <a:extLst>
                    <a:ext uri="{9D8B030D-6E8A-4147-A177-3AD203B41FA5}">
                      <a16:colId xmlns:a16="http://schemas.microsoft.com/office/drawing/2014/main" val="314770391"/>
                    </a:ext>
                  </a:extLst>
                </a:gridCol>
                <a:gridCol w="2979643">
                  <a:extLst>
                    <a:ext uri="{9D8B030D-6E8A-4147-A177-3AD203B41FA5}">
                      <a16:colId xmlns:a16="http://schemas.microsoft.com/office/drawing/2014/main" val="90943292"/>
                    </a:ext>
                  </a:extLst>
                </a:gridCol>
              </a:tblGrid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Index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Data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4578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hash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19531"/>
                  </a:ext>
                </a:extLst>
              </a:tr>
              <a:tr h="175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aks88Tdkjjv5asfCcRfs089572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73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4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2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77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7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latin typeface="Consolas" panose="020B0609020204030204" pitchFamily="49" charset="0"/>
                        </a:rPr>
                        <a:t>…</a:t>
                      </a:r>
                      <a:endParaRPr lang="ko-KR" altLang="en-US" sz="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67486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0764BAD1-10E0-40D0-ACBE-D5ECABB9A5A7}"/>
              </a:ext>
            </a:extLst>
          </p:cNvPr>
          <p:cNvGrpSpPr/>
          <p:nvPr/>
        </p:nvGrpSpPr>
        <p:grpSpPr>
          <a:xfrm>
            <a:off x="11879972" y="5151394"/>
            <a:ext cx="100077" cy="1307667"/>
            <a:chOff x="5304044" y="2555069"/>
            <a:chExt cx="95994" cy="1049655"/>
          </a:xfrm>
        </p:grpSpPr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0EA26FDC-A660-4788-85E8-0162E7BEF83E}"/>
                </a:ext>
              </a:extLst>
            </p:cNvPr>
            <p:cNvSpPr/>
            <p:nvPr/>
          </p:nvSpPr>
          <p:spPr>
            <a:xfrm>
              <a:off x="5304044" y="2555069"/>
              <a:ext cx="95994" cy="827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0E918C84-E48B-4249-A68B-A9646EF3C044}"/>
                </a:ext>
              </a:extLst>
            </p:cNvPr>
            <p:cNvSpPr/>
            <p:nvPr/>
          </p:nvSpPr>
          <p:spPr>
            <a:xfrm rot="10800000">
              <a:off x="5304044" y="3521971"/>
              <a:ext cx="95994" cy="827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7472352-5900-4DD5-B889-6F7085F71274}"/>
                </a:ext>
              </a:extLst>
            </p:cNvPr>
            <p:cNvSpPr/>
            <p:nvPr/>
          </p:nvSpPr>
          <p:spPr>
            <a:xfrm>
              <a:off x="5304564" y="2654936"/>
              <a:ext cx="95474" cy="845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BCB31C8-8611-4262-AE3B-493D8DA19072}"/>
              </a:ext>
            </a:extLst>
          </p:cNvPr>
          <p:cNvSpPr txBox="1"/>
          <p:nvPr/>
        </p:nvSpPr>
        <p:spPr>
          <a:xfrm>
            <a:off x="7440246" y="2721820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DIFS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Cluster :: node :: manifest list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BBFA89-D8D9-40F4-B9B8-DBCEE9C05095}"/>
              </a:ext>
            </a:extLst>
          </p:cNvPr>
          <p:cNvSpPr txBox="1"/>
          <p:nvPr/>
        </p:nvSpPr>
        <p:spPr>
          <a:xfrm>
            <a:off x="7436239" y="4735441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DIFS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Cluster :: node :: data list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B6F782E-3C4E-4D54-A7E7-E340E243B120}"/>
              </a:ext>
            </a:extLst>
          </p:cNvPr>
          <p:cNvSpPr/>
          <p:nvPr/>
        </p:nvSpPr>
        <p:spPr>
          <a:xfrm>
            <a:off x="3147461" y="2417931"/>
            <a:ext cx="1134657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seoul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/node01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E463C4-B5DB-4CAB-A2D6-F86B289D16BF}"/>
              </a:ext>
            </a:extLst>
          </p:cNvPr>
          <p:cNvSpPr/>
          <p:nvPr/>
        </p:nvSpPr>
        <p:spPr>
          <a:xfrm>
            <a:off x="4112951" y="2981740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daejeon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/farm/node02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F397F3-0245-49CE-9492-A8E63D9B970A}"/>
              </a:ext>
            </a:extLst>
          </p:cNvPr>
          <p:cNvSpPr/>
          <p:nvPr/>
        </p:nvSpPr>
        <p:spPr>
          <a:xfrm>
            <a:off x="4095484" y="5019203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pusan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/cluster/node03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AC55E3-7686-49E0-A54D-958A5BEB454E}"/>
              </a:ext>
            </a:extLst>
          </p:cNvPr>
          <p:cNvSpPr/>
          <p:nvPr/>
        </p:nvSpPr>
        <p:spPr>
          <a:xfrm>
            <a:off x="3088661" y="5564405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seout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/servers/node04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E74F73D-284F-4E28-96A3-620B56EC13C3}"/>
              </a:ext>
            </a:extLst>
          </p:cNvPr>
          <p:cNvSpPr/>
          <p:nvPr/>
        </p:nvSpPr>
        <p:spPr>
          <a:xfrm>
            <a:off x="2131042" y="5019152"/>
            <a:ext cx="125225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daejeon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fram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/node01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DD3E60-F42E-456E-AE88-4342035E38DD}"/>
              </a:ext>
            </a:extLst>
          </p:cNvPr>
          <p:cNvSpPr/>
          <p:nvPr/>
        </p:nvSpPr>
        <p:spPr>
          <a:xfrm>
            <a:off x="2009400" y="2976934"/>
            <a:ext cx="1501936" cy="19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pusan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/cluster/server04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5823-E608-4C9B-85DA-1E0B5CE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 DIFS ::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0CF4C-91C2-467A-B67D-28AC3860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모니터링을 위한 정보는 </a:t>
            </a:r>
            <a:r>
              <a:rPr lang="en-US" altLang="ko-KR" dirty="0"/>
              <a:t>json </a:t>
            </a:r>
            <a:r>
              <a:rPr lang="ko-KR" altLang="en-US" dirty="0"/>
              <a:t>으로 제공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메인 페이지를 구성하기 위한 </a:t>
            </a:r>
            <a:r>
              <a:rPr lang="en-US" altLang="ko-KR" dirty="0"/>
              <a:t>json: </a:t>
            </a:r>
            <a:r>
              <a:rPr lang="en-US" altLang="ko-KR" dirty="0" err="1"/>
              <a:t>difs_main_monitoring.json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노드 페이지를 구성하기 위한 </a:t>
            </a:r>
            <a:r>
              <a:rPr lang="en-US" altLang="ko-KR" dirty="0"/>
              <a:t>json: </a:t>
            </a:r>
            <a:r>
              <a:rPr lang="en-US" altLang="ko-KR" dirty="0" err="1"/>
              <a:t>difs_node_monitoring.json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모니터링 서버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DIFS </a:t>
            </a:r>
            <a:r>
              <a:rPr lang="ko-KR" altLang="en-US" dirty="0"/>
              <a:t>메인 페이지 관련 화면은 </a:t>
            </a:r>
            <a:r>
              <a:rPr lang="en-US" altLang="ko-KR" dirty="0"/>
              <a:t>DIFS manager node </a:t>
            </a:r>
            <a:r>
              <a:rPr lang="ko-KR" altLang="en-US" dirty="0"/>
              <a:t>로 직접 정보 요청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manager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접속 관련 정보는 모니터링 서버가 알고 있는 것으로 가정함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DIFS node</a:t>
            </a:r>
            <a:r>
              <a:rPr lang="ko-KR" altLang="en-US" dirty="0"/>
              <a:t> 관련 화면은 </a:t>
            </a:r>
            <a:r>
              <a:rPr lang="en-US" altLang="ko-KR" dirty="0"/>
              <a:t>DIFS node </a:t>
            </a:r>
            <a:r>
              <a:rPr lang="ko-KR" altLang="en-US" dirty="0"/>
              <a:t>로 직접 정보 요청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manager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로 부터 받은 정보에 각 </a:t>
            </a:r>
            <a:r>
              <a:rPr lang="en-US" altLang="ko-KR" dirty="0"/>
              <a:t>node </a:t>
            </a:r>
            <a:r>
              <a:rPr lang="ko-KR" altLang="en-US" dirty="0"/>
              <a:t>접속 정보가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모니터링 용도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DIFS </a:t>
            </a:r>
            <a:r>
              <a:rPr lang="ko-KR" altLang="en-US" dirty="0"/>
              <a:t>관련 상태 확인만 가능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화면을 통한 편집 기능은 없음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논리 토폴로지이기 때문에 지도와 매핑하지 않음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화면이 </a:t>
            </a:r>
            <a:r>
              <a:rPr lang="ko-KR" altLang="en-US" dirty="0" err="1"/>
              <a:t>리플레시</a:t>
            </a:r>
            <a:r>
              <a:rPr lang="ko-KR" altLang="en-US" dirty="0"/>
              <a:t> 되어도 논리 토폴로지 형상은 고정되어 볼 수 있어야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25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68495</TotalTime>
  <Words>423</Words>
  <Application>Microsoft Office PowerPoint</Application>
  <PresentationFormat>와이드스크린</PresentationFormat>
  <Paragraphs>111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#4 DIFS :: main page</vt:lpstr>
      <vt:lpstr>#4 DIFS :: after selecting DIFS node</vt:lpstr>
      <vt:lpstr>#4 DIFS ::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Orchestration in NDN</dc:title>
  <dc:creator>admin</dc:creator>
  <cp:lastModifiedBy>uni2u</cp:lastModifiedBy>
  <cp:revision>560</cp:revision>
  <cp:lastPrinted>2020-07-13T07:21:54Z</cp:lastPrinted>
  <dcterms:created xsi:type="dcterms:W3CDTF">2020-02-27T06:57:52Z</dcterms:created>
  <dcterms:modified xsi:type="dcterms:W3CDTF">2021-03-18T00:43:19Z</dcterms:modified>
</cp:coreProperties>
</file>