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66" r:id="rId3"/>
    <p:sldId id="287" r:id="rId4"/>
    <p:sldId id="268" r:id="rId5"/>
    <p:sldId id="286" r:id="rId6"/>
    <p:sldId id="269" r:id="rId7"/>
    <p:sldId id="277" r:id="rId8"/>
    <p:sldId id="276" r:id="rId9"/>
    <p:sldId id="284" r:id="rId10"/>
    <p:sldId id="273" r:id="rId11"/>
    <p:sldId id="274" r:id="rId12"/>
    <p:sldId id="275" r:id="rId13"/>
    <p:sldId id="278" r:id="rId14"/>
    <p:sldId id="279" r:id="rId15"/>
    <p:sldId id="280" r:id="rId16"/>
    <p:sldId id="281" r:id="rId17"/>
    <p:sldId id="291" r:id="rId18"/>
    <p:sldId id="283" r:id="rId19"/>
    <p:sldId id="282" r:id="rId20"/>
    <p:sldId id="270" r:id="rId21"/>
    <p:sldId id="267" r:id="rId22"/>
    <p:sldId id="288" r:id="rId23"/>
    <p:sldId id="272" r:id="rId24"/>
    <p:sldId id="289" r:id="rId25"/>
    <p:sldId id="290" r:id="rId26"/>
    <p:sldId id="265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7" autoAdjust="0"/>
    <p:restoredTop sz="90050" autoAdjust="0"/>
  </p:normalViewPr>
  <p:slideViewPr>
    <p:cSldViewPr>
      <p:cViewPr varScale="1">
        <p:scale>
          <a:sx n="126" d="100"/>
          <a:sy n="126" d="100"/>
        </p:scale>
        <p:origin x="77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8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2EEF1FC-69F7-49C4-ADAA-AEE35D27F6CC}" type="datetimeFigureOut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C4E5081-016E-476D-AFAB-8FFE35C194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920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4E5081-016E-476D-AFAB-8FFE35C1943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135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4E5081-016E-476D-AFAB-8FFE35C19434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9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4E5081-016E-476D-AFAB-8FFE35C19434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8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grpSp>
        <p:nvGrpSpPr>
          <p:cNvPr id="5" name="그룹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자유형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30" descr="signature_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8163" y="5832475"/>
            <a:ext cx="29876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142984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4071942"/>
            <a:ext cx="7772400" cy="857256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12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33B4C30-D809-4BF0-A8F3-4848C45E4B2B}" type="datetime1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13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625EF6D-058F-4A1F-A987-5077BD3C85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5" name="그림 17" descr="컨텐츠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그림 18" descr="지구땡.png"/>
          <p:cNvPicPr>
            <a:picLocks noChangeAspect="1"/>
          </p:cNvPicPr>
          <p:nvPr userDrawn="1"/>
        </p:nvPicPr>
        <p:blipFill>
          <a:blip r:embed="rId5" cstate="print"/>
          <a:srcRect l="9052" t="36349" r="83073" b="44749"/>
          <a:stretch>
            <a:fillRect/>
          </a:stretch>
        </p:blipFill>
        <p:spPr bwMode="auto">
          <a:xfrm>
            <a:off x="971550" y="1557338"/>
            <a:ext cx="7207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그림 19" descr="지구.png"/>
          <p:cNvPicPr>
            <a:picLocks noChangeAspect="1"/>
          </p:cNvPicPr>
          <p:nvPr userDrawn="1"/>
        </p:nvPicPr>
        <p:blipFill>
          <a:blip r:embed="rId6" cstate="print"/>
          <a:srcRect t="10101" r="22438"/>
          <a:stretch>
            <a:fillRect/>
          </a:stretch>
        </p:blipFill>
        <p:spPr bwMode="auto">
          <a:xfrm>
            <a:off x="0" y="1414463"/>
            <a:ext cx="6261100" cy="544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 descr="slogan"/>
          <p:cNvPicPr>
            <a:picLocks noChangeAspect="1" noChangeArrowheads="1"/>
          </p:cNvPicPr>
          <p:nvPr userDrawn="1"/>
        </p:nvPicPr>
        <p:blipFill>
          <a:blip r:embed="rId7" cstate="print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775" y="3716338"/>
            <a:ext cx="11493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2" descr="1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5681" y="-15974"/>
            <a:ext cx="4932363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 userDrawn="1"/>
        </p:nvSpPr>
        <p:spPr>
          <a:xfrm>
            <a:off x="5652120" y="6526456"/>
            <a:ext cx="30963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900" kern="1200" dirty="0">
                <a:solidFill>
                  <a:srgbClr val="FF9900"/>
                </a:solidFill>
                <a:effectLst/>
                <a:latin typeface="+mn-ea"/>
                <a:ea typeface="+mn-ea"/>
                <a:cs typeface="+mn-cs"/>
              </a:rPr>
              <a:t>혼</a:t>
            </a:r>
            <a:r>
              <a:rPr lang="en-US" altLang="ko-KR" sz="900" kern="1200" dirty="0">
                <a:solidFill>
                  <a:srgbClr val="FF9900"/>
                </a:solidFill>
                <a:effectLst/>
                <a:latin typeface="+mn-ea"/>
                <a:ea typeface="+mn-ea"/>
                <a:cs typeface="+mn-cs"/>
              </a:rPr>
              <a:t>(</a:t>
            </a:r>
            <a:r>
              <a:rPr lang="ko-KR" altLang="en-US" sz="900" kern="1200" dirty="0">
                <a:solidFill>
                  <a:srgbClr val="FF9900"/>
                </a:solidFill>
                <a:effectLst/>
                <a:latin typeface="+mn-ea"/>
                <a:ea typeface="+mn-ea"/>
                <a:cs typeface="+mn-cs"/>
              </a:rPr>
              <a:t>魂</a:t>
            </a:r>
            <a:r>
              <a:rPr lang="en-US" altLang="ko-KR" sz="900" kern="1200" dirty="0">
                <a:solidFill>
                  <a:srgbClr val="FF9900"/>
                </a:solidFill>
                <a:effectLst/>
                <a:latin typeface="+mn-ea"/>
                <a:ea typeface="+mn-ea"/>
                <a:cs typeface="+mn-cs"/>
              </a:rPr>
              <a:t>), </a:t>
            </a:r>
            <a:r>
              <a:rPr lang="ko-KR" altLang="en-US" sz="900" kern="1200" dirty="0">
                <a:solidFill>
                  <a:srgbClr val="FF0000"/>
                </a:solidFill>
                <a:effectLst/>
                <a:latin typeface="+mn-ea"/>
                <a:ea typeface="+mn-ea"/>
                <a:cs typeface="+mn-cs"/>
              </a:rPr>
              <a:t>창</a:t>
            </a:r>
            <a:r>
              <a:rPr lang="en-US" altLang="ko-KR" sz="900" kern="1200" dirty="0">
                <a:solidFill>
                  <a:srgbClr val="FF0000"/>
                </a:solidFill>
                <a:effectLst/>
                <a:latin typeface="+mn-ea"/>
                <a:ea typeface="+mn-ea"/>
                <a:cs typeface="+mn-cs"/>
              </a:rPr>
              <a:t>(</a:t>
            </a:r>
            <a:r>
              <a:rPr lang="ko-KR" altLang="en-US" sz="900" kern="1200" dirty="0">
                <a:solidFill>
                  <a:srgbClr val="FF0000"/>
                </a:solidFill>
                <a:effectLst/>
                <a:latin typeface="+mn-ea"/>
                <a:ea typeface="+mn-ea"/>
                <a:cs typeface="+mn-cs"/>
              </a:rPr>
              <a:t>創</a:t>
            </a:r>
            <a:r>
              <a:rPr lang="en-US" altLang="ko-KR" sz="900" kern="1200" dirty="0">
                <a:solidFill>
                  <a:srgbClr val="FF0000"/>
                </a:solidFill>
                <a:effectLst/>
                <a:latin typeface="+mn-ea"/>
                <a:ea typeface="+mn-ea"/>
                <a:cs typeface="+mn-cs"/>
              </a:rPr>
              <a:t>), </a:t>
            </a:r>
            <a:r>
              <a:rPr lang="ko-KR" altLang="en-US" sz="900" kern="1200" dirty="0">
                <a:solidFill>
                  <a:srgbClr val="0033CC"/>
                </a:solidFill>
                <a:effectLst/>
                <a:latin typeface="+mn-ea"/>
                <a:ea typeface="+mn-ea"/>
                <a:cs typeface="+mn-cs"/>
              </a:rPr>
              <a:t>통</a:t>
            </a:r>
            <a:r>
              <a:rPr lang="en-US" altLang="ko-KR" sz="900" kern="1200" dirty="0">
                <a:solidFill>
                  <a:srgbClr val="0033CC"/>
                </a:solidFill>
                <a:effectLst/>
                <a:latin typeface="+mn-ea"/>
                <a:ea typeface="+mn-ea"/>
                <a:cs typeface="+mn-cs"/>
              </a:rPr>
              <a:t>(</a:t>
            </a:r>
            <a:r>
              <a:rPr lang="ko-KR" altLang="en-US" sz="900" kern="1200" dirty="0">
                <a:solidFill>
                  <a:srgbClr val="0033CC"/>
                </a:solidFill>
                <a:effectLst/>
                <a:latin typeface="+mn-ea"/>
                <a:ea typeface="+mn-ea"/>
                <a:cs typeface="+mn-cs"/>
              </a:rPr>
              <a:t>通</a:t>
            </a:r>
            <a:r>
              <a:rPr lang="en-US" altLang="ko-KR" sz="900" kern="1200" dirty="0">
                <a:solidFill>
                  <a:srgbClr val="0033CC"/>
                </a:solidFill>
                <a:effectLst/>
                <a:latin typeface="+mn-ea"/>
                <a:ea typeface="+mn-ea"/>
                <a:cs typeface="+mn-cs"/>
              </a:rPr>
              <a:t>)</a:t>
            </a:r>
            <a:r>
              <a:rPr lang="ko-KR" altLang="en-US" sz="9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을 지닌 미래 창조자</a:t>
            </a:r>
            <a:r>
              <a:rPr lang="en-US" altLang="ko-KR" sz="9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(Future Creator)</a:t>
            </a:r>
            <a:endParaRPr lang="ko-KR" altLang="en-US" sz="900" kern="1200" dirty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46F08-B475-4A26-ACBE-BCF41AE6BFA7}" type="datetime1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AA122-41EE-4463-AEBF-53283D3599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65C25-2615-4A06-9561-62344837D34A}" type="datetime1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BEFB-782C-459C-ADC1-9E3EF9DEEE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6" descr="하늘.jpg"/>
          <p:cNvPicPr>
            <a:picLocks noChangeAspect="1"/>
          </p:cNvPicPr>
          <p:nvPr userDrawn="1"/>
        </p:nvPicPr>
        <p:blipFill>
          <a:blip r:embed="rId2" cstate="print"/>
          <a:srcRect b="35435"/>
          <a:stretch>
            <a:fillRect/>
          </a:stretch>
        </p:blipFill>
        <p:spPr bwMode="auto">
          <a:xfrm>
            <a:off x="0" y="0"/>
            <a:ext cx="9144000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54555"/>
          </a:xfrm>
        </p:spPr>
        <p:txBody>
          <a:bodyPr>
            <a:normAutofit/>
          </a:bodyPr>
          <a:lstStyle>
            <a:lvl1pPr>
              <a:defRPr sz="2400" baseline="0">
                <a:latin typeface="Tahoma" pitchFamily="34" charset="0"/>
                <a:ea typeface="맑은 고딕" pitchFamily="50" charset="-127"/>
              </a:defRPr>
            </a:lvl1pPr>
            <a:lvl2pPr>
              <a:defRPr sz="2200"/>
            </a:lvl2pPr>
            <a:lvl3pPr>
              <a:defRPr/>
            </a:lvl3pPr>
            <a:lvl4pPr>
              <a:defRPr/>
            </a:lvl4pPr>
            <a:lvl5pPr>
              <a:defRPr/>
            </a:lvl5pPr>
            <a:extLst/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346"/>
          </a:xfrm>
        </p:spPr>
        <p:txBody>
          <a:bodyPr rtlCol="0"/>
          <a:lstStyle>
            <a:lvl1pPr>
              <a:defRPr sz="3600" baseline="0">
                <a:solidFill>
                  <a:schemeClr val="bg1"/>
                </a:solidFill>
                <a:latin typeface="Verdana" pitchFamily="34" charset="0"/>
                <a:ea typeface="맑은 고딕" pitchFamily="50" charset="-127"/>
              </a:defRPr>
            </a:lvl1pPr>
            <a:extLst/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슬라이드 번호 개체 틀 17"/>
          <p:cNvSpPr>
            <a:spLocks noGrp="1"/>
          </p:cNvSpPr>
          <p:nvPr>
            <p:ph type="sldNum" sz="quarter" idx="12"/>
          </p:nvPr>
        </p:nvSpPr>
        <p:spPr>
          <a:xfrm>
            <a:off x="8257356" y="6408738"/>
            <a:ext cx="419100" cy="36512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A93C30E-C25E-4C64-834B-35E442697CA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" name="그림 9" descr="지구본.png"/>
          <p:cNvPicPr>
            <a:picLocks noChangeAspect="1"/>
          </p:cNvPicPr>
          <p:nvPr userDrawn="1"/>
        </p:nvPicPr>
        <p:blipFill>
          <a:blip r:embed="rId3" cstate="print"/>
          <a:srcRect l="78349" b="77299"/>
          <a:stretch>
            <a:fillRect/>
          </a:stretch>
        </p:blipFill>
        <p:spPr bwMode="auto">
          <a:xfrm>
            <a:off x="7713663" y="0"/>
            <a:ext cx="1430337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1" descr="signature_6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6573518"/>
            <a:ext cx="1275344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 userDrawn="1"/>
        </p:nvSpPr>
        <p:spPr>
          <a:xfrm>
            <a:off x="5292080" y="6510536"/>
            <a:ext cx="30963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900" kern="1200" dirty="0">
                <a:solidFill>
                  <a:srgbClr val="FF9900"/>
                </a:solidFill>
                <a:effectLst/>
                <a:latin typeface="+mn-ea"/>
                <a:ea typeface="+mn-ea"/>
                <a:cs typeface="+mn-cs"/>
              </a:rPr>
              <a:t>혼</a:t>
            </a:r>
            <a:r>
              <a:rPr lang="en-US" altLang="ko-KR" sz="900" kern="1200" dirty="0">
                <a:solidFill>
                  <a:srgbClr val="FF9900"/>
                </a:solidFill>
                <a:effectLst/>
                <a:latin typeface="+mn-ea"/>
                <a:ea typeface="+mn-ea"/>
                <a:cs typeface="+mn-cs"/>
              </a:rPr>
              <a:t>(</a:t>
            </a:r>
            <a:r>
              <a:rPr lang="ko-KR" altLang="en-US" sz="900" kern="1200" dirty="0">
                <a:solidFill>
                  <a:srgbClr val="FF9900"/>
                </a:solidFill>
                <a:effectLst/>
                <a:latin typeface="+mn-ea"/>
                <a:ea typeface="+mn-ea"/>
                <a:cs typeface="+mn-cs"/>
              </a:rPr>
              <a:t>魂</a:t>
            </a:r>
            <a:r>
              <a:rPr lang="en-US" altLang="ko-KR" sz="900" kern="1200" dirty="0">
                <a:solidFill>
                  <a:srgbClr val="FF9900"/>
                </a:solidFill>
                <a:effectLst/>
                <a:latin typeface="+mn-ea"/>
                <a:ea typeface="+mn-ea"/>
                <a:cs typeface="+mn-cs"/>
              </a:rPr>
              <a:t>), </a:t>
            </a:r>
            <a:r>
              <a:rPr lang="ko-KR" altLang="en-US" sz="900" kern="1200" dirty="0">
                <a:solidFill>
                  <a:srgbClr val="FF0000"/>
                </a:solidFill>
                <a:effectLst/>
                <a:latin typeface="+mn-ea"/>
                <a:ea typeface="+mn-ea"/>
                <a:cs typeface="+mn-cs"/>
              </a:rPr>
              <a:t>창</a:t>
            </a:r>
            <a:r>
              <a:rPr lang="en-US" altLang="ko-KR" sz="900" kern="1200" dirty="0">
                <a:solidFill>
                  <a:srgbClr val="FF0000"/>
                </a:solidFill>
                <a:effectLst/>
                <a:latin typeface="+mn-ea"/>
                <a:ea typeface="+mn-ea"/>
                <a:cs typeface="+mn-cs"/>
              </a:rPr>
              <a:t>(</a:t>
            </a:r>
            <a:r>
              <a:rPr lang="ko-KR" altLang="en-US" sz="900" kern="1200" dirty="0">
                <a:solidFill>
                  <a:srgbClr val="FF0000"/>
                </a:solidFill>
                <a:effectLst/>
                <a:latin typeface="+mn-ea"/>
                <a:ea typeface="+mn-ea"/>
                <a:cs typeface="+mn-cs"/>
              </a:rPr>
              <a:t>創</a:t>
            </a:r>
            <a:r>
              <a:rPr lang="en-US" altLang="ko-KR" sz="900" kern="1200" dirty="0">
                <a:solidFill>
                  <a:srgbClr val="FF0000"/>
                </a:solidFill>
                <a:effectLst/>
                <a:latin typeface="+mn-ea"/>
                <a:ea typeface="+mn-ea"/>
                <a:cs typeface="+mn-cs"/>
              </a:rPr>
              <a:t>), </a:t>
            </a:r>
            <a:r>
              <a:rPr lang="ko-KR" altLang="en-US" sz="900" kern="1200" dirty="0">
                <a:solidFill>
                  <a:srgbClr val="0033CC"/>
                </a:solidFill>
                <a:effectLst/>
                <a:latin typeface="+mn-ea"/>
                <a:ea typeface="+mn-ea"/>
                <a:cs typeface="+mn-cs"/>
              </a:rPr>
              <a:t>통</a:t>
            </a:r>
            <a:r>
              <a:rPr lang="en-US" altLang="ko-KR" sz="900" kern="1200" dirty="0">
                <a:solidFill>
                  <a:srgbClr val="0033CC"/>
                </a:solidFill>
                <a:effectLst/>
                <a:latin typeface="+mn-ea"/>
                <a:ea typeface="+mn-ea"/>
                <a:cs typeface="+mn-cs"/>
              </a:rPr>
              <a:t>(</a:t>
            </a:r>
            <a:r>
              <a:rPr lang="ko-KR" altLang="en-US" sz="900" kern="1200" dirty="0">
                <a:solidFill>
                  <a:srgbClr val="0033CC"/>
                </a:solidFill>
                <a:effectLst/>
                <a:latin typeface="+mn-ea"/>
                <a:ea typeface="+mn-ea"/>
                <a:cs typeface="+mn-cs"/>
              </a:rPr>
              <a:t>通</a:t>
            </a:r>
            <a:r>
              <a:rPr lang="en-US" altLang="ko-KR" sz="900" kern="1200" dirty="0">
                <a:solidFill>
                  <a:srgbClr val="0033CC"/>
                </a:solidFill>
                <a:effectLst/>
                <a:latin typeface="+mn-ea"/>
                <a:ea typeface="+mn-ea"/>
                <a:cs typeface="+mn-cs"/>
              </a:rPr>
              <a:t>)</a:t>
            </a:r>
            <a:r>
              <a:rPr lang="ko-KR" altLang="en-US" sz="9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을 지닌 미래 창조자</a:t>
            </a:r>
            <a:r>
              <a:rPr lang="en-US" altLang="ko-KR" sz="9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(Future Creator)</a:t>
            </a:r>
            <a:endParaRPr lang="ko-KR" altLang="en-US" sz="900" kern="1200" dirty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갈매기형 수장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8CB1DFA-C299-43AD-89FA-2D49114E4776}" type="datetime1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44FFED-4048-4E06-B4DC-D7ACD77CD0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B7518D-FF5C-44CA-9636-E744D0E32A5B}" type="datetime1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6B0292-4292-4A90-8EB0-35EE8767A8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D34CB6-6A05-4898-B3C3-8C1476780A2E}" type="datetime1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FC08D7-FAC3-4143-AF64-4B0983B24A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0A203D-4F81-41D1-870D-042CA2A779EE}" type="datetime1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FCE84D-EE68-4054-A157-513351C577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966B1-F27B-45C8-826D-84AF522CC71B}" type="datetime1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3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3EE35-99DA-4EC7-B90B-0F9A0C70E8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CACE55-E290-4F9D-AAD6-874D533C1A55}" type="datetime1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459C0A-FEBF-4C46-B94B-F9984FACF9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자유형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7" name="직각 삼각형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갈매기형 수장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갈매기형 수장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B0EA634-CD8A-45BB-B85C-7D4687C354BF}" type="datetime1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B40DA1-95AF-4283-B102-27AB9DF852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33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DD7D12B-78F6-4D1F-B43F-018F9184D923}" type="datetime1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C98FAB5-C88A-4585-9089-FA3E92CE989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83" r:id="rId1"/>
    <p:sldLayoutId id="2147485184" r:id="rId2"/>
    <p:sldLayoutId id="2147485185" r:id="rId3"/>
    <p:sldLayoutId id="2147485186" r:id="rId4"/>
    <p:sldLayoutId id="2147485187" r:id="rId5"/>
    <p:sldLayoutId id="2147485188" r:id="rId6"/>
    <p:sldLayoutId id="2147485180" r:id="rId7"/>
    <p:sldLayoutId id="2147485189" r:id="rId8"/>
    <p:sldLayoutId id="2147485190" r:id="rId9"/>
    <p:sldLayoutId id="2147485181" r:id="rId10"/>
    <p:sldLayoutId id="2147485182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365125" indent="-255588" algn="l" rtl="0" eaLnBrk="0" fontAlgn="base" latinLnBrk="1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latinLnBrk="1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amed-data.net/doc/ndn-cxx/current/manpag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med-data/NFD/releases/tag/NFD-0.7.0" TargetMode="External"/><Relationship Id="rId2" Type="http://schemas.openxmlformats.org/officeDocument/2006/relationships/hyperlink" Target="https://etrioss.kr/hii/dcn/dcn-cxx-0.7.0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trioss.kr/hii/autocar/v2x-ndn-obu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med-data/ndn-tools/tree/master/tools/dissect-wiresha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named-data.net/doc/ndn-cxx/current/manpage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named-data.net/doc/NDN-packet-spec/current/name.html#ndn-name-forma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5776" y="620688"/>
            <a:ext cx="5974432" cy="29511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400" dirty="0"/>
              <a:t>NDN Security</a:t>
            </a:r>
            <a:br>
              <a:rPr lang="en-US" altLang="ko-KR" sz="4400" dirty="0"/>
            </a:br>
            <a:endParaRPr lang="ko-KR" altLang="en-US" sz="1800" dirty="0"/>
          </a:p>
        </p:txBody>
      </p:sp>
      <p:sp>
        <p:nvSpPr>
          <p:cNvPr id="10243" name="부제목 2"/>
          <p:cNvSpPr>
            <a:spLocks noGrp="1"/>
          </p:cNvSpPr>
          <p:nvPr>
            <p:ph type="subTitle" idx="1"/>
          </p:nvPr>
        </p:nvSpPr>
        <p:spPr>
          <a:xfrm>
            <a:off x="3347864" y="4071938"/>
            <a:ext cx="5182344" cy="1085254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altLang="ko-KR" sz="2000" b="1" dirty="0"/>
              <a:t>2020.09.04 </a:t>
            </a:r>
            <a:r>
              <a:rPr lang="ko-KR" altLang="en-US" sz="2000" b="1" dirty="0"/>
              <a:t>이종석</a:t>
            </a:r>
            <a:endParaRPr lang="en-US" altLang="ko-KR" sz="2000" b="1" dirty="0"/>
          </a:p>
          <a:p>
            <a:pPr marR="0" eaLnBrk="1" hangingPunct="1">
              <a:lnSpc>
                <a:spcPct val="90000"/>
              </a:lnSpc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NDN Security </a:t>
            </a:r>
            <a:r>
              <a:rPr lang="en-US" altLang="ko-KR" dirty="0" err="1"/>
              <a:t>ToolKits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0D39C38D-95C0-45FD-8CF9-627541AD8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184576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hlinkClick r:id="rId2"/>
              </a:rPr>
              <a:t>https://named-data.net/doc/ndn-cxx/current/manpages.html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</a:t>
            </a:r>
            <a:r>
              <a:rPr lang="en-US" altLang="ko-KR" dirty="0"/>
              <a:t>toolkits - demo</a:t>
            </a:r>
          </a:p>
          <a:p>
            <a:pPr lvl="1"/>
            <a:r>
              <a:rPr lang="en-US" altLang="ko-KR" b="1" dirty="0" err="1">
                <a:solidFill>
                  <a:schemeClr val="accent4"/>
                </a:solidFill>
              </a:rPr>
              <a:t>ndnsec</a:t>
            </a:r>
            <a:r>
              <a:rPr lang="en-US" altLang="ko-KR" dirty="0"/>
              <a:t> is a command-line toolkit to perform various NDN security management operations. </a:t>
            </a:r>
            <a:r>
              <a:rPr lang="en-US" altLang="ko-KR" sz="1900" dirty="0"/>
              <a:t>// </a:t>
            </a:r>
            <a:r>
              <a:rPr lang="en-US" altLang="ko-KR" sz="1900" dirty="0" err="1"/>
              <a:t>ndnsec</a:t>
            </a:r>
            <a:r>
              <a:rPr lang="en-US" altLang="ko-KR" sz="1900" dirty="0"/>
              <a:t> list -</a:t>
            </a:r>
            <a:r>
              <a:rPr lang="en-US" altLang="ko-KR" sz="1900" dirty="0" err="1"/>
              <a:t>vvv</a:t>
            </a:r>
            <a:endParaRPr lang="en-US" altLang="ko-KR" sz="1900" dirty="0"/>
          </a:p>
          <a:p>
            <a:pPr lvl="1"/>
            <a:r>
              <a:rPr lang="en-US" altLang="ko-KR" b="1" dirty="0" err="1">
                <a:solidFill>
                  <a:schemeClr val="accent4"/>
                </a:solidFill>
              </a:rPr>
              <a:t>ndnsec</a:t>
            </a:r>
            <a:r>
              <a:rPr lang="en-US" altLang="ko-KR" b="1" dirty="0">
                <a:solidFill>
                  <a:schemeClr val="accent4"/>
                </a:solidFill>
              </a:rPr>
              <a:t>-key-gen</a:t>
            </a:r>
            <a:r>
              <a:rPr lang="en-US" altLang="ko-KR" dirty="0"/>
              <a:t> generates a key pair for the specified </a:t>
            </a:r>
            <a:r>
              <a:rPr lang="en-US" altLang="ko-KR" i="1" dirty="0"/>
              <a:t>identity</a:t>
            </a:r>
            <a:r>
              <a:rPr lang="en-US" altLang="ko-KR" dirty="0"/>
              <a:t> and sets the generated public key as the identity’s default key.</a:t>
            </a:r>
          </a:p>
          <a:p>
            <a:pPr lvl="1"/>
            <a:r>
              <a:rPr lang="en-US" altLang="ko-KR" b="1" dirty="0" err="1">
                <a:solidFill>
                  <a:schemeClr val="accent4"/>
                </a:solidFill>
              </a:rPr>
              <a:t>ndnsec</a:t>
            </a:r>
            <a:r>
              <a:rPr lang="en-US" altLang="ko-KR" b="1" dirty="0">
                <a:solidFill>
                  <a:schemeClr val="accent4"/>
                </a:solidFill>
              </a:rPr>
              <a:t>-cert-gen</a:t>
            </a:r>
            <a:r>
              <a:rPr lang="en-US" altLang="ko-KR" dirty="0"/>
              <a:t> takes a signing request as input and issues an identity certificate for the key in the signing request. </a:t>
            </a:r>
            <a:r>
              <a:rPr lang="en-US" altLang="ko-KR" sz="1800" i="1" dirty="0"/>
              <a:t>// </a:t>
            </a:r>
            <a:r>
              <a:rPr lang="en-US" altLang="ko-KR" sz="1800" i="1" dirty="0" err="1"/>
              <a:t>ndnsec</a:t>
            </a:r>
            <a:r>
              <a:rPr lang="en-US" altLang="ko-KR" sz="1800" i="1" dirty="0"/>
              <a:t>-cert-get –s /</a:t>
            </a:r>
            <a:r>
              <a:rPr lang="en-US" altLang="ko-KR" sz="1800" i="1" dirty="0" err="1"/>
              <a:t>etri</a:t>
            </a:r>
            <a:r>
              <a:rPr lang="en-US" altLang="ko-KR" sz="1800" i="1" dirty="0"/>
              <a:t> </a:t>
            </a:r>
            <a:r>
              <a:rPr lang="en-US" altLang="ko-KR" sz="1800" i="1" dirty="0" err="1"/>
              <a:t>hii.key</a:t>
            </a:r>
            <a:r>
              <a:rPr lang="en-US" altLang="ko-KR" sz="1800" i="1" dirty="0"/>
              <a:t> &gt; </a:t>
            </a:r>
            <a:r>
              <a:rPr lang="en-US" altLang="ko-KR" sz="1800" i="1" dirty="0" err="1"/>
              <a:t>hii.cert</a:t>
            </a:r>
            <a:endParaRPr lang="en-US" altLang="ko-KR" sz="1800" i="1" dirty="0"/>
          </a:p>
          <a:p>
            <a:pPr lvl="1"/>
            <a:r>
              <a:rPr lang="en-US" altLang="ko-KR" b="1" dirty="0" err="1">
                <a:solidFill>
                  <a:schemeClr val="accent4"/>
                </a:solidFill>
              </a:rPr>
              <a:t>ndnsec</a:t>
            </a:r>
            <a:r>
              <a:rPr lang="en-US" altLang="ko-KR" b="1" dirty="0">
                <a:solidFill>
                  <a:schemeClr val="accent4"/>
                </a:solidFill>
              </a:rPr>
              <a:t>-cert-install</a:t>
            </a:r>
            <a:r>
              <a:rPr lang="en-US" altLang="ko-KR" dirty="0"/>
              <a:t> allows importing a certificate into the </a:t>
            </a:r>
            <a:r>
              <a:rPr lang="en-US" altLang="ko-KR" b="1" dirty="0"/>
              <a:t>Public Information Base (PIB).</a:t>
            </a:r>
          </a:p>
          <a:p>
            <a:pPr lvl="1"/>
            <a:r>
              <a:rPr lang="en-US" altLang="ko-KR" dirty="0"/>
              <a:t>/home/$(HOME)/.</a:t>
            </a:r>
            <a:r>
              <a:rPr lang="en-US" altLang="ko-KR" dirty="0" err="1"/>
              <a:t>ndn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472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ko-KR" dirty="0"/>
              <a:t>NDN Security Configuration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366" y="6592267"/>
            <a:ext cx="419100" cy="365125"/>
          </a:xfrm>
        </p:spPr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6998D6-BA0E-46C8-8B4B-6C85195BB8F5}"/>
              </a:ext>
            </a:extLst>
          </p:cNvPr>
          <p:cNvSpPr txBox="1"/>
          <p:nvPr/>
        </p:nvSpPr>
        <p:spPr>
          <a:xfrm>
            <a:off x="210490" y="4556308"/>
            <a:ext cx="398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</a:rPr>
              <a:t>5. </a:t>
            </a:r>
            <a:r>
              <a:rPr lang="en-US" altLang="ko-KR" sz="1200" b="1" dirty="0"/>
              <a:t>$</a:t>
            </a:r>
            <a:r>
              <a:rPr lang="en-US" altLang="ko-KR" sz="1200" b="1" dirty="0" err="1"/>
              <a:t>sudo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ndnsec</a:t>
            </a:r>
            <a:r>
              <a:rPr lang="en-US" altLang="ko-KR" sz="1200" b="1" dirty="0"/>
              <a:t> cert-gen –s /</a:t>
            </a:r>
            <a:r>
              <a:rPr lang="en-US" altLang="ko-KR" sz="1200" b="1" dirty="0" err="1"/>
              <a:t>etri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rsu.key</a:t>
            </a:r>
            <a:r>
              <a:rPr lang="en-US" altLang="ko-KR" sz="1200" b="1" dirty="0"/>
              <a:t> &gt; </a:t>
            </a:r>
            <a:r>
              <a:rPr lang="en-US" altLang="ko-KR" sz="1200" b="1" dirty="0" err="1"/>
              <a:t>rsu.cert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chemeClr val="accent2"/>
                </a:solidFill>
              </a:rPr>
              <a:t>6. </a:t>
            </a:r>
            <a:r>
              <a:rPr lang="en-US" altLang="ko-KR" sz="1200" b="1" dirty="0"/>
              <a:t>copy </a:t>
            </a:r>
            <a:r>
              <a:rPr lang="en-US" altLang="ko-KR" sz="1200" b="1" dirty="0" err="1"/>
              <a:t>rsu.cert</a:t>
            </a:r>
            <a:r>
              <a:rPr lang="en-US" altLang="ko-KR" sz="1200" b="1" dirty="0"/>
              <a:t> to RSU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6BC97-73B2-47F7-8339-EDC42CD7CB06}"/>
              </a:ext>
            </a:extLst>
          </p:cNvPr>
          <p:cNvSpPr txBox="1"/>
          <p:nvPr/>
        </p:nvSpPr>
        <p:spPr>
          <a:xfrm>
            <a:off x="5683098" y="4896324"/>
            <a:ext cx="3300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</a:rPr>
              <a:t>3. </a:t>
            </a:r>
            <a:r>
              <a:rPr lang="en-US" altLang="ko-KR" sz="1200" b="1" dirty="0"/>
              <a:t>$</a:t>
            </a:r>
            <a:r>
              <a:rPr lang="en-US" altLang="ko-KR" sz="1200" b="1" dirty="0" err="1"/>
              <a:t>sudo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ndnsec</a:t>
            </a:r>
            <a:r>
              <a:rPr lang="en-US" altLang="ko-KR" sz="1200" b="1" dirty="0"/>
              <a:t> key-get /</a:t>
            </a:r>
            <a:r>
              <a:rPr lang="en-US" altLang="ko-KR" sz="1200" b="1" dirty="0" err="1"/>
              <a:t>etri</a:t>
            </a:r>
            <a:r>
              <a:rPr lang="en-US" altLang="ko-KR" sz="1200" b="1" dirty="0"/>
              <a:t>/</a:t>
            </a:r>
            <a:r>
              <a:rPr lang="en-US" altLang="ko-KR" sz="1200" b="1" dirty="0" err="1"/>
              <a:t>rsu</a:t>
            </a:r>
            <a:r>
              <a:rPr lang="en-US" altLang="ko-KR" sz="1200" b="1" dirty="0"/>
              <a:t> &gt; </a:t>
            </a:r>
            <a:r>
              <a:rPr lang="en-US" altLang="ko-KR" sz="1200" b="1" dirty="0" err="1"/>
              <a:t>rsu.key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chemeClr val="accent2"/>
                </a:solidFill>
              </a:rPr>
              <a:t>4. </a:t>
            </a:r>
            <a:r>
              <a:rPr lang="en-US" altLang="ko-KR" sz="1200" b="1" dirty="0"/>
              <a:t>copy </a:t>
            </a:r>
            <a:r>
              <a:rPr lang="en-US" altLang="ko-KR" sz="1200" b="1" dirty="0" err="1"/>
              <a:t>rsu.key</a:t>
            </a:r>
            <a:r>
              <a:rPr lang="en-US" altLang="ko-KR" sz="1200" b="1" dirty="0"/>
              <a:t> to Root Server</a:t>
            </a:r>
          </a:p>
          <a:p>
            <a:r>
              <a:rPr lang="en-US" altLang="ko-KR" sz="1200" b="1" dirty="0">
                <a:solidFill>
                  <a:schemeClr val="accent2"/>
                </a:solidFill>
              </a:rPr>
              <a:t>7. </a:t>
            </a:r>
            <a:r>
              <a:rPr lang="en-US" altLang="ko-KR" sz="1200" b="1" dirty="0"/>
              <a:t>$</a:t>
            </a:r>
            <a:r>
              <a:rPr lang="en-US" altLang="ko-KR" sz="1200" b="1" dirty="0" err="1"/>
              <a:t>sudo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ndnsec</a:t>
            </a:r>
            <a:r>
              <a:rPr lang="en-US" altLang="ko-KR" sz="1200" b="1" dirty="0"/>
              <a:t> cert-install –f </a:t>
            </a:r>
            <a:r>
              <a:rPr lang="en-US" altLang="ko-KR" sz="1200" b="1" dirty="0" err="1"/>
              <a:t>rsu.cert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chemeClr val="accent2"/>
                </a:solidFill>
              </a:rPr>
              <a:t>8. </a:t>
            </a:r>
            <a:r>
              <a:rPr lang="en-US" altLang="ko-KR" sz="1200" b="1" dirty="0"/>
              <a:t>$</a:t>
            </a:r>
            <a:r>
              <a:rPr lang="en-US" altLang="ko-KR" sz="1200" b="1" dirty="0" err="1"/>
              <a:t>sudo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ndnsec</a:t>
            </a:r>
            <a:r>
              <a:rPr lang="en-US" altLang="ko-KR" sz="1200" b="1" dirty="0"/>
              <a:t> list -</a:t>
            </a:r>
            <a:r>
              <a:rPr lang="en-US" altLang="ko-KR" sz="1200" b="1" dirty="0" err="1"/>
              <a:t>vvv</a:t>
            </a:r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70ECB7-560A-4035-B6CA-FC55032944B7}"/>
              </a:ext>
            </a:extLst>
          </p:cNvPr>
          <p:cNvSpPr txBox="1"/>
          <p:nvPr/>
        </p:nvSpPr>
        <p:spPr>
          <a:xfrm>
            <a:off x="259270" y="1262660"/>
            <a:ext cx="349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</a:rPr>
              <a:t>1. </a:t>
            </a:r>
            <a:r>
              <a:rPr lang="en-US" altLang="ko-KR" sz="1200" b="1" dirty="0"/>
              <a:t>$</a:t>
            </a:r>
            <a:r>
              <a:rPr lang="en-US" altLang="ko-KR" sz="1200" b="1" dirty="0" err="1"/>
              <a:t>sudo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ndnsec</a:t>
            </a:r>
            <a:r>
              <a:rPr lang="en-US" altLang="ko-KR" sz="1200" b="1" dirty="0"/>
              <a:t> key-get /</a:t>
            </a:r>
            <a:r>
              <a:rPr lang="en-US" altLang="ko-KR" sz="1200" b="1" dirty="0" err="1"/>
              <a:t>etri</a:t>
            </a:r>
            <a:r>
              <a:rPr lang="en-US" altLang="ko-KR" sz="1200" b="1" dirty="0"/>
              <a:t>/ &gt; </a:t>
            </a:r>
            <a:r>
              <a:rPr lang="en-US" altLang="ko-KR" sz="1200" b="1" dirty="0" err="1"/>
              <a:t>etri.key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chemeClr val="accent2"/>
                </a:solidFill>
              </a:rPr>
              <a:t>2. </a:t>
            </a:r>
            <a:r>
              <a:rPr lang="en-US" altLang="ko-KR" sz="1200" b="1" dirty="0"/>
              <a:t>$</a:t>
            </a:r>
            <a:r>
              <a:rPr lang="en-US" altLang="ko-KR" sz="1200" b="1" dirty="0" err="1"/>
              <a:t>sudo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ndnsec</a:t>
            </a:r>
            <a:r>
              <a:rPr lang="en-US" altLang="ko-KR" sz="1200" b="1" dirty="0"/>
              <a:t> cert-dump –I /</a:t>
            </a:r>
            <a:r>
              <a:rPr lang="en-US" altLang="ko-KR" sz="1200" b="1" dirty="0" err="1"/>
              <a:t>etri</a:t>
            </a:r>
            <a:r>
              <a:rPr lang="en-US" altLang="ko-KR" sz="1200" b="1" dirty="0"/>
              <a:t>/ &gt; </a:t>
            </a:r>
            <a:r>
              <a:rPr lang="en-US" altLang="ko-KR" sz="1200" b="1" dirty="0" err="1"/>
              <a:t>etri.cert</a:t>
            </a:r>
            <a:endParaRPr lang="en-US" altLang="ko-KR" sz="1200" b="1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946AE42-9D8F-4EA8-93ED-88087F7AA526}"/>
              </a:ext>
            </a:extLst>
          </p:cNvPr>
          <p:cNvGrpSpPr/>
          <p:nvPr/>
        </p:nvGrpSpPr>
        <p:grpSpPr>
          <a:xfrm>
            <a:off x="3851920" y="1520288"/>
            <a:ext cx="4594331" cy="3277980"/>
            <a:chOff x="3491880" y="1514848"/>
            <a:chExt cx="4594331" cy="3277980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762AE6E-CCB8-4919-A0BC-02A22B2C46BD}"/>
                </a:ext>
              </a:extLst>
            </p:cNvPr>
            <p:cNvGrpSpPr/>
            <p:nvPr/>
          </p:nvGrpSpPr>
          <p:grpSpPr>
            <a:xfrm>
              <a:off x="3491880" y="1877264"/>
              <a:ext cx="1656184" cy="2559847"/>
              <a:chOff x="3491880" y="1877264"/>
              <a:chExt cx="1656184" cy="2559847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4179F9E-4BAC-4187-B062-501F10A45B7C}"/>
                  </a:ext>
                </a:extLst>
              </p:cNvPr>
              <p:cNvSpPr/>
              <p:nvPr/>
            </p:nvSpPr>
            <p:spPr>
              <a:xfrm>
                <a:off x="3491880" y="1877264"/>
                <a:ext cx="1656184" cy="255984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순서도: 수동 연산 30">
                <a:extLst>
                  <a:ext uri="{FF2B5EF4-FFF2-40B4-BE49-F238E27FC236}">
                    <a16:creationId xmlns:a16="http://schemas.microsoft.com/office/drawing/2014/main" id="{8627D1C5-FDBC-4F29-B23A-4C9706F31195}"/>
                  </a:ext>
                </a:extLst>
              </p:cNvPr>
              <p:cNvSpPr/>
              <p:nvPr/>
            </p:nvSpPr>
            <p:spPr>
              <a:xfrm>
                <a:off x="3707904" y="3989395"/>
                <a:ext cx="1224136" cy="252608"/>
              </a:xfrm>
              <a:prstGeom prst="flowChartManualOperation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dk1"/>
                    </a:solidFill>
                  </a:rPr>
                  <a:t>RSU cert</a:t>
                </a:r>
                <a:endParaRPr lang="ko-KR" altLang="en-US" sz="10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CB4E76-27EB-496D-B31E-21661ACD9ED4}"/>
                  </a:ext>
                </a:extLst>
              </p:cNvPr>
              <p:cNvSpPr txBox="1"/>
              <p:nvPr/>
            </p:nvSpPr>
            <p:spPr>
              <a:xfrm>
                <a:off x="3906976" y="1991462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err="1"/>
                  <a:t>Etri</a:t>
                </a:r>
                <a:r>
                  <a:rPr lang="en-US" altLang="ko-KR" sz="1400" b="1" dirty="0"/>
                  <a:t> Key</a:t>
                </a:r>
                <a:endParaRPr lang="ko-KR" altLang="en-US" sz="1400" b="1" dirty="0"/>
              </a:p>
            </p:txBody>
          </p:sp>
          <p:sp>
            <p:nvSpPr>
              <p:cNvPr id="35" name="순서도: 수동 연산 34">
                <a:extLst>
                  <a:ext uri="{FF2B5EF4-FFF2-40B4-BE49-F238E27FC236}">
                    <a16:creationId xmlns:a16="http://schemas.microsoft.com/office/drawing/2014/main" id="{7A94A132-2076-44D0-A339-DFE216E0051F}"/>
                  </a:ext>
                </a:extLst>
              </p:cNvPr>
              <p:cNvSpPr/>
              <p:nvPr/>
            </p:nvSpPr>
            <p:spPr>
              <a:xfrm>
                <a:off x="3707904" y="2636912"/>
                <a:ext cx="1224136" cy="252608"/>
              </a:xfrm>
              <a:prstGeom prst="flowChartManualOperation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 err="1"/>
                  <a:t>Etri</a:t>
                </a:r>
                <a:r>
                  <a:rPr lang="en-US" altLang="ko-KR" sz="1000" dirty="0">
                    <a:solidFill>
                      <a:schemeClr val="dk1"/>
                    </a:solidFill>
                  </a:rPr>
                  <a:t> cert</a:t>
                </a:r>
                <a:endParaRPr lang="ko-KR" altLang="en-US" sz="10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468A369-5CCF-4F6B-8A15-DECA1B085144}"/>
                  </a:ext>
                </a:extLst>
              </p:cNvPr>
              <p:cNvSpPr txBox="1"/>
              <p:nvPr/>
            </p:nvSpPr>
            <p:spPr>
              <a:xfrm>
                <a:off x="3857879" y="3337933"/>
                <a:ext cx="9124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RSU Key</a:t>
                </a:r>
                <a:endParaRPr lang="ko-KR" altLang="en-US" sz="1400" b="1" dirty="0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2D17A619-7B5F-436C-A5C0-2ED56A88AD79}"/>
                  </a:ext>
                </a:extLst>
              </p:cNvPr>
              <p:cNvCxnSpPr>
                <a:cxnSpLocks/>
                <a:stCxn id="36" idx="2"/>
                <a:endCxn id="31" idx="0"/>
              </p:cNvCxnSpPr>
              <p:nvPr/>
            </p:nvCxnSpPr>
            <p:spPr>
              <a:xfrm>
                <a:off x="4314094" y="3645710"/>
                <a:ext cx="5878" cy="34368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7A43F22E-DB49-4DA1-9B6E-3E09D5C818EC}"/>
                  </a:ext>
                </a:extLst>
              </p:cNvPr>
              <p:cNvCxnSpPr>
                <a:cxnSpLocks/>
                <a:stCxn id="32" idx="2"/>
                <a:endCxn id="35" idx="0"/>
              </p:cNvCxnSpPr>
              <p:nvPr/>
            </p:nvCxnSpPr>
            <p:spPr>
              <a:xfrm>
                <a:off x="4317506" y="2299239"/>
                <a:ext cx="2466" cy="337673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7D601D4-B893-44CC-A003-C6BD039AF27F}"/>
                </a:ext>
              </a:extLst>
            </p:cNvPr>
            <p:cNvSpPr/>
            <p:nvPr/>
          </p:nvSpPr>
          <p:spPr>
            <a:xfrm>
              <a:off x="6430027" y="3228216"/>
              <a:ext cx="1656184" cy="156461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순서도: 수동 연산 47">
              <a:extLst>
                <a:ext uri="{FF2B5EF4-FFF2-40B4-BE49-F238E27FC236}">
                  <a16:creationId xmlns:a16="http://schemas.microsoft.com/office/drawing/2014/main" id="{84FFBC73-5FC1-4D3D-910E-40072F2CEC40}"/>
                </a:ext>
              </a:extLst>
            </p:cNvPr>
            <p:cNvSpPr/>
            <p:nvPr/>
          </p:nvSpPr>
          <p:spPr>
            <a:xfrm>
              <a:off x="6646051" y="3985072"/>
              <a:ext cx="1224136" cy="252608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dk1"/>
                  </a:solidFill>
                </a:rPr>
                <a:t>RSU cert</a:t>
              </a:r>
              <a:endParaRPr lang="ko-KR" alt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577E90-7761-4411-AE46-66A1027F4C44}"/>
                </a:ext>
              </a:extLst>
            </p:cNvPr>
            <p:cNvSpPr txBox="1"/>
            <p:nvPr/>
          </p:nvSpPr>
          <p:spPr>
            <a:xfrm>
              <a:off x="6796026" y="3333610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RSU Key</a:t>
              </a:r>
              <a:endParaRPr lang="ko-KR" altLang="en-US" sz="1400" b="1" dirty="0"/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09A2A922-8F90-4B03-8EB6-617F6FEC7032}"/>
                </a:ext>
              </a:extLst>
            </p:cNvPr>
            <p:cNvCxnSpPr>
              <a:stCxn id="51" idx="1"/>
              <a:endCxn id="36" idx="3"/>
            </p:cNvCxnSpPr>
            <p:nvPr/>
          </p:nvCxnSpPr>
          <p:spPr>
            <a:xfrm flipH="1">
              <a:off x="4770308" y="3487499"/>
              <a:ext cx="2025718" cy="4323"/>
            </a:xfrm>
            <a:prstGeom prst="straightConnector1">
              <a:avLst/>
            </a:prstGeom>
            <a:ln w="127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6ACE1614-4EB5-47F6-A5E1-CDD12231192E}"/>
                </a:ext>
              </a:extLst>
            </p:cNvPr>
            <p:cNvCxnSpPr>
              <a:cxnSpLocks/>
              <a:stCxn id="31" idx="3"/>
              <a:endCxn id="48" idx="1"/>
            </p:cNvCxnSpPr>
            <p:nvPr/>
          </p:nvCxnSpPr>
          <p:spPr>
            <a:xfrm flipV="1">
              <a:off x="4809626" y="4111376"/>
              <a:ext cx="1958839" cy="4323"/>
            </a:xfrm>
            <a:prstGeom prst="straightConnector1">
              <a:avLst/>
            </a:prstGeom>
            <a:ln w="127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F9AA01-AB37-4B58-9224-03A41EFDC2FC}"/>
                </a:ext>
              </a:extLst>
            </p:cNvPr>
            <p:cNvSpPr txBox="1"/>
            <p:nvPr/>
          </p:nvSpPr>
          <p:spPr>
            <a:xfrm>
              <a:off x="6808281" y="4260567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i="1" dirty="0"/>
                <a:t>INSTALL</a:t>
              </a:r>
              <a:endParaRPr lang="ko-KR" altLang="en-US" sz="1400" b="1" i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0221F71-C3F8-45EB-810E-EA2EBD2CB939}"/>
                </a:ext>
              </a:extLst>
            </p:cNvPr>
            <p:cNvSpPr txBox="1"/>
            <p:nvPr/>
          </p:nvSpPr>
          <p:spPr>
            <a:xfrm>
              <a:off x="3778575" y="1514848"/>
              <a:ext cx="1859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Root Server(DCN01)</a:t>
              </a:r>
              <a:endParaRPr lang="ko-KR" altLang="en-US" sz="14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AE31E90-04B5-454E-9656-FFEE97C29042}"/>
                </a:ext>
              </a:extLst>
            </p:cNvPr>
            <p:cNvSpPr txBox="1"/>
            <p:nvPr/>
          </p:nvSpPr>
          <p:spPr>
            <a:xfrm>
              <a:off x="6402720" y="2836036"/>
              <a:ext cx="1531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RSU Server(Jim)</a:t>
              </a:r>
              <a:endParaRPr lang="ko-KR" altLang="en-US" sz="1400" b="1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9CB1F2A-A951-448E-903E-D3A1D71A1507}"/>
              </a:ext>
            </a:extLst>
          </p:cNvPr>
          <p:cNvSpPr txBox="1"/>
          <p:nvPr/>
        </p:nvSpPr>
        <p:spPr>
          <a:xfrm>
            <a:off x="3816533" y="19964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[1]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2551F8-0DB8-4782-9044-81E0ED81F218}"/>
              </a:ext>
            </a:extLst>
          </p:cNvPr>
          <p:cNvSpPr txBox="1"/>
          <p:nvPr/>
        </p:nvSpPr>
        <p:spPr>
          <a:xfrm>
            <a:off x="3816533" y="262099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[2]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21784F-3FB9-4256-A3D4-B26B0E3BF00E}"/>
              </a:ext>
            </a:extLst>
          </p:cNvPr>
          <p:cNvSpPr txBox="1"/>
          <p:nvPr/>
        </p:nvSpPr>
        <p:spPr>
          <a:xfrm>
            <a:off x="7969512" y="333049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[3]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B3FAC9-E8AE-4FDC-ACC4-407ACA8BA0F1}"/>
              </a:ext>
            </a:extLst>
          </p:cNvPr>
          <p:cNvSpPr txBox="1"/>
          <p:nvPr/>
        </p:nvSpPr>
        <p:spPr>
          <a:xfrm>
            <a:off x="5847807" y="317152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[4]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BA6360-D80C-4E35-9559-372053692482}"/>
              </a:ext>
            </a:extLst>
          </p:cNvPr>
          <p:cNvSpPr txBox="1"/>
          <p:nvPr/>
        </p:nvSpPr>
        <p:spPr>
          <a:xfrm>
            <a:off x="3784908" y="398110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[5]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3D8C47-FB97-48E6-ABF6-214B3075197F}"/>
              </a:ext>
            </a:extLst>
          </p:cNvPr>
          <p:cNvSpPr txBox="1"/>
          <p:nvPr/>
        </p:nvSpPr>
        <p:spPr>
          <a:xfrm>
            <a:off x="5856951" y="38090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[6]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EB35CA-82A6-496C-8A98-3BCBD2A36ECC}"/>
              </a:ext>
            </a:extLst>
          </p:cNvPr>
          <p:cNvSpPr txBox="1"/>
          <p:nvPr/>
        </p:nvSpPr>
        <p:spPr>
          <a:xfrm>
            <a:off x="7967423" y="42660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[7]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1145877-2334-48A2-A581-F4CF786F6F0F}"/>
              </a:ext>
            </a:extLst>
          </p:cNvPr>
          <p:cNvCxnSpPr>
            <a:cxnSpLocks/>
            <a:stCxn id="35" idx="2"/>
            <a:endCxn id="63" idx="0"/>
          </p:cNvCxnSpPr>
          <p:nvPr/>
        </p:nvCxnSpPr>
        <p:spPr>
          <a:xfrm rot="5400000" flipH="1" flipV="1">
            <a:off x="6077441" y="1444047"/>
            <a:ext cx="53484" cy="2848342"/>
          </a:xfrm>
          <a:prstGeom prst="curvedConnector5">
            <a:avLst>
              <a:gd name="adj1" fmla="val -427418"/>
              <a:gd name="adj2" fmla="val 47305"/>
              <a:gd name="adj3" fmla="val 527418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D0E4CDF-58F9-43C6-951D-8B4478525D63}"/>
              </a:ext>
            </a:extLst>
          </p:cNvPr>
          <p:cNvSpPr txBox="1"/>
          <p:nvPr/>
        </p:nvSpPr>
        <p:spPr>
          <a:xfrm>
            <a:off x="4443140" y="29633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[9]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859B9BF-5801-4634-A0A0-232EF8D12C23}"/>
              </a:ext>
            </a:extLst>
          </p:cNvPr>
          <p:cNvSpPr txBox="1"/>
          <p:nvPr/>
        </p:nvSpPr>
        <p:spPr>
          <a:xfrm>
            <a:off x="5505638" y="2102939"/>
            <a:ext cx="349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</a:rPr>
              <a:t>9. </a:t>
            </a:r>
            <a:r>
              <a:rPr lang="en-US" altLang="ko-KR" sz="1200" b="1" dirty="0"/>
              <a:t>copy </a:t>
            </a:r>
            <a:r>
              <a:rPr lang="en-US" altLang="ko-KR" sz="1200" b="1" dirty="0" err="1"/>
              <a:t>etri.cert</a:t>
            </a:r>
            <a:r>
              <a:rPr lang="en-US" altLang="ko-KR" sz="1200" b="1" dirty="0"/>
              <a:t> to RSU Server for </a:t>
            </a:r>
            <a:r>
              <a:rPr lang="en-US" altLang="ko-KR" sz="1200" b="1" dirty="0" err="1"/>
              <a:t>TrustAnchor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1423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ko-KR" dirty="0"/>
              <a:t>NDN Security Configuration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366" y="6592267"/>
            <a:ext cx="419100" cy="365125"/>
          </a:xfrm>
        </p:spPr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4F8D25-74E2-4748-9864-D40034F0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24744"/>
            <a:ext cx="7380684" cy="495329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83F1AD1-C387-465A-B2D2-9E513D333577}"/>
              </a:ext>
            </a:extLst>
          </p:cNvPr>
          <p:cNvCxnSpPr/>
          <p:nvPr/>
        </p:nvCxnSpPr>
        <p:spPr>
          <a:xfrm>
            <a:off x="2339752" y="3789040"/>
            <a:ext cx="4392488" cy="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D0381D-7670-4573-B3FF-47F3E4AB7C50}"/>
              </a:ext>
            </a:extLst>
          </p:cNvPr>
          <p:cNvCxnSpPr/>
          <p:nvPr/>
        </p:nvCxnSpPr>
        <p:spPr>
          <a:xfrm>
            <a:off x="3635896" y="5949280"/>
            <a:ext cx="4392488" cy="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9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</a:t>
            </a:r>
            <a:r>
              <a:rPr lang="en-US" altLang="ko-KR" dirty="0"/>
              <a:t>NDN-CXX Classes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E512B4-353C-4D38-A05A-D28BBAD6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Interest Class : </a:t>
            </a:r>
            <a:r>
              <a:rPr lang="ko-KR" altLang="en-US" dirty="0"/>
              <a:t>필요한 데이터를 요청할 때 전송</a:t>
            </a:r>
            <a:endParaRPr lang="en-US" altLang="ko-KR" dirty="0"/>
          </a:p>
          <a:p>
            <a:r>
              <a:rPr lang="en-US" altLang="ko-KR" dirty="0" err="1"/>
              <a:t>InterestSigner</a:t>
            </a:r>
            <a:r>
              <a:rPr lang="en-US" altLang="ko-KR" dirty="0"/>
              <a:t> Class : An authenticated Interest</a:t>
            </a:r>
            <a:r>
              <a:rPr lang="ko-KR" altLang="en-US" dirty="0"/>
              <a:t>를 발행</a:t>
            </a:r>
            <a:endParaRPr lang="en-US" altLang="ko-KR" dirty="0"/>
          </a:p>
          <a:p>
            <a:r>
              <a:rPr lang="en-US" altLang="ko-KR" dirty="0"/>
              <a:t>Data Class : </a:t>
            </a:r>
            <a:r>
              <a:rPr lang="ko-KR" altLang="en-US" dirty="0"/>
              <a:t>요청된 데이터와 </a:t>
            </a:r>
            <a:r>
              <a:rPr lang="en-US" altLang="ko-KR" dirty="0"/>
              <a:t>Signature </a:t>
            </a:r>
            <a:r>
              <a:rPr lang="ko-KR" altLang="en-US" dirty="0"/>
              <a:t>정보를 담아서 되돌려 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Certificate Class : a common certificate format to standardize the public key authentication procedure.</a:t>
            </a:r>
          </a:p>
          <a:p>
            <a:r>
              <a:rPr lang="en-US" altLang="ko-KR" dirty="0" err="1"/>
              <a:t>KeyChain</a:t>
            </a:r>
            <a:r>
              <a:rPr lang="en-US" altLang="ko-KR" dirty="0"/>
              <a:t> Class : </a:t>
            </a:r>
            <a:r>
              <a:rPr lang="en-US" altLang="ko-KR" dirty="0" err="1"/>
              <a:t>ndnsec</a:t>
            </a:r>
            <a:r>
              <a:rPr lang="ko-KR" altLang="en-US" dirty="0"/>
              <a:t>으로 생성된 </a:t>
            </a:r>
            <a:r>
              <a:rPr lang="en-US" altLang="ko-KR" dirty="0"/>
              <a:t>Key/Certificate</a:t>
            </a:r>
            <a:r>
              <a:rPr lang="ko-KR" altLang="en-US" dirty="0"/>
              <a:t>를 관리</a:t>
            </a:r>
            <a:endParaRPr lang="en-US" altLang="ko-KR" dirty="0"/>
          </a:p>
          <a:p>
            <a:r>
              <a:rPr lang="en-US" altLang="ko-KR" dirty="0"/>
              <a:t>Face Class : Interest/Data </a:t>
            </a:r>
            <a:r>
              <a:rPr lang="ko-KR" altLang="en-US" dirty="0"/>
              <a:t>패킷 전송 담당</a:t>
            </a:r>
            <a:endParaRPr lang="en-US" altLang="ko-KR" dirty="0"/>
          </a:p>
          <a:p>
            <a:r>
              <a:rPr lang="en-US" altLang="ko-KR" dirty="0" err="1"/>
              <a:t>ValidatorConfig</a:t>
            </a:r>
            <a:r>
              <a:rPr lang="en-US" altLang="ko-KR" dirty="0"/>
              <a:t> : Sign</a:t>
            </a:r>
            <a:r>
              <a:rPr lang="ko-KR" altLang="en-US" dirty="0"/>
              <a:t>된 </a:t>
            </a:r>
            <a:r>
              <a:rPr lang="en-US" altLang="ko-KR" dirty="0"/>
              <a:t>Interest </a:t>
            </a:r>
            <a:r>
              <a:rPr lang="ko-KR" altLang="en-US" dirty="0"/>
              <a:t>나 </a:t>
            </a:r>
            <a:r>
              <a:rPr lang="en-US" altLang="ko-KR" dirty="0"/>
              <a:t>Data</a:t>
            </a:r>
            <a:r>
              <a:rPr lang="ko-KR" altLang="en-US" dirty="0"/>
              <a:t>를 검증할 때 사용</a:t>
            </a:r>
            <a:endParaRPr lang="en-US" altLang="ko-KR" dirty="0"/>
          </a:p>
          <a:p>
            <a:r>
              <a:rPr lang="en-US" altLang="ko-KR" dirty="0" err="1"/>
              <a:t>ndn</a:t>
            </a:r>
            <a:r>
              <a:rPr lang="en-US" altLang="ko-KR" dirty="0"/>
              <a:t>-cxx/tests -&gt; unit test </a:t>
            </a:r>
            <a:r>
              <a:rPr lang="ko-KR" altLang="en-US" dirty="0"/>
              <a:t>제공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24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Command Interest Coding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0D39C38D-95C0-45FD-8CF9-627541AD8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184576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err="1"/>
              <a:t>ndn</a:t>
            </a:r>
            <a:r>
              <a:rPr lang="en-US" altLang="ko-KR" dirty="0"/>
              <a:t>::security::</a:t>
            </a:r>
            <a:r>
              <a:rPr lang="en-US" altLang="ko-KR" dirty="0" err="1"/>
              <a:t>CommandInterestSigner</a:t>
            </a:r>
            <a:r>
              <a:rPr lang="en-US" altLang="ko-KR" dirty="0"/>
              <a:t> signer(</a:t>
            </a:r>
            <a:r>
              <a:rPr lang="en-US" altLang="ko-KR" dirty="0" err="1"/>
              <a:t>m_keyChain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vector&lt;uint8_t&gt; </a:t>
            </a:r>
            <a:r>
              <a:rPr lang="en-US" altLang="ko-KR" dirty="0" err="1"/>
              <a:t>appData</a:t>
            </a:r>
            <a:r>
              <a:rPr lang="en-US" altLang="ko-KR" dirty="0"/>
              <a:t>(</a:t>
            </a:r>
            <a:r>
              <a:rPr lang="en-US" altLang="ko-KR" dirty="0" err="1"/>
              <a:t>m_udp_data</a:t>
            </a:r>
            <a:r>
              <a:rPr lang="en-US" altLang="ko-KR" dirty="0"/>
              <a:t>, </a:t>
            </a:r>
            <a:r>
              <a:rPr lang="en-US" altLang="ko-KR" dirty="0" err="1"/>
              <a:t>m_udp_data+pkt_len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Name name("/</a:t>
            </a:r>
            <a:r>
              <a:rPr lang="en-US" altLang="ko-KR" dirty="0" err="1"/>
              <a:t>etri</a:t>
            </a:r>
            <a:r>
              <a:rPr lang="en-US" altLang="ko-KR" dirty="0"/>
              <a:t>/auto-car");</a:t>
            </a:r>
          </a:p>
          <a:p>
            <a:endParaRPr lang="en-US" altLang="ko-KR" dirty="0"/>
          </a:p>
          <a:p>
            <a:r>
              <a:rPr lang="en-US" altLang="ko-KR" dirty="0" err="1"/>
              <a:t>tring</a:t>
            </a:r>
            <a:r>
              <a:rPr lang="en-US" altLang="ko-KR" dirty="0"/>
              <a:t> </a:t>
            </a:r>
            <a:r>
              <a:rPr lang="en-US" altLang="ko-KR" dirty="0" err="1"/>
              <a:t>str_car_id</a:t>
            </a:r>
            <a:r>
              <a:rPr lang="en-US" altLang="ko-KR" dirty="0"/>
              <a:t>("/car");</a:t>
            </a:r>
          </a:p>
          <a:p>
            <a:r>
              <a:rPr lang="en-US" altLang="ko-KR" dirty="0" err="1"/>
              <a:t>str_car_id</a:t>
            </a:r>
            <a:r>
              <a:rPr lang="en-US" altLang="ko-KR" dirty="0"/>
              <a:t> += std::</a:t>
            </a:r>
            <a:r>
              <a:rPr lang="en-US" altLang="ko-KR" dirty="0" err="1"/>
              <a:t>to_string</a:t>
            </a:r>
            <a:r>
              <a:rPr lang="en-US" altLang="ko-KR" dirty="0"/>
              <a:t>(</a:t>
            </a:r>
            <a:r>
              <a:rPr lang="en-US" altLang="ko-KR" dirty="0" err="1"/>
              <a:t>m_confParam.getCarId</a:t>
            </a:r>
            <a:r>
              <a:rPr lang="en-US" altLang="ko-KR" dirty="0"/>
              <a:t>());</a:t>
            </a:r>
          </a:p>
          <a:p>
            <a:endParaRPr lang="en-US" altLang="ko-KR" dirty="0"/>
          </a:p>
          <a:p>
            <a:r>
              <a:rPr lang="en-US" altLang="ko-KR" dirty="0" err="1"/>
              <a:t>name.append</a:t>
            </a:r>
            <a:r>
              <a:rPr lang="en-US" altLang="ko-KR" dirty="0"/>
              <a:t>(</a:t>
            </a:r>
            <a:r>
              <a:rPr lang="en-US" altLang="ko-KR" dirty="0" err="1"/>
              <a:t>str_car_id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name.append</a:t>
            </a:r>
            <a:r>
              <a:rPr lang="en-US" altLang="ko-KR" dirty="0"/>
              <a:t>("car-event");</a:t>
            </a:r>
          </a:p>
          <a:p>
            <a:endParaRPr lang="en-US" altLang="ko-KR" dirty="0"/>
          </a:p>
          <a:p>
            <a:r>
              <a:rPr lang="en-US" altLang="ko-KR" dirty="0"/>
              <a:t>Interest </a:t>
            </a:r>
            <a:r>
              <a:rPr lang="en-US" altLang="ko-KR" dirty="0" err="1"/>
              <a:t>interest</a:t>
            </a:r>
            <a:r>
              <a:rPr lang="en-US" altLang="ko-KR" dirty="0"/>
              <a:t> = </a:t>
            </a:r>
            <a:r>
              <a:rPr lang="en-US" altLang="ko-KR" dirty="0" err="1"/>
              <a:t>signer.makeCommandInterestWithAppParams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	name, </a:t>
            </a:r>
            <a:r>
              <a:rPr lang="en-US" altLang="ko-KR" dirty="0" err="1"/>
              <a:t>appData</a:t>
            </a:r>
            <a:r>
              <a:rPr lang="en-US" altLang="ko-KR" dirty="0"/>
              <a:t>, </a:t>
            </a:r>
            <a:r>
              <a:rPr lang="en-US" altLang="ko-KR" dirty="0" err="1"/>
              <a:t>signingByIdentity</a:t>
            </a:r>
            <a:r>
              <a:rPr lang="en-US" altLang="ko-KR" dirty="0"/>
              <a:t>(</a:t>
            </a:r>
            <a:r>
              <a:rPr lang="en-US" altLang="ko-KR" dirty="0" err="1"/>
              <a:t>m_keyChain.getPib</a:t>
            </a:r>
            <a:r>
              <a:rPr lang="en-US" altLang="ko-KR" dirty="0"/>
              <a:t>().</a:t>
            </a:r>
            <a:r>
              <a:rPr lang="en-US" altLang="ko-KR" dirty="0" err="1"/>
              <a:t>getDefaultIdentity</a:t>
            </a:r>
            <a:r>
              <a:rPr lang="en-US" altLang="ko-KR" dirty="0"/>
              <a:t>()));</a:t>
            </a:r>
          </a:p>
          <a:p>
            <a:endParaRPr lang="en-US" altLang="ko-KR" dirty="0"/>
          </a:p>
          <a:p>
            <a:r>
              <a:rPr lang="en-US" altLang="ko-KR" dirty="0" err="1"/>
              <a:t>interest.setMustBeFresh</a:t>
            </a:r>
            <a:r>
              <a:rPr lang="en-US" altLang="ko-KR" dirty="0"/>
              <a:t>(true);</a:t>
            </a:r>
          </a:p>
          <a:p>
            <a:r>
              <a:rPr lang="en-US" altLang="ko-KR" dirty="0" err="1"/>
              <a:t>interest.setCanBePrefix</a:t>
            </a:r>
            <a:r>
              <a:rPr lang="en-US" altLang="ko-KR" dirty="0"/>
              <a:t>(true);</a:t>
            </a:r>
          </a:p>
          <a:p>
            <a:endParaRPr lang="en-US" altLang="ko-KR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"Express interest " &lt;&lt; </a:t>
            </a:r>
            <a:r>
              <a:rPr lang="en-US" altLang="ko-KR" dirty="0" err="1"/>
              <a:t>interest.toUri</a:t>
            </a:r>
            <a:r>
              <a:rPr lang="en-US" altLang="ko-KR" dirty="0"/>
              <a:t>() &lt;&lt; "\n"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 err="1"/>
              <a:t>m_face.expressInterest</a:t>
            </a:r>
            <a:r>
              <a:rPr lang="en-US" altLang="ko-KR" dirty="0"/>
              <a:t>(interest, </a:t>
            </a:r>
            <a:r>
              <a:rPr lang="en-US" altLang="ko-KR" dirty="0" err="1"/>
              <a:t>nullptr</a:t>
            </a:r>
            <a:r>
              <a:rPr lang="en-US" altLang="ko-KR" dirty="0"/>
              <a:t>, </a:t>
            </a:r>
            <a:r>
              <a:rPr lang="en-US" altLang="ko-KR" dirty="0" err="1"/>
              <a:t>nullptr</a:t>
            </a:r>
            <a:r>
              <a:rPr lang="en-US" altLang="ko-KR" dirty="0"/>
              <a:t>, </a:t>
            </a:r>
            <a:r>
              <a:rPr lang="en-US" altLang="ko-KR" dirty="0" err="1"/>
              <a:t>nullptr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203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Certificate Request Coding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0D39C38D-95C0-45FD-8CF9-627541AD8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18457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onKeyInterest</a:t>
            </a:r>
            <a:r>
              <a:rPr lang="en-US" altLang="ko-KR" dirty="0"/>
              <a:t>(const </a:t>
            </a:r>
            <a:r>
              <a:rPr lang="en-US" altLang="ko-KR" dirty="0" err="1"/>
              <a:t>InterestFilter</a:t>
            </a:r>
            <a:r>
              <a:rPr lang="en-US" altLang="ko-KR" dirty="0"/>
              <a:t>&amp;, const </a:t>
            </a:r>
            <a:r>
              <a:rPr lang="en-US" altLang="ko-KR" dirty="0" err="1"/>
              <a:t>Interest&amp;interest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   std::</a:t>
            </a:r>
            <a:r>
              <a:rPr lang="en-US" altLang="ko-KR" dirty="0" err="1"/>
              <a:t>cout</a:t>
            </a:r>
            <a:r>
              <a:rPr lang="en-US" altLang="ko-KR" dirty="0"/>
              <a:t> &lt;&lt; "Got interest for certificate. Interest: " &lt;&lt; std::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   try{</a:t>
            </a:r>
          </a:p>
          <a:p>
            <a:endParaRPr lang="en-US" altLang="ko-KR" dirty="0"/>
          </a:p>
          <a:p>
            <a:r>
              <a:rPr lang="en-US" altLang="ko-KR" dirty="0"/>
              <a:t>           Name identity = </a:t>
            </a:r>
            <a:r>
              <a:rPr lang="en-US" altLang="ko-KR" dirty="0" err="1"/>
              <a:t>extractIdentityFromKeyName</a:t>
            </a:r>
            <a:r>
              <a:rPr lang="en-US" altLang="ko-KR" dirty="0"/>
              <a:t>(</a:t>
            </a:r>
            <a:r>
              <a:rPr lang="en-US" altLang="ko-KR" dirty="0" err="1"/>
              <a:t>interest.getName</a:t>
            </a:r>
            <a:r>
              <a:rPr lang="en-US" altLang="ko-KR" dirty="0"/>
              <a:t>());</a:t>
            </a:r>
          </a:p>
          <a:p>
            <a:endParaRPr lang="en-US" altLang="ko-KR" dirty="0"/>
          </a:p>
          <a:p>
            <a:r>
              <a:rPr lang="en-US" altLang="ko-KR" dirty="0"/>
              <a:t>            const auto cert =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m_keyChain.getPib</a:t>
            </a:r>
            <a:r>
              <a:rPr lang="en-US" altLang="ko-KR" dirty="0"/>
              <a:t>().</a:t>
            </a:r>
            <a:r>
              <a:rPr lang="en-US" altLang="ko-KR" dirty="0" err="1"/>
              <a:t>getIdentity</a:t>
            </a:r>
            <a:r>
              <a:rPr lang="en-US" altLang="ko-KR" dirty="0"/>
              <a:t>(identity).</a:t>
            </a:r>
            <a:r>
              <a:rPr lang="en-US" altLang="ko-KR" dirty="0" err="1"/>
              <a:t>getDefaultKey</a:t>
            </a:r>
            <a:r>
              <a:rPr lang="en-US" altLang="ko-KR" dirty="0"/>
              <a:t>().</a:t>
            </a:r>
            <a:r>
              <a:rPr lang="en-US" altLang="ko-KR" dirty="0" err="1"/>
              <a:t>getDefaultCertificate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m_face.put</a:t>
            </a:r>
            <a:r>
              <a:rPr lang="en-US" altLang="ko-KR" dirty="0"/>
              <a:t>(cert);</a:t>
            </a:r>
          </a:p>
          <a:p>
            <a:endParaRPr lang="en-US" altLang="ko-KR" dirty="0"/>
          </a:p>
          <a:p>
            <a:r>
              <a:rPr lang="en-US" altLang="ko-KR" dirty="0"/>
              <a:t>            } catch(std::exception&amp; e) {</a:t>
            </a:r>
          </a:p>
          <a:p>
            <a:r>
              <a:rPr lang="en-US" altLang="ko-KR" dirty="0"/>
              <a:t>                std::</a:t>
            </a:r>
            <a:r>
              <a:rPr lang="en-US" altLang="ko-KR" dirty="0" err="1"/>
              <a:t>cout</a:t>
            </a:r>
            <a:r>
              <a:rPr lang="en-US" altLang="ko-KR" dirty="0"/>
              <a:t> &lt;&lt; "Certificate is not found for: " &lt;&lt; interest &lt;&lt; std::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59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Coding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0D39C38D-95C0-45FD-8CF9-627541AD8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184576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 void </a:t>
            </a:r>
            <a:r>
              <a:rPr lang="en-US" altLang="ko-KR" dirty="0" err="1"/>
              <a:t>onInterestValidationSuccess</a:t>
            </a:r>
            <a:r>
              <a:rPr lang="en-US" altLang="ko-KR" dirty="0"/>
              <a:t>(const Interest&amp; interest)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cout</a:t>
            </a:r>
            <a:r>
              <a:rPr lang="en-US" altLang="ko-KR" dirty="0"/>
              <a:t> &lt;&lt; "\</a:t>
            </a:r>
            <a:r>
              <a:rPr lang="en-US" altLang="ko-KR" dirty="0" err="1"/>
              <a:t>nInterest</a:t>
            </a:r>
            <a:r>
              <a:rPr lang="en-US" altLang="ko-KR" dirty="0"/>
              <a:t> Validation success\n"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cout</a:t>
            </a:r>
            <a:r>
              <a:rPr lang="en-US" altLang="ko-KR" dirty="0"/>
              <a:t> &lt;&lt; "Got interest packet with name " &lt;&lt; </a:t>
            </a:r>
            <a:r>
              <a:rPr lang="en-US" altLang="ko-KR" dirty="0" err="1"/>
              <a:t>interest.getName</a:t>
            </a:r>
            <a:r>
              <a:rPr lang="en-US" altLang="ko-KR" dirty="0"/>
              <a:t>().</a:t>
            </a:r>
            <a:r>
              <a:rPr lang="en-US" altLang="ko-KR" dirty="0" err="1"/>
              <a:t>toUri</a:t>
            </a:r>
            <a:r>
              <a:rPr lang="en-US" altLang="ko-KR" dirty="0"/>
              <a:t>() &lt;&lt; "\n"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        if(!</a:t>
            </a:r>
            <a:r>
              <a:rPr lang="en-US" altLang="ko-KR" dirty="0" err="1"/>
              <a:t>interest.getName</a:t>
            </a:r>
            <a:r>
              <a:rPr lang="en-US" altLang="ko-KR" dirty="0"/>
              <a:t>().compare(0, 3, </a:t>
            </a:r>
            <a:r>
              <a:rPr lang="en-US" altLang="ko-KR" dirty="0" err="1"/>
              <a:t>g_c_horizon_name</a:t>
            </a:r>
            <a:r>
              <a:rPr lang="en-US" altLang="ko-KR" dirty="0"/>
              <a:t>)){</a:t>
            </a:r>
          </a:p>
          <a:p>
            <a:r>
              <a:rPr lang="en-US" altLang="ko-KR" dirty="0"/>
              <a:t>                vector&lt;uint8_t&gt; horizon(1024);</a:t>
            </a:r>
          </a:p>
          <a:p>
            <a:endParaRPr lang="en-US" altLang="ko-KR" dirty="0"/>
          </a:p>
          <a:p>
            <a:r>
              <a:rPr lang="en-US" altLang="ko-KR" dirty="0"/>
              <a:t>                auto data = </a:t>
            </a:r>
            <a:r>
              <a:rPr lang="en-US" altLang="ko-KR" dirty="0" err="1"/>
              <a:t>make_shared</a:t>
            </a:r>
            <a:r>
              <a:rPr lang="en-US" altLang="ko-KR" dirty="0"/>
              <a:t>&lt;Data&gt;(</a:t>
            </a:r>
            <a:r>
              <a:rPr lang="en-US" altLang="ko-KR" dirty="0" err="1"/>
              <a:t>interest.getName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        data-&gt;</a:t>
            </a:r>
            <a:r>
              <a:rPr lang="en-US" altLang="ko-KR" dirty="0" err="1"/>
              <a:t>setFreshnessPeriod</a:t>
            </a:r>
            <a:r>
              <a:rPr lang="en-US" altLang="ko-KR" dirty="0"/>
              <a:t>(1_s);</a:t>
            </a:r>
          </a:p>
          <a:p>
            <a:r>
              <a:rPr lang="en-US" altLang="ko-KR" dirty="0"/>
              <a:t>                data-&gt;</a:t>
            </a:r>
            <a:r>
              <a:rPr lang="en-US" altLang="ko-KR" dirty="0" err="1"/>
              <a:t>setContent</a:t>
            </a:r>
            <a:r>
              <a:rPr lang="en-US" altLang="ko-KR" dirty="0"/>
              <a:t>(</a:t>
            </a:r>
            <a:r>
              <a:rPr lang="en-US" altLang="ko-KR" dirty="0" err="1"/>
              <a:t>reinterpret_cast</a:t>
            </a:r>
            <a:r>
              <a:rPr lang="en-US" altLang="ko-KR" dirty="0"/>
              <a:t>&lt;const uint8_t*&gt;(</a:t>
            </a:r>
            <a:r>
              <a:rPr lang="en-US" altLang="ko-KR" dirty="0" err="1"/>
              <a:t>horizon.data</a:t>
            </a:r>
            <a:r>
              <a:rPr lang="en-US" altLang="ko-KR" dirty="0"/>
              <a:t>()), </a:t>
            </a:r>
            <a:r>
              <a:rPr lang="en-US" altLang="ko-KR" dirty="0" err="1"/>
              <a:t>horizon.size</a:t>
            </a:r>
            <a:r>
              <a:rPr lang="en-US" altLang="ko-KR" dirty="0"/>
              <a:t>());</a:t>
            </a:r>
          </a:p>
          <a:p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m_keyChain.sign</a:t>
            </a:r>
            <a:r>
              <a:rPr lang="en-US" altLang="ko-KR" dirty="0"/>
              <a:t>(*data, </a:t>
            </a:r>
            <a:r>
              <a:rPr lang="en-US" altLang="ko-KR" dirty="0" err="1"/>
              <a:t>signingByIdentity</a:t>
            </a:r>
            <a:r>
              <a:rPr lang="en-US" altLang="ko-KR" dirty="0"/>
              <a:t>(</a:t>
            </a:r>
            <a:r>
              <a:rPr lang="en-US" altLang="ko-KR" dirty="0" err="1"/>
              <a:t>m_identity</a:t>
            </a:r>
            <a:r>
              <a:rPr lang="en-US" altLang="ko-KR" dirty="0"/>
              <a:t>));</a:t>
            </a:r>
          </a:p>
          <a:p>
            <a:endParaRPr lang="en-US" altLang="ko-KR" dirty="0"/>
          </a:p>
          <a:p>
            <a:r>
              <a:rPr lang="en-US" altLang="ko-KR" dirty="0"/>
              <a:t>                // Return Data packet to the requester</a:t>
            </a:r>
          </a:p>
          <a:p>
            <a:r>
              <a:rPr lang="en-US" altLang="ko-KR" dirty="0"/>
              <a:t>                std::</a:t>
            </a:r>
            <a:r>
              <a:rPr lang="en-US" altLang="ko-KR" dirty="0" err="1"/>
              <a:t>cout</a:t>
            </a:r>
            <a:r>
              <a:rPr lang="en-US" altLang="ko-KR" dirty="0"/>
              <a:t> &lt;&lt; "&lt;&lt; D: " &lt;&lt; *data &lt;&lt; std::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m_face.put</a:t>
            </a:r>
            <a:r>
              <a:rPr lang="en-US" altLang="ko-KR" dirty="0"/>
              <a:t>(*data);</a:t>
            </a:r>
          </a:p>
          <a:p>
            <a:r>
              <a:rPr lang="en-US" altLang="ko-KR" dirty="0"/>
              <a:t>            }else{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ndn</a:t>
            </a:r>
            <a:r>
              <a:rPr lang="en-US" altLang="ko-KR" dirty="0"/>
              <a:t>::Block pa = </a:t>
            </a:r>
            <a:r>
              <a:rPr lang="en-US" altLang="ko-KR" dirty="0" err="1"/>
              <a:t>interest.getApplicationParameters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    std::</a:t>
            </a:r>
            <a:r>
              <a:rPr lang="en-US" altLang="ko-KR" dirty="0" err="1"/>
              <a:t>cout</a:t>
            </a:r>
            <a:r>
              <a:rPr lang="en-US" altLang="ko-KR" dirty="0"/>
              <a:t> &lt;&lt; "&lt;&lt; Received </a:t>
            </a:r>
            <a:r>
              <a:rPr lang="en-US" altLang="ko-KR" dirty="0" err="1"/>
              <a:t>Parameters's</a:t>
            </a:r>
            <a:r>
              <a:rPr lang="en-US" altLang="ko-KR" dirty="0"/>
              <a:t> Size: " &lt;&lt; </a:t>
            </a:r>
            <a:r>
              <a:rPr lang="en-US" altLang="ko-KR" dirty="0" err="1"/>
              <a:t>pa.value_size</a:t>
            </a:r>
            <a:r>
              <a:rPr lang="en-US" altLang="ko-KR" dirty="0"/>
              <a:t>() &lt;&lt; std::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59804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dcn-cxx-0.7.0/NFD-0.7.0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9BE76-8583-4A26-8DC2-99AE1B232BA8}"/>
              </a:ext>
            </a:extLst>
          </p:cNvPr>
          <p:cNvSpPr txBox="1"/>
          <p:nvPr/>
        </p:nvSpPr>
        <p:spPr>
          <a:xfrm>
            <a:off x="611560" y="1556792"/>
            <a:ext cx="61847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b="1" dirty="0">
                <a:solidFill>
                  <a:srgbClr val="0070C0"/>
                </a:solidFill>
                <a:hlinkClick r:id="rId2"/>
              </a:rPr>
              <a:t>https://etrioss.kr/hii/dcn/dcn-cxx-0.7.0.git</a:t>
            </a:r>
            <a:r>
              <a:rPr lang="en-US" altLang="ko-KR" sz="1400" b="1" dirty="0">
                <a:solidFill>
                  <a:srgbClr val="0070C0"/>
                </a:solidFill>
              </a:rPr>
              <a:t>  </a:t>
            </a:r>
            <a:r>
              <a:rPr lang="en-US" altLang="ko-KR" sz="1400" b="1" dirty="0">
                <a:solidFill>
                  <a:srgbClr val="0070C0"/>
                </a:solidFill>
                <a:sym typeface="Wingdings" panose="05000000000000000000" pitchFamily="2" charset="2"/>
              </a:rPr>
              <a:t>  ndn-cxx-0.7.0 </a:t>
            </a:r>
            <a:r>
              <a:rPr lang="ko-KR" altLang="en-US" sz="1400" b="1" dirty="0">
                <a:solidFill>
                  <a:srgbClr val="0070C0"/>
                </a:solidFill>
                <a:sym typeface="Wingdings" panose="05000000000000000000" pitchFamily="2" charset="2"/>
              </a:rPr>
              <a:t>버전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b="1" dirty="0">
                <a:solidFill>
                  <a:srgbClr val="0070C0"/>
                </a:solidFill>
                <a:hlinkClick r:id="rId3"/>
              </a:rPr>
              <a:t>https://github.com/named-data/NFD/releases/tag/NFD-0.7.0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b="1" dirty="0">
                <a:solidFill>
                  <a:srgbClr val="0070C0"/>
                </a:solidFill>
                <a:hlinkClick r:id="rId4"/>
              </a:rPr>
              <a:t>https://etrioss.kr/hii/autocar/v2x-ndn-obu</a:t>
            </a:r>
            <a:r>
              <a:rPr lang="en-US" altLang="ko-KR" sz="1400" b="1" dirty="0">
                <a:solidFill>
                  <a:srgbClr val="0070C0"/>
                </a:solidFill>
              </a:rPr>
              <a:t>  -&gt; NDN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App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Demo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41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Demo </a:t>
            </a:r>
            <a:r>
              <a:rPr lang="ko-KR" altLang="en-US" dirty="0"/>
              <a:t>실행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0D39C38D-95C0-45FD-8CF9-627541AD8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0768"/>
            <a:ext cx="8507288" cy="518457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Auto-Car Event Case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RSU: $</a:t>
            </a:r>
            <a:r>
              <a:rPr lang="en-US" altLang="ko-KR" dirty="0" err="1"/>
              <a:t>sudo</a:t>
            </a:r>
            <a:r>
              <a:rPr lang="en-US" altLang="ko-KR" dirty="0"/>
              <a:t> ./</a:t>
            </a:r>
            <a:r>
              <a:rPr lang="en-US" altLang="ko-KR" dirty="0" err="1"/>
              <a:t>ndn</a:t>
            </a:r>
            <a:r>
              <a:rPr lang="en-US" altLang="ko-KR" dirty="0"/>
              <a:t> –-mode=</a:t>
            </a:r>
            <a:r>
              <a:rPr lang="en-US" altLang="ko-KR" dirty="0" err="1"/>
              <a:t>rsu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OBU: $</a:t>
            </a:r>
            <a:r>
              <a:rPr lang="en-US" altLang="ko-KR" dirty="0" err="1"/>
              <a:t>sudo</a:t>
            </a:r>
            <a:r>
              <a:rPr lang="en-US" altLang="ko-KR" dirty="0"/>
              <a:t> ./</a:t>
            </a:r>
            <a:r>
              <a:rPr lang="en-US" altLang="ko-KR" dirty="0" err="1"/>
              <a:t>ndn</a:t>
            </a:r>
            <a:r>
              <a:rPr lang="en-US" altLang="ko-KR" dirty="0"/>
              <a:t> --mode=</a:t>
            </a:r>
            <a:r>
              <a:rPr lang="en-US" altLang="ko-KR" dirty="0" err="1"/>
              <a:t>obu</a:t>
            </a:r>
            <a:r>
              <a:rPr lang="en-US" altLang="ko-KR" dirty="0"/>
              <a:t> –e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Object Notification Case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OBU: $</a:t>
            </a:r>
            <a:r>
              <a:rPr lang="en-US" altLang="ko-KR" dirty="0" err="1"/>
              <a:t>sudo</a:t>
            </a:r>
            <a:r>
              <a:rPr lang="en-US" altLang="ko-KR" dirty="0"/>
              <a:t> ./</a:t>
            </a:r>
            <a:r>
              <a:rPr lang="en-US" altLang="ko-KR" dirty="0" err="1"/>
              <a:t>ndn</a:t>
            </a:r>
            <a:r>
              <a:rPr lang="ko-KR" altLang="en-US" dirty="0"/>
              <a:t> </a:t>
            </a:r>
            <a:r>
              <a:rPr lang="en-US" altLang="ko-KR" dirty="0"/>
              <a:t>--mode=</a:t>
            </a:r>
            <a:r>
              <a:rPr lang="en-US" altLang="ko-KR" dirty="0" err="1"/>
              <a:t>obu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RSU: $</a:t>
            </a:r>
            <a:r>
              <a:rPr lang="en-US" altLang="ko-KR" dirty="0" err="1"/>
              <a:t>sudo</a:t>
            </a:r>
            <a:r>
              <a:rPr lang="en-US" altLang="ko-KR" dirty="0"/>
              <a:t> ./</a:t>
            </a:r>
            <a:r>
              <a:rPr lang="en-US" altLang="ko-KR" dirty="0" err="1"/>
              <a:t>ndn</a:t>
            </a:r>
            <a:r>
              <a:rPr lang="en-US" altLang="ko-KR" dirty="0"/>
              <a:t> --mode=</a:t>
            </a:r>
            <a:r>
              <a:rPr lang="en-US" altLang="ko-KR" dirty="0" err="1"/>
              <a:t>rsu</a:t>
            </a:r>
            <a:r>
              <a:rPr lang="en-US" altLang="ko-KR" dirty="0"/>
              <a:t> –n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C-Horizon Case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RSU: $</a:t>
            </a:r>
            <a:r>
              <a:rPr lang="en-US" altLang="ko-KR" dirty="0" err="1"/>
              <a:t>sudo</a:t>
            </a:r>
            <a:r>
              <a:rPr lang="en-US" altLang="ko-KR" dirty="0"/>
              <a:t> ./</a:t>
            </a:r>
            <a:r>
              <a:rPr lang="en-US" altLang="ko-KR" dirty="0" err="1"/>
              <a:t>ndn</a:t>
            </a:r>
            <a:r>
              <a:rPr lang="en-US" altLang="ko-KR" dirty="0"/>
              <a:t> --mode=</a:t>
            </a:r>
            <a:r>
              <a:rPr lang="en-US" altLang="ko-KR" dirty="0" err="1"/>
              <a:t>rsu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OBU: $</a:t>
            </a:r>
            <a:r>
              <a:rPr lang="en-US" altLang="ko-KR" dirty="0" err="1"/>
              <a:t>sudo</a:t>
            </a:r>
            <a:r>
              <a:rPr lang="en-US" altLang="ko-KR" dirty="0"/>
              <a:t> ./</a:t>
            </a:r>
            <a:r>
              <a:rPr lang="en-US" altLang="ko-KR" dirty="0" err="1"/>
              <a:t>ndn</a:t>
            </a:r>
            <a:r>
              <a:rPr lang="en-US" altLang="ko-KR" dirty="0"/>
              <a:t> --mode=</a:t>
            </a:r>
            <a:r>
              <a:rPr lang="en-US" altLang="ko-KR" dirty="0" err="1"/>
              <a:t>obu</a:t>
            </a:r>
            <a:r>
              <a:rPr lang="en-US" altLang="ko-KR" dirty="0"/>
              <a:t> -c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92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Dissect-</a:t>
            </a:r>
            <a:r>
              <a:rPr lang="en-US" altLang="ko-KR" dirty="0" err="1"/>
              <a:t>Wireshrk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76530F-0758-41A4-8893-BF9AAF96625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12775" y="1432968"/>
            <a:ext cx="7524328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latinLnBrk="0" hangingPunct="0"/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dissector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ndn.lua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ndn-dissectwireshark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ndn-dissectwireshark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ndn-dissect-wireshark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dissector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Wireshark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session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specifying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ndn.lua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wireshark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lua_script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ndn-dissect-wireshark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ndn.lua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Similarly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NDN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packets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dissector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tshark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tshark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lua_script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ndn-dissect-wireshark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ndn.lua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NDN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packets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dissector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Wireshark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sessions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Wireshark's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init.lua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wireshark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share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wireshark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Wireshark.app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wireshark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Wireshark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dofile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should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init.lua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file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latinLnBrk="0" hangingPunct="0"/>
            <a:endParaRPr kumimoji="0" lang="en-US" altLang="ko-KR" sz="1400" dirty="0">
              <a:latin typeface="Arial" panose="020B0604020202020204" pitchFamily="34" charset="0"/>
            </a:endParaRPr>
          </a:p>
          <a:p>
            <a:pPr lvl="0" eaLnBrk="0" latinLnBrk="0" hangingPunct="0"/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--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dofile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("/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full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ndn.lua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")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lvl="0" eaLnBrk="0" latinLnBrk="0" hangingPunct="0"/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dofile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("/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share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ndn-dissect-wireshark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ndn.lua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")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lvl="0" eaLnBrk="0" latinLnBrk="0" hangingPunct="0"/>
            <a:endParaRPr kumimoji="0" lang="en-US" altLang="ko-KR" sz="1400" dirty="0">
              <a:latin typeface="Arial" panose="020B0604020202020204" pitchFamily="34" charset="0"/>
            </a:endParaRPr>
          </a:p>
          <a:p>
            <a:pPr lvl="0" eaLnBrk="0" latinLnBrk="0" hangingPunct="0"/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wiki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latinLnBrk="0" hangingPunct="0"/>
            <a:endParaRPr kumimoji="0" lang="en-US" altLang="ko-KR" sz="1400" dirty="0">
              <a:latin typeface="Arial" panose="020B0604020202020204" pitchFamily="34" charset="0"/>
            </a:endParaRPr>
          </a:p>
          <a:p>
            <a:pPr lvl="0" eaLnBrk="0" latinLnBrk="0" hangingPunct="0"/>
            <a:r>
              <a:rPr kumimoji="0" lang="ko-KR" altLang="ko-KR" sz="1400" dirty="0">
                <a:solidFill>
                  <a:srgbClr val="00B0F0"/>
                </a:solidFill>
                <a:latin typeface="Arial" panose="020B0604020202020204" pitchFamily="34" charset="0"/>
              </a:rPr>
              <a:t>$ </a:t>
            </a:r>
            <a:r>
              <a:rPr kumimoji="0" lang="ko-KR" altLang="ko-KR" sz="1400" dirty="0" err="1">
                <a:solidFill>
                  <a:srgbClr val="00B0F0"/>
                </a:solidFill>
                <a:latin typeface="Arial" panose="020B0604020202020204" pitchFamily="34" charset="0"/>
              </a:rPr>
              <a:t>sudo</a:t>
            </a:r>
            <a:r>
              <a:rPr kumimoji="0" lang="ko-KR" altLang="ko-KR" sz="14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400" dirty="0" err="1">
                <a:solidFill>
                  <a:srgbClr val="00B0F0"/>
                </a:solidFill>
                <a:latin typeface="Arial" panose="020B0604020202020204" pitchFamily="34" charset="0"/>
              </a:rPr>
              <a:t>apt-get</a:t>
            </a:r>
            <a:r>
              <a:rPr kumimoji="0" lang="ko-KR" altLang="ko-KR" sz="14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400" dirty="0" err="1">
                <a:solidFill>
                  <a:srgbClr val="00B0F0"/>
                </a:solidFill>
                <a:latin typeface="Arial" panose="020B0604020202020204" pitchFamily="34" charset="0"/>
              </a:rPr>
              <a:t>install</a:t>
            </a:r>
            <a:r>
              <a:rPr kumimoji="0" lang="ko-KR" altLang="ko-KR" sz="14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400" dirty="0" err="1">
                <a:solidFill>
                  <a:srgbClr val="00B0F0"/>
                </a:solidFill>
                <a:latin typeface="Arial" panose="020B0604020202020204" pitchFamily="34" charset="0"/>
              </a:rPr>
              <a:t>wireshark</a:t>
            </a:r>
            <a:r>
              <a:rPr kumimoji="0" lang="ko-KR" altLang="ko-KR" sz="14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endParaRPr kumimoji="0" lang="en-US" altLang="ko-KR" sz="14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lvl="0" eaLnBrk="0" latinLnBrk="0" hangingPunct="0"/>
            <a:r>
              <a:rPr kumimoji="0" lang="ko-KR" altLang="ko-KR" sz="1400" dirty="0">
                <a:solidFill>
                  <a:srgbClr val="00B0F0"/>
                </a:solidFill>
                <a:latin typeface="Arial" panose="020B0604020202020204" pitchFamily="34" charset="0"/>
              </a:rPr>
              <a:t>$ </a:t>
            </a:r>
            <a:r>
              <a:rPr kumimoji="0" lang="ko-KR" altLang="ko-KR" sz="1400" dirty="0" err="1">
                <a:solidFill>
                  <a:srgbClr val="00B0F0"/>
                </a:solidFill>
                <a:latin typeface="Arial" panose="020B0604020202020204" pitchFamily="34" charset="0"/>
              </a:rPr>
              <a:t>sudo</a:t>
            </a:r>
            <a:r>
              <a:rPr kumimoji="0" lang="ko-KR" altLang="ko-KR" sz="14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400" dirty="0" err="1">
                <a:solidFill>
                  <a:srgbClr val="00B0F0"/>
                </a:solidFill>
                <a:latin typeface="Arial" panose="020B0604020202020204" pitchFamily="34" charset="0"/>
              </a:rPr>
              <a:t>dpkg-reconfigure</a:t>
            </a:r>
            <a:r>
              <a:rPr kumimoji="0" lang="ko-KR" altLang="ko-KR" sz="14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400" dirty="0" err="1">
                <a:solidFill>
                  <a:srgbClr val="00B0F0"/>
                </a:solidFill>
                <a:latin typeface="Arial" panose="020B0604020202020204" pitchFamily="34" charset="0"/>
              </a:rPr>
              <a:t>wireshark-common</a:t>
            </a:r>
            <a:r>
              <a:rPr kumimoji="0" lang="ko-KR" altLang="ko-KR" sz="14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endParaRPr kumimoji="0" lang="en-US" altLang="ko-KR" sz="14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lvl="0" eaLnBrk="0" latinLnBrk="0" hangingPunct="0"/>
            <a:r>
              <a:rPr kumimoji="0" lang="ko-KR" altLang="ko-KR" sz="1400" dirty="0">
                <a:solidFill>
                  <a:srgbClr val="00B0F0"/>
                </a:solidFill>
                <a:latin typeface="Arial" panose="020B0604020202020204" pitchFamily="34" charset="0"/>
              </a:rPr>
              <a:t>$ </a:t>
            </a:r>
            <a:r>
              <a:rPr kumimoji="0" lang="ko-KR" altLang="ko-KR" sz="1400" dirty="0" err="1">
                <a:solidFill>
                  <a:srgbClr val="00B0F0"/>
                </a:solidFill>
                <a:latin typeface="Arial" panose="020B0604020202020204" pitchFamily="34" charset="0"/>
              </a:rPr>
              <a:t>sudo</a:t>
            </a:r>
            <a:r>
              <a:rPr kumimoji="0" lang="ko-KR" altLang="ko-KR" sz="14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400" dirty="0" err="1">
                <a:solidFill>
                  <a:srgbClr val="00B0F0"/>
                </a:solidFill>
                <a:latin typeface="Arial" panose="020B0604020202020204" pitchFamily="34" charset="0"/>
              </a:rPr>
              <a:t>usermod</a:t>
            </a:r>
            <a:r>
              <a:rPr kumimoji="0" lang="ko-KR" altLang="ko-KR" sz="1400" dirty="0">
                <a:solidFill>
                  <a:srgbClr val="00B0F0"/>
                </a:solidFill>
                <a:latin typeface="Arial" panose="020B0604020202020204" pitchFamily="34" charset="0"/>
              </a:rPr>
              <a:t> -</a:t>
            </a:r>
            <a:r>
              <a:rPr kumimoji="0" lang="ko-KR" altLang="ko-KR" sz="1400" dirty="0" err="1">
                <a:solidFill>
                  <a:srgbClr val="00B0F0"/>
                </a:solidFill>
                <a:latin typeface="Arial" panose="020B0604020202020204" pitchFamily="34" charset="0"/>
              </a:rPr>
              <a:t>a</a:t>
            </a:r>
            <a:r>
              <a:rPr kumimoji="0" lang="ko-KR" altLang="ko-KR" sz="1400" dirty="0">
                <a:solidFill>
                  <a:srgbClr val="00B0F0"/>
                </a:solidFill>
                <a:latin typeface="Arial" panose="020B0604020202020204" pitchFamily="34" charset="0"/>
              </a:rPr>
              <a:t> -</a:t>
            </a:r>
            <a:r>
              <a:rPr kumimoji="0" lang="ko-KR" altLang="ko-KR" sz="1400" dirty="0" err="1">
                <a:solidFill>
                  <a:srgbClr val="00B0F0"/>
                </a:solidFill>
                <a:latin typeface="Arial" panose="020B0604020202020204" pitchFamily="34" charset="0"/>
              </a:rPr>
              <a:t>G</a:t>
            </a:r>
            <a:r>
              <a:rPr kumimoji="0" lang="ko-KR" altLang="ko-KR" sz="14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400" dirty="0" err="1">
                <a:solidFill>
                  <a:srgbClr val="00B0F0"/>
                </a:solidFill>
                <a:latin typeface="Arial" panose="020B0604020202020204" pitchFamily="34" charset="0"/>
              </a:rPr>
              <a:t>wireshark</a:t>
            </a:r>
            <a:r>
              <a:rPr kumimoji="0" lang="ko-KR" altLang="ko-KR" sz="1400" dirty="0">
                <a:solidFill>
                  <a:srgbClr val="00B0F0"/>
                </a:solidFill>
                <a:latin typeface="Arial" panose="020B0604020202020204" pitchFamily="34" charset="0"/>
              </a:rPr>
              <a:t> $USER </a:t>
            </a:r>
            <a:endParaRPr kumimoji="0" lang="en-US" altLang="ko-KR" sz="14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lvl="0" eaLnBrk="0" latinLnBrk="0" hangingPunct="0"/>
            <a:r>
              <a:rPr kumimoji="0" lang="ko-KR" altLang="ko-KR" sz="1400" dirty="0">
                <a:solidFill>
                  <a:srgbClr val="00B0F0"/>
                </a:solidFill>
                <a:latin typeface="Arial" panose="020B0604020202020204" pitchFamily="34" charset="0"/>
              </a:rPr>
              <a:t>$ </a:t>
            </a:r>
            <a:r>
              <a:rPr kumimoji="0" lang="ko-KR" altLang="ko-KR" sz="1400" dirty="0" err="1">
                <a:solidFill>
                  <a:srgbClr val="00B0F0"/>
                </a:solidFill>
                <a:latin typeface="Arial" panose="020B0604020202020204" pitchFamily="34" charset="0"/>
              </a:rPr>
              <a:t>newgrp</a:t>
            </a:r>
            <a:r>
              <a:rPr kumimoji="0" lang="ko-KR" altLang="ko-KR" sz="14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400" dirty="0" err="1">
                <a:solidFill>
                  <a:srgbClr val="00B0F0"/>
                </a:solidFill>
                <a:latin typeface="Arial" panose="020B0604020202020204" pitchFamily="34" charset="0"/>
              </a:rPr>
              <a:t>wireshark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9BE76-8583-4A26-8DC2-99AE1B232BA8}"/>
              </a:ext>
            </a:extLst>
          </p:cNvPr>
          <p:cNvSpPr txBox="1"/>
          <p:nvPr/>
        </p:nvSpPr>
        <p:spPr>
          <a:xfrm>
            <a:off x="612774" y="980728"/>
            <a:ext cx="6902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https://github.com/named-data/ndn-tools/tree/master/tools/dissect-wireshark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78147E69-985F-4630-A456-4D5009D36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034" y="5758487"/>
            <a:ext cx="4680520" cy="582259"/>
          </a:xfrm>
        </p:spPr>
        <p:txBody>
          <a:bodyPr>
            <a:norm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ndn</a:t>
            </a:r>
            <a:r>
              <a:rPr lang="en-US" altLang="ko-KR" b="1" dirty="0">
                <a:solidFill>
                  <a:srgbClr val="FF0000"/>
                </a:solidFill>
              </a:rPr>
              <a:t>-tools </a:t>
            </a:r>
            <a:r>
              <a:rPr lang="ko-KR" altLang="en-US" b="1" dirty="0">
                <a:solidFill>
                  <a:srgbClr val="FF0000"/>
                </a:solidFill>
              </a:rPr>
              <a:t>미리 설치 해야 함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B86AFCC-22F7-4B26-BC59-B79A45BE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https://named-data.net</a:t>
            </a:r>
            <a:endParaRPr lang="en-US" altLang="ko-KR" dirty="0"/>
          </a:p>
          <a:p>
            <a:pPr marL="109537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10F7DB9-25E8-4435-A10B-50B679BB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NDN Data Networking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DDD648-F3F2-45A3-AEA2-481C0BF8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63AFB2-5333-4A2E-9959-30A7DC6B3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652297"/>
            <a:ext cx="6566078" cy="44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43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369D19-C356-444F-BB49-FF2BBD46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NDN Router(NFD) Model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EDDC03-1C1F-4781-9CEE-28F87624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05" y="1196752"/>
            <a:ext cx="7203451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94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369D19-C356-444F-BB49-FF2BBD46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NDN Packet Format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CF6EC1-FDDB-4F42-B91D-EFD92461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84784"/>
            <a:ext cx="5804123" cy="24145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A45A49-5B99-460B-8927-38BC96A49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168966"/>
            <a:ext cx="4105275" cy="1838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24417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NDN Security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6786CF-2942-4A4C-B844-A1564D6F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70" y="1124744"/>
            <a:ext cx="7586492" cy="48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9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369D19-C356-444F-BB49-FF2BBD464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54555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Signed Interest is a mechanism to issue an authenticated Interest.</a:t>
            </a: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A signed Interest is an Interest where: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Name ends with </a:t>
            </a:r>
            <a:r>
              <a:rPr lang="en-US" altLang="ko-KR" dirty="0">
                <a:solidFill>
                  <a:srgbClr val="FF0000"/>
                </a:solidFill>
              </a:rPr>
              <a:t>ParametersHas256DigestComponent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InterestSignature</a:t>
            </a:r>
            <a:r>
              <a:rPr lang="en-US" altLang="ko-KR" dirty="0"/>
              <a:t> is present.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Signed Interest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417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NDN Security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pic>
        <p:nvPicPr>
          <p:cNvPr id="1026" name="Picture 2" descr="https://blogfiles.pstatic.net/MjAxOTA1MTNfOTcg/MDAxNTU3NzIzMzMxMzY0.MTn4nUX9pgi2H5IOkO6yk7XIIwXm5Z6REBh-T5A0O3gg.-PTxMjdSqkVnVtAVnFVwBoIPYA8MpaV_Q0KgkVcg3Vsg.PNG.veri_f/image.png">
            <a:extLst>
              <a:ext uri="{FF2B5EF4-FFF2-40B4-BE49-F238E27FC236}">
                <a16:creationId xmlns:a16="http://schemas.microsoft.com/office/drawing/2014/main" id="{EEB43208-F31F-496A-995F-F52758A75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3139"/>
            <a:ext cx="4738901" cy="463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FE1FA668-7534-41BF-BDD1-63294C3B1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204864"/>
            <a:ext cx="3816424" cy="2952328"/>
          </a:xfrm>
        </p:spPr>
        <p:txBody>
          <a:bodyPr>
            <a:normAutofit/>
          </a:bodyPr>
          <a:lstStyle/>
          <a:p>
            <a:r>
              <a:rPr lang="ko-KR" altLang="en-US" dirty="0"/>
              <a:t>공개키 암호에서는 누구나 공개키를 이용해 메세지를 암호화 할 수 있지만 개인키의 소유자만이 암호화된 메세지를 복호화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473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NDN Security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pic>
        <p:nvPicPr>
          <p:cNvPr id="2050" name="Picture 2" descr="https://blogfiles.pstatic.net/MjAxOTA1MTNfMTEy/MDAxNTU3NzIzODYyMTIx.dpUvqNGuRO8FoG0RDBm-DWiioGKEwdqh-QXcLYrI6kMg.ksK_HnB1wYBMflm5rNuAdghs1Y6sTPmPt-7oUh2kPPUg.PNG.veri_f/image.png">
            <a:extLst>
              <a:ext uri="{FF2B5EF4-FFF2-40B4-BE49-F238E27FC236}">
                <a16:creationId xmlns:a16="http://schemas.microsoft.com/office/drawing/2014/main" id="{9D363323-E8BE-442E-8764-7116F79DE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592" y="1772816"/>
            <a:ext cx="4565888" cy="426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F68583CF-1953-43AD-B700-AB348543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3754760" cy="2952328"/>
          </a:xfrm>
        </p:spPr>
        <p:txBody>
          <a:bodyPr>
            <a:normAutofit/>
          </a:bodyPr>
          <a:lstStyle/>
          <a:p>
            <a:r>
              <a:rPr lang="ko-KR" altLang="en-US" dirty="0"/>
              <a:t>메세지와 개인키를 결합하여 디지털 서명을 하는 경우 그에 대응되는 공개키를 가진 누구나 서명이 유효한지 검증할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448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pic>
        <p:nvPicPr>
          <p:cNvPr id="6" name="그림 5" descr="라인.png"/>
          <p:cNvPicPr>
            <a:picLocks noChangeAspect="1"/>
          </p:cNvPicPr>
          <p:nvPr/>
        </p:nvPicPr>
        <p:blipFill>
          <a:blip r:embed="rId2" cstate="print"/>
          <a:srcRect t="57350"/>
          <a:stretch>
            <a:fillRect/>
          </a:stretch>
        </p:blipFill>
        <p:spPr bwMode="auto">
          <a:xfrm>
            <a:off x="0" y="3955752"/>
            <a:ext cx="91440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패턴.png"/>
          <p:cNvPicPr>
            <a:picLocks noChangeAspect="1"/>
          </p:cNvPicPr>
          <p:nvPr/>
        </p:nvPicPr>
        <p:blipFill>
          <a:blip r:embed="rId3" cstate="print"/>
          <a:srcRect r="29526" b="31100"/>
          <a:stretch>
            <a:fillRect/>
          </a:stretch>
        </p:blipFill>
        <p:spPr bwMode="auto">
          <a:xfrm>
            <a:off x="-1" y="-46755"/>
            <a:ext cx="644366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지구.png"/>
          <p:cNvPicPr>
            <a:picLocks noChangeAspect="1"/>
          </p:cNvPicPr>
          <p:nvPr/>
        </p:nvPicPr>
        <p:blipFill>
          <a:blip r:embed="rId4" cstate="print"/>
          <a:srcRect t="10101" r="22438"/>
          <a:stretch>
            <a:fillRect/>
          </a:stretch>
        </p:blipFill>
        <p:spPr>
          <a:xfrm>
            <a:off x="0" y="1437165"/>
            <a:ext cx="6261100" cy="5442761"/>
          </a:xfrm>
          <a:prstGeom prst="rect">
            <a:avLst/>
          </a:prstGeom>
        </p:spPr>
      </p:pic>
      <p:pic>
        <p:nvPicPr>
          <p:cNvPr id="9" name="Picture 4" descr="slogan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29631"/>
            <a:ext cx="1444569" cy="45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60848"/>
            <a:ext cx="27003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00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NDN Packet Format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F33F099-9943-4F81-85F6-50A8B87CB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12893645" cy="84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B10507-3810-459D-BE37-FE4F669282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412776"/>
            <a:ext cx="7704855" cy="4392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811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369D19-C356-444F-BB49-FF2BBD464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54555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https://named-data.net/doc/NDN-packet-spec/current/name.html#ndn-name-format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An NDN Name is a hierarchical name for NDN content, which contains a sequence of name components.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NDN Name Format : </a:t>
            </a:r>
            <a:endParaRPr lang="ko-KR" altLang="en-US" b="1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NDN Packet Format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0E9C94E-33EA-4157-A73F-3DF4141723B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7200" y="4077072"/>
            <a:ext cx="5616624" cy="738664"/>
          </a:xfrm>
          <a:prstGeom prst="rect">
            <a:avLst/>
          </a:prstGeom>
          <a:solidFill>
            <a:srgbClr val="EEEE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We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use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2-level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nested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TLV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represent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The NAME-TYPE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outer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TLV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indicates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Inner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TLVs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should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be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NameComponent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-apple-system"/>
              </a:rPr>
              <a:t>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elements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1674D2-6906-4191-83AC-BA598794A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017535"/>
            <a:ext cx="7055768" cy="119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3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NDN Security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620B8EC-4FF2-442D-A8BF-76F378110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80519"/>
          </a:xfrm>
        </p:spPr>
        <p:txBody>
          <a:bodyPr/>
          <a:lstStyle/>
          <a:p>
            <a:r>
              <a:rPr lang="en-US" altLang="ko-KR" dirty="0"/>
              <a:t>The NDN security framework is built on </a:t>
            </a:r>
            <a:r>
              <a:rPr lang="en-US" altLang="ko-KR" dirty="0">
                <a:solidFill>
                  <a:srgbClr val="FF0000"/>
                </a:solidFill>
              </a:rPr>
              <a:t>public-key cryptography</a:t>
            </a:r>
            <a:r>
              <a:rPr lang="en-US" altLang="ko-KR" dirty="0"/>
              <a:t>[</a:t>
            </a:r>
            <a:r>
              <a:rPr lang="ko-KR" altLang="en-US" dirty="0"/>
              <a:t>공개</a:t>
            </a:r>
            <a:r>
              <a:rPr lang="en-US" altLang="ko-KR" dirty="0"/>
              <a:t>-</a:t>
            </a:r>
            <a:r>
              <a:rPr lang="ko-KR" altLang="en-US" dirty="0"/>
              <a:t>키 암호 방식</a:t>
            </a:r>
            <a:r>
              <a:rPr lang="en-US" altLang="ko-KR" dirty="0"/>
              <a:t>].</a:t>
            </a:r>
          </a:p>
          <a:p>
            <a:endParaRPr lang="en-US" altLang="ko-KR" dirty="0"/>
          </a:p>
          <a:p>
            <a:r>
              <a:rPr lang="en-US" altLang="ko-KR" dirty="0"/>
              <a:t>Public-key cryptography invented in 1976 by Diffie, Hellman, and Merkle, enabling:</a:t>
            </a:r>
          </a:p>
          <a:p>
            <a:pPr lvl="1"/>
            <a:r>
              <a:rPr lang="en-US" altLang="ko-KR" i="1" dirty="0"/>
              <a:t>Digital signatures: </a:t>
            </a:r>
            <a:r>
              <a:rPr lang="en-US" altLang="ko-KR" dirty="0"/>
              <a:t>private key signs, public key verifies.</a:t>
            </a:r>
          </a:p>
          <a:p>
            <a:pPr lvl="1"/>
            <a:r>
              <a:rPr lang="en-US" altLang="ko-KR" i="1" dirty="0"/>
              <a:t>Privacy: </a:t>
            </a:r>
            <a:r>
              <a:rPr lang="en-US" altLang="ko-KR" dirty="0"/>
              <a:t>public key </a:t>
            </a:r>
            <a:r>
              <a:rPr lang="en-US" altLang="ko-KR" dirty="0" err="1"/>
              <a:t>encyrpts</a:t>
            </a:r>
            <a:r>
              <a:rPr lang="en-US" altLang="ko-KR" dirty="0"/>
              <a:t>, private key decrypts.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But: </a:t>
            </a:r>
            <a:r>
              <a:rPr lang="en-US" altLang="ko-KR" i="1" dirty="0"/>
              <a:t>Are you using the “right” public key?</a:t>
            </a:r>
          </a:p>
          <a:p>
            <a:pPr lvl="1"/>
            <a:r>
              <a:rPr lang="en-US" altLang="ko-KR" dirty="0"/>
              <a:t>Public keys must be </a:t>
            </a:r>
            <a:r>
              <a:rPr lang="en-US" altLang="ko-KR" i="1" dirty="0"/>
              <a:t>authentic</a:t>
            </a:r>
            <a:r>
              <a:rPr lang="en-US" altLang="ko-KR" dirty="0"/>
              <a:t>, if not necessarily </a:t>
            </a:r>
            <a:r>
              <a:rPr lang="en-US" altLang="ko-KR" i="1" dirty="0"/>
              <a:t>secret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90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Signed Interest Example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2FF26E4-2C8D-4626-8076-DACE137B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9" y="1052513"/>
            <a:ext cx="7622581" cy="5356225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9C0532-A576-4413-9150-D6B58B8C2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437112"/>
            <a:ext cx="4843873" cy="21111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07A9F9-ED1B-4627-A60F-6A79CB017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196" y="3267513"/>
            <a:ext cx="4294300" cy="7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7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ko-KR" dirty="0"/>
              <a:t>Diagram of NDN Validation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366" y="6592267"/>
            <a:ext cx="419100" cy="365125"/>
          </a:xfrm>
        </p:spPr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A656CC-A155-414D-9B0D-2E585CB3685F}"/>
              </a:ext>
            </a:extLst>
          </p:cNvPr>
          <p:cNvSpPr/>
          <p:nvPr/>
        </p:nvSpPr>
        <p:spPr>
          <a:xfrm>
            <a:off x="1118509" y="1846948"/>
            <a:ext cx="914400" cy="5543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RSU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E1899A-4AF9-4905-BBF6-86B771BFAB1A}"/>
              </a:ext>
            </a:extLst>
          </p:cNvPr>
          <p:cNvSpPr/>
          <p:nvPr/>
        </p:nvSpPr>
        <p:spPr>
          <a:xfrm>
            <a:off x="7179757" y="1836096"/>
            <a:ext cx="914400" cy="5543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OBU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A81876D-81BA-4F26-8285-D6647219EC8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563133" y="2401308"/>
            <a:ext cx="12576" cy="3246129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F0679D3-4906-482B-9C4C-C1367FEF3B2A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636957" y="2390456"/>
            <a:ext cx="0" cy="3256981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3006812-9BB8-4C11-9266-1CF5F70598DA}"/>
              </a:ext>
            </a:extLst>
          </p:cNvPr>
          <p:cNvCxnSpPr>
            <a:cxnSpLocks/>
          </p:cNvCxnSpPr>
          <p:nvPr/>
        </p:nvCxnSpPr>
        <p:spPr>
          <a:xfrm>
            <a:off x="1563133" y="3206925"/>
            <a:ext cx="607382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2183242-3080-406B-904F-921BFA907E17}"/>
              </a:ext>
            </a:extLst>
          </p:cNvPr>
          <p:cNvSpPr txBox="1"/>
          <p:nvPr/>
        </p:nvSpPr>
        <p:spPr>
          <a:xfrm>
            <a:off x="2406925" y="2405593"/>
            <a:ext cx="467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SI:/etri/c-horizon/my-global-path with</a:t>
            </a:r>
            <a:r>
              <a:rPr lang="ko-KR" altLang="en-US" sz="1400" dirty="0"/>
              <a:t> 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etri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obu</a:t>
            </a:r>
            <a:r>
              <a:rPr lang="en-US" altLang="ko-KR" sz="1400" dirty="0"/>
              <a:t>/KEY</a:t>
            </a:r>
            <a:endParaRPr lang="ko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A7ACBB-B5F2-44F7-ABDA-22B63867B1A2}"/>
              </a:ext>
            </a:extLst>
          </p:cNvPr>
          <p:cNvCxnSpPr>
            <a:cxnSpLocks/>
          </p:cNvCxnSpPr>
          <p:nvPr/>
        </p:nvCxnSpPr>
        <p:spPr>
          <a:xfrm flipH="1">
            <a:off x="1575709" y="2783052"/>
            <a:ext cx="606124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CD59AE-1542-47A9-BA42-DEAA934B68F4}"/>
              </a:ext>
            </a:extLst>
          </p:cNvPr>
          <p:cNvSpPr txBox="1"/>
          <p:nvPr/>
        </p:nvSpPr>
        <p:spPr>
          <a:xfrm>
            <a:off x="3909637" y="2855060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I:/etri/obu/KEY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B908040-0A33-4211-AC5E-7BDA2638B94B}"/>
              </a:ext>
            </a:extLst>
          </p:cNvPr>
          <p:cNvCxnSpPr>
            <a:cxnSpLocks/>
          </p:cNvCxnSpPr>
          <p:nvPr/>
        </p:nvCxnSpPr>
        <p:spPr>
          <a:xfrm>
            <a:off x="1575709" y="4661233"/>
            <a:ext cx="605319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312071-760D-470E-9DFD-7A2DF19D25AF}"/>
              </a:ext>
            </a:extLst>
          </p:cNvPr>
          <p:cNvSpPr txBox="1"/>
          <p:nvPr/>
        </p:nvSpPr>
        <p:spPr>
          <a:xfrm>
            <a:off x="2339495" y="4312203"/>
            <a:ext cx="4578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D:/etri/c-horizon/my-global-path with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etri</a:t>
            </a:r>
            <a:r>
              <a:rPr lang="en-US" altLang="ko-KR" dirty="0"/>
              <a:t>/</a:t>
            </a:r>
            <a:r>
              <a:rPr lang="en-US" altLang="ko-KR" dirty="0" err="1"/>
              <a:t>rsu</a:t>
            </a:r>
            <a:r>
              <a:rPr lang="en-US" altLang="ko-KR" dirty="0"/>
              <a:t>/KEY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81A05B7-BCB9-4E59-A5A2-DEA23D3293F1}"/>
              </a:ext>
            </a:extLst>
          </p:cNvPr>
          <p:cNvCxnSpPr>
            <a:cxnSpLocks/>
          </p:cNvCxnSpPr>
          <p:nvPr/>
        </p:nvCxnSpPr>
        <p:spPr>
          <a:xfrm flipH="1">
            <a:off x="1575709" y="3686487"/>
            <a:ext cx="606124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D9F9D6F-D654-4121-94CC-D45B65AC2518}"/>
              </a:ext>
            </a:extLst>
          </p:cNvPr>
          <p:cNvSpPr txBox="1"/>
          <p:nvPr/>
        </p:nvSpPr>
        <p:spPr>
          <a:xfrm>
            <a:off x="3256606" y="3325176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C:/etri/obu/KEY with /</a:t>
            </a:r>
            <a:r>
              <a:rPr lang="en-US" altLang="ko-KR" sz="1400" dirty="0" err="1"/>
              <a:t>etri</a:t>
            </a:r>
            <a:r>
              <a:rPr lang="en-US" altLang="ko-KR" sz="1400" dirty="0"/>
              <a:t>/KEY</a:t>
            </a:r>
            <a:endParaRPr lang="ko-KR" altLang="en-US" sz="14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2336F66-BF80-4C63-A930-88A947C3F3FD}"/>
              </a:ext>
            </a:extLst>
          </p:cNvPr>
          <p:cNvCxnSpPr>
            <a:cxnSpLocks/>
          </p:cNvCxnSpPr>
          <p:nvPr/>
        </p:nvCxnSpPr>
        <p:spPr>
          <a:xfrm>
            <a:off x="2859398" y="1690935"/>
            <a:ext cx="56879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59781E6-3666-454A-88BB-E65ED71D02A7}"/>
              </a:ext>
            </a:extLst>
          </p:cNvPr>
          <p:cNvCxnSpPr>
            <a:cxnSpLocks/>
          </p:cNvCxnSpPr>
          <p:nvPr/>
        </p:nvCxnSpPr>
        <p:spPr>
          <a:xfrm>
            <a:off x="2859398" y="1335285"/>
            <a:ext cx="54910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477F547-6BDE-4E40-8562-12946EDD7F07}"/>
              </a:ext>
            </a:extLst>
          </p:cNvPr>
          <p:cNvSpPr txBox="1"/>
          <p:nvPr/>
        </p:nvSpPr>
        <p:spPr>
          <a:xfrm>
            <a:off x="3485746" y="1537047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개발자가 추가해야 하는 코드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0A4D40-170E-4CEF-89DD-DA4793DA7AF4}"/>
              </a:ext>
            </a:extLst>
          </p:cNvPr>
          <p:cNvSpPr txBox="1"/>
          <p:nvPr/>
        </p:nvSpPr>
        <p:spPr>
          <a:xfrm>
            <a:off x="3436515" y="1173822"/>
            <a:ext cx="32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ndn</a:t>
            </a:r>
            <a:r>
              <a:rPr lang="en-US" altLang="ko-KR" sz="1400" dirty="0"/>
              <a:t>-cxx </a:t>
            </a:r>
            <a:r>
              <a:rPr lang="ko-KR" altLang="en-US" sz="1400" dirty="0"/>
              <a:t>라이브러리가 자동으로 진행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ED8B939-E454-40E8-8475-4B9CB4AF69B9}"/>
              </a:ext>
            </a:extLst>
          </p:cNvPr>
          <p:cNvCxnSpPr>
            <a:cxnSpLocks/>
          </p:cNvCxnSpPr>
          <p:nvPr/>
        </p:nvCxnSpPr>
        <p:spPr>
          <a:xfrm flipH="1">
            <a:off x="1563133" y="5070337"/>
            <a:ext cx="606124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973E33-25D0-4DA8-9434-F7EF4575E7FC}"/>
              </a:ext>
            </a:extLst>
          </p:cNvPr>
          <p:cNvSpPr txBox="1"/>
          <p:nvPr/>
        </p:nvSpPr>
        <p:spPr>
          <a:xfrm>
            <a:off x="3827391" y="4724441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I:/etri/rsu/KEY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1A7554D-C848-448C-B8AC-F360A8BD66FC}"/>
              </a:ext>
            </a:extLst>
          </p:cNvPr>
          <p:cNvCxnSpPr>
            <a:cxnSpLocks/>
          </p:cNvCxnSpPr>
          <p:nvPr/>
        </p:nvCxnSpPr>
        <p:spPr>
          <a:xfrm>
            <a:off x="1575709" y="5517894"/>
            <a:ext cx="607382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9C66861-BD91-47B9-AA09-03D58F862C6A}"/>
              </a:ext>
            </a:extLst>
          </p:cNvPr>
          <p:cNvSpPr txBox="1"/>
          <p:nvPr/>
        </p:nvSpPr>
        <p:spPr>
          <a:xfrm>
            <a:off x="3182173" y="5166028"/>
            <a:ext cx="2659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C:/etri/rsu/KEY with /</a:t>
            </a:r>
            <a:r>
              <a:rPr lang="en-US" altLang="ko-KR" sz="1400" dirty="0" err="1"/>
              <a:t>etri</a:t>
            </a:r>
            <a:r>
              <a:rPr lang="en-US" altLang="ko-KR" sz="1400" dirty="0"/>
              <a:t>/KEY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7C7373-A452-4DDE-923F-D115160E86E6}"/>
              </a:ext>
            </a:extLst>
          </p:cNvPr>
          <p:cNvSpPr txBox="1"/>
          <p:nvPr/>
        </p:nvSpPr>
        <p:spPr>
          <a:xfrm>
            <a:off x="107504" y="3744962"/>
            <a:ext cx="3905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ndn</a:t>
            </a:r>
            <a:r>
              <a:rPr lang="en-US" altLang="ko-KR" sz="1400" dirty="0"/>
              <a:t>-cxx::validator::</a:t>
            </a:r>
            <a:r>
              <a:rPr lang="en-US" altLang="ko-KR" sz="1400" dirty="0">
                <a:solidFill>
                  <a:srgbClr val="0070C0"/>
                </a:solidFill>
              </a:rPr>
              <a:t>validate with </a:t>
            </a:r>
            <a:r>
              <a:rPr lang="en-US" altLang="ko-KR" sz="1400" dirty="0" err="1">
                <a:solidFill>
                  <a:srgbClr val="0070C0"/>
                </a:solidFill>
              </a:rPr>
              <a:t>trustAnchor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9866FA-2319-456D-A5E6-5E760C94E796}"/>
              </a:ext>
            </a:extLst>
          </p:cNvPr>
          <p:cNvSpPr txBox="1"/>
          <p:nvPr/>
        </p:nvSpPr>
        <p:spPr>
          <a:xfrm>
            <a:off x="5201485" y="5647437"/>
            <a:ext cx="3905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ndn</a:t>
            </a:r>
            <a:r>
              <a:rPr lang="en-US" altLang="ko-KR" sz="1400" dirty="0"/>
              <a:t>-cxx::validator::</a:t>
            </a:r>
            <a:r>
              <a:rPr lang="en-US" altLang="ko-KR" sz="1400" dirty="0">
                <a:solidFill>
                  <a:srgbClr val="0070C0"/>
                </a:solidFill>
              </a:rPr>
              <a:t>validate with </a:t>
            </a:r>
            <a:r>
              <a:rPr lang="en-US" altLang="ko-KR" sz="1400" dirty="0" err="1">
                <a:solidFill>
                  <a:srgbClr val="0070C0"/>
                </a:solidFill>
              </a:rPr>
              <a:t>trustAnchor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5653F3-4270-4ED1-BA48-8D956C62C994}"/>
              </a:ext>
            </a:extLst>
          </p:cNvPr>
          <p:cNvSpPr txBox="1"/>
          <p:nvPr/>
        </p:nvSpPr>
        <p:spPr>
          <a:xfrm>
            <a:off x="7596268" y="3938685"/>
            <a:ext cx="157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/>
              <a:t>Pib</a:t>
            </a:r>
            <a:r>
              <a:rPr lang="ko-KR" altLang="en-US" sz="1000" b="1" dirty="0"/>
              <a:t>에서 </a:t>
            </a:r>
            <a:r>
              <a:rPr lang="en-US" altLang="ko-KR" sz="1000" b="1" dirty="0"/>
              <a:t>KEY</a:t>
            </a:r>
            <a:r>
              <a:rPr lang="ko-KR" altLang="en-US" sz="1000" b="1" dirty="0"/>
              <a:t>를 검색하여</a:t>
            </a:r>
            <a:endParaRPr lang="en-US" altLang="ko-KR" sz="1000" b="1" dirty="0"/>
          </a:p>
          <a:p>
            <a:r>
              <a:rPr lang="en-US" altLang="ko-KR" sz="1000" b="1" dirty="0"/>
              <a:t>Certificate</a:t>
            </a:r>
            <a:r>
              <a:rPr lang="ko-KR" altLang="en-US" sz="1000" b="1" dirty="0"/>
              <a:t>을 </a:t>
            </a:r>
            <a:r>
              <a:rPr lang="en-US" altLang="ko-KR" sz="1000" b="1" dirty="0"/>
              <a:t>RSU</a:t>
            </a:r>
            <a:r>
              <a:rPr lang="ko-KR" altLang="en-US" sz="1000" b="1" dirty="0"/>
              <a:t>에게 </a:t>
            </a:r>
            <a:endParaRPr lang="en-US" altLang="ko-KR" sz="1000" b="1" dirty="0"/>
          </a:p>
          <a:p>
            <a:r>
              <a:rPr lang="ko-KR" altLang="en-US" sz="1000" b="1" dirty="0"/>
              <a:t>전달될 수 있도록 개발자</a:t>
            </a:r>
            <a:endParaRPr lang="en-US" altLang="ko-KR" sz="1000" b="1" dirty="0"/>
          </a:p>
          <a:p>
            <a:r>
              <a:rPr lang="ko-KR" altLang="en-US" sz="1000" b="1" dirty="0"/>
              <a:t>코딩이 필요 함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7587031D-EF18-41F4-A84A-9DFF8356558E}"/>
              </a:ext>
            </a:extLst>
          </p:cNvPr>
          <p:cNvSpPr/>
          <p:nvPr/>
        </p:nvSpPr>
        <p:spPr>
          <a:xfrm>
            <a:off x="7654159" y="3648143"/>
            <a:ext cx="439103" cy="324767"/>
          </a:xfrm>
          <a:custGeom>
            <a:avLst/>
            <a:gdLst>
              <a:gd name="connsiteX0" fmla="*/ 433551 w 439103"/>
              <a:gd name="connsiteY0" fmla="*/ 324767 h 324767"/>
              <a:gd name="connsiteX1" fmla="*/ 378372 w 439103"/>
              <a:gd name="connsiteY1" fmla="*/ 48871 h 324767"/>
              <a:gd name="connsiteX2" fmla="*/ 0 w 439103"/>
              <a:gd name="connsiteY2" fmla="*/ 1574 h 324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103" h="324767">
                <a:moveTo>
                  <a:pt x="433551" y="324767"/>
                </a:moveTo>
                <a:cubicBezTo>
                  <a:pt x="442090" y="213751"/>
                  <a:pt x="450630" y="102736"/>
                  <a:pt x="378372" y="48871"/>
                </a:cubicBezTo>
                <a:cubicBezTo>
                  <a:pt x="306114" y="-4994"/>
                  <a:pt x="153057" y="-1710"/>
                  <a:pt x="0" y="157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2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ko-KR" dirty="0"/>
              <a:t>Example of NDN Network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366" y="6592267"/>
            <a:ext cx="419100" cy="365125"/>
          </a:xfrm>
        </p:spPr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582DE5-A0DA-4055-93DE-A095A9AB5716}"/>
              </a:ext>
            </a:extLst>
          </p:cNvPr>
          <p:cNvSpPr/>
          <p:nvPr/>
        </p:nvSpPr>
        <p:spPr>
          <a:xfrm>
            <a:off x="317332" y="2654702"/>
            <a:ext cx="2952328" cy="252028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RSU(Jim)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38EAB7F-31D9-45BF-A0F1-BC6E4AD13244}"/>
              </a:ext>
            </a:extLst>
          </p:cNvPr>
          <p:cNvSpPr/>
          <p:nvPr/>
        </p:nvSpPr>
        <p:spPr>
          <a:xfrm>
            <a:off x="5501908" y="2621672"/>
            <a:ext cx="2952328" cy="259228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OBU(kr300)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6B638-207F-414D-B7E9-BEC061D08D3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69660" y="3914842"/>
            <a:ext cx="2232248" cy="29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AD551D55-8D47-410F-90AC-030BDEDF88C3}"/>
              </a:ext>
            </a:extLst>
          </p:cNvPr>
          <p:cNvSpPr/>
          <p:nvPr/>
        </p:nvSpPr>
        <p:spPr>
          <a:xfrm>
            <a:off x="2274080" y="3463539"/>
            <a:ext cx="914400" cy="91440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NFD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AF61650-070D-4A71-8EDC-A45235C0F8DB}"/>
              </a:ext>
            </a:extLst>
          </p:cNvPr>
          <p:cNvSpPr/>
          <p:nvPr/>
        </p:nvSpPr>
        <p:spPr>
          <a:xfrm>
            <a:off x="5605370" y="3440913"/>
            <a:ext cx="914400" cy="91440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NFD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A49A80B-E9C4-4709-85A0-5BE6856A31A4}"/>
              </a:ext>
            </a:extLst>
          </p:cNvPr>
          <p:cNvSpPr/>
          <p:nvPr/>
        </p:nvSpPr>
        <p:spPr>
          <a:xfrm>
            <a:off x="389340" y="3457642"/>
            <a:ext cx="1232991" cy="401493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RsuNdnAPP</a:t>
            </a:r>
            <a:endParaRPr lang="ko-KR" altLang="en-US" sz="1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82CB893-8916-4519-8161-D24087F6F059}"/>
              </a:ext>
            </a:extLst>
          </p:cNvPr>
          <p:cNvSpPr/>
          <p:nvPr/>
        </p:nvSpPr>
        <p:spPr>
          <a:xfrm>
            <a:off x="480875" y="4165232"/>
            <a:ext cx="1160983" cy="401493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nfdc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61BBA2C-A956-43DC-94B5-BB59E66351A4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1622331" y="3658389"/>
            <a:ext cx="651749" cy="26235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E53D6E4-4294-4FC3-AC96-A990D0E45D2C}"/>
              </a:ext>
            </a:extLst>
          </p:cNvPr>
          <p:cNvCxnSpPr>
            <a:cxnSpLocks/>
            <a:stCxn id="9" idx="6"/>
            <a:endCxn id="16" idx="1"/>
          </p:cNvCxnSpPr>
          <p:nvPr/>
        </p:nvCxnSpPr>
        <p:spPr>
          <a:xfrm flipV="1">
            <a:off x="6519770" y="3496620"/>
            <a:ext cx="583474" cy="40149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438816B-95A7-4295-969B-AB3AE503D4F4}"/>
              </a:ext>
            </a:extLst>
          </p:cNvPr>
          <p:cNvCxnSpPr>
            <a:cxnSpLocks/>
            <a:stCxn id="9" idx="6"/>
            <a:endCxn id="17" idx="1"/>
          </p:cNvCxnSpPr>
          <p:nvPr/>
        </p:nvCxnSpPr>
        <p:spPr>
          <a:xfrm>
            <a:off x="6519770" y="3898113"/>
            <a:ext cx="583474" cy="43995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4D56B3-FEE5-4A1B-853E-7491435FEF2B}"/>
              </a:ext>
            </a:extLst>
          </p:cNvPr>
          <p:cNvCxnSpPr>
            <a:cxnSpLocks/>
            <a:stCxn id="11" idx="3"/>
            <a:endCxn id="8" idx="2"/>
          </p:cNvCxnSpPr>
          <p:nvPr/>
        </p:nvCxnSpPr>
        <p:spPr>
          <a:xfrm flipV="1">
            <a:off x="1641858" y="3920739"/>
            <a:ext cx="632222" cy="44524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19D6B2-36D1-452D-91D4-CA3E3C539348}"/>
              </a:ext>
            </a:extLst>
          </p:cNvPr>
          <p:cNvSpPr/>
          <p:nvPr/>
        </p:nvSpPr>
        <p:spPr>
          <a:xfrm>
            <a:off x="7103244" y="3295873"/>
            <a:ext cx="1278984" cy="401493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ObuNdnAPP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456277C-0506-4612-B0B6-1AEA17CD2926}"/>
              </a:ext>
            </a:extLst>
          </p:cNvPr>
          <p:cNvSpPr/>
          <p:nvPr/>
        </p:nvSpPr>
        <p:spPr>
          <a:xfrm>
            <a:off x="7103244" y="4137322"/>
            <a:ext cx="1160983" cy="401493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nfdc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A9EBC-66AF-4B04-88F5-81868D8BC572}"/>
              </a:ext>
            </a:extLst>
          </p:cNvPr>
          <p:cNvSpPr txBox="1"/>
          <p:nvPr/>
        </p:nvSpPr>
        <p:spPr>
          <a:xfrm>
            <a:off x="423368" y="5363344"/>
            <a:ext cx="2773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$</a:t>
            </a:r>
            <a:r>
              <a:rPr lang="en-US" altLang="ko-KR" sz="1400" b="1" dirty="0" err="1"/>
              <a:t>sudo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nfdc</a:t>
            </a:r>
            <a:r>
              <a:rPr lang="en-US" altLang="ko-KR" sz="1400" b="1" dirty="0"/>
              <a:t> route add /</a:t>
            </a:r>
            <a:r>
              <a:rPr lang="en-US" altLang="ko-KR" sz="1400" b="1" dirty="0" err="1"/>
              <a:t>etri</a:t>
            </a:r>
            <a:r>
              <a:rPr lang="en-US" altLang="ko-KR" sz="1400" b="1" dirty="0"/>
              <a:t> 257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D0B1DE-3B54-4005-85D3-A78960146591}"/>
              </a:ext>
            </a:extLst>
          </p:cNvPr>
          <p:cNvSpPr txBox="1"/>
          <p:nvPr/>
        </p:nvSpPr>
        <p:spPr>
          <a:xfrm>
            <a:off x="5593060" y="5363344"/>
            <a:ext cx="2773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$</a:t>
            </a:r>
            <a:r>
              <a:rPr lang="en-US" altLang="ko-KR" sz="1400" b="1" dirty="0" err="1"/>
              <a:t>sudo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nfdc</a:t>
            </a:r>
            <a:r>
              <a:rPr lang="en-US" altLang="ko-KR" sz="1400" b="1" dirty="0"/>
              <a:t> route add /</a:t>
            </a:r>
            <a:r>
              <a:rPr lang="en-US" altLang="ko-KR" sz="1400" b="1" dirty="0" err="1"/>
              <a:t>etri</a:t>
            </a:r>
            <a:r>
              <a:rPr lang="en-US" altLang="ko-KR" sz="1400" b="1" dirty="0"/>
              <a:t> 258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EFF9E9-C1A6-424E-B993-C1FF0D6FD26B}"/>
              </a:ext>
            </a:extLst>
          </p:cNvPr>
          <p:cNvSpPr txBox="1"/>
          <p:nvPr/>
        </p:nvSpPr>
        <p:spPr>
          <a:xfrm>
            <a:off x="3088771" y="3959844"/>
            <a:ext cx="1521570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C00000"/>
                </a:solidFill>
              </a:rPr>
              <a:t>dev:enx00b20170808d</a:t>
            </a:r>
          </a:p>
          <a:p>
            <a:pPr algn="ctr"/>
            <a:r>
              <a:rPr lang="en-US" altLang="ko-KR" sz="1000" b="1" dirty="0">
                <a:solidFill>
                  <a:srgbClr val="C00000"/>
                </a:solidFill>
              </a:rPr>
              <a:t>Face Id: 257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CE59-43DA-4CF6-AB45-B3AEC065703C}"/>
              </a:ext>
            </a:extLst>
          </p:cNvPr>
          <p:cNvSpPr txBox="1"/>
          <p:nvPr/>
        </p:nvSpPr>
        <p:spPr>
          <a:xfrm>
            <a:off x="4180649" y="3514732"/>
            <a:ext cx="1558440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C00000"/>
                </a:solidFill>
              </a:rPr>
              <a:t>dev::enx00b201708168</a:t>
            </a:r>
          </a:p>
          <a:p>
            <a:pPr algn="ctr"/>
            <a:r>
              <a:rPr lang="en-US" altLang="ko-KR" sz="1000" b="1" dirty="0">
                <a:solidFill>
                  <a:srgbClr val="C00000"/>
                </a:solidFill>
              </a:rPr>
              <a:t>Face Id: 258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A42401B-DF91-4679-BF74-C974E23ABC4A}"/>
              </a:ext>
            </a:extLst>
          </p:cNvPr>
          <p:cNvSpPr/>
          <p:nvPr/>
        </p:nvSpPr>
        <p:spPr>
          <a:xfrm>
            <a:off x="3504905" y="1280077"/>
            <a:ext cx="1730102" cy="44306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dirty="0"/>
              <a:t>Root Server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59CAD6B-FD4F-4337-9D5E-BEEFD63716BC}"/>
              </a:ext>
            </a:extLst>
          </p:cNvPr>
          <p:cNvCxnSpPr>
            <a:stCxn id="22" idx="1"/>
            <a:endCxn id="5" idx="0"/>
          </p:cNvCxnSpPr>
          <p:nvPr/>
        </p:nvCxnSpPr>
        <p:spPr>
          <a:xfrm flipH="1">
            <a:off x="1793496" y="1501611"/>
            <a:ext cx="1711409" cy="1153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8C8015B-FAD5-4540-A61A-169460ED191B}"/>
              </a:ext>
            </a:extLst>
          </p:cNvPr>
          <p:cNvCxnSpPr>
            <a:cxnSpLocks/>
            <a:stCxn id="22" idx="3"/>
            <a:endCxn id="6" idx="0"/>
          </p:cNvCxnSpPr>
          <p:nvPr/>
        </p:nvCxnSpPr>
        <p:spPr>
          <a:xfrm>
            <a:off x="5235007" y="1501611"/>
            <a:ext cx="1743065" cy="112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79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A95CF3-3F92-48A7-BC48-BF2EDDA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NDN Security(Key Chain)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37E1D-ECC0-4F38-9389-79726B7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3C30E-C25E-4C64-834B-35E442697CA0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9E2AB6-C868-4803-8E57-7B502341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38" y="1196752"/>
            <a:ext cx="7884368" cy="47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98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26398</TotalTime>
  <Words>1713</Words>
  <Application>Microsoft Office PowerPoint</Application>
  <PresentationFormat>화면 슬라이드 쇼(4:3)</PresentationFormat>
  <Paragraphs>243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-apple-system</vt:lpstr>
      <vt:lpstr>Arial Unicode MS</vt:lpstr>
      <vt:lpstr>굴림</vt:lpstr>
      <vt:lpstr>맑은 고딕</vt:lpstr>
      <vt:lpstr>Arial</vt:lpstr>
      <vt:lpstr>Lucida Sans Unicode</vt:lpstr>
      <vt:lpstr>Tahoma</vt:lpstr>
      <vt:lpstr>Verdana</vt:lpstr>
      <vt:lpstr>Wingdings</vt:lpstr>
      <vt:lpstr>Wingdings 2</vt:lpstr>
      <vt:lpstr>Wingdings 3</vt:lpstr>
      <vt:lpstr>광장</vt:lpstr>
      <vt:lpstr>NDN Security </vt:lpstr>
      <vt:lpstr>NDN Data Networking</vt:lpstr>
      <vt:lpstr>NDN Packet Format</vt:lpstr>
      <vt:lpstr>NDN Packet Format</vt:lpstr>
      <vt:lpstr>NDN Security</vt:lpstr>
      <vt:lpstr>Signed Interest Example</vt:lpstr>
      <vt:lpstr>Diagram of NDN Validation</vt:lpstr>
      <vt:lpstr>Example of NDN Network</vt:lpstr>
      <vt:lpstr>NDN Security(Key Chain)</vt:lpstr>
      <vt:lpstr>NDN Security ToolKits</vt:lpstr>
      <vt:lpstr>NDN Security Configuration</vt:lpstr>
      <vt:lpstr>NDN Security Configuration</vt:lpstr>
      <vt:lpstr>주요 NDN-CXX Classes</vt:lpstr>
      <vt:lpstr>Command Interest Coding</vt:lpstr>
      <vt:lpstr>Certificate Request Coding</vt:lpstr>
      <vt:lpstr>Data Coding</vt:lpstr>
      <vt:lpstr>dcn-cxx-0.7.0/NFD-0.7.0</vt:lpstr>
      <vt:lpstr>Demo 실행 방법</vt:lpstr>
      <vt:lpstr>Dissect-Wireshrk</vt:lpstr>
      <vt:lpstr>NDN Router(NFD) Model</vt:lpstr>
      <vt:lpstr>NDN Packet Format</vt:lpstr>
      <vt:lpstr>NDN Security</vt:lpstr>
      <vt:lpstr>Signed Interest</vt:lpstr>
      <vt:lpstr>NDN Security</vt:lpstr>
      <vt:lpstr>NDN Security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RFC3945 Generalized Multi-Protocol Label Switching Architecture</dc:title>
  <dc:creator>admin</dc:creator>
  <cp:lastModifiedBy>Admin</cp:lastModifiedBy>
  <cp:revision>1740</cp:revision>
  <dcterms:created xsi:type="dcterms:W3CDTF">2008-06-19T01:23:33Z</dcterms:created>
  <dcterms:modified xsi:type="dcterms:W3CDTF">2020-09-17T09:53:54Z</dcterms:modified>
</cp:coreProperties>
</file>