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4" r:id="rId3"/>
    <p:sldId id="307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35" r:id="rId12"/>
    <p:sldId id="325" r:id="rId13"/>
    <p:sldId id="326" r:id="rId14"/>
    <p:sldId id="324" r:id="rId15"/>
    <p:sldId id="333" r:id="rId16"/>
    <p:sldId id="330" r:id="rId17"/>
    <p:sldId id="332" r:id="rId18"/>
    <p:sldId id="323" r:id="rId19"/>
    <p:sldId id="308" r:id="rId20"/>
    <p:sldId id="317" r:id="rId21"/>
    <p:sldId id="312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6" autoAdjust="0"/>
  </p:normalViewPr>
  <p:slideViewPr>
    <p:cSldViewPr>
      <p:cViewPr varScale="1">
        <p:scale>
          <a:sx n="99" d="100"/>
          <a:sy n="99" d="100"/>
        </p:scale>
        <p:origin x="-27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CED33A23-79D4-437C-B735-A864A4DED50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D18BC63-2FB7-428C-83CB-7B4AD21E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0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Batch Chain vs Real-time chain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Batch Chain vs Real-time chain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처음에는 </a:t>
            </a:r>
            <a:r>
              <a:rPr lang="en-US" altLang="ko-KR" dirty="0" smtClean="0"/>
              <a:t>10MB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데이터가 있다고 가정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이를 </a:t>
            </a:r>
            <a:r>
              <a:rPr lang="ko-KR" altLang="en-US" baseline="0" dirty="0" err="1" smtClean="0"/>
              <a:t>세그멘트로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8129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만듬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뒤에 있는 세그먼트부터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7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처음에는 </a:t>
            </a:r>
            <a:r>
              <a:rPr lang="en-US" altLang="ko-KR" dirty="0" smtClean="0"/>
              <a:t>10MB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데이터가 있다고 가정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이를 </a:t>
            </a:r>
            <a:r>
              <a:rPr lang="ko-KR" altLang="en-US" baseline="0" dirty="0" err="1" smtClean="0"/>
              <a:t>세그멘트로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8129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만듬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뒤에 있는 세그먼트부터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7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8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어플리케이션에서 </a:t>
            </a:r>
            <a:r>
              <a:rPr lang="ko-KR" altLang="en-US" dirty="0" err="1" smtClean="0"/>
              <a:t>멀클해시트리를</a:t>
            </a:r>
            <a:r>
              <a:rPr lang="ko-KR" altLang="en-US" dirty="0" smtClean="0"/>
              <a:t> 사용해도</a:t>
            </a:r>
            <a:r>
              <a:rPr lang="en-US" altLang="ko-KR" dirty="0" smtClean="0"/>
              <a:t>… 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RSA </a:t>
            </a:r>
            <a:r>
              <a:rPr lang="ko-KR" altLang="en-US" dirty="0" err="1" smtClean="0"/>
              <a:t>싸인이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BC63-2FB7-428C-83CB-7B4AD21E99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8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4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1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D2CE-BB51-47D0-86C2-8E8968A5F62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0BF3-3653-400C-BD3D-250C5AAB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8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KE3-team/BLAKE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AKE3-team/BLAKE3/tree/master/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ed-data.net/doc/NDN-packet-spec/current/signatur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d-data.net/doc/ndn-cxx/current/doxygen/d4/d08/sha256_8cpp_sour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Hash Chain: a Scalable Content Provenance and Integrity Verifying Protocol for NDN</a:t>
            </a:r>
            <a:endParaRPr lang="ko-KR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ETRI</a:t>
            </a:r>
          </a:p>
          <a:p>
            <a:r>
              <a:rPr lang="ko-KR" altLang="en-US" sz="2400" dirty="0" smtClean="0"/>
              <a:t>박세형 </a:t>
            </a:r>
            <a:r>
              <a:rPr lang="en-US" altLang="ko-KR" sz="2400" dirty="0" smtClean="0"/>
              <a:t>(labry@etri.re.kr)</a:t>
            </a:r>
          </a:p>
          <a:p>
            <a:r>
              <a:rPr lang="ko-KR" altLang="en-US" sz="2400" dirty="0" smtClean="0"/>
              <a:t> </a:t>
            </a:r>
            <a:r>
              <a:rPr lang="ko-KR" altLang="en-US" sz="2400" dirty="0"/>
              <a:t>신</a:t>
            </a:r>
            <a:r>
              <a:rPr lang="ko-KR" altLang="en-US" sz="2400" dirty="0" smtClean="0"/>
              <a:t>용윤 </a:t>
            </a:r>
            <a:r>
              <a:rPr lang="en-US" altLang="ko-KR" sz="2400" dirty="0" smtClean="0"/>
              <a:t>(uni2u@etri.re.kr)</a:t>
            </a:r>
            <a:br>
              <a:rPr lang="en-US" altLang="ko-KR" sz="2400" dirty="0" smtClean="0"/>
            </a:br>
            <a:r>
              <a:rPr lang="en-US" altLang="ko-KR" sz="2400" dirty="0" smtClean="0"/>
              <a:t>August</a:t>
            </a:r>
            <a:r>
              <a:rPr lang="en-US" altLang="ko-KR" sz="2400" dirty="0" smtClean="0"/>
              <a:t> 26, </a:t>
            </a:r>
            <a:r>
              <a:rPr lang="en-US" altLang="ko-KR" sz="2400" dirty="0" smtClean="0"/>
              <a:t>2020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1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0584" y="369844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54" name="Rectangle 5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0584" y="558924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</a:t>
            </a:r>
            <a:r>
              <a:rPr lang="en-US" altLang="ko-KR" dirty="0" err="1" smtClean="0"/>
              <a:t>null_hash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13237" y="5954467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’: pass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6817" y="4067780"/>
            <a:ext cx="20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’ : pass</a:t>
            </a:r>
            <a:endParaRPr lang="ko-KR" alt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For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ward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Chain Signature Verification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51" name="Straight Arrow Connector 50"/>
          <p:cNvCxnSpPr>
            <a:stCxn id="48" idx="1"/>
            <a:endCxn id="50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59" name="Rectangle 58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91" name="Rectangle 90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Straight Arrow Connector 92"/>
          <p:cNvCxnSpPr>
            <a:stCxn id="59" idx="1"/>
            <a:endCxn id="48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99" name="Rectangle 98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102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105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107" name="Oval 106"/>
          <p:cNvSpPr/>
          <p:nvPr/>
        </p:nvSpPr>
        <p:spPr>
          <a:xfrm>
            <a:off x="1148027" y="1360153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Straight Arrow Connector 107"/>
          <p:cNvCxnSpPr>
            <a:stCxn id="59" idx="3"/>
            <a:endCxn id="91" idx="1"/>
          </p:cNvCxnSpPr>
          <p:nvPr/>
        </p:nvCxnSpPr>
        <p:spPr>
          <a:xfrm>
            <a:off x="5957766" y="2024844"/>
            <a:ext cx="518596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1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Backward 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6" idx="1"/>
            <a:endCxn id="8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5" name="Rectangle 24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Straight Arrow Connector 31"/>
          <p:cNvCxnSpPr>
            <a:stCxn id="25" idx="1"/>
            <a:endCxn id="6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47" name="Rectangle 46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20584" y="385935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0x0000)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20584" y="422869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Null_hash</a:t>
            </a:r>
            <a:r>
              <a:rPr lang="en-US" altLang="ko-KR" dirty="0" smtClean="0"/>
              <a:t> = H(0x00000000000000000000000)</a:t>
            </a:r>
            <a:endParaRPr lang="ko-KR" alt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2050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70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1148027" y="1360153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683508" y="5374906"/>
            <a:ext cx="1191982" cy="648072"/>
            <a:chOff x="899592" y="1196752"/>
            <a:chExt cx="1368152" cy="432048"/>
          </a:xfrm>
          <a:noFill/>
        </p:grpSpPr>
        <p:sp>
          <p:nvSpPr>
            <p:cNvPr id="50" name="Rectangle 49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94105" y="486267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09308" y="5517232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3237" y="595446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0x66970e0d57360fdd4835c80</a:t>
            </a:r>
            <a:endParaRPr lang="ko-KR" altLang="en-US" dirty="0"/>
          </a:p>
        </p:txBody>
      </p:sp>
      <p:cxnSp>
        <p:nvCxnSpPr>
          <p:cNvPr id="4" name="Curved Connector 3"/>
          <p:cNvCxnSpPr>
            <a:stCxn id="29" idx="3"/>
            <a:endCxn id="47" idx="1"/>
          </p:cNvCxnSpPr>
          <p:nvPr/>
        </p:nvCxnSpPr>
        <p:spPr>
          <a:xfrm flipH="1" flipV="1">
            <a:off x="1344626" y="2024844"/>
            <a:ext cx="6323718" cy="2957"/>
          </a:xfrm>
          <a:prstGeom prst="curvedConnector5">
            <a:avLst>
              <a:gd name="adj1" fmla="val 36"/>
              <a:gd name="adj2" fmla="val -35248461"/>
              <a:gd name="adj3" fmla="val 103615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6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Backward 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6" idx="1"/>
            <a:endCxn id="8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5" name="Rectangle 24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Straight Arrow Connector 31"/>
          <p:cNvCxnSpPr>
            <a:stCxn id="25" idx="1"/>
            <a:endCxn id="6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47" name="Rectangle 46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20584" y="385935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34" name="Rectangle 3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0584" y="558924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1" name="Curved Connector 50"/>
          <p:cNvCxnSpPr/>
          <p:nvPr/>
        </p:nvCxnSpPr>
        <p:spPr>
          <a:xfrm flipH="1" flipV="1">
            <a:off x="1344626" y="2024844"/>
            <a:ext cx="6323718" cy="2957"/>
          </a:xfrm>
          <a:prstGeom prst="curvedConnector5">
            <a:avLst>
              <a:gd name="adj1" fmla="val 36"/>
              <a:gd name="adj2" fmla="val -35248461"/>
              <a:gd name="adj3" fmla="val 103615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Backward 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0-step m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= name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+ data</a:t>
            </a:r>
            <a:r>
              <a:rPr lang="en-US" altLang="ko-KR" sz="2400" baseline="-25000" dirty="0" smtClean="0"/>
              <a:t>1</a:t>
            </a:r>
          </a:p>
          <a:p>
            <a:r>
              <a:rPr lang="en-US" altLang="ko-KR" sz="2400" dirty="0"/>
              <a:t>(</a:t>
            </a:r>
            <a:r>
              <a:rPr lang="en-US" altLang="ko-KR" sz="2400" dirty="0" smtClean="0"/>
              <a:t>BC-1) </a:t>
            </a:r>
            <a:r>
              <a:rPr lang="en-US" altLang="ko-KR" sz="2400" dirty="0" err="1"/>
              <a:t>k</a:t>
            </a:r>
            <a:r>
              <a:rPr lang="en-US" altLang="ko-KR" sz="2400" baseline="-25000" dirty="0" err="1"/>
              <a:t>n</a:t>
            </a:r>
            <a:r>
              <a:rPr lang="en-US" altLang="ko-KR" sz="2400" dirty="0"/>
              <a:t> = H(</a:t>
            </a:r>
            <a:r>
              <a:rPr lang="en-US" altLang="ko-KR" sz="2400" dirty="0" err="1"/>
              <a:t>m</a:t>
            </a:r>
            <a:r>
              <a:rPr lang="en-US" altLang="ko-KR" sz="2400" baseline="-25000" dirty="0" err="1"/>
              <a:t>n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||</a:t>
            </a:r>
            <a:r>
              <a:rPr lang="en-US" altLang="ko-KR" sz="2400" baseline="-25000" dirty="0"/>
              <a:t> </a:t>
            </a:r>
            <a:r>
              <a:rPr lang="en-US" altLang="ko-KR" sz="2400" dirty="0" err="1"/>
              <a:t>null_hash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smtClean="0"/>
              <a:t>(BC-2) k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= H(m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|| </a:t>
            </a:r>
            <a:r>
              <a:rPr lang="en-US" altLang="ko-KR" sz="2400" dirty="0" err="1" smtClean="0"/>
              <a:t>k</a:t>
            </a:r>
            <a:r>
              <a:rPr lang="en-US" altLang="ko-KR" sz="2400" baseline="-25000" dirty="0" err="1" smtClean="0"/>
              <a:t>n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(BC-3) RSA_SIGN(PR</a:t>
            </a:r>
            <a:r>
              <a:rPr lang="en-US" altLang="ko-KR" sz="2400" baseline="-25000" dirty="0"/>
              <a:t>CP</a:t>
            </a:r>
            <a:r>
              <a:rPr lang="en-US" altLang="ko-KR" sz="2400" baseline="-25000" dirty="0" smtClean="0"/>
              <a:t>,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) -&gt; maybe required to hash one more time</a:t>
            </a:r>
          </a:p>
          <a:p>
            <a:r>
              <a:rPr lang="en-US" altLang="ko-KR" sz="2400" dirty="0" smtClean="0"/>
              <a:t>(BC-4) </a:t>
            </a:r>
            <a:r>
              <a:rPr lang="en-US" altLang="ko-KR" sz="2400" dirty="0" err="1" smtClean="0"/>
              <a:t>k</a:t>
            </a:r>
            <a:r>
              <a:rPr lang="en-US" altLang="ko-KR" sz="2400" baseline="-25000" dirty="0" err="1" smtClean="0"/>
              <a:t>i</a:t>
            </a:r>
            <a:r>
              <a:rPr lang="en-US" altLang="ko-KR" sz="2400" dirty="0" smtClean="0"/>
              <a:t>  = H(m</a:t>
            </a:r>
            <a:r>
              <a:rPr lang="en-US" altLang="ko-KR" sz="2400" baseline="-25000" dirty="0" smtClean="0"/>
              <a:t>i</a:t>
            </a:r>
            <a:r>
              <a:rPr lang="en-US" altLang="ko-KR" sz="2400" dirty="0" smtClean="0"/>
              <a:t> || k</a:t>
            </a:r>
            <a:r>
              <a:rPr lang="en-US" altLang="ko-KR" sz="2400" baseline="-25000" dirty="0" smtClean="0"/>
              <a:t>i-1</a:t>
            </a:r>
            <a:r>
              <a:rPr lang="en-US" altLang="ko-KR" sz="2400" dirty="0" smtClean="0"/>
              <a:t>), all n &gt;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&gt; 1</a:t>
            </a:r>
          </a:p>
          <a:p>
            <a:r>
              <a:rPr lang="en-US" altLang="ko-KR" sz="2400" dirty="0" smtClean="0"/>
              <a:t>(BC-5) S = E(PR</a:t>
            </a:r>
            <a:r>
              <a:rPr lang="en-US" altLang="ko-KR" sz="2400" baseline="-25000" dirty="0" smtClean="0"/>
              <a:t>CP 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K</a:t>
            </a:r>
            <a:r>
              <a:rPr lang="en-US" altLang="ko-KR" sz="2400" baseline="-25000" dirty="0" err="1" smtClean="0"/>
              <a:t>n</a:t>
            </a:r>
            <a:r>
              <a:rPr lang="en-US" altLang="ko-KR" sz="2400" baseline="-25000" dirty="0" smtClean="0"/>
              <a:t>,</a:t>
            </a:r>
            <a:r>
              <a:rPr lang="en-US" altLang="ko-KR" sz="2400" dirty="0" smtClean="0"/>
              <a:t> K</a:t>
            </a:r>
            <a:r>
              <a:rPr lang="en-US" altLang="ko-KR" sz="2400" baseline="-25000" dirty="0" smtClean="0"/>
              <a:t>n-1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123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193599" y="2642375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79512" y="1503834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65"/>
          <p:cNvSpPr/>
          <p:nvPr/>
        </p:nvSpPr>
        <p:spPr>
          <a:xfrm>
            <a:off x="1427651" y="1503834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66"/>
          <p:cNvSpPr/>
          <p:nvPr/>
        </p:nvSpPr>
        <p:spPr>
          <a:xfrm>
            <a:off x="2675790" y="1503834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val 67"/>
          <p:cNvSpPr/>
          <p:nvPr/>
        </p:nvSpPr>
        <p:spPr>
          <a:xfrm>
            <a:off x="3923928" y="150383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Curved Connector 11"/>
          <p:cNvCxnSpPr>
            <a:stCxn id="4" idx="0"/>
            <a:endCxn id="66" idx="0"/>
          </p:cNvCxnSpPr>
          <p:nvPr/>
        </p:nvCxnSpPr>
        <p:spPr>
          <a:xfrm rot="5400000" flipH="1" flipV="1">
            <a:off x="1037581" y="879765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285721" y="867065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5400000" flipH="1" flipV="1">
            <a:off x="3533861" y="87101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6" idx="4"/>
            <a:endCxn id="3" idx="1"/>
          </p:cNvCxnSpPr>
          <p:nvPr/>
        </p:nvCxnSpPr>
        <p:spPr>
          <a:xfrm>
            <a:off x="1661651" y="1971834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4"/>
            <a:endCxn id="65" idx="0"/>
          </p:cNvCxnSpPr>
          <p:nvPr/>
        </p:nvCxnSpPr>
        <p:spPr>
          <a:xfrm>
            <a:off x="2909790" y="1971834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n 64"/>
          <p:cNvSpPr/>
          <p:nvPr/>
        </p:nvSpPr>
        <p:spPr>
          <a:xfrm>
            <a:off x="2441738" y="2633813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2" name="Can 71"/>
          <p:cNvSpPr/>
          <p:nvPr/>
        </p:nvSpPr>
        <p:spPr>
          <a:xfrm>
            <a:off x="5790434" y="2667149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776347" y="1528608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73"/>
          <p:cNvSpPr/>
          <p:nvPr/>
        </p:nvSpPr>
        <p:spPr>
          <a:xfrm>
            <a:off x="6024486" y="1528608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Oval 74"/>
          <p:cNvSpPr/>
          <p:nvPr/>
        </p:nvSpPr>
        <p:spPr>
          <a:xfrm>
            <a:off x="7272625" y="1528608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Oval 75"/>
          <p:cNvSpPr/>
          <p:nvPr/>
        </p:nvSpPr>
        <p:spPr>
          <a:xfrm>
            <a:off x="8520763" y="152860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Curved Connector 76"/>
          <p:cNvCxnSpPr>
            <a:stCxn id="73" idx="0"/>
            <a:endCxn id="74" idx="0"/>
          </p:cNvCxnSpPr>
          <p:nvPr/>
        </p:nvCxnSpPr>
        <p:spPr>
          <a:xfrm rot="5400000" flipH="1" flipV="1">
            <a:off x="5634416" y="90453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 flipH="1" flipV="1">
            <a:off x="6882556" y="89183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5400000" flipH="1" flipV="1">
            <a:off x="8130696" y="895793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4"/>
            <a:endCxn id="72" idx="1"/>
          </p:cNvCxnSpPr>
          <p:nvPr/>
        </p:nvCxnSpPr>
        <p:spPr>
          <a:xfrm>
            <a:off x="6258486" y="1996608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4"/>
            <a:endCxn id="82" idx="0"/>
          </p:cNvCxnSpPr>
          <p:nvPr/>
        </p:nvCxnSpPr>
        <p:spPr>
          <a:xfrm>
            <a:off x="7506625" y="1996608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>
            <a:off x="7038573" y="2658587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3" name="Can 82"/>
          <p:cNvSpPr/>
          <p:nvPr/>
        </p:nvSpPr>
        <p:spPr>
          <a:xfrm>
            <a:off x="1121591" y="5780490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7504" y="4641949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1355643" y="4641949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85"/>
          <p:cNvSpPr/>
          <p:nvPr/>
        </p:nvSpPr>
        <p:spPr>
          <a:xfrm>
            <a:off x="2603782" y="4641949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86"/>
          <p:cNvSpPr/>
          <p:nvPr/>
        </p:nvSpPr>
        <p:spPr>
          <a:xfrm>
            <a:off x="3851920" y="464194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Curved Connector 87"/>
          <p:cNvCxnSpPr>
            <a:stCxn id="84" idx="0"/>
            <a:endCxn id="85" idx="0"/>
          </p:cNvCxnSpPr>
          <p:nvPr/>
        </p:nvCxnSpPr>
        <p:spPr>
          <a:xfrm rot="5400000" flipH="1" flipV="1">
            <a:off x="965573" y="4017880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213713" y="4005180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 flipH="1" flipV="1">
            <a:off x="3461853" y="400913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4"/>
            <a:endCxn id="83" idx="1"/>
          </p:cNvCxnSpPr>
          <p:nvPr/>
        </p:nvCxnSpPr>
        <p:spPr>
          <a:xfrm>
            <a:off x="1589643" y="5109949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93" idx="0"/>
          </p:cNvCxnSpPr>
          <p:nvPr/>
        </p:nvCxnSpPr>
        <p:spPr>
          <a:xfrm>
            <a:off x="2837782" y="5109949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2369730" y="5771928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4" name="Can 93"/>
          <p:cNvSpPr/>
          <p:nvPr/>
        </p:nvSpPr>
        <p:spPr>
          <a:xfrm>
            <a:off x="5718426" y="5805264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704339" y="4666723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5952478" y="4666723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96"/>
          <p:cNvSpPr/>
          <p:nvPr/>
        </p:nvSpPr>
        <p:spPr>
          <a:xfrm>
            <a:off x="7200617" y="4666723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97"/>
          <p:cNvSpPr/>
          <p:nvPr/>
        </p:nvSpPr>
        <p:spPr>
          <a:xfrm>
            <a:off x="8448755" y="466672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Curved Connector 98"/>
          <p:cNvCxnSpPr>
            <a:stCxn id="95" idx="0"/>
            <a:endCxn id="96" idx="0"/>
          </p:cNvCxnSpPr>
          <p:nvPr/>
        </p:nvCxnSpPr>
        <p:spPr>
          <a:xfrm rot="5400000" flipH="1" flipV="1">
            <a:off x="5562408" y="404265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5400000" flipH="1" flipV="1">
            <a:off x="6810548" y="402995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 flipH="1" flipV="1">
            <a:off x="8058688" y="4033908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4"/>
            <a:endCxn id="94" idx="1"/>
          </p:cNvCxnSpPr>
          <p:nvPr/>
        </p:nvCxnSpPr>
        <p:spPr>
          <a:xfrm>
            <a:off x="6186478" y="5134723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4"/>
            <a:endCxn id="104" idx="0"/>
          </p:cNvCxnSpPr>
          <p:nvPr/>
        </p:nvCxnSpPr>
        <p:spPr>
          <a:xfrm>
            <a:off x="7434617" y="5134723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6966565" y="5796702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283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||k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||s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05521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5522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5520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444762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r>
              <a:rPr lang="en-US" altLang="ko-KR" dirty="0"/>
              <a:t>||k</a:t>
            </a:r>
            <a:r>
              <a:rPr lang="en-US" altLang="ko-KR" baseline="-25000" dirty="0"/>
              <a:t>1</a:t>
            </a:r>
            <a:r>
              <a:rPr lang="en-US" altLang="ko-KR" dirty="0"/>
              <a:t>||s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02239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r>
              <a:rPr lang="en-US" altLang="ko-KR" dirty="0"/>
              <a:t>||k</a:t>
            </a:r>
            <a:r>
              <a:rPr lang="en-US" altLang="ko-KR" baseline="-25000" dirty="0"/>
              <a:t>1</a:t>
            </a:r>
            <a:r>
              <a:rPr lang="en-US" altLang="ko-KR" dirty="0"/>
              <a:t>||s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75504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938633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01762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012246" y="370774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i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53922" y="370774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i</a:t>
            </a:r>
            <a:endParaRPr lang="ko-KR" altLang="en-US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95600" y="370774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i</a:t>
            </a:r>
            <a:endParaRPr lang="ko-KR" altLang="en-US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7504" y="2057514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5760" y="5161923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709816" y="5285327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781824" y="2063016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932063" y="20745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8604448" y="212243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489295" y="52605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19735" y="52274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71600" y="6381328"/>
            <a:ext cx="722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Propagation of Interest and Data packets for the Batch Hash 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Backward Chain Signature Verification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7993" y="260485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60239" y="133738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72021" y="259269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0522" y="129270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 rot="10800000" flipV="1">
            <a:off x="4842808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/>
          <p:cNvSpPr/>
          <p:nvPr/>
        </p:nvSpPr>
        <p:spPr>
          <a:xfrm rot="10800000" flipV="1">
            <a:off x="6553387" y="1885357"/>
            <a:ext cx="1191982" cy="5853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6" idx="1"/>
            <a:endCxn id="8" idx="3"/>
          </p:cNvCxnSpPr>
          <p:nvPr/>
        </p:nvCxnSpPr>
        <p:spPr>
          <a:xfrm rot="10800000" flipH="1" flipV="1">
            <a:off x="6034790" y="2178035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10800000" flipV="1">
            <a:off x="3132229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25" name="Rectangle 24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 flipV="1">
            <a:off x="1421651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Straight Arrow Connector 31"/>
          <p:cNvCxnSpPr>
            <a:stCxn id="25" idx="1"/>
            <a:endCxn id="6" idx="3"/>
          </p:cNvCxnSpPr>
          <p:nvPr/>
        </p:nvCxnSpPr>
        <p:spPr>
          <a:xfrm rot="10800000" flipH="1" flipV="1">
            <a:off x="4324211" y="2178035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rot="10800000" flipV="1">
            <a:off x="6553387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47" name="Rectangle 46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20584" y="406778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54" name="Rectangle 5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0584" y="558924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13237" y="5954467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’: </a:t>
            </a:r>
            <a:r>
              <a:rPr lang="en-US" altLang="ko-KR" dirty="0" smtClean="0"/>
              <a:t>delayed</a:t>
            </a:r>
            <a:endParaRPr lang="ko-KR" alt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37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51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6280008" y="1253662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913237" y="3698448"/>
            <a:ext cx="2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 Decrypt(PUB</a:t>
            </a:r>
            <a:r>
              <a:rPr lang="en-US" altLang="ko-KR" baseline="-25000" dirty="0" smtClean="0"/>
              <a:t>CP,</a:t>
            </a:r>
            <a:r>
              <a:rPr lang="en-US" altLang="ko-KR" dirty="0" smtClean="0"/>
              <a:t> S)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6817" y="4437112"/>
            <a:ext cx="20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’ : pass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2290" y="6353971"/>
            <a:ext cx="2642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K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’ prime means calculated</a:t>
            </a:r>
            <a:endParaRPr lang="ko-KR" altLang="en-US" sz="1400" dirty="0"/>
          </a:p>
        </p:txBody>
      </p:sp>
      <p:cxnSp>
        <p:nvCxnSpPr>
          <p:cNvPr id="63" name="Curved Connector 62"/>
          <p:cNvCxnSpPr>
            <a:stCxn id="47" idx="1"/>
            <a:endCxn id="28" idx="3"/>
          </p:cNvCxnSpPr>
          <p:nvPr/>
        </p:nvCxnSpPr>
        <p:spPr>
          <a:xfrm flipH="1">
            <a:off x="1421651" y="2178035"/>
            <a:ext cx="6323718" cy="12700"/>
          </a:xfrm>
          <a:prstGeom prst="curvedConnector5">
            <a:avLst>
              <a:gd name="adj1" fmla="val -3615"/>
              <a:gd name="adj2" fmla="val 8468189"/>
              <a:gd name="adj3" fmla="val 103615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Backward Chain Signature Verification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0584" y="36984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||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54" name="Rectangle 5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0584" y="558924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</a:t>
            </a:r>
            <a:r>
              <a:rPr lang="en-US" altLang="ko-KR" dirty="0" err="1" smtClean="0"/>
              <a:t>null_hash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13237" y="5954467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’: pass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6817" y="4067780"/>
            <a:ext cx="20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’ : pass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67993" y="260485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60239" y="133738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72021" y="259269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7129" y="12798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67" name="Group 66"/>
          <p:cNvGrpSpPr/>
          <p:nvPr/>
        </p:nvGrpSpPr>
        <p:grpSpPr>
          <a:xfrm rot="10800000" flipV="1">
            <a:off x="4842808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68" name="Rectangle 6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Rectangle 69"/>
          <p:cNvSpPr/>
          <p:nvPr/>
        </p:nvSpPr>
        <p:spPr>
          <a:xfrm rot="10800000" flipV="1">
            <a:off x="6553387" y="1885357"/>
            <a:ext cx="1191982" cy="5853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71" name="Straight Arrow Connector 70"/>
          <p:cNvCxnSpPr>
            <a:stCxn id="68" idx="1"/>
            <a:endCxn id="70" idx="3"/>
          </p:cNvCxnSpPr>
          <p:nvPr/>
        </p:nvCxnSpPr>
        <p:spPr>
          <a:xfrm rot="10800000" flipH="1" flipV="1">
            <a:off x="6034790" y="2178035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 flipV="1">
            <a:off x="3132229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73" name="Rectangle 7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 flipV="1">
            <a:off x="1421651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76" name="Rectangle 7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Straight Arrow Connector 77"/>
          <p:cNvCxnSpPr>
            <a:stCxn id="73" idx="1"/>
            <a:endCxn id="68" idx="3"/>
          </p:cNvCxnSpPr>
          <p:nvPr/>
        </p:nvCxnSpPr>
        <p:spPr>
          <a:xfrm rot="10800000" flipH="1" flipV="1">
            <a:off x="4324211" y="2178035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rot="10800000" flipV="1">
            <a:off x="6553387" y="1885357"/>
            <a:ext cx="1191982" cy="585356"/>
            <a:chOff x="899592" y="1196752"/>
            <a:chExt cx="1368152" cy="432048"/>
          </a:xfrm>
          <a:noFill/>
        </p:grpSpPr>
        <p:sp>
          <p:nvSpPr>
            <p:cNvPr id="80" name="Rectangle 79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83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86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88" name="Oval 87"/>
          <p:cNvSpPr/>
          <p:nvPr/>
        </p:nvSpPr>
        <p:spPr>
          <a:xfrm>
            <a:off x="6280008" y="1253662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Curved Connector 88"/>
          <p:cNvCxnSpPr>
            <a:stCxn id="80" idx="1"/>
            <a:endCxn id="76" idx="3"/>
          </p:cNvCxnSpPr>
          <p:nvPr/>
        </p:nvCxnSpPr>
        <p:spPr>
          <a:xfrm flipH="1">
            <a:off x="1421651" y="2178035"/>
            <a:ext cx="6323718" cy="12700"/>
          </a:xfrm>
          <a:prstGeom prst="curvedConnector5">
            <a:avLst>
              <a:gd name="adj1" fmla="val -3615"/>
              <a:gd name="adj2" fmla="val 8468189"/>
              <a:gd name="adj3" fmla="val 103615"/>
            </a:avLst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3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94207"/>
              </p:ext>
            </p:extLst>
          </p:nvPr>
        </p:nvGraphicFramePr>
        <p:xfrm>
          <a:off x="1187624" y="408493"/>
          <a:ext cx="6645873" cy="5972835"/>
        </p:xfrm>
        <a:graphic>
          <a:graphicData uri="http://schemas.openxmlformats.org/drawingml/2006/table">
            <a:tbl>
              <a:tblPr/>
              <a:tblGrid>
                <a:gridCol w="1152128"/>
                <a:gridCol w="3278454"/>
                <a:gridCol w="2215291"/>
              </a:tblGrid>
              <a:tr h="298449"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9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DigestSha256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Integrity protection using SHA-256 digest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0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SignatureSha256WithRsa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Integrity and provenance protection using RSA signature over a SHA-256 digest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0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SignatureSha256WithEcdsa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Integrity and provenance protection using an ECDSA signature over a SHA-256 digest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0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SignatureHmacWithSha256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Integrity and provenance protection using SHA256 hash-based message authentication codes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9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en-US" altLang="ko-KR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SignatureSha256WithHashChain</a:t>
                      </a:r>
                      <a:r>
                        <a:rPr lang="ko-KR" altLang="en-US" sz="1100" u="none" dirty="0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Integrity</a:t>
                      </a:r>
                      <a:r>
                        <a:rPr lang="en-US" sz="1100" u="none" baseline="0" dirty="0" smtClean="0">
                          <a:solidFill>
                            <a:srgbClr val="0000FF"/>
                          </a:solidFill>
                          <a:effectLst/>
                        </a:rPr>
                        <a:t> and provenance protection using </a:t>
                      </a:r>
                      <a:r>
                        <a:rPr lang="en-US" sz="1100" u="none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HashChain</a:t>
                      </a:r>
                      <a:r>
                        <a:rPr lang="en-US" sz="1100" u="none" baseline="0" dirty="0" smtClean="0">
                          <a:solidFill>
                            <a:srgbClr val="0000FF"/>
                          </a:solidFill>
                          <a:effectLst/>
                        </a:rPr>
                        <a:t> signature over a BLAKE3 digest</a:t>
                      </a:r>
                      <a:endParaRPr lang="en-US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449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altLang="ko-KR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DigestBlake3</a:t>
                      </a:r>
                      <a:endParaRPr lang="ko-KR" altLang="en-US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Integrity protection using Blake-3 digest</a:t>
                      </a:r>
                      <a:endParaRPr lang="en-US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769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7</a:t>
                      </a:r>
                      <a:endParaRPr lang="en-US" altLang="ko-KR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SignatureBlake3WithHashChain</a:t>
                      </a:r>
                      <a:r>
                        <a:rPr lang="ko-KR" altLang="en-US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dirty="0" smtClean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>
                          <a:solidFill>
                            <a:srgbClr val="0000FF"/>
                          </a:solidFill>
                          <a:effectLst/>
                        </a:rPr>
                        <a:t>Integrity</a:t>
                      </a:r>
                      <a:r>
                        <a:rPr lang="en-US" altLang="ko-KR" sz="1100" u="none" baseline="0" dirty="0" smtClean="0">
                          <a:solidFill>
                            <a:srgbClr val="0000FF"/>
                          </a:solidFill>
                          <a:effectLst/>
                        </a:rPr>
                        <a:t> and provenance protection using </a:t>
                      </a:r>
                      <a:r>
                        <a:rPr lang="en-US" altLang="ko-KR" sz="1100" u="none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HashChain</a:t>
                      </a:r>
                      <a:r>
                        <a:rPr lang="en-US" altLang="ko-KR" sz="1100" u="none" baseline="0" dirty="0" smtClean="0">
                          <a:solidFill>
                            <a:srgbClr val="0000FF"/>
                          </a:solidFill>
                          <a:effectLst/>
                        </a:rPr>
                        <a:t> signature over a BLAKE3 digest</a:t>
                      </a:r>
                      <a:endParaRPr lang="en-US" altLang="ko-KR" sz="1100" u="none" dirty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rtl="0"/>
                      <a:endParaRPr lang="en-US" sz="11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8460" marR="38460" marT="38460" marB="384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769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effectLst/>
                        </a:rPr>
                        <a:t>2,5-200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reserved for future assignments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769"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>
                          <a:effectLst/>
                        </a:rPr>
                        <a:t>&gt;200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effectLst/>
                        </a:rPr>
                        <a:t>unassigned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1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BLAKE-3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BLAKE-3 is compatible with SHA-256</a:t>
            </a:r>
          </a:p>
          <a:p>
            <a:endParaRPr lang="en-US" altLang="ko-KR" sz="2400" dirty="0" smtClean="0"/>
          </a:p>
          <a:p>
            <a:pPr lvl="1"/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github.com/BLAKE3-team/BLAKE3</a:t>
            </a:r>
            <a:endParaRPr lang="en-US" altLang="ko-KR" sz="2000" dirty="0" smtClean="0"/>
          </a:p>
          <a:p>
            <a:pPr lvl="1"/>
            <a:r>
              <a:rPr lang="en-US" altLang="ko-KR" sz="2000" dirty="0">
                <a:hlinkClick r:id="rId4"/>
              </a:rPr>
              <a:t>https://github.com/BLAKE3-team/BLAKE3/tree/master/c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BLAKE3 is based on an optimized instance of the established hash function BLAKE2 and on the original </a:t>
            </a:r>
            <a:r>
              <a:rPr lang="en-US" altLang="ko-KR" sz="2000" dirty="0" err="1"/>
              <a:t>Bao</a:t>
            </a:r>
            <a:r>
              <a:rPr lang="en-US" altLang="ko-KR" sz="2000" dirty="0"/>
              <a:t> tree mode. The specifications and design rationale are available in the BLAKE3 paper. The default output size is 256 bits. The current version of </a:t>
            </a:r>
            <a:r>
              <a:rPr lang="en-US" altLang="ko-KR" sz="2000" dirty="0" err="1"/>
              <a:t>Bao</a:t>
            </a:r>
            <a:r>
              <a:rPr lang="en-US" altLang="ko-KR" sz="2000" dirty="0"/>
              <a:t> implements verified streaming with BLAKE3.</a:t>
            </a:r>
            <a:endParaRPr lang="en-US" altLang="ko-KR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8752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Problem Definition</a:t>
            </a:r>
            <a:endParaRPr lang="ko-KR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/>
              <a:t>modern </a:t>
            </a:r>
            <a:r>
              <a:rPr lang="en-US" altLang="ko-KR" sz="2000" b="1" dirty="0"/>
              <a:t>server</a:t>
            </a:r>
            <a:r>
              <a:rPr lang="en-US" altLang="ko-KR" sz="2000" dirty="0"/>
              <a:t> usually has two </a:t>
            </a:r>
            <a:r>
              <a:rPr lang="en-US" altLang="ko-KR" sz="2000" b="1" dirty="0"/>
              <a:t>CPU</a:t>
            </a:r>
            <a:r>
              <a:rPr lang="en-US" altLang="ko-KR" sz="2000" dirty="0"/>
              <a:t> sockets on its motherboard. These </a:t>
            </a:r>
            <a:r>
              <a:rPr lang="en-US" altLang="ko-KR" sz="2000" b="1" dirty="0"/>
              <a:t>CPUs</a:t>
            </a:r>
            <a:r>
              <a:rPr lang="en-US" altLang="ko-KR" sz="2000" dirty="0"/>
              <a:t> usually start at 4 </a:t>
            </a:r>
            <a:r>
              <a:rPr lang="en-US" altLang="ko-KR" sz="2000" b="1" dirty="0"/>
              <a:t>cores</a:t>
            </a:r>
            <a:r>
              <a:rPr lang="en-US" altLang="ko-KR" sz="2000" dirty="0"/>
              <a:t> and go, as of 2015 for Intel Xeon, up to 18 </a:t>
            </a:r>
            <a:r>
              <a:rPr lang="en-US" altLang="ko-KR" sz="2000" b="1" dirty="0"/>
              <a:t>cores</a:t>
            </a:r>
            <a:r>
              <a:rPr lang="en-US" altLang="ko-KR" sz="2000" dirty="0"/>
              <a:t> per </a:t>
            </a:r>
            <a:r>
              <a:rPr lang="en-US" altLang="ko-KR" sz="2000" b="1" dirty="0"/>
              <a:t>CPU</a:t>
            </a:r>
            <a:r>
              <a:rPr lang="en-US" altLang="ko-KR" sz="2000" dirty="0"/>
              <a:t>. While 4-socket and larger </a:t>
            </a:r>
            <a:r>
              <a:rPr lang="en-US" altLang="ko-KR" sz="2000" b="1" dirty="0"/>
              <a:t>servers</a:t>
            </a:r>
            <a:r>
              <a:rPr lang="en-US" altLang="ko-KR" sz="2000" dirty="0"/>
              <a:t> exist, they are less common today. A two-socket </a:t>
            </a:r>
            <a:r>
              <a:rPr lang="en-US" altLang="ko-KR" sz="2000" b="1" dirty="0"/>
              <a:t>server</a:t>
            </a:r>
            <a:r>
              <a:rPr lang="en-US" altLang="ko-KR" sz="2000" dirty="0"/>
              <a:t> with 36 </a:t>
            </a:r>
            <a:r>
              <a:rPr lang="en-US" altLang="ko-KR" sz="2000" b="1" dirty="0"/>
              <a:t>cores</a:t>
            </a:r>
            <a:r>
              <a:rPr lang="en-US" altLang="ko-KR" sz="2000" dirty="0"/>
              <a:t> is an insane overkill for most applications as of 2015</a:t>
            </a:r>
            <a:r>
              <a:rPr lang="en-US" altLang="ko-KR" sz="2000" dirty="0" smtClean="0"/>
              <a:t>. – from </a:t>
            </a:r>
            <a:r>
              <a:rPr lang="en-US" altLang="ko-KR" sz="2000" dirty="0" err="1" smtClean="0"/>
              <a:t>Quora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Hash Chain can only utilize one core which is could lead to poor performance even compared to RSA-with-SHA256.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164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Implementation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3"/>
              </a:rPr>
              <a:t>https://named-data.net/doc/NDN-packet-spec/current/signature.html</a:t>
            </a:r>
            <a:endParaRPr lang="en-US" altLang="ko-KR" sz="2400" dirty="0" smtClean="0"/>
          </a:p>
          <a:p>
            <a:r>
              <a:rPr lang="en-US" altLang="ko-KR" sz="2400" dirty="0" err="1" smtClean="0"/>
              <a:t>Ndn</a:t>
            </a:r>
            <a:r>
              <a:rPr lang="en-US" altLang="ko-KR" sz="2400" dirty="0" smtClean="0"/>
              <a:t>-cxx </a:t>
            </a:r>
            <a:r>
              <a:rPr lang="en-US" altLang="ko-KR" sz="2400" dirty="0" err="1" smtClean="0"/>
              <a:t>HashChain</a:t>
            </a:r>
            <a:endParaRPr lang="en-US" altLang="ko-KR" sz="2400" dirty="0" smtClean="0"/>
          </a:p>
          <a:p>
            <a:r>
              <a:rPr lang="en-US" altLang="ko-KR" sz="2400" u="sng" dirty="0" err="1" smtClean="0"/>
              <a:t>ndn</a:t>
            </a:r>
            <a:r>
              <a:rPr lang="en-US" altLang="ko-KR" sz="2400" u="sng" dirty="0" smtClean="0"/>
              <a:t>-cxx/</a:t>
            </a:r>
            <a:r>
              <a:rPr lang="en-US" altLang="ko-KR" sz="2400" u="sng" dirty="0" err="1" smtClean="0"/>
              <a:t>ndn</a:t>
            </a:r>
            <a:r>
              <a:rPr lang="en-US" altLang="ko-KR" sz="2400" u="sng" dirty="0" smtClean="0"/>
              <a:t>-cxx/security/</a:t>
            </a:r>
          </a:p>
          <a:p>
            <a:pPr lvl="1"/>
            <a:r>
              <a:rPr lang="en-US" altLang="ko-KR" sz="2000" dirty="0" smtClean="0"/>
              <a:t>Along with signature-sha256-with-ecds</a:t>
            </a:r>
          </a:p>
          <a:p>
            <a:pPr lvl="1"/>
            <a:r>
              <a:rPr lang="en-US" altLang="ko-KR" sz="2000" dirty="0" smtClean="0"/>
              <a:t>Digest-sha256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Digest-blake3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Signature-hash-chain-with-blake3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400" dirty="0" smtClean="0"/>
              <a:t>Validation-policy and key-chain: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Make changes to validate hash chain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Make changes to validate Blake3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71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discuss!</a:t>
            </a:r>
          </a:p>
          <a:p>
            <a:r>
              <a:rPr lang="en-US" altLang="ko-KR" dirty="0" smtClean="0"/>
              <a:t>How to embed a Signature and keys</a:t>
            </a:r>
          </a:p>
          <a:p>
            <a:pPr lvl="1"/>
            <a:r>
              <a:rPr lang="en-US" altLang="ko-KR" dirty="0" smtClean="0"/>
              <a:t>Signature in the data</a:t>
            </a:r>
          </a:p>
          <a:p>
            <a:pPr lvl="1"/>
            <a:r>
              <a:rPr lang="en-US" altLang="ko-KR" dirty="0" smtClean="0"/>
              <a:t>(Data – size of signature)</a:t>
            </a:r>
          </a:p>
          <a:p>
            <a:pPr lvl="1"/>
            <a:r>
              <a:rPr lang="en-US" altLang="ko-KR" dirty="0" smtClean="0"/>
              <a:t>Keys are placed as same as DigestSha256</a:t>
            </a:r>
          </a:p>
          <a:p>
            <a:pPr lvl="1"/>
            <a:r>
              <a:rPr lang="en-US" altLang="ko-KR" dirty="0">
                <a:hlinkClick r:id="rId2"/>
              </a:rPr>
              <a:t>https://named-data.net/doc/ndn-cxx/current/doxygen/d4/d08/sha256_8cpp_source.html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654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H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ash Chain light-weight per-packet authentication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Hash Chain (HC) has two mechanisms.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Batch Hash Chain</a:t>
            </a:r>
            <a:r>
              <a:rPr lang="en-US" altLang="ko-KR" sz="2000" dirty="0" smtClean="0"/>
              <a:t>: This is the default mode that guarantee the provenance upon receiving the packet. However, the provider needs to have the entire sequences before generating hash chain signatures. 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Real-time Hash </a:t>
            </a:r>
            <a:r>
              <a:rPr lang="en-US" altLang="ko-KR" sz="2000" dirty="0"/>
              <a:t>Chain: </a:t>
            </a:r>
            <a:r>
              <a:rPr lang="en-US" altLang="ko-KR" sz="2000" dirty="0" smtClean="0"/>
              <a:t>This is apt for real-time usage. However, this cannot guarantee the provenance until it receives the last packet. For example, traffic signal of vehicular networks, other real-time tactile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signals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38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Forward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6" idx="1"/>
            <a:endCxn id="8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5" name="Rectangle 24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Straight Arrow Connector 31"/>
          <p:cNvCxnSpPr>
            <a:stCxn id="25" idx="1"/>
            <a:endCxn id="6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47" name="Rectangle 46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20584" y="385935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|| 0x0000)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20584" y="422869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Null_hash</a:t>
            </a:r>
            <a:r>
              <a:rPr lang="en-US" altLang="ko-KR" dirty="0" smtClean="0"/>
              <a:t> = H(0x00000000000000000000000)</a:t>
            </a:r>
            <a:endParaRPr lang="ko-KR" alt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2050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70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1148027" y="1360153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683508" y="5374906"/>
            <a:ext cx="1191982" cy="648072"/>
            <a:chOff x="899592" y="1196752"/>
            <a:chExt cx="1368152" cy="432048"/>
          </a:xfrm>
          <a:noFill/>
        </p:grpSpPr>
        <p:sp>
          <p:nvSpPr>
            <p:cNvPr id="50" name="Rectangle 49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94105" y="486267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/>
              <a:t>example/data/003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09308" y="551723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/>
              <a:t>H(name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 smtClean="0"/>
              <a:t>|| </a:t>
            </a:r>
            <a:r>
              <a:rPr lang="en-US" altLang="ko-KR" dirty="0" smtClean="0"/>
              <a:t>data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 smtClean="0"/>
              <a:t>|| 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3237" y="595446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0x66970e0d57360fdd4835c80</a:t>
            </a:r>
            <a:endParaRPr lang="ko-KR" altLang="en-US" dirty="0"/>
          </a:p>
        </p:txBody>
      </p:sp>
      <p:cxnSp>
        <p:nvCxnSpPr>
          <p:cNvPr id="54" name="Straight Arrow Connector 53"/>
          <p:cNvCxnSpPr>
            <a:stCxn id="25" idx="3"/>
            <a:endCxn id="28" idx="1"/>
          </p:cNvCxnSpPr>
          <p:nvPr/>
        </p:nvCxnSpPr>
        <p:spPr>
          <a:xfrm>
            <a:off x="5957766" y="2024844"/>
            <a:ext cx="518596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For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ward </a:t>
            </a:r>
            <a:r>
              <a:rPr lang="en-US" altLang="ko-KR" sz="2400" b="1" dirty="0">
                <a:solidFill>
                  <a:srgbClr val="0000FF"/>
                </a:solidFill>
              </a:rPr>
              <a:t>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/>
              <a:t>example/data/002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0584" y="3859358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</a:t>
            </a:r>
            <a:r>
              <a:rPr lang="en-US" altLang="ko-KR" dirty="0" smtClean="0"/>
              <a:t>k</a:t>
            </a:r>
            <a:r>
              <a:rPr lang="en-US" altLang="ko-KR" baseline="-25000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34" name="Rectangle 3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/>
              <a:t>example/data/001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20584" y="5589240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/>
              <a:t>H(name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|| </a:t>
            </a:r>
            <a:r>
              <a:rPr lang="en-US" altLang="ko-KR" dirty="0" smtClean="0"/>
              <a:t>data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||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50" name="Rectangle 49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55" name="Straight Arrow Connector 54"/>
          <p:cNvCxnSpPr>
            <a:stCxn id="50" idx="1"/>
            <a:endCxn id="54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57" name="Rectangle 56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0" name="Rectangle 59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Straight Arrow Connector 61"/>
          <p:cNvCxnSpPr>
            <a:stCxn id="57" idx="1"/>
            <a:endCxn id="50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8" name="Rectangle 67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71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74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76" name="Oval 75"/>
          <p:cNvSpPr/>
          <p:nvPr/>
        </p:nvSpPr>
        <p:spPr>
          <a:xfrm>
            <a:off x="1148027" y="1360153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Straight Arrow Connector 76"/>
          <p:cNvCxnSpPr>
            <a:stCxn id="57" idx="3"/>
            <a:endCxn id="60" idx="1"/>
          </p:cNvCxnSpPr>
          <p:nvPr/>
        </p:nvCxnSpPr>
        <p:spPr>
          <a:xfrm>
            <a:off x="5957766" y="2024844"/>
            <a:ext cx="518596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For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ward </a:t>
            </a:r>
            <a:r>
              <a:rPr lang="en-US" altLang="ko-KR" sz="2400" b="1" dirty="0">
                <a:solidFill>
                  <a:srgbClr val="0000FF"/>
                </a:solidFill>
              </a:rPr>
              <a:t>Chain Signature Generation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0-step m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= name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+ data</a:t>
            </a:r>
            <a:r>
              <a:rPr lang="en-US" altLang="ko-KR" sz="2400" baseline="-25000" dirty="0" smtClean="0"/>
              <a:t>1</a:t>
            </a:r>
          </a:p>
          <a:p>
            <a:r>
              <a:rPr lang="en-US" altLang="ko-KR" sz="2400" dirty="0"/>
              <a:t>(</a:t>
            </a:r>
            <a:r>
              <a:rPr lang="en-US" altLang="ko-KR" sz="2400" dirty="0" smtClean="0"/>
              <a:t>BC-1) </a:t>
            </a:r>
            <a:r>
              <a:rPr lang="en-US" altLang="ko-KR" sz="2400" dirty="0" err="1"/>
              <a:t>k</a:t>
            </a:r>
            <a:r>
              <a:rPr lang="en-US" altLang="ko-KR" sz="2400" baseline="-25000" dirty="0" err="1"/>
              <a:t>n</a:t>
            </a:r>
            <a:r>
              <a:rPr lang="en-US" altLang="ko-KR" sz="2400" dirty="0"/>
              <a:t> = H(</a:t>
            </a:r>
            <a:r>
              <a:rPr lang="en-US" altLang="ko-KR" sz="2400" dirty="0" err="1"/>
              <a:t>m</a:t>
            </a:r>
            <a:r>
              <a:rPr lang="en-US" altLang="ko-KR" sz="2400" baseline="-25000" dirty="0" err="1"/>
              <a:t>n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||</a:t>
            </a:r>
            <a:r>
              <a:rPr lang="en-US" altLang="ko-KR" sz="2400" baseline="-25000" dirty="0"/>
              <a:t> </a:t>
            </a:r>
            <a:r>
              <a:rPr lang="en-US" altLang="ko-KR" sz="2400" dirty="0" err="1"/>
              <a:t>null_hash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(</a:t>
            </a:r>
            <a:r>
              <a:rPr lang="en-US" altLang="ko-KR" sz="2400" dirty="0" smtClean="0"/>
              <a:t>BC-2) </a:t>
            </a:r>
            <a:r>
              <a:rPr lang="en-US" altLang="ko-KR" sz="2400" dirty="0" err="1"/>
              <a:t>k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  = H(m</a:t>
            </a:r>
            <a:r>
              <a:rPr lang="en-US" altLang="ko-KR" sz="2400" baseline="-25000" dirty="0"/>
              <a:t>i</a:t>
            </a:r>
            <a:r>
              <a:rPr lang="en-US" altLang="ko-KR" sz="2400" dirty="0"/>
              <a:t> ||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i+1</a:t>
            </a:r>
            <a:r>
              <a:rPr lang="en-US" altLang="ko-KR" sz="2400" dirty="0"/>
              <a:t>), all n &gt;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&gt; </a:t>
            </a:r>
            <a:r>
              <a:rPr lang="en-US" altLang="ko-KR" sz="2400" dirty="0" smtClean="0"/>
              <a:t>1</a:t>
            </a:r>
            <a:endParaRPr lang="en-US" altLang="ko-KR" sz="2400" dirty="0"/>
          </a:p>
          <a:p>
            <a:r>
              <a:rPr lang="en-US" altLang="ko-KR" sz="2400" dirty="0" smtClean="0"/>
              <a:t>(</a:t>
            </a:r>
            <a:r>
              <a:rPr lang="en-US" altLang="ko-KR" sz="2400" dirty="0" smtClean="0"/>
              <a:t>BC-3)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= H(m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||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/>
              <a:t>(</a:t>
            </a:r>
            <a:r>
              <a:rPr lang="en-US" altLang="ko-KR" sz="2400" dirty="0" smtClean="0"/>
              <a:t>BC-4) </a:t>
            </a:r>
            <a:r>
              <a:rPr lang="en-US" altLang="ko-KR" sz="2400" dirty="0"/>
              <a:t>RSA_SIGN(PR</a:t>
            </a:r>
            <a:r>
              <a:rPr lang="en-US" altLang="ko-KR" sz="2400" baseline="-25000" dirty="0"/>
              <a:t>CP</a:t>
            </a:r>
            <a:r>
              <a:rPr lang="en-US" altLang="ko-KR" sz="2400" baseline="-25000" dirty="0" smtClean="0"/>
              <a:t>,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dirty="0" smtClean="0"/>
              <a:t>BC-5) S = E(PR</a:t>
            </a:r>
            <a:r>
              <a:rPr lang="en-US" altLang="ko-KR" sz="2400" baseline="-25000" dirty="0" smtClean="0"/>
              <a:t>CP 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K</a:t>
            </a:r>
            <a:r>
              <a:rPr lang="en-US" altLang="ko-KR" sz="2400" baseline="-25000" dirty="0" smtClean="0"/>
              <a:t>1</a:t>
            </a:r>
            <a:r>
              <a:rPr lang="en-US" altLang="ko-KR" sz="2400" baseline="-25000" dirty="0" smtClean="0"/>
              <a:t>,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K</a:t>
            </a:r>
            <a:r>
              <a:rPr lang="en-US" altLang="ko-KR" sz="2400" baseline="-25000" dirty="0" err="1" smtClean="0"/>
              <a:t>n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47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193599" y="2642375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79512" y="1503834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65"/>
          <p:cNvSpPr/>
          <p:nvPr/>
        </p:nvSpPr>
        <p:spPr>
          <a:xfrm>
            <a:off x="1427651" y="1503834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66"/>
          <p:cNvSpPr/>
          <p:nvPr/>
        </p:nvSpPr>
        <p:spPr>
          <a:xfrm>
            <a:off x="2675790" y="1503834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val 67"/>
          <p:cNvSpPr/>
          <p:nvPr/>
        </p:nvSpPr>
        <p:spPr>
          <a:xfrm>
            <a:off x="3923928" y="150383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Curved Connector 11"/>
          <p:cNvCxnSpPr>
            <a:stCxn id="4" idx="0"/>
            <a:endCxn id="66" idx="0"/>
          </p:cNvCxnSpPr>
          <p:nvPr/>
        </p:nvCxnSpPr>
        <p:spPr>
          <a:xfrm rot="5400000" flipH="1" flipV="1">
            <a:off x="1037581" y="879765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285721" y="867065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5400000" flipH="1" flipV="1">
            <a:off x="3533861" y="87101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6" idx="4"/>
            <a:endCxn id="3" idx="1"/>
          </p:cNvCxnSpPr>
          <p:nvPr/>
        </p:nvCxnSpPr>
        <p:spPr>
          <a:xfrm>
            <a:off x="1661651" y="1971834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4"/>
            <a:endCxn id="65" idx="0"/>
          </p:cNvCxnSpPr>
          <p:nvPr/>
        </p:nvCxnSpPr>
        <p:spPr>
          <a:xfrm>
            <a:off x="2909790" y="1971834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n 64"/>
          <p:cNvSpPr/>
          <p:nvPr/>
        </p:nvSpPr>
        <p:spPr>
          <a:xfrm>
            <a:off x="2441738" y="2633813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2" name="Can 71"/>
          <p:cNvSpPr/>
          <p:nvPr/>
        </p:nvSpPr>
        <p:spPr>
          <a:xfrm>
            <a:off x="5790434" y="2667149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776347" y="1528608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73"/>
          <p:cNvSpPr/>
          <p:nvPr/>
        </p:nvSpPr>
        <p:spPr>
          <a:xfrm>
            <a:off x="6024486" y="1528608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Oval 74"/>
          <p:cNvSpPr/>
          <p:nvPr/>
        </p:nvSpPr>
        <p:spPr>
          <a:xfrm>
            <a:off x="7272625" y="1528608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Oval 75"/>
          <p:cNvSpPr/>
          <p:nvPr/>
        </p:nvSpPr>
        <p:spPr>
          <a:xfrm>
            <a:off x="8520763" y="152860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Curved Connector 76"/>
          <p:cNvCxnSpPr>
            <a:stCxn id="73" idx="0"/>
            <a:endCxn id="74" idx="0"/>
          </p:cNvCxnSpPr>
          <p:nvPr/>
        </p:nvCxnSpPr>
        <p:spPr>
          <a:xfrm rot="5400000" flipH="1" flipV="1">
            <a:off x="5634416" y="90453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 flipH="1" flipV="1">
            <a:off x="6882556" y="891839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5400000" flipH="1" flipV="1">
            <a:off x="8130696" y="895793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4"/>
            <a:endCxn id="72" idx="1"/>
          </p:cNvCxnSpPr>
          <p:nvPr/>
        </p:nvCxnSpPr>
        <p:spPr>
          <a:xfrm>
            <a:off x="6258486" y="1996608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4"/>
            <a:endCxn id="82" idx="0"/>
          </p:cNvCxnSpPr>
          <p:nvPr/>
        </p:nvCxnSpPr>
        <p:spPr>
          <a:xfrm>
            <a:off x="7506625" y="1996608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>
            <a:off x="7038573" y="2658587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3" name="Can 82"/>
          <p:cNvSpPr/>
          <p:nvPr/>
        </p:nvSpPr>
        <p:spPr>
          <a:xfrm>
            <a:off x="1121591" y="5780490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7504" y="4641949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1355643" y="4641949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85"/>
          <p:cNvSpPr/>
          <p:nvPr/>
        </p:nvSpPr>
        <p:spPr>
          <a:xfrm>
            <a:off x="2603782" y="4641949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86"/>
          <p:cNvSpPr/>
          <p:nvPr/>
        </p:nvSpPr>
        <p:spPr>
          <a:xfrm>
            <a:off x="3851920" y="464194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Curved Connector 87"/>
          <p:cNvCxnSpPr>
            <a:stCxn id="84" idx="0"/>
            <a:endCxn id="85" idx="0"/>
          </p:cNvCxnSpPr>
          <p:nvPr/>
        </p:nvCxnSpPr>
        <p:spPr>
          <a:xfrm rot="5400000" flipH="1" flipV="1">
            <a:off x="965573" y="4017880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213713" y="4005180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 flipH="1" flipV="1">
            <a:off x="3461853" y="400913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4"/>
            <a:endCxn id="83" idx="1"/>
          </p:cNvCxnSpPr>
          <p:nvPr/>
        </p:nvCxnSpPr>
        <p:spPr>
          <a:xfrm>
            <a:off x="1589643" y="5109949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93" idx="0"/>
          </p:cNvCxnSpPr>
          <p:nvPr/>
        </p:nvCxnSpPr>
        <p:spPr>
          <a:xfrm>
            <a:off x="2837782" y="5109949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2369730" y="5771928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4" name="Can 93"/>
          <p:cNvSpPr/>
          <p:nvPr/>
        </p:nvSpPr>
        <p:spPr>
          <a:xfrm>
            <a:off x="5718426" y="5805264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704339" y="4666723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5952478" y="4666723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96"/>
          <p:cNvSpPr/>
          <p:nvPr/>
        </p:nvSpPr>
        <p:spPr>
          <a:xfrm>
            <a:off x="7200617" y="4666723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97"/>
          <p:cNvSpPr/>
          <p:nvPr/>
        </p:nvSpPr>
        <p:spPr>
          <a:xfrm>
            <a:off x="8448755" y="466672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Curved Connector 98"/>
          <p:cNvCxnSpPr>
            <a:stCxn id="95" idx="0"/>
            <a:endCxn id="96" idx="0"/>
          </p:cNvCxnSpPr>
          <p:nvPr/>
        </p:nvCxnSpPr>
        <p:spPr>
          <a:xfrm rot="5400000" flipH="1" flipV="1">
            <a:off x="5562408" y="404265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5400000" flipH="1" flipV="1">
            <a:off x="6810548" y="4029954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 flipH="1" flipV="1">
            <a:off x="8058688" y="4033908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4"/>
            <a:endCxn id="94" idx="1"/>
          </p:cNvCxnSpPr>
          <p:nvPr/>
        </p:nvCxnSpPr>
        <p:spPr>
          <a:xfrm>
            <a:off x="6186478" y="5134723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4"/>
            <a:endCxn id="104" idx="0"/>
          </p:cNvCxnSpPr>
          <p:nvPr/>
        </p:nvCxnSpPr>
        <p:spPr>
          <a:xfrm>
            <a:off x="7434617" y="5134723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6966565" y="5796702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283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||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05521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5522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55205" y="5393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444762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r>
              <a:rPr lang="en-US" altLang="ko-KR" dirty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||</a:t>
            </a: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02239" y="539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r>
              <a:rPr lang="en-US" altLang="ko-KR" dirty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||</a:t>
            </a: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75504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938633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01762" y="370774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012246" y="37077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i+1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53922" y="37077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i+1</a:t>
            </a:r>
            <a:endParaRPr lang="ko-KR" altLang="en-US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95600" y="37077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i+1</a:t>
            </a:r>
            <a:endParaRPr lang="ko-KR" altLang="en-US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7504" y="2057514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5760" y="5161923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709816" y="5285327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781824" y="2063016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932063" y="20745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8604448" y="212243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489295" y="52605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19735" y="52274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71600" y="6381328"/>
            <a:ext cx="750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Propagation of Interest and Data packets for the </a:t>
            </a:r>
            <a:r>
              <a:rPr lang="en-US" altLang="ko-KR" dirty="0" smtClean="0"/>
              <a:t>Forward </a:t>
            </a:r>
            <a:r>
              <a:rPr lang="en-US" altLang="ko-KR" dirty="0" smtClean="0"/>
              <a:t>Hash 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4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an 82"/>
          <p:cNvSpPr/>
          <p:nvPr/>
        </p:nvSpPr>
        <p:spPr>
          <a:xfrm>
            <a:off x="1121591" y="3826982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7504" y="2688441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1355643" y="2688441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85"/>
          <p:cNvSpPr/>
          <p:nvPr/>
        </p:nvSpPr>
        <p:spPr>
          <a:xfrm>
            <a:off x="2603782" y="2688441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86"/>
          <p:cNvSpPr/>
          <p:nvPr/>
        </p:nvSpPr>
        <p:spPr>
          <a:xfrm>
            <a:off x="3851920" y="26884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Curved Connector 87"/>
          <p:cNvCxnSpPr>
            <a:stCxn id="84" idx="0"/>
            <a:endCxn id="85" idx="0"/>
          </p:cNvCxnSpPr>
          <p:nvPr/>
        </p:nvCxnSpPr>
        <p:spPr>
          <a:xfrm rot="5400000" flipH="1" flipV="1">
            <a:off x="965573" y="2064372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213713" y="2051672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 flipH="1" flipV="1">
            <a:off x="3461853" y="2055626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4"/>
            <a:endCxn id="83" idx="1"/>
          </p:cNvCxnSpPr>
          <p:nvPr/>
        </p:nvCxnSpPr>
        <p:spPr>
          <a:xfrm>
            <a:off x="1589643" y="3156441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93" idx="0"/>
          </p:cNvCxnSpPr>
          <p:nvPr/>
        </p:nvCxnSpPr>
        <p:spPr>
          <a:xfrm>
            <a:off x="2837782" y="3156441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2369730" y="3818420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4" name="Can 93"/>
          <p:cNvSpPr/>
          <p:nvPr/>
        </p:nvSpPr>
        <p:spPr>
          <a:xfrm>
            <a:off x="5718426" y="3851756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704339" y="2713215"/>
            <a:ext cx="468000" cy="46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5952478" y="2713215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96"/>
          <p:cNvSpPr/>
          <p:nvPr/>
        </p:nvSpPr>
        <p:spPr>
          <a:xfrm>
            <a:off x="7200617" y="2713215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97"/>
          <p:cNvSpPr/>
          <p:nvPr/>
        </p:nvSpPr>
        <p:spPr>
          <a:xfrm>
            <a:off x="8448755" y="271321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Curved Connector 98"/>
          <p:cNvCxnSpPr>
            <a:stCxn id="95" idx="0"/>
            <a:endCxn id="96" idx="0"/>
          </p:cNvCxnSpPr>
          <p:nvPr/>
        </p:nvCxnSpPr>
        <p:spPr>
          <a:xfrm rot="5400000" flipH="1" flipV="1">
            <a:off x="5562408" y="2089146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5400000" flipH="1" flipV="1">
            <a:off x="6810548" y="2076446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 flipH="1" flipV="1">
            <a:off x="8058688" y="2080400"/>
            <a:ext cx="12700" cy="1248139"/>
          </a:xfrm>
          <a:prstGeom prst="curvedConnector3">
            <a:avLst>
              <a:gd name="adj1" fmla="val 4272724"/>
            </a:avLst>
          </a:prstGeom>
          <a:ln w="28575">
            <a:solidFill>
              <a:srgbClr val="0000FF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4"/>
            <a:endCxn id="94" idx="1"/>
          </p:cNvCxnSpPr>
          <p:nvPr/>
        </p:nvCxnSpPr>
        <p:spPr>
          <a:xfrm>
            <a:off x="6186478" y="3181215"/>
            <a:ext cx="0" cy="67054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4"/>
            <a:endCxn id="104" idx="0"/>
          </p:cNvCxnSpPr>
          <p:nvPr/>
        </p:nvCxnSpPr>
        <p:spPr>
          <a:xfrm>
            <a:off x="7434617" y="3181215"/>
            <a:ext cx="0" cy="76999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6966565" y="3843194"/>
            <a:ext cx="936104" cy="432048"/>
          </a:xfrm>
          <a:prstGeom prst="ca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5504" y="17542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938633" y="17542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01762" y="17542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I(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012246" y="1754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/>
              <a:t>n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53922" y="1754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/>
              <a:t>n</a:t>
            </a:r>
            <a:endParaRPr lang="ko-KR" altLang="en-US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95600" y="1754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||</a:t>
            </a:r>
            <a:r>
              <a:rPr lang="en-US" altLang="ko-KR" dirty="0" err="1" smtClean="0"/>
              <a:t>k</a:t>
            </a:r>
            <a:r>
              <a:rPr lang="en-US" altLang="ko-KR" baseline="-25000" dirty="0" err="1"/>
              <a:t>n</a:t>
            </a:r>
            <a:endParaRPr lang="ko-KR" altLang="en-US" baseline="-25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05760" y="3208415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709816" y="333181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489295" y="33070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19735" y="327398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71600" y="4427820"/>
            <a:ext cx="750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Propagation of Interest and Data packets for the </a:t>
            </a:r>
            <a:r>
              <a:rPr lang="en-US" altLang="ko-KR" dirty="0" smtClean="0"/>
              <a:t>Forward </a:t>
            </a:r>
            <a:r>
              <a:rPr lang="en-US" altLang="ko-KR" dirty="0" smtClean="0"/>
              <a:t>Hash 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3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For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ward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Chain Signature Verification Example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694784" y="3717032"/>
            <a:ext cx="1191982" cy="648072"/>
            <a:chOff x="899592" y="1196752"/>
            <a:chExt cx="1368152" cy="4320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05381" y="320479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0584" y="4067780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||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94784" y="5446914"/>
            <a:ext cx="1191982" cy="648072"/>
            <a:chOff x="899592" y="1196752"/>
            <a:chExt cx="1368152" cy="432048"/>
          </a:xfrm>
          <a:noFill/>
        </p:grpSpPr>
        <p:sp>
          <p:nvSpPr>
            <p:cNvPr id="54" name="Rectangle 5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05381" y="493468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0584" y="5589240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H(name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data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||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13237" y="5954467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’: </a:t>
            </a:r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13237" y="3698448"/>
            <a:ext cx="285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en-US" altLang="ko-KR" baseline="-25000" dirty="0" smtClean="0"/>
              <a:t>4,</a:t>
            </a:r>
            <a:r>
              <a:rPr lang="en-US" altLang="ko-KR" dirty="0"/>
              <a:t>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= Decrypt(PUB</a:t>
            </a:r>
            <a:r>
              <a:rPr lang="en-US" altLang="ko-KR" baseline="-25000" dirty="0" smtClean="0"/>
              <a:t>CP,</a:t>
            </a:r>
            <a:r>
              <a:rPr lang="en-US" altLang="ko-KR" dirty="0" smtClean="0"/>
              <a:t> S)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6817" y="4437112"/>
            <a:ext cx="20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== 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’ : pass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2290" y="6353971"/>
            <a:ext cx="2642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K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’ prime means calculated</a:t>
            </a:r>
            <a:endParaRPr lang="ko-KR" altLang="en-US" sz="14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055205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66" name="Rectangle 65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344626" y="1700808"/>
            <a:ext cx="1191982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69" name="Straight Arrow Connector 68"/>
          <p:cNvCxnSpPr>
            <a:stCxn id="66" idx="1"/>
            <a:endCxn id="68" idx="3"/>
          </p:cNvCxnSpPr>
          <p:nvPr/>
        </p:nvCxnSpPr>
        <p:spPr>
          <a:xfrm flipH="1">
            <a:off x="2536608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765784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71" name="Rectangle 70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3</a:t>
              </a:r>
              <a:endParaRPr lang="ko-KR" altLang="en-US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6362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74" name="Rectangle 73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r>
                <a:rPr lang="en-US" altLang="ko-KR" baseline="-25000" dirty="0" smtClean="0"/>
                <a:t>4</a:t>
              </a:r>
              <a:endParaRPr lang="ko-KR" alt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Straight Arrow Connector 75"/>
          <p:cNvCxnSpPr>
            <a:stCxn id="71" idx="1"/>
            <a:endCxn id="66" idx="3"/>
          </p:cNvCxnSpPr>
          <p:nvPr/>
        </p:nvCxnSpPr>
        <p:spPr>
          <a:xfrm flipH="1">
            <a:off x="4247187" y="2024844"/>
            <a:ext cx="518597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8979" y="124378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/example/data/001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504799" y="123656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201413" y="256490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/example/data/003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61653" y="12326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/example/data/004</a:t>
            </a:r>
            <a:endParaRPr lang="ko-KR" alt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1344626" y="1700808"/>
            <a:ext cx="1191982" cy="648072"/>
            <a:chOff x="899592" y="1196752"/>
            <a:chExt cx="1368152" cy="432048"/>
          </a:xfrm>
          <a:noFill/>
        </p:grpSpPr>
        <p:sp>
          <p:nvSpPr>
            <p:cNvPr id="82" name="Rectangle 81"/>
            <p:cNvSpPr/>
            <p:nvPr/>
          </p:nvSpPr>
          <p:spPr>
            <a:xfrm>
              <a:off x="899592" y="1196752"/>
              <a:ext cx="1368152" cy="432048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88096" y="1200694"/>
              <a:ext cx="279648" cy="428106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7238" y="1629138"/>
            <a:ext cx="1167797" cy="1155507"/>
            <a:chOff x="37584" y="1675382"/>
            <a:chExt cx="1257273" cy="1186846"/>
          </a:xfrm>
        </p:grpSpPr>
        <p:pic>
          <p:nvPicPr>
            <p:cNvPr id="85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98278" y="2492896"/>
              <a:ext cx="11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Provider</a:t>
              </a:r>
              <a:endParaRPr lang="ko-KR" altLang="en-US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668941" y="1706720"/>
            <a:ext cx="1295547" cy="1165259"/>
            <a:chOff x="-49944" y="1675382"/>
            <a:chExt cx="1394811" cy="1196863"/>
          </a:xfrm>
        </p:grpSpPr>
        <p:pic>
          <p:nvPicPr>
            <p:cNvPr id="88" name="Picture 2" descr="Person Outline Free Vector Icon | Person outline, Person icon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4" y="1675382"/>
              <a:ext cx="1257273" cy="88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-49944" y="2492896"/>
              <a:ext cx="1394811" cy="37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Consumer</a:t>
              </a:r>
              <a:endParaRPr lang="ko-KR" altLang="en-US" b="1" dirty="0"/>
            </a:p>
          </p:txBody>
        </p:sp>
      </p:grpSp>
      <p:sp>
        <p:nvSpPr>
          <p:cNvPr id="90" name="Oval 89"/>
          <p:cNvSpPr/>
          <p:nvPr/>
        </p:nvSpPr>
        <p:spPr>
          <a:xfrm>
            <a:off x="1148027" y="1360153"/>
            <a:ext cx="1738739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Straight Arrow Connector 90"/>
          <p:cNvCxnSpPr>
            <a:stCxn id="71" idx="3"/>
            <a:endCxn id="74" idx="1"/>
          </p:cNvCxnSpPr>
          <p:nvPr/>
        </p:nvCxnSpPr>
        <p:spPr>
          <a:xfrm>
            <a:off x="5957766" y="2024844"/>
            <a:ext cx="518596" cy="0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22290" y="4086364"/>
            <a:ext cx="594078" cy="350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23833</TotalTime>
  <Words>1098</Words>
  <Application>Microsoft Office PowerPoint</Application>
  <PresentationFormat>On-screen Show (4:3)</PresentationFormat>
  <Paragraphs>320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Hash Chain: a Scalable Content Provenance and Integrity Verifying Protocol for NDN</vt:lpstr>
      <vt:lpstr>Problem Definition</vt:lpstr>
      <vt:lpstr>Hash Chain light-weight per-packet authentication</vt:lpstr>
      <vt:lpstr>Forward Chain Signature Generation Example</vt:lpstr>
      <vt:lpstr>Forward Chain Signature Generation Example</vt:lpstr>
      <vt:lpstr>Forward Chain Signature Generation Example</vt:lpstr>
      <vt:lpstr>PowerPoint Presentation</vt:lpstr>
      <vt:lpstr>PowerPoint Presentation</vt:lpstr>
      <vt:lpstr>Forward Chain Signature Verification Example</vt:lpstr>
      <vt:lpstr>Forward Chain Signature Verification Example</vt:lpstr>
      <vt:lpstr>PowerPoint Presentation</vt:lpstr>
      <vt:lpstr>Backward Chain Signature Generation Example</vt:lpstr>
      <vt:lpstr>Backward Chain Signature Generation Example</vt:lpstr>
      <vt:lpstr>Backward Chain Signature Generation Example</vt:lpstr>
      <vt:lpstr>PowerPoint Presentation</vt:lpstr>
      <vt:lpstr>Backward Chain Signature Verification Example</vt:lpstr>
      <vt:lpstr>Backward Chain Signature Verification Example</vt:lpstr>
      <vt:lpstr>PowerPoint Presentation</vt:lpstr>
      <vt:lpstr>BLAKE-3</vt:lpstr>
      <vt:lpstr>Implementation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Canary: a Scalable Content Provenance and Integrity Verifying Protocol for NDN</dc:title>
  <dc:creator>Justin Park</dc:creator>
  <cp:lastModifiedBy>Justin Park</cp:lastModifiedBy>
  <cp:revision>181</cp:revision>
  <cp:lastPrinted>2020-04-23T12:00:40Z</cp:lastPrinted>
  <dcterms:created xsi:type="dcterms:W3CDTF">2020-03-24T01:24:19Z</dcterms:created>
  <dcterms:modified xsi:type="dcterms:W3CDTF">2020-08-31T06:11:59Z</dcterms:modified>
</cp:coreProperties>
</file>