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07200" cy="99393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28D006-0DC8-4681-AEC6-BD411DE8E755}">
  <a:tblStyle styleId="{FC28D006-0DC8-4681-AEC6-BD411DE8E7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7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9787" cy="49696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55838" y="0"/>
            <a:ext cx="2949787" cy="496967"/>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720" y="4721186"/>
            <a:ext cx="5445760" cy="4472702"/>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9440646"/>
            <a:ext cx="2949787" cy="49696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55838" y="9440646"/>
            <a:ext cx="2949787" cy="49696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660480803_3_0:notes"/>
          <p:cNvSpPr txBox="1">
            <a:spLocks noGrp="1"/>
          </p:cNvSpPr>
          <p:nvPr>
            <p:ph type="body" idx="1"/>
          </p:nvPr>
        </p:nvSpPr>
        <p:spPr>
          <a:xfrm>
            <a:off x="680720" y="4721186"/>
            <a:ext cx="5445900" cy="4472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0" name="Google Shape;160;gc660480803_3_0: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920750" y="746125"/>
            <a:ext cx="496570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000"/>
              <a:buFont typeface="Malgun Gothic"/>
              <a:buNone/>
              <a:defRPr sz="3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Clr>
                <a:schemeClr val="dk1"/>
              </a:buClr>
              <a:buSzPts val="2000"/>
              <a:buChar char="•"/>
              <a:defRPr sz="2000"/>
            </a:lvl1pPr>
            <a:lvl2pPr marL="914400" lvl="1" indent="-336550" algn="l">
              <a:spcBef>
                <a:spcPts val="340"/>
              </a:spcBef>
              <a:spcAft>
                <a:spcPts val="0"/>
              </a:spcAft>
              <a:buClr>
                <a:schemeClr val="dk1"/>
              </a:buClr>
              <a:buSzPts val="1700"/>
              <a:buChar char="–"/>
              <a:defRPr sz="1700"/>
            </a:lvl2pPr>
            <a:lvl3pPr marL="1371600" lvl="2" indent="-317500" algn="l">
              <a:spcBef>
                <a:spcPts val="280"/>
              </a:spcBef>
              <a:spcAft>
                <a:spcPts val="0"/>
              </a:spcAft>
              <a:buClr>
                <a:schemeClr val="dk1"/>
              </a:buClr>
              <a:buSzPts val="1400"/>
              <a:buChar char="•"/>
              <a:defRPr sz="1400"/>
            </a:lvl3pPr>
            <a:lvl4pPr marL="1828800" lvl="3" indent="-298450" algn="l">
              <a:spcBef>
                <a:spcPts val="220"/>
              </a:spcBef>
              <a:spcAft>
                <a:spcPts val="0"/>
              </a:spcAft>
              <a:buClr>
                <a:schemeClr val="dk1"/>
              </a:buClr>
              <a:buSzPts val="1100"/>
              <a:buChar char="–"/>
              <a:defRPr sz="1100"/>
            </a:lvl4pPr>
            <a:lvl5pPr marL="2286000" lvl="4" indent="-279400" algn="l">
              <a:spcBef>
                <a:spcPts val="160"/>
              </a:spcBef>
              <a:spcAft>
                <a:spcPts val="0"/>
              </a:spcAft>
              <a:buClr>
                <a:schemeClr val="dk1"/>
              </a:buClr>
              <a:buSzPts val="800"/>
              <a:buChar char="»"/>
              <a:defRPr sz="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cxnSp>
        <p:nvCxnSpPr>
          <p:cNvPr id="27" name="Google Shape;27;p3"/>
          <p:cNvCxnSpPr/>
          <p:nvPr/>
        </p:nvCxnSpPr>
        <p:spPr>
          <a:xfrm>
            <a:off x="472986" y="6359721"/>
            <a:ext cx="8207375"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Malgun Gothic"/>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9" name="Google Shape;6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500" b="1"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500" b="1"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500" b="1"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500" b="1"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500" b="1"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500" b="1"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500" b="1"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500" b="1"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500" b="1"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subTitle" idx="1"/>
          </p:nvPr>
        </p:nvSpPr>
        <p:spPr>
          <a:xfrm>
            <a:off x="1219200" y="3381022"/>
            <a:ext cx="6400800" cy="2543196"/>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1"/>
              </a:buClr>
              <a:buSzPct val="100000"/>
              <a:buNone/>
            </a:pPr>
            <a:r>
              <a:rPr lang="ko-KR" sz="2500" b="0">
                <a:solidFill>
                  <a:schemeClr val="dk1"/>
                </a:solidFill>
              </a:rPr>
              <a:t>팀명 : </a:t>
            </a:r>
            <a:r>
              <a:rPr lang="ko-KR" sz="2500">
                <a:solidFill>
                  <a:schemeClr val="dk1"/>
                </a:solidFill>
              </a:rPr>
              <a:t>밤달이</a:t>
            </a:r>
            <a:endParaRPr sz="2500" b="0">
              <a:solidFill>
                <a:schemeClr val="dk1"/>
              </a:solidFill>
            </a:endParaRPr>
          </a:p>
          <a:p>
            <a:pPr marL="0" lvl="0" indent="0" algn="ctr" rtl="0">
              <a:spcBef>
                <a:spcPts val="0"/>
              </a:spcBef>
              <a:spcAft>
                <a:spcPts val="0"/>
              </a:spcAft>
              <a:buClr>
                <a:schemeClr val="dk1"/>
              </a:buClr>
              <a:buSzPct val="100000"/>
              <a:buNone/>
            </a:pPr>
            <a:endParaRPr sz="1800" b="0">
              <a:solidFill>
                <a:schemeClr val="dk1"/>
              </a:solidFill>
            </a:endParaRPr>
          </a:p>
          <a:p>
            <a:pPr marL="0" lvl="0" indent="0" algn="ctr" rtl="0">
              <a:spcBef>
                <a:spcPts val="0"/>
              </a:spcBef>
              <a:spcAft>
                <a:spcPts val="0"/>
              </a:spcAft>
              <a:buClr>
                <a:schemeClr val="dk1"/>
              </a:buClr>
              <a:buSzPct val="100000"/>
              <a:buNone/>
            </a:pPr>
            <a:endParaRPr sz="1800" b="0">
              <a:solidFill>
                <a:schemeClr val="dk1"/>
              </a:solidFill>
            </a:endParaRPr>
          </a:p>
          <a:p>
            <a:pPr marL="0" lvl="0" indent="0" algn="ctr" rtl="0">
              <a:spcBef>
                <a:spcPts val="0"/>
              </a:spcBef>
              <a:spcAft>
                <a:spcPts val="0"/>
              </a:spcAft>
              <a:buClr>
                <a:schemeClr val="dk1"/>
              </a:buClr>
              <a:buSzPct val="100000"/>
              <a:buNone/>
            </a:pPr>
            <a:r>
              <a:rPr lang="ko-KR" sz="1800" b="0">
                <a:solidFill>
                  <a:schemeClr val="dk1"/>
                </a:solidFill>
              </a:rPr>
              <a:t>팀원</a:t>
            </a:r>
            <a:endParaRPr sz="1800" b="0">
              <a:solidFill>
                <a:schemeClr val="dk1"/>
              </a:solidFill>
            </a:endParaRPr>
          </a:p>
          <a:p>
            <a:pPr marL="0" lvl="0" indent="0" algn="ctr" rtl="0">
              <a:spcBef>
                <a:spcPts val="0"/>
              </a:spcBef>
              <a:spcAft>
                <a:spcPts val="0"/>
              </a:spcAft>
              <a:buClr>
                <a:schemeClr val="dk1"/>
              </a:buClr>
              <a:buSzPct val="100000"/>
              <a:buNone/>
            </a:pPr>
            <a:endParaRPr sz="1800" b="0">
              <a:solidFill>
                <a:schemeClr val="dk1"/>
              </a:solidFill>
            </a:endParaRPr>
          </a:p>
          <a:p>
            <a:pPr marL="0" lvl="0" indent="0" algn="ctr" rtl="0">
              <a:spcBef>
                <a:spcPts val="0"/>
              </a:spcBef>
              <a:spcAft>
                <a:spcPts val="0"/>
              </a:spcAft>
              <a:buClr>
                <a:schemeClr val="dk1"/>
              </a:buClr>
              <a:buSzPct val="100000"/>
              <a:buNone/>
            </a:pPr>
            <a:r>
              <a:rPr lang="ko-KR" sz="1800">
                <a:solidFill>
                  <a:schemeClr val="dk1"/>
                </a:solidFill>
              </a:rPr>
              <a:t>이충현(학번 201611839)</a:t>
            </a:r>
            <a:endParaRPr/>
          </a:p>
          <a:p>
            <a:pPr marL="0" lvl="0" indent="0" algn="ctr" rtl="0">
              <a:spcBef>
                <a:spcPts val="0"/>
              </a:spcBef>
              <a:spcAft>
                <a:spcPts val="0"/>
              </a:spcAft>
              <a:buClr>
                <a:schemeClr val="dk1"/>
              </a:buClr>
              <a:buSzPct val="100000"/>
              <a:buNone/>
            </a:pPr>
            <a:r>
              <a:rPr lang="ko-KR" sz="1800">
                <a:solidFill>
                  <a:schemeClr val="dk1"/>
                </a:solidFill>
              </a:rPr>
              <a:t>김현수(학번 201611791)</a:t>
            </a:r>
            <a:endParaRPr/>
          </a:p>
          <a:p>
            <a:pPr marL="0" lvl="0" indent="0" algn="ctr" rtl="0">
              <a:spcBef>
                <a:spcPts val="0"/>
              </a:spcBef>
              <a:spcAft>
                <a:spcPts val="0"/>
              </a:spcAft>
              <a:buClr>
                <a:schemeClr val="dk1"/>
              </a:buClr>
              <a:buSzPct val="100000"/>
              <a:buNone/>
            </a:pPr>
            <a:r>
              <a:rPr lang="ko-KR" sz="1800">
                <a:solidFill>
                  <a:schemeClr val="dk1"/>
                </a:solidFill>
              </a:rPr>
              <a:t>이태양(학번 201611840)</a:t>
            </a:r>
            <a:endParaRPr/>
          </a:p>
          <a:p>
            <a:pPr marL="0" lvl="0" indent="0" algn="ctr" rtl="0">
              <a:spcBef>
                <a:spcPts val="0"/>
              </a:spcBef>
              <a:spcAft>
                <a:spcPts val="0"/>
              </a:spcAft>
              <a:buClr>
                <a:schemeClr val="dk1"/>
              </a:buClr>
              <a:buSzPct val="100000"/>
              <a:buNone/>
            </a:pPr>
            <a:r>
              <a:rPr lang="ko-KR" sz="1800">
                <a:solidFill>
                  <a:schemeClr val="dk1"/>
                </a:solidFill>
              </a:rPr>
              <a:t>이현구(학번 201611842)</a:t>
            </a:r>
            <a:endParaRPr sz="1800">
              <a:solidFill>
                <a:schemeClr val="dk1"/>
              </a:solidFill>
            </a:endParaRPr>
          </a:p>
        </p:txBody>
      </p:sp>
      <p:sp>
        <p:nvSpPr>
          <p:cNvPr id="90" name="Google Shape;90;p13"/>
          <p:cNvSpPr/>
          <p:nvPr/>
        </p:nvSpPr>
        <p:spPr>
          <a:xfrm>
            <a:off x="0" y="1355636"/>
            <a:ext cx="9144000" cy="1146300"/>
          </a:xfrm>
          <a:prstGeom prst="rect">
            <a:avLst/>
          </a:prstGeom>
          <a:solidFill>
            <a:srgbClr val="2E217D"/>
          </a:solidFill>
          <a:ln w="9525" cap="flat" cmpd="sng">
            <a:solidFill>
              <a:srgbClr val="0F243E"/>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spcBef>
                <a:spcPts val="0"/>
              </a:spcBef>
              <a:spcAft>
                <a:spcPts val="0"/>
              </a:spcAft>
              <a:buNone/>
            </a:pPr>
            <a:r>
              <a:rPr lang="ko-KR" sz="2800" b="1">
                <a:solidFill>
                  <a:schemeClr val="lt1"/>
                </a:solidFill>
              </a:rPr>
              <a:t>티끌 모아 태산</a:t>
            </a:r>
            <a:endParaRPr sz="2800" b="1" i="0" u="none" strike="noStrike" cap="none">
              <a:solidFill>
                <a:schemeClr val="lt1"/>
              </a:solidFill>
              <a:latin typeface="Arial"/>
              <a:ea typeface="Arial"/>
              <a:cs typeface="Arial"/>
              <a:sym typeface="Arial"/>
            </a:endParaRPr>
          </a:p>
        </p:txBody>
      </p:sp>
      <p:grpSp>
        <p:nvGrpSpPr>
          <p:cNvPr id="91" name="Google Shape;91;p13"/>
          <p:cNvGrpSpPr/>
          <p:nvPr/>
        </p:nvGrpSpPr>
        <p:grpSpPr>
          <a:xfrm>
            <a:off x="0" y="1285860"/>
            <a:ext cx="9144000" cy="528"/>
            <a:chOff x="0" y="1920"/>
            <a:chExt cx="5760" cy="528"/>
          </a:xfrm>
        </p:grpSpPr>
        <p:cxnSp>
          <p:nvCxnSpPr>
            <p:cNvPr id="92" name="Google Shape;92;p13"/>
            <p:cNvCxnSpPr/>
            <p:nvPr/>
          </p:nvCxnSpPr>
          <p:spPr>
            <a:xfrm>
              <a:off x="0" y="1920"/>
              <a:ext cx="5760" cy="0"/>
            </a:xfrm>
            <a:prstGeom prst="straightConnector1">
              <a:avLst/>
            </a:prstGeom>
            <a:noFill/>
            <a:ln w="12700" cap="flat" cmpd="sng">
              <a:solidFill>
                <a:srgbClr val="0F243E"/>
              </a:solidFill>
              <a:prstDash val="solid"/>
              <a:round/>
              <a:headEnd type="none" w="med" len="med"/>
              <a:tailEnd type="none" w="med" len="med"/>
            </a:ln>
          </p:spPr>
        </p:cxnSp>
        <p:cxnSp>
          <p:nvCxnSpPr>
            <p:cNvPr id="93" name="Google Shape;93;p13"/>
            <p:cNvCxnSpPr/>
            <p:nvPr/>
          </p:nvCxnSpPr>
          <p:spPr>
            <a:xfrm>
              <a:off x="0" y="2448"/>
              <a:ext cx="5760" cy="0"/>
            </a:xfrm>
            <a:prstGeom prst="straightConnector1">
              <a:avLst/>
            </a:prstGeom>
            <a:noFill/>
            <a:ln w="12700" cap="flat" cmpd="sng">
              <a:solidFill>
                <a:srgbClr val="0F243E"/>
              </a:solidFill>
              <a:prstDash val="solid"/>
              <a:round/>
              <a:headEnd type="none" w="med" len="med"/>
              <a:tailEnd type="none" w="med" len="med"/>
            </a:ln>
          </p:spPr>
        </p:cxnSp>
      </p:grpSp>
      <p:grpSp>
        <p:nvGrpSpPr>
          <p:cNvPr id="94" name="Google Shape;94;p13"/>
          <p:cNvGrpSpPr/>
          <p:nvPr/>
        </p:nvGrpSpPr>
        <p:grpSpPr>
          <a:xfrm>
            <a:off x="0" y="2571186"/>
            <a:ext cx="9144000" cy="528"/>
            <a:chOff x="0" y="1920"/>
            <a:chExt cx="5760" cy="528"/>
          </a:xfrm>
        </p:grpSpPr>
        <p:cxnSp>
          <p:nvCxnSpPr>
            <p:cNvPr id="95" name="Google Shape;95;p13"/>
            <p:cNvCxnSpPr/>
            <p:nvPr/>
          </p:nvCxnSpPr>
          <p:spPr>
            <a:xfrm>
              <a:off x="0" y="1920"/>
              <a:ext cx="5760" cy="0"/>
            </a:xfrm>
            <a:prstGeom prst="straightConnector1">
              <a:avLst/>
            </a:prstGeom>
            <a:noFill/>
            <a:ln w="12700" cap="flat" cmpd="sng">
              <a:solidFill>
                <a:srgbClr val="0F243E"/>
              </a:solidFill>
              <a:prstDash val="solid"/>
              <a:round/>
              <a:headEnd type="none" w="med" len="med"/>
              <a:tailEnd type="none" w="med" len="med"/>
            </a:ln>
          </p:spPr>
        </p:cxnSp>
        <p:cxnSp>
          <p:nvCxnSpPr>
            <p:cNvPr id="96" name="Google Shape;96;p13"/>
            <p:cNvCxnSpPr/>
            <p:nvPr/>
          </p:nvCxnSpPr>
          <p:spPr>
            <a:xfrm>
              <a:off x="0" y="2448"/>
              <a:ext cx="5760" cy="0"/>
            </a:xfrm>
            <a:prstGeom prst="straightConnector1">
              <a:avLst/>
            </a:prstGeom>
            <a:noFill/>
            <a:ln w="12700" cap="flat" cmpd="sng">
              <a:solidFill>
                <a:srgbClr val="0F243E"/>
              </a:solidFill>
              <a:prstDash val="solid"/>
              <a:round/>
              <a:headEnd type="none" w="med" len="med"/>
              <a:tailEnd type="none" w="med" len="med"/>
            </a:ln>
          </p:spPr>
        </p:cxnSp>
      </p:grpSp>
      <p:sp>
        <p:nvSpPr>
          <p:cNvPr id="97" name="Google Shape;9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457200" y="642918"/>
            <a:ext cx="8229600" cy="774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Malgun Gothic"/>
              <a:buNone/>
            </a:pPr>
            <a:r>
              <a:rPr lang="ko-KR"/>
              <a:t>프로젝트 관리</a:t>
            </a:r>
            <a:endParaRPr/>
          </a:p>
        </p:txBody>
      </p:sp>
      <p:sp>
        <p:nvSpPr>
          <p:cNvPr id="163" name="Google Shape;163;p22"/>
          <p:cNvSpPr txBox="1">
            <a:spLocks noGrp="1"/>
          </p:cNvSpPr>
          <p:nvPr>
            <p:ph type="body" idx="1"/>
          </p:nvPr>
        </p:nvSpPr>
        <p:spPr>
          <a:xfrm>
            <a:off x="457200" y="1053901"/>
            <a:ext cx="8229600" cy="5148900"/>
          </a:xfrm>
          <a:prstGeom prst="rect">
            <a:avLst/>
          </a:prstGeom>
          <a:noFill/>
          <a:ln>
            <a:noFill/>
          </a:ln>
        </p:spPr>
        <p:txBody>
          <a:bodyPr spcFirstLastPara="1" wrap="square" lIns="91425" tIns="45700" rIns="91425" bIns="45700" anchor="t" anchorCtr="0">
            <a:normAutofit/>
          </a:bodyPr>
          <a:lstStyle/>
          <a:p>
            <a:pPr marL="57150" lvl="0" indent="0" algn="l" rtl="0">
              <a:spcBef>
                <a:spcPts val="0"/>
              </a:spcBef>
              <a:spcAft>
                <a:spcPts val="0"/>
              </a:spcAft>
              <a:buClr>
                <a:schemeClr val="dk1"/>
              </a:buClr>
              <a:buSzPts val="2000"/>
              <a:buNone/>
            </a:pPr>
            <a:endParaRPr sz="2100" dirty="0">
              <a:latin typeface="Arial"/>
              <a:ea typeface="Arial"/>
              <a:cs typeface="Arial"/>
              <a:sym typeface="Arial"/>
            </a:endParaRPr>
          </a:p>
          <a:p>
            <a:pPr marL="438150" lvl="0" indent="-381000" algn="l" rtl="0">
              <a:spcBef>
                <a:spcPts val="400"/>
              </a:spcBef>
              <a:spcAft>
                <a:spcPts val="0"/>
              </a:spcAft>
              <a:buClr>
                <a:schemeClr val="dk1"/>
              </a:buClr>
              <a:buSzPts val="2000"/>
              <a:buNone/>
            </a:pPr>
            <a:r>
              <a:rPr lang="ko-KR" b="1" dirty="0">
                <a:latin typeface="Arial"/>
                <a:ea typeface="Arial"/>
                <a:cs typeface="Arial"/>
                <a:sym typeface="Arial"/>
              </a:rPr>
              <a:t>2. 개발 일정 계획</a:t>
            </a:r>
            <a:endParaRPr i="1" dirty="0">
              <a:latin typeface="Arial"/>
              <a:ea typeface="Arial"/>
              <a:cs typeface="Arial"/>
              <a:sym typeface="Arial"/>
            </a:endParaRPr>
          </a:p>
          <a:p>
            <a:pPr marL="838200" lvl="1" indent="-381000" algn="l" rtl="0">
              <a:spcBef>
                <a:spcPts val="280"/>
              </a:spcBef>
              <a:spcAft>
                <a:spcPts val="0"/>
              </a:spcAft>
              <a:buClr>
                <a:schemeClr val="dk1"/>
              </a:buClr>
              <a:buSzPts val="1400"/>
              <a:buNone/>
            </a:pPr>
            <a:endParaRPr sz="1800" dirty="0">
              <a:latin typeface="Arial"/>
              <a:ea typeface="Arial"/>
              <a:cs typeface="Arial"/>
              <a:sym typeface="Arial"/>
            </a:endParaRPr>
          </a:p>
          <a:p>
            <a:pPr marL="342900" lvl="0" indent="-215900" algn="l" rtl="0">
              <a:spcBef>
                <a:spcPts val="400"/>
              </a:spcBef>
              <a:spcAft>
                <a:spcPts val="0"/>
              </a:spcAft>
              <a:buClr>
                <a:schemeClr val="dk1"/>
              </a:buClr>
              <a:buSzPts val="2000"/>
              <a:buNone/>
            </a:pPr>
            <a:endParaRPr dirty="0">
              <a:latin typeface="Arial"/>
              <a:ea typeface="Arial"/>
              <a:cs typeface="Arial"/>
              <a:sym typeface="Arial"/>
            </a:endParaRPr>
          </a:p>
        </p:txBody>
      </p:sp>
      <p:sp>
        <p:nvSpPr>
          <p:cNvPr id="164" name="Google Shape;164;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10</a:t>
            </a:fld>
            <a:endParaRPr/>
          </a:p>
        </p:txBody>
      </p:sp>
      <p:graphicFrame>
        <p:nvGraphicFramePr>
          <p:cNvPr id="165" name="Google Shape;165;p22"/>
          <p:cNvGraphicFramePr/>
          <p:nvPr>
            <p:extLst>
              <p:ext uri="{D42A27DB-BD31-4B8C-83A1-F6EECF244321}">
                <p14:modId xmlns:p14="http://schemas.microsoft.com/office/powerpoint/2010/main" val="3457564717"/>
              </p:ext>
            </p:extLst>
          </p:nvPr>
        </p:nvGraphicFramePr>
        <p:xfrm>
          <a:off x="825300" y="1985848"/>
          <a:ext cx="7632950" cy="2560080"/>
        </p:xfrm>
        <a:graphic>
          <a:graphicData uri="http://schemas.openxmlformats.org/drawingml/2006/table">
            <a:tbl>
              <a:tblPr>
                <a:noFill/>
                <a:tableStyleId>{FC28D006-0DC8-4681-AEC6-BD411DE8E755}</a:tableStyleId>
              </a:tblPr>
              <a:tblGrid>
                <a:gridCol w="584000">
                  <a:extLst>
                    <a:ext uri="{9D8B030D-6E8A-4147-A177-3AD203B41FA5}">
                      <a16:colId xmlns:a16="http://schemas.microsoft.com/office/drawing/2014/main" val="20000"/>
                    </a:ext>
                  </a:extLst>
                </a:gridCol>
                <a:gridCol w="2996125">
                  <a:extLst>
                    <a:ext uri="{9D8B030D-6E8A-4147-A177-3AD203B41FA5}">
                      <a16:colId xmlns:a16="http://schemas.microsoft.com/office/drawing/2014/main" val="20001"/>
                    </a:ext>
                  </a:extLst>
                </a:gridCol>
                <a:gridCol w="578975">
                  <a:extLst>
                    <a:ext uri="{9D8B030D-6E8A-4147-A177-3AD203B41FA5}">
                      <a16:colId xmlns:a16="http://schemas.microsoft.com/office/drawing/2014/main" val="20002"/>
                    </a:ext>
                  </a:extLst>
                </a:gridCol>
                <a:gridCol w="578975">
                  <a:extLst>
                    <a:ext uri="{9D8B030D-6E8A-4147-A177-3AD203B41FA5}">
                      <a16:colId xmlns:a16="http://schemas.microsoft.com/office/drawing/2014/main" val="20003"/>
                    </a:ext>
                  </a:extLst>
                </a:gridCol>
                <a:gridCol w="578975">
                  <a:extLst>
                    <a:ext uri="{9D8B030D-6E8A-4147-A177-3AD203B41FA5}">
                      <a16:colId xmlns:a16="http://schemas.microsoft.com/office/drawing/2014/main" val="20004"/>
                    </a:ext>
                  </a:extLst>
                </a:gridCol>
                <a:gridCol w="578975">
                  <a:extLst>
                    <a:ext uri="{9D8B030D-6E8A-4147-A177-3AD203B41FA5}">
                      <a16:colId xmlns:a16="http://schemas.microsoft.com/office/drawing/2014/main" val="20005"/>
                    </a:ext>
                  </a:extLst>
                </a:gridCol>
                <a:gridCol w="578975">
                  <a:extLst>
                    <a:ext uri="{9D8B030D-6E8A-4147-A177-3AD203B41FA5}">
                      <a16:colId xmlns:a16="http://schemas.microsoft.com/office/drawing/2014/main" val="20006"/>
                    </a:ext>
                  </a:extLst>
                </a:gridCol>
                <a:gridCol w="578975">
                  <a:extLst>
                    <a:ext uri="{9D8B030D-6E8A-4147-A177-3AD203B41FA5}">
                      <a16:colId xmlns:a16="http://schemas.microsoft.com/office/drawing/2014/main" val="20007"/>
                    </a:ext>
                  </a:extLst>
                </a:gridCol>
                <a:gridCol w="578975">
                  <a:extLst>
                    <a:ext uri="{9D8B030D-6E8A-4147-A177-3AD203B41FA5}">
                      <a16:colId xmlns:a16="http://schemas.microsoft.com/office/drawing/2014/main" val="20008"/>
                    </a:ext>
                  </a:extLst>
                </a:gridCol>
              </a:tblGrid>
              <a:tr h="320000">
                <a:tc rowSpan="2">
                  <a:txBody>
                    <a:bodyPr/>
                    <a:lstStyle/>
                    <a:p>
                      <a:pPr marL="0" lvl="0" indent="0" algn="ctr" rtl="0">
                        <a:spcBef>
                          <a:spcPts val="0"/>
                        </a:spcBef>
                        <a:spcAft>
                          <a:spcPts val="0"/>
                        </a:spcAft>
                        <a:buNone/>
                      </a:pPr>
                      <a:endParaRPr sz="900" dirty="0"/>
                    </a:p>
                    <a:p>
                      <a:pPr marL="0" lvl="0" indent="0" algn="ctr" rtl="0">
                        <a:spcBef>
                          <a:spcPts val="0"/>
                        </a:spcBef>
                        <a:spcAft>
                          <a:spcPts val="0"/>
                        </a:spcAft>
                        <a:buNone/>
                      </a:pPr>
                      <a:r>
                        <a:rPr lang="ko-KR" sz="900" dirty="0"/>
                        <a:t>번호</a:t>
                      </a:r>
                      <a:endParaRPr sz="900" dirty="0"/>
                    </a:p>
                  </a:txBody>
                  <a:tcPr marL="91425" marR="91425" marT="91425" marB="91425">
                    <a:solidFill>
                      <a:schemeClr val="bg1">
                        <a:lumMod val="75000"/>
                      </a:schemeClr>
                    </a:solidFill>
                  </a:tcPr>
                </a:tc>
                <a:tc rowSpan="2">
                  <a:txBody>
                    <a:bodyPr/>
                    <a:lstStyle/>
                    <a:p>
                      <a:pPr marL="0" lvl="0" indent="0" algn="ctr" rtl="0">
                        <a:spcBef>
                          <a:spcPts val="0"/>
                        </a:spcBef>
                        <a:spcAft>
                          <a:spcPts val="0"/>
                        </a:spcAft>
                        <a:buNone/>
                      </a:pPr>
                      <a:endParaRPr sz="900" dirty="0"/>
                    </a:p>
                    <a:p>
                      <a:pPr marL="0" lvl="0" indent="0" algn="ctr" rtl="0">
                        <a:spcBef>
                          <a:spcPts val="0"/>
                        </a:spcBef>
                        <a:spcAft>
                          <a:spcPts val="0"/>
                        </a:spcAft>
                        <a:buNone/>
                      </a:pPr>
                      <a:r>
                        <a:rPr lang="ko-KR" sz="900" dirty="0"/>
                        <a:t>세부 추진 내용</a:t>
                      </a:r>
                      <a:endParaRPr sz="900" dirty="0"/>
                    </a:p>
                  </a:txBody>
                  <a:tcPr marL="91425" marR="91425" marT="91425" marB="91425">
                    <a:solidFill>
                      <a:schemeClr val="bg1">
                        <a:lumMod val="75000"/>
                      </a:schemeClr>
                    </a:solidFill>
                  </a:tcPr>
                </a:tc>
                <a:tc gridSpan="7">
                  <a:txBody>
                    <a:bodyPr/>
                    <a:lstStyle/>
                    <a:p>
                      <a:pPr marL="0" lvl="0" indent="0" algn="ctr" rtl="0">
                        <a:spcBef>
                          <a:spcPts val="0"/>
                        </a:spcBef>
                        <a:spcAft>
                          <a:spcPts val="0"/>
                        </a:spcAft>
                        <a:buNone/>
                      </a:pPr>
                      <a:r>
                        <a:rPr lang="ko-KR" sz="900" dirty="0"/>
                        <a:t>추  진  일  정  (주 단위)</a:t>
                      </a:r>
                      <a:endParaRPr sz="900" dirty="0"/>
                    </a:p>
                  </a:txBody>
                  <a:tcPr marL="91425" marR="91425" marT="91425" marB="91425">
                    <a:solidFill>
                      <a:schemeClr val="bg1">
                        <a:lumMod val="75000"/>
                      </a:scheme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320000">
                <a:tc vMerge="1">
                  <a:txBody>
                    <a:bodyPr/>
                    <a:lstStyle/>
                    <a:p>
                      <a:endParaRPr lang="ko-KR"/>
                    </a:p>
                  </a:txBody>
                  <a:tcPr/>
                </a:tc>
                <a:tc vMerge="1">
                  <a:txBody>
                    <a:bodyPr/>
                    <a:lstStyle/>
                    <a:p>
                      <a:endParaRPr lang="ko-KR"/>
                    </a:p>
                  </a:txBody>
                  <a:tcPr/>
                </a:tc>
                <a:tc>
                  <a:txBody>
                    <a:bodyPr/>
                    <a:lstStyle/>
                    <a:p>
                      <a:pPr marL="0" lvl="0" indent="0" algn="ctr" rtl="0">
                        <a:spcBef>
                          <a:spcPts val="0"/>
                        </a:spcBef>
                        <a:spcAft>
                          <a:spcPts val="0"/>
                        </a:spcAft>
                        <a:buNone/>
                      </a:pPr>
                      <a:r>
                        <a:rPr lang="ko-KR" sz="900"/>
                        <a:t>1, 2</a:t>
                      </a:r>
                      <a:endParaRPr sz="900"/>
                    </a:p>
                  </a:txBody>
                  <a:tcPr marL="91425" marR="91425" marT="91425" marB="91425"/>
                </a:tc>
                <a:tc>
                  <a:txBody>
                    <a:bodyPr/>
                    <a:lstStyle/>
                    <a:p>
                      <a:pPr marL="0" lvl="0" indent="0" algn="ctr" rtl="0">
                        <a:spcBef>
                          <a:spcPts val="0"/>
                        </a:spcBef>
                        <a:spcAft>
                          <a:spcPts val="0"/>
                        </a:spcAft>
                        <a:buNone/>
                      </a:pPr>
                      <a:r>
                        <a:rPr lang="ko-KR" sz="900"/>
                        <a:t>3, 4</a:t>
                      </a:r>
                      <a:endParaRPr sz="900"/>
                    </a:p>
                  </a:txBody>
                  <a:tcPr marL="91425" marR="91425" marT="91425" marB="91425"/>
                </a:tc>
                <a:tc>
                  <a:txBody>
                    <a:bodyPr/>
                    <a:lstStyle/>
                    <a:p>
                      <a:pPr marL="0" lvl="0" indent="0" algn="ctr" rtl="0">
                        <a:spcBef>
                          <a:spcPts val="0"/>
                        </a:spcBef>
                        <a:spcAft>
                          <a:spcPts val="0"/>
                        </a:spcAft>
                        <a:buNone/>
                      </a:pPr>
                      <a:r>
                        <a:rPr lang="ko-KR" sz="900"/>
                        <a:t>5, 6</a:t>
                      </a:r>
                      <a:endParaRPr sz="900"/>
                    </a:p>
                  </a:txBody>
                  <a:tcPr marL="91425" marR="91425" marT="91425" marB="91425"/>
                </a:tc>
                <a:tc>
                  <a:txBody>
                    <a:bodyPr/>
                    <a:lstStyle/>
                    <a:p>
                      <a:pPr marL="0" lvl="0" indent="0" algn="ctr" rtl="0">
                        <a:spcBef>
                          <a:spcPts val="0"/>
                        </a:spcBef>
                        <a:spcAft>
                          <a:spcPts val="0"/>
                        </a:spcAft>
                        <a:buNone/>
                      </a:pPr>
                      <a:r>
                        <a:rPr lang="ko-KR" sz="900"/>
                        <a:t>7, 8</a:t>
                      </a:r>
                      <a:endParaRPr sz="900"/>
                    </a:p>
                  </a:txBody>
                  <a:tcPr marL="91425" marR="91425" marT="91425" marB="91425"/>
                </a:tc>
                <a:tc>
                  <a:txBody>
                    <a:bodyPr/>
                    <a:lstStyle/>
                    <a:p>
                      <a:pPr marL="0" lvl="0" indent="0" algn="ctr" rtl="0">
                        <a:spcBef>
                          <a:spcPts val="0"/>
                        </a:spcBef>
                        <a:spcAft>
                          <a:spcPts val="0"/>
                        </a:spcAft>
                        <a:buNone/>
                      </a:pPr>
                      <a:r>
                        <a:rPr lang="ko-KR" sz="900"/>
                        <a:t>9, 10</a:t>
                      </a:r>
                      <a:endParaRPr sz="900"/>
                    </a:p>
                  </a:txBody>
                  <a:tcPr marL="91425" marR="91425" marT="91425" marB="91425"/>
                </a:tc>
                <a:tc>
                  <a:txBody>
                    <a:bodyPr/>
                    <a:lstStyle/>
                    <a:p>
                      <a:pPr marL="0" lvl="0" indent="0" algn="ctr" rtl="0">
                        <a:spcBef>
                          <a:spcPts val="0"/>
                        </a:spcBef>
                        <a:spcAft>
                          <a:spcPts val="0"/>
                        </a:spcAft>
                        <a:buNone/>
                      </a:pPr>
                      <a:r>
                        <a:rPr lang="ko-KR" sz="900"/>
                        <a:t>11, 12</a:t>
                      </a:r>
                      <a:endParaRPr sz="900"/>
                    </a:p>
                  </a:txBody>
                  <a:tcPr marL="91425" marR="91425" marT="91425" marB="91425"/>
                </a:tc>
                <a:tc>
                  <a:txBody>
                    <a:bodyPr/>
                    <a:lstStyle/>
                    <a:p>
                      <a:pPr marL="0" lvl="0" indent="0" algn="ctr" rtl="0">
                        <a:spcBef>
                          <a:spcPts val="0"/>
                        </a:spcBef>
                        <a:spcAft>
                          <a:spcPts val="0"/>
                        </a:spcAft>
                        <a:buNone/>
                      </a:pPr>
                      <a:r>
                        <a:rPr lang="ko-KR" sz="900"/>
                        <a:t>13, 14</a:t>
                      </a:r>
                      <a:endParaRPr sz="900"/>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ko-KR" sz="900" dirty="0"/>
                        <a:t>1</a:t>
                      </a:r>
                      <a:endParaRPr sz="900" dirty="0"/>
                    </a:p>
                  </a:txBody>
                  <a:tcPr marL="91425" marR="91425" marT="91425" marB="91425"/>
                </a:tc>
                <a:tc>
                  <a:txBody>
                    <a:bodyPr/>
                    <a:lstStyle/>
                    <a:p>
                      <a:pPr marL="0" lvl="0" indent="0" algn="ctr" rtl="0">
                        <a:spcBef>
                          <a:spcPts val="0"/>
                        </a:spcBef>
                        <a:spcAft>
                          <a:spcPts val="0"/>
                        </a:spcAft>
                        <a:buNone/>
                      </a:pPr>
                      <a:r>
                        <a:rPr lang="ko-KR" altLang="en-US" sz="900" dirty="0" smtClean="0"/>
                        <a:t>개발 수행 능력 향상을 위한 기술 향상 학습</a:t>
                      </a:r>
                      <a:endParaRPr sz="900" dirty="0"/>
                    </a:p>
                  </a:txBody>
                  <a:tcPr marL="91425" marR="91425" marT="91425" marB="91425">
                    <a:lnB w="9525" cap="flat" cmpd="sng" algn="ctr">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x</a:t>
                      </a:r>
                      <a:endParaRPr sz="900" dirty="0"/>
                    </a:p>
                  </a:txBody>
                  <a:tcPr marL="91425" marR="91425" marT="91425" marB="91425"/>
                </a:tc>
                <a:tc>
                  <a:txBody>
                    <a:bodyPr/>
                    <a:lstStyle/>
                    <a:p>
                      <a:pPr marL="0" lvl="0" indent="0" algn="ctr" rtl="0">
                        <a:spcBef>
                          <a:spcPts val="0"/>
                        </a:spcBef>
                        <a:spcAft>
                          <a:spcPts val="0"/>
                        </a:spcAft>
                        <a:buNone/>
                      </a:pPr>
                      <a:r>
                        <a:rPr lang="en-US" sz="900" dirty="0" smtClean="0"/>
                        <a:t>x</a:t>
                      </a:r>
                      <a:endParaRPr sz="900" dirty="0"/>
                    </a:p>
                  </a:txBody>
                  <a:tcPr marL="91425" marR="91425" marT="91425" marB="91425"/>
                </a:tc>
                <a:tc>
                  <a:txBody>
                    <a:bodyPr/>
                    <a:lstStyle/>
                    <a:p>
                      <a:pPr marL="0" lvl="0" indent="0" algn="ctr" rtl="0">
                        <a:spcBef>
                          <a:spcPts val="0"/>
                        </a:spcBef>
                        <a:spcAft>
                          <a:spcPts val="0"/>
                        </a:spcAft>
                        <a:buNone/>
                      </a:pPr>
                      <a:r>
                        <a:rPr lang="en-US" sz="900" dirty="0" smtClean="0"/>
                        <a:t>x</a:t>
                      </a:r>
                      <a:endParaRPr sz="900" dirty="0"/>
                    </a:p>
                  </a:txBody>
                  <a:tcPr marL="91425" marR="91425" marT="91425" marB="91425"/>
                </a:tc>
                <a:tc>
                  <a:txBody>
                    <a:bodyPr/>
                    <a:lstStyle/>
                    <a:p>
                      <a:pPr marL="0" lvl="0" indent="0" algn="ctr" rtl="0">
                        <a:spcBef>
                          <a:spcPts val="0"/>
                        </a:spcBef>
                        <a:spcAft>
                          <a:spcPts val="0"/>
                        </a:spcAft>
                        <a:buNone/>
                      </a:pPr>
                      <a:r>
                        <a:rPr lang="en-US" sz="900" dirty="0" smtClean="0"/>
                        <a:t>x</a:t>
                      </a:r>
                      <a:endParaRPr sz="900" dirty="0"/>
                    </a:p>
                  </a:txBody>
                  <a:tcPr marL="91425" marR="91425" marT="91425" marB="91425"/>
                </a:tc>
                <a:tc>
                  <a:txBody>
                    <a:bodyPr/>
                    <a:lstStyle/>
                    <a:p>
                      <a:pPr marL="0" lvl="0" indent="0" algn="ctr" rtl="0">
                        <a:spcBef>
                          <a:spcPts val="0"/>
                        </a:spcBef>
                        <a:spcAft>
                          <a:spcPts val="0"/>
                        </a:spcAft>
                        <a:buNone/>
                      </a:pPr>
                      <a:r>
                        <a:rPr lang="en-US" sz="900" dirty="0" smtClean="0"/>
                        <a:t>x</a:t>
                      </a:r>
                      <a:endParaRPr sz="900" dirty="0"/>
                    </a:p>
                  </a:txBody>
                  <a:tcPr marL="91425" marR="91425" marT="91425" marB="91425"/>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US" altLang="ko-KR" sz="900" dirty="0" smtClean="0"/>
                        <a:t>2</a:t>
                      </a:r>
                      <a:endParaRPr sz="900" dirty="0"/>
                    </a:p>
                  </a:txBody>
                  <a:tcPr marL="91425" marR="91425" marT="91425" marB="91425"/>
                </a:tc>
                <a:tc>
                  <a:txBody>
                    <a:bodyPr/>
                    <a:lstStyle/>
                    <a:p>
                      <a:pPr marL="0" lvl="0" indent="0" algn="ctr" rtl="0">
                        <a:spcBef>
                          <a:spcPts val="0"/>
                        </a:spcBef>
                        <a:spcAft>
                          <a:spcPts val="0"/>
                        </a:spcAft>
                        <a:buNone/>
                      </a:pPr>
                      <a:r>
                        <a:rPr lang="ko-KR" sz="900" dirty="0"/>
                        <a:t>주제 선정 및 토의</a:t>
                      </a:r>
                      <a:endParaRPr sz="900" dirty="0"/>
                    </a:p>
                  </a:txBody>
                  <a:tcPr marL="91425" marR="91425" marT="91425" marB="91425">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smtClean="0"/>
                        <a:t>x</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extLst>
                  <a:ext uri="{0D108BD9-81ED-4DB2-BD59-A6C34878D82A}">
                    <a16:rowId xmlns:a16="http://schemas.microsoft.com/office/drawing/2014/main" val="1836636824"/>
                  </a:ext>
                </a:extLst>
              </a:tr>
              <a:tr h="320000">
                <a:tc>
                  <a:txBody>
                    <a:bodyPr/>
                    <a:lstStyle/>
                    <a:p>
                      <a:pPr marL="0" lvl="0" indent="0" algn="ctr" rtl="0">
                        <a:spcBef>
                          <a:spcPts val="0"/>
                        </a:spcBef>
                        <a:spcAft>
                          <a:spcPts val="0"/>
                        </a:spcAft>
                        <a:buNone/>
                      </a:pPr>
                      <a:r>
                        <a:rPr lang="en-US" altLang="ko-KR" sz="900" dirty="0" smtClean="0"/>
                        <a:t>3</a:t>
                      </a:r>
                      <a:endParaRPr sz="900" dirty="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ko-KR" sz="900">
                          <a:solidFill>
                            <a:schemeClr val="dk1"/>
                          </a:solidFill>
                        </a:rPr>
                        <a:t>서버 및 데이터베이스 구축</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smtClean="0"/>
                        <a:t>x</a:t>
                      </a:r>
                      <a:endParaRPr sz="900" dirty="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extLst>
                  <a:ext uri="{0D108BD9-81ED-4DB2-BD59-A6C34878D82A}">
                    <a16:rowId xmlns:a16="http://schemas.microsoft.com/office/drawing/2014/main" val="10003"/>
                  </a:ext>
                </a:extLst>
              </a:tr>
              <a:tr h="320000">
                <a:tc>
                  <a:txBody>
                    <a:bodyPr/>
                    <a:lstStyle/>
                    <a:p>
                      <a:pPr marL="0" lvl="0" indent="0" algn="ctr" rtl="0">
                        <a:spcBef>
                          <a:spcPts val="0"/>
                        </a:spcBef>
                        <a:spcAft>
                          <a:spcPts val="0"/>
                        </a:spcAft>
                        <a:buNone/>
                      </a:pPr>
                      <a:r>
                        <a:rPr lang="en-US" altLang="ko-KR" sz="900" dirty="0" smtClean="0"/>
                        <a:t>4</a:t>
                      </a:r>
                      <a:endParaRPr sz="900" dirty="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ko-KR" sz="900"/>
                        <a:t>UI 및 데이터베이스 설계</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smtClean="0"/>
                        <a:t>x</a:t>
                      </a:r>
                      <a:endParaRPr sz="900" dirty="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extLst>
                  <a:ext uri="{0D108BD9-81ED-4DB2-BD59-A6C34878D82A}">
                    <a16:rowId xmlns:a16="http://schemas.microsoft.com/office/drawing/2014/main" val="10004"/>
                  </a:ext>
                </a:extLst>
              </a:tr>
              <a:tr h="320000">
                <a:tc>
                  <a:txBody>
                    <a:bodyPr/>
                    <a:lstStyle/>
                    <a:p>
                      <a:pPr marL="0" lvl="0" indent="0" algn="ctr" rtl="0">
                        <a:spcBef>
                          <a:spcPts val="0"/>
                        </a:spcBef>
                        <a:spcAft>
                          <a:spcPts val="0"/>
                        </a:spcAft>
                        <a:buNone/>
                      </a:pPr>
                      <a:r>
                        <a:rPr lang="en-US" altLang="ko-KR" sz="900" dirty="0" smtClean="0"/>
                        <a:t>5</a:t>
                      </a:r>
                      <a:endParaRPr sz="900" dirty="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ko-KR" sz="900"/>
                        <a:t>소스코드 개발</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smtClean="0"/>
                        <a:t>x</a:t>
                      </a:r>
                      <a:endParaRPr sz="900" dirty="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extLst>
                  <a:ext uri="{0D108BD9-81ED-4DB2-BD59-A6C34878D82A}">
                    <a16:rowId xmlns:a16="http://schemas.microsoft.com/office/drawing/2014/main" val="10005"/>
                  </a:ext>
                </a:extLst>
              </a:tr>
              <a:tr h="320000">
                <a:tc>
                  <a:txBody>
                    <a:bodyPr/>
                    <a:lstStyle/>
                    <a:p>
                      <a:pPr marL="0" lvl="0" indent="0" algn="ctr" rtl="0">
                        <a:spcBef>
                          <a:spcPts val="0"/>
                        </a:spcBef>
                        <a:spcAft>
                          <a:spcPts val="0"/>
                        </a:spcAft>
                        <a:buNone/>
                      </a:pPr>
                      <a:r>
                        <a:rPr lang="en-US" altLang="ko-KR" sz="900" dirty="0" smtClean="0"/>
                        <a:t>6</a:t>
                      </a:r>
                      <a:endParaRPr sz="900" dirty="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ko-KR" sz="900" dirty="0"/>
                        <a:t>어플리케이션 테스트</a:t>
                      </a:r>
                      <a:endParaRPr sz="9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smtClean="0"/>
                        <a:t>x</a:t>
                      </a:r>
                      <a:endParaRPr sz="900" dirty="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tc>
                  <a:txBody>
                    <a:bodyPr/>
                    <a:lstStyle/>
                    <a:p>
                      <a:pPr marL="0" lvl="0" indent="0" algn="ctr" rtl="0">
                        <a:spcBef>
                          <a:spcPts val="0"/>
                        </a:spcBef>
                        <a:spcAft>
                          <a:spcPts val="0"/>
                        </a:spcAft>
                        <a:buNone/>
                      </a:pPr>
                      <a:r>
                        <a:rPr lang="en-US" sz="900" dirty="0" smtClean="0"/>
                        <a:t>o</a:t>
                      </a:r>
                      <a:endParaRPr sz="900" dirty="0"/>
                    </a:p>
                  </a:txBody>
                  <a:tcPr marL="91425" marR="91425" marT="91425" marB="91425"/>
                </a:tc>
                <a:extLst>
                  <a:ext uri="{0D108BD9-81ED-4DB2-BD59-A6C34878D82A}">
                    <a16:rowId xmlns:a16="http://schemas.microsoft.com/office/drawing/2014/main" val="10006"/>
                  </a:ext>
                </a:extLst>
              </a:tr>
            </a:tbl>
          </a:graphicData>
        </a:graphic>
      </p:graphicFrame>
      <p:sp>
        <p:nvSpPr>
          <p:cNvPr id="2" name="TextBox 1"/>
          <p:cNvSpPr txBox="1"/>
          <p:nvPr/>
        </p:nvSpPr>
        <p:spPr>
          <a:xfrm>
            <a:off x="825300" y="4699477"/>
            <a:ext cx="7830990" cy="523220"/>
          </a:xfrm>
          <a:prstGeom prst="rect">
            <a:avLst/>
          </a:prstGeom>
          <a:noFill/>
        </p:spPr>
        <p:txBody>
          <a:bodyPr wrap="none" rtlCol="0">
            <a:spAutoFit/>
          </a:bodyPr>
          <a:lstStyle/>
          <a:p>
            <a:r>
              <a:rPr lang="ko-KR" altLang="en-US" dirty="0" err="1" smtClean="0"/>
              <a:t>에자일</a:t>
            </a:r>
            <a:r>
              <a:rPr lang="ko-KR" altLang="en-US" dirty="0" smtClean="0"/>
              <a:t> </a:t>
            </a:r>
            <a:r>
              <a:rPr lang="en-US" altLang="ko-KR" dirty="0" err="1" smtClean="0"/>
              <a:t>scurm</a:t>
            </a:r>
            <a:r>
              <a:rPr lang="en-US" altLang="ko-KR" dirty="0" smtClean="0"/>
              <a:t> </a:t>
            </a:r>
            <a:r>
              <a:rPr lang="ko-KR" altLang="en-US" dirty="0" smtClean="0"/>
              <a:t>방식에 따라 </a:t>
            </a:r>
            <a:r>
              <a:rPr lang="en-US" altLang="ko-KR" dirty="0" smtClean="0"/>
              <a:t>2</a:t>
            </a:r>
            <a:r>
              <a:rPr lang="ko-KR" altLang="en-US" dirty="0" smtClean="0"/>
              <a:t>주 단위로 스프린트 계획을 가지고 새롭게 요구되는 요구사항과 함께</a:t>
            </a:r>
            <a:endParaRPr lang="en-US" altLang="ko-KR" dirty="0" smtClean="0"/>
          </a:p>
          <a:p>
            <a:r>
              <a:rPr lang="ko-KR" altLang="en-US" dirty="0" smtClean="0"/>
              <a:t>다시 개발계획을 짜고 설계 및 테스트를 진행할 예정</a:t>
            </a:r>
            <a:endParaRPr lang="ko-KR"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Malgun Gothic"/>
              <a:buNone/>
            </a:pPr>
            <a:r>
              <a:rPr lang="ko-KR"/>
              <a:t>프로젝트 관리</a:t>
            </a:r>
            <a:endParaRPr/>
          </a:p>
        </p:txBody>
      </p:sp>
      <p:sp>
        <p:nvSpPr>
          <p:cNvPr id="171" name="Google Shape;171;p23"/>
          <p:cNvSpPr txBox="1">
            <a:spLocks noGrp="1"/>
          </p:cNvSpPr>
          <p:nvPr>
            <p:ph type="body" idx="1"/>
          </p:nvPr>
        </p:nvSpPr>
        <p:spPr>
          <a:xfrm>
            <a:off x="323528" y="1600200"/>
            <a:ext cx="8363272" cy="4525963"/>
          </a:xfrm>
          <a:prstGeom prst="rect">
            <a:avLst/>
          </a:prstGeom>
          <a:noFill/>
          <a:ln>
            <a:noFill/>
          </a:ln>
        </p:spPr>
        <p:txBody>
          <a:bodyPr spcFirstLastPara="1" wrap="square" lIns="91425" tIns="45700" rIns="91425" bIns="45700" anchor="t" anchorCtr="0">
            <a:normAutofit/>
          </a:bodyPr>
          <a:lstStyle/>
          <a:p>
            <a:pPr marL="438150" lvl="0" indent="-381000" algn="l" rtl="0">
              <a:spcBef>
                <a:spcPts val="0"/>
              </a:spcBef>
              <a:spcAft>
                <a:spcPts val="0"/>
              </a:spcAft>
              <a:buClr>
                <a:schemeClr val="dk1"/>
              </a:buClr>
              <a:buSzPts val="2000"/>
              <a:buNone/>
            </a:pPr>
            <a:r>
              <a:rPr lang="ko-KR" b="1">
                <a:latin typeface="Arial"/>
                <a:ea typeface="Arial"/>
                <a:cs typeface="Arial"/>
                <a:sym typeface="Arial"/>
              </a:rPr>
              <a:t>3. 위험 관리</a:t>
            </a:r>
            <a:endParaRPr>
              <a:latin typeface="Arial"/>
              <a:ea typeface="Arial"/>
              <a:cs typeface="Arial"/>
              <a:sym typeface="Arial"/>
            </a:endParaRPr>
          </a:p>
          <a:p>
            <a:pPr marL="895350" lvl="1" indent="-381000" algn="l" rtl="0">
              <a:spcBef>
                <a:spcPts val="400"/>
              </a:spcBef>
              <a:spcAft>
                <a:spcPts val="0"/>
              </a:spcAft>
              <a:buClr>
                <a:schemeClr val="dk1"/>
              </a:buClr>
              <a:buSzPts val="2000"/>
              <a:buNone/>
            </a:pPr>
            <a:r>
              <a:rPr lang="ko-KR" sz="2000" b="1">
                <a:latin typeface="Arial"/>
                <a:ea typeface="Arial"/>
                <a:cs typeface="Arial"/>
                <a:sym typeface="Arial"/>
              </a:rPr>
              <a:t>가.위험 요소 식별  </a:t>
            </a:r>
            <a:endParaRPr>
              <a:latin typeface="Arial"/>
              <a:ea typeface="Arial"/>
              <a:cs typeface="Arial"/>
              <a:sym typeface="Arial"/>
            </a:endParaRPr>
          </a:p>
          <a:p>
            <a:pPr marL="1295400" lvl="2" indent="-381000" algn="l" rtl="0">
              <a:spcBef>
                <a:spcPts val="340"/>
              </a:spcBef>
              <a:spcAft>
                <a:spcPts val="0"/>
              </a:spcAft>
              <a:buClr>
                <a:schemeClr val="dk1"/>
              </a:buClr>
              <a:buSzPts val="1700"/>
              <a:buNone/>
            </a:pPr>
            <a:r>
              <a:rPr lang="ko-KR" sz="1700">
                <a:latin typeface="Arial"/>
                <a:ea typeface="Arial"/>
                <a:cs typeface="Arial"/>
                <a:sym typeface="Arial"/>
              </a:rPr>
              <a:t>빅데이터를 다루기 위해서는 데이터를 효율적으로 관리하기 위한 데이터 처리가 필요한데 팀원 중 해당 기술 숙련자가 없기 때문에 개발시에 어려움이 예상됨.</a:t>
            </a:r>
            <a:endParaRPr sz="1700">
              <a:latin typeface="Arial"/>
              <a:ea typeface="Arial"/>
              <a:cs typeface="Arial"/>
              <a:sym typeface="Arial"/>
            </a:endParaRPr>
          </a:p>
          <a:p>
            <a:pPr marL="1295400" lvl="2" indent="-381000" algn="l" rtl="0">
              <a:spcBef>
                <a:spcPts val="340"/>
              </a:spcBef>
              <a:spcAft>
                <a:spcPts val="0"/>
              </a:spcAft>
              <a:buClr>
                <a:schemeClr val="dk1"/>
              </a:buClr>
              <a:buSzPts val="1700"/>
              <a:buNone/>
            </a:pPr>
            <a:r>
              <a:rPr lang="ko-KR" sz="1700">
                <a:latin typeface="Arial"/>
                <a:ea typeface="Arial"/>
                <a:cs typeface="Arial"/>
                <a:sym typeface="Arial"/>
              </a:rPr>
              <a:t>앱을 flutter을 이용하여 구현을 할 것인데, 팀원 들이 flutter에 익숙 하지 않음.</a:t>
            </a:r>
            <a:endParaRPr sz="1700">
              <a:latin typeface="Arial"/>
              <a:ea typeface="Arial"/>
              <a:cs typeface="Arial"/>
              <a:sym typeface="Arial"/>
            </a:endParaRPr>
          </a:p>
          <a:p>
            <a:pPr marL="895350" lvl="1" indent="-381000" algn="l" rtl="0">
              <a:spcBef>
                <a:spcPts val="400"/>
              </a:spcBef>
              <a:spcAft>
                <a:spcPts val="0"/>
              </a:spcAft>
              <a:buClr>
                <a:schemeClr val="dk1"/>
              </a:buClr>
              <a:buSzPts val="2000"/>
              <a:buNone/>
            </a:pPr>
            <a:endParaRPr sz="2000" b="1">
              <a:latin typeface="Arial"/>
              <a:ea typeface="Arial"/>
              <a:cs typeface="Arial"/>
              <a:sym typeface="Arial"/>
            </a:endParaRPr>
          </a:p>
          <a:p>
            <a:pPr marL="895350" lvl="1" indent="-381000" algn="l" rtl="0">
              <a:spcBef>
                <a:spcPts val="400"/>
              </a:spcBef>
              <a:spcAft>
                <a:spcPts val="0"/>
              </a:spcAft>
              <a:buClr>
                <a:schemeClr val="dk1"/>
              </a:buClr>
              <a:buSzPts val="2000"/>
              <a:buNone/>
            </a:pPr>
            <a:r>
              <a:rPr lang="ko-KR" sz="2000" b="1">
                <a:latin typeface="Arial"/>
                <a:ea typeface="Arial"/>
                <a:cs typeface="Arial"/>
                <a:sym typeface="Arial"/>
              </a:rPr>
              <a:t>나.위험 요소 해결 방안 </a:t>
            </a:r>
            <a:endParaRPr sz="2000" b="1">
              <a:latin typeface="Arial"/>
              <a:ea typeface="Arial"/>
              <a:cs typeface="Arial"/>
              <a:sym typeface="Arial"/>
            </a:endParaRPr>
          </a:p>
          <a:p>
            <a:pPr marL="1295400" lvl="2" indent="-381000" algn="l" rtl="0">
              <a:spcBef>
                <a:spcPts val="340"/>
              </a:spcBef>
              <a:spcAft>
                <a:spcPts val="0"/>
              </a:spcAft>
              <a:buClr>
                <a:schemeClr val="dk1"/>
              </a:buClr>
              <a:buSzPts val="1700"/>
              <a:buNone/>
            </a:pPr>
            <a:r>
              <a:rPr lang="ko-KR" sz="1700">
                <a:latin typeface="Arial"/>
                <a:ea typeface="Arial"/>
                <a:cs typeface="Arial"/>
                <a:sym typeface="Arial"/>
              </a:rPr>
              <a:t>GCP(Google Cloud Platform)에 대해 유튜브 등을 통해 공부를 하며 입력되는 데이터를 효율적으로 관리할 예정. </a:t>
            </a:r>
            <a:endParaRPr sz="1700">
              <a:latin typeface="Arial"/>
              <a:ea typeface="Arial"/>
              <a:cs typeface="Arial"/>
              <a:sym typeface="Arial"/>
            </a:endParaRPr>
          </a:p>
          <a:p>
            <a:pPr marL="1295400" lvl="2" indent="-381000" algn="l" rtl="0">
              <a:spcBef>
                <a:spcPts val="340"/>
              </a:spcBef>
              <a:spcAft>
                <a:spcPts val="0"/>
              </a:spcAft>
              <a:buClr>
                <a:schemeClr val="dk1"/>
              </a:buClr>
              <a:buSzPts val="1700"/>
              <a:buNone/>
            </a:pPr>
            <a:r>
              <a:rPr lang="ko-KR" sz="1700">
                <a:latin typeface="Arial"/>
                <a:ea typeface="Arial"/>
                <a:cs typeface="Arial"/>
                <a:sym typeface="Arial"/>
              </a:rPr>
              <a:t>팀원 ‘이충현’과 ‘이태양’이 flutter을 이용한 앱 개발을 접해본 경험이 있으므로, 두 팀원을 중심으로 3/20~ 4/10 까지 기능 구현에 필요한 기술을 스터디하며 개발할 예정. </a:t>
            </a:r>
            <a:endParaRPr sz="1700">
              <a:latin typeface="Arial"/>
              <a:ea typeface="Arial"/>
              <a:cs typeface="Arial"/>
              <a:sym typeface="Arial"/>
            </a:endParaRPr>
          </a:p>
          <a:p>
            <a:pPr marL="1295400" lvl="2" indent="-381000" algn="l" rtl="0">
              <a:spcBef>
                <a:spcPts val="340"/>
              </a:spcBef>
              <a:spcAft>
                <a:spcPts val="0"/>
              </a:spcAft>
              <a:buClr>
                <a:schemeClr val="dk1"/>
              </a:buClr>
              <a:buSzPts val="1700"/>
              <a:buNone/>
            </a:pPr>
            <a:endParaRPr sz="1700">
              <a:latin typeface="Arial"/>
              <a:ea typeface="Arial"/>
              <a:cs typeface="Arial"/>
              <a:sym typeface="Arial"/>
            </a:endParaRPr>
          </a:p>
          <a:p>
            <a:pPr marL="342900" lvl="0" indent="-215900" algn="l" rtl="0">
              <a:spcBef>
                <a:spcPts val="400"/>
              </a:spcBef>
              <a:spcAft>
                <a:spcPts val="0"/>
              </a:spcAft>
              <a:buClr>
                <a:schemeClr val="dk1"/>
              </a:buClr>
              <a:buSzPts val="2000"/>
              <a:buNone/>
            </a:pPr>
            <a:endParaRPr>
              <a:latin typeface="Arial"/>
              <a:ea typeface="Arial"/>
              <a:cs typeface="Arial"/>
              <a:sym typeface="Arial"/>
            </a:endParaRPr>
          </a:p>
        </p:txBody>
      </p:sp>
      <p:sp>
        <p:nvSpPr>
          <p:cNvPr id="172" name="Google Shape;17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Arial"/>
              <a:buNone/>
            </a:pPr>
            <a:r>
              <a:rPr lang="ko-KR" sz="3000" b="1">
                <a:latin typeface="Arial"/>
                <a:ea typeface="Arial"/>
                <a:cs typeface="Arial"/>
                <a:sym typeface="Arial"/>
              </a:rPr>
              <a:t>결론</a:t>
            </a:r>
            <a:endParaRPr/>
          </a:p>
        </p:txBody>
      </p:sp>
      <p:sp>
        <p:nvSpPr>
          <p:cNvPr id="178" name="Google Shape;178;p24"/>
          <p:cNvSpPr txBox="1">
            <a:spLocks noGrp="1"/>
          </p:cNvSpPr>
          <p:nvPr>
            <p:ph type="body" idx="1"/>
          </p:nvPr>
        </p:nvSpPr>
        <p:spPr>
          <a:xfrm>
            <a:off x="457200" y="1600200"/>
            <a:ext cx="8686800" cy="4686320"/>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SzPts val="2000"/>
              <a:buAutoNum type="arabicPeriod"/>
            </a:pPr>
            <a:r>
              <a:rPr lang="ko-KR" sz="2000" b="1">
                <a:latin typeface="Arial"/>
                <a:ea typeface="Arial"/>
                <a:cs typeface="Arial"/>
                <a:sym typeface="Arial"/>
              </a:rPr>
              <a:t>요약</a:t>
            </a:r>
            <a:endParaRPr sz="2000" b="1">
              <a:latin typeface="Arial"/>
              <a:ea typeface="Arial"/>
              <a:cs typeface="Arial"/>
              <a:sym typeface="Arial"/>
            </a:endParaRPr>
          </a:p>
          <a:p>
            <a:pPr marL="457200" lvl="0" indent="0" algn="l" rtl="0">
              <a:spcBef>
                <a:spcPts val="0"/>
              </a:spcBef>
              <a:spcAft>
                <a:spcPts val="0"/>
              </a:spcAft>
              <a:buNone/>
            </a:pPr>
            <a:r>
              <a:rPr lang="ko-KR" sz="1700">
                <a:latin typeface="Arial"/>
                <a:ea typeface="Arial"/>
                <a:cs typeface="Arial"/>
                <a:sym typeface="Arial"/>
              </a:rPr>
              <a:t>기업이나 개인이 원하는 양질의 데이터를 효과적으로 모을 수 있고, 앱을 사용하는 사용자들은 데이터를 모으고 평가하며 보상을 얻을 수 있다.</a:t>
            </a:r>
            <a:endParaRPr sz="1700" b="1">
              <a:latin typeface="Arial"/>
              <a:ea typeface="Arial"/>
              <a:cs typeface="Arial"/>
              <a:sym typeface="Arial"/>
            </a:endParaRPr>
          </a:p>
          <a:p>
            <a:pPr marL="0" lvl="0" indent="0" algn="l" rtl="0">
              <a:spcBef>
                <a:spcPts val="2000"/>
              </a:spcBef>
              <a:spcAft>
                <a:spcPts val="0"/>
              </a:spcAft>
              <a:buClr>
                <a:schemeClr val="dk1"/>
              </a:buClr>
              <a:buSzPts val="2000"/>
              <a:buNone/>
            </a:pPr>
            <a:r>
              <a:rPr lang="ko-KR" sz="2000" b="1">
                <a:latin typeface="Arial"/>
                <a:ea typeface="Arial"/>
                <a:cs typeface="Arial"/>
                <a:sym typeface="Arial"/>
              </a:rPr>
              <a:t>2. 작품 기여도(Contributions)</a:t>
            </a:r>
            <a:endParaRPr>
              <a:latin typeface="Arial"/>
              <a:ea typeface="Arial"/>
              <a:cs typeface="Arial"/>
              <a:sym typeface="Arial"/>
            </a:endParaRPr>
          </a:p>
          <a:p>
            <a:pPr marL="808037" lvl="1" indent="-266700" algn="l" rtl="0">
              <a:spcBef>
                <a:spcPts val="340"/>
              </a:spcBef>
              <a:spcAft>
                <a:spcPts val="0"/>
              </a:spcAft>
              <a:buClr>
                <a:schemeClr val="dk1"/>
              </a:buClr>
              <a:buSzPts val="1445"/>
              <a:buChar char="🔾"/>
            </a:pPr>
            <a:r>
              <a:rPr lang="ko-KR">
                <a:latin typeface="Arial"/>
                <a:ea typeface="Arial"/>
                <a:cs typeface="Arial"/>
                <a:sym typeface="Arial"/>
              </a:rPr>
              <a:t>데이터 수집을 하는 어플리케이션은 데이터 셋에 대한 정확도 평가 속도가 늦거나 제대로 이루어지지 않는 문제점이 있음. 이러한 문제점을 해결한 어플리케이션임.</a:t>
            </a:r>
            <a:endParaRPr>
              <a:latin typeface="Arial"/>
              <a:ea typeface="Arial"/>
              <a:cs typeface="Arial"/>
              <a:sym typeface="Arial"/>
            </a:endParaRPr>
          </a:p>
          <a:p>
            <a:pPr marL="808037" lvl="1" indent="-266700" algn="l" rtl="0">
              <a:spcBef>
                <a:spcPts val="340"/>
              </a:spcBef>
              <a:spcAft>
                <a:spcPts val="0"/>
              </a:spcAft>
              <a:buClr>
                <a:schemeClr val="dk1"/>
              </a:buClr>
              <a:buSzPts val="1445"/>
              <a:buChar char="🔾"/>
            </a:pPr>
            <a:r>
              <a:rPr lang="ko-KR">
                <a:latin typeface="Arial"/>
                <a:ea typeface="Arial"/>
                <a:cs typeface="Arial"/>
                <a:sym typeface="Arial"/>
              </a:rPr>
              <a:t>중요 기여도 : 위의 문제점을 해결하기 위해, 사용자가 직접 평가하여 좀더 신속하고 높은 정확도를 얻을 수 있음.</a:t>
            </a:r>
            <a:endParaRPr>
              <a:latin typeface="Arial"/>
              <a:ea typeface="Arial"/>
              <a:cs typeface="Arial"/>
              <a:sym typeface="Arial"/>
            </a:endParaRPr>
          </a:p>
          <a:p>
            <a:pPr marL="808037" lvl="1" indent="-266700" algn="l" rtl="0">
              <a:spcBef>
                <a:spcPts val="340"/>
              </a:spcBef>
              <a:spcAft>
                <a:spcPts val="0"/>
              </a:spcAft>
              <a:buClr>
                <a:schemeClr val="dk1"/>
              </a:buClr>
              <a:buSzPts val="1445"/>
              <a:buChar char="🔾"/>
            </a:pPr>
            <a:r>
              <a:rPr lang="ko-KR">
                <a:latin typeface="Arial"/>
                <a:ea typeface="Arial"/>
                <a:cs typeface="Arial"/>
                <a:sym typeface="Arial"/>
              </a:rPr>
              <a:t>그 외 기여도 : 지속적인 앱 참여율을 높이기 위해 사용자가 만족할 만한 수준의 보상을 줘서 많은 참여를 이끌 수 있음.</a:t>
            </a:r>
            <a:endParaRPr>
              <a:latin typeface="Arial"/>
              <a:ea typeface="Arial"/>
              <a:cs typeface="Arial"/>
              <a:sym typeface="Arial"/>
            </a:endParaRPr>
          </a:p>
        </p:txBody>
      </p:sp>
      <p:sp>
        <p:nvSpPr>
          <p:cNvPr id="179" name="Google Shape;17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Arial"/>
              <a:buNone/>
            </a:pPr>
            <a:r>
              <a:rPr lang="ko-KR" sz="3000" b="1">
                <a:latin typeface="Arial"/>
                <a:ea typeface="Arial"/>
                <a:cs typeface="Arial"/>
                <a:sym typeface="Arial"/>
              </a:rPr>
              <a:t>목차</a:t>
            </a:r>
            <a:endParaRPr/>
          </a:p>
        </p:txBody>
      </p:sp>
      <p:sp>
        <p:nvSpPr>
          <p:cNvPr id="103" name="Google Shape;103;p14"/>
          <p:cNvSpPr txBox="1">
            <a:spLocks noGrp="1"/>
          </p:cNvSpPr>
          <p:nvPr>
            <p:ph type="body" idx="1"/>
          </p:nvPr>
        </p:nvSpPr>
        <p:spPr>
          <a:xfrm>
            <a:off x="1619672" y="1340768"/>
            <a:ext cx="5543560"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Font typeface="Noto Sans Symbols"/>
              <a:buNone/>
            </a:pPr>
            <a:endParaRPr sz="2000" b="1">
              <a:latin typeface="Arial"/>
              <a:ea typeface="Arial"/>
              <a:cs typeface="Arial"/>
              <a:sym typeface="Arial"/>
            </a:endParaRPr>
          </a:p>
          <a:p>
            <a:pPr marL="0" lvl="0" indent="-117475" algn="l" rtl="0">
              <a:spcBef>
                <a:spcPts val="370"/>
              </a:spcBef>
              <a:spcAft>
                <a:spcPts val="0"/>
              </a:spcAft>
              <a:buClr>
                <a:schemeClr val="dk1"/>
              </a:buClr>
              <a:buSzPct val="100000"/>
              <a:buFont typeface="Noto Sans Symbols"/>
              <a:buChar char="❑"/>
            </a:pPr>
            <a:r>
              <a:rPr lang="ko-KR" sz="2000" b="1">
                <a:latin typeface="Arial"/>
                <a:ea typeface="Arial"/>
                <a:cs typeface="Arial"/>
                <a:sym typeface="Arial"/>
              </a:rPr>
              <a:t> 작품 개요</a:t>
            </a:r>
            <a:endParaRPr sz="2000" b="1">
              <a:latin typeface="Arial"/>
              <a:ea typeface="Arial"/>
              <a:cs typeface="Arial"/>
              <a:sym typeface="Arial"/>
            </a:endParaRPr>
          </a:p>
          <a:p>
            <a:pPr marL="0" lvl="0" indent="0" algn="l" rtl="0">
              <a:spcBef>
                <a:spcPts val="370"/>
              </a:spcBef>
              <a:spcAft>
                <a:spcPts val="0"/>
              </a:spcAft>
              <a:buClr>
                <a:schemeClr val="dk1"/>
              </a:buClr>
              <a:buSzPct val="100000"/>
              <a:buNone/>
            </a:pPr>
            <a:endParaRPr sz="2000" b="1">
              <a:latin typeface="Arial"/>
              <a:ea typeface="Arial"/>
              <a:cs typeface="Arial"/>
              <a:sym typeface="Arial"/>
            </a:endParaRPr>
          </a:p>
          <a:p>
            <a:pPr marL="0" lvl="0" indent="-117475" algn="l" rtl="0">
              <a:spcBef>
                <a:spcPts val="370"/>
              </a:spcBef>
              <a:spcAft>
                <a:spcPts val="0"/>
              </a:spcAft>
              <a:buClr>
                <a:schemeClr val="dk1"/>
              </a:buClr>
              <a:buSzPct val="100000"/>
              <a:buFont typeface="Noto Sans Symbols"/>
              <a:buChar char="❑"/>
            </a:pPr>
            <a:r>
              <a:rPr lang="ko-KR" sz="2000" b="1">
                <a:latin typeface="Arial"/>
                <a:ea typeface="Arial"/>
                <a:cs typeface="Arial"/>
                <a:sym typeface="Arial"/>
              </a:rPr>
              <a:t> 관련 기술 현황 </a:t>
            </a:r>
            <a:endParaRPr/>
          </a:p>
          <a:p>
            <a:pPr marL="0" lvl="0" indent="0" algn="l" rtl="0">
              <a:spcBef>
                <a:spcPts val="370"/>
              </a:spcBef>
              <a:spcAft>
                <a:spcPts val="0"/>
              </a:spcAft>
              <a:buClr>
                <a:schemeClr val="dk1"/>
              </a:buClr>
              <a:buSzPct val="100000"/>
              <a:buFont typeface="Noto Sans Symbols"/>
              <a:buNone/>
            </a:pPr>
            <a:endParaRPr sz="2000" b="1">
              <a:latin typeface="Arial"/>
              <a:ea typeface="Arial"/>
              <a:cs typeface="Arial"/>
              <a:sym typeface="Arial"/>
            </a:endParaRPr>
          </a:p>
          <a:p>
            <a:pPr marL="0" lvl="0" indent="-117475" algn="l" rtl="0">
              <a:spcBef>
                <a:spcPts val="370"/>
              </a:spcBef>
              <a:spcAft>
                <a:spcPts val="0"/>
              </a:spcAft>
              <a:buClr>
                <a:schemeClr val="dk1"/>
              </a:buClr>
              <a:buSzPct val="100000"/>
              <a:buFont typeface="Noto Sans Symbols"/>
              <a:buChar char="❑"/>
            </a:pPr>
            <a:r>
              <a:rPr lang="ko-KR" sz="2000" b="1">
                <a:latin typeface="Arial"/>
                <a:ea typeface="Arial"/>
                <a:cs typeface="Arial"/>
                <a:sym typeface="Arial"/>
              </a:rPr>
              <a:t> 주요 기술 접근 방법(Main Idea)</a:t>
            </a:r>
            <a:endParaRPr/>
          </a:p>
          <a:p>
            <a:pPr marL="0" lvl="0" indent="0" algn="l" rtl="0">
              <a:spcBef>
                <a:spcPts val="370"/>
              </a:spcBef>
              <a:spcAft>
                <a:spcPts val="0"/>
              </a:spcAft>
              <a:buClr>
                <a:schemeClr val="dk1"/>
              </a:buClr>
              <a:buSzPct val="100000"/>
              <a:buFont typeface="Noto Sans Symbols"/>
              <a:buNone/>
            </a:pPr>
            <a:endParaRPr sz="2000" b="1">
              <a:latin typeface="Arial"/>
              <a:ea typeface="Arial"/>
              <a:cs typeface="Arial"/>
              <a:sym typeface="Arial"/>
            </a:endParaRPr>
          </a:p>
          <a:p>
            <a:pPr marL="0" lvl="0" indent="-117475" algn="l" rtl="0">
              <a:spcBef>
                <a:spcPts val="370"/>
              </a:spcBef>
              <a:spcAft>
                <a:spcPts val="0"/>
              </a:spcAft>
              <a:buClr>
                <a:schemeClr val="dk1"/>
              </a:buClr>
              <a:buSzPct val="100000"/>
              <a:buFont typeface="Noto Sans Symbols"/>
              <a:buChar char="❑"/>
            </a:pPr>
            <a:r>
              <a:rPr lang="ko-KR" b="1">
                <a:latin typeface="Arial"/>
                <a:ea typeface="Arial"/>
                <a:cs typeface="Arial"/>
                <a:sym typeface="Arial"/>
              </a:rPr>
              <a:t> 개발 전략</a:t>
            </a:r>
            <a:endParaRPr b="1">
              <a:latin typeface="Arial"/>
              <a:ea typeface="Arial"/>
              <a:cs typeface="Arial"/>
              <a:sym typeface="Arial"/>
            </a:endParaRPr>
          </a:p>
          <a:p>
            <a:pPr marL="0" lvl="0" indent="0" algn="l" rtl="0">
              <a:spcBef>
                <a:spcPts val="370"/>
              </a:spcBef>
              <a:spcAft>
                <a:spcPts val="0"/>
              </a:spcAft>
              <a:buClr>
                <a:schemeClr val="dk1"/>
              </a:buClr>
              <a:buSzPct val="100000"/>
              <a:buFont typeface="Noto Sans Symbols"/>
              <a:buNone/>
            </a:pPr>
            <a:endParaRPr sz="2000" b="1">
              <a:latin typeface="Arial"/>
              <a:ea typeface="Arial"/>
              <a:cs typeface="Arial"/>
              <a:sym typeface="Arial"/>
            </a:endParaRPr>
          </a:p>
          <a:p>
            <a:pPr marL="0" lvl="0" indent="-117475" algn="l" rtl="0">
              <a:spcBef>
                <a:spcPts val="370"/>
              </a:spcBef>
              <a:spcAft>
                <a:spcPts val="0"/>
              </a:spcAft>
              <a:buClr>
                <a:schemeClr val="dk1"/>
              </a:buClr>
              <a:buSzPct val="100000"/>
              <a:buFont typeface="Noto Sans Symbols"/>
              <a:buChar char="❑"/>
            </a:pPr>
            <a:r>
              <a:rPr lang="ko-KR" sz="2000" b="1">
                <a:latin typeface="Arial"/>
                <a:ea typeface="Arial"/>
                <a:cs typeface="Arial"/>
                <a:sym typeface="Arial"/>
              </a:rPr>
              <a:t> 결과 산출물</a:t>
            </a:r>
            <a:endParaRPr sz="2000" b="1">
              <a:latin typeface="Arial"/>
              <a:ea typeface="Arial"/>
              <a:cs typeface="Arial"/>
              <a:sym typeface="Arial"/>
            </a:endParaRPr>
          </a:p>
          <a:p>
            <a:pPr marL="0" lvl="0" indent="0" algn="l" rtl="0">
              <a:spcBef>
                <a:spcPts val="370"/>
              </a:spcBef>
              <a:spcAft>
                <a:spcPts val="0"/>
              </a:spcAft>
              <a:buClr>
                <a:schemeClr val="dk1"/>
              </a:buClr>
              <a:buSzPct val="100000"/>
              <a:buFont typeface="Noto Sans Symbols"/>
              <a:buNone/>
            </a:pPr>
            <a:endParaRPr sz="2000" b="1">
              <a:latin typeface="Arial"/>
              <a:ea typeface="Arial"/>
              <a:cs typeface="Arial"/>
              <a:sym typeface="Arial"/>
            </a:endParaRPr>
          </a:p>
          <a:p>
            <a:pPr marL="0" lvl="0" indent="-117475" algn="l" rtl="0">
              <a:spcBef>
                <a:spcPts val="370"/>
              </a:spcBef>
              <a:spcAft>
                <a:spcPts val="0"/>
              </a:spcAft>
              <a:buClr>
                <a:schemeClr val="dk1"/>
              </a:buClr>
              <a:buSzPct val="100000"/>
              <a:buFont typeface="Noto Sans Symbols"/>
              <a:buChar char="❑"/>
            </a:pPr>
            <a:r>
              <a:rPr lang="ko-KR" sz="2000" b="1">
                <a:latin typeface="Arial"/>
                <a:ea typeface="Arial"/>
                <a:cs typeface="Arial"/>
                <a:sym typeface="Arial"/>
              </a:rPr>
              <a:t> 프로젝트 관리</a:t>
            </a:r>
            <a:endParaRPr sz="2000" b="1">
              <a:latin typeface="Arial"/>
              <a:ea typeface="Arial"/>
              <a:cs typeface="Arial"/>
              <a:sym typeface="Arial"/>
            </a:endParaRPr>
          </a:p>
          <a:p>
            <a:pPr marL="0" lvl="0" indent="0" algn="l" rtl="0">
              <a:spcBef>
                <a:spcPts val="370"/>
              </a:spcBef>
              <a:spcAft>
                <a:spcPts val="0"/>
              </a:spcAft>
              <a:buClr>
                <a:schemeClr val="dk1"/>
              </a:buClr>
              <a:buSzPct val="100000"/>
              <a:buFont typeface="Noto Sans Symbols"/>
              <a:buNone/>
            </a:pPr>
            <a:endParaRPr sz="2000" b="1">
              <a:latin typeface="Arial"/>
              <a:ea typeface="Arial"/>
              <a:cs typeface="Arial"/>
              <a:sym typeface="Arial"/>
            </a:endParaRPr>
          </a:p>
          <a:p>
            <a:pPr marL="0" lvl="0" indent="-117475" algn="l" rtl="0">
              <a:spcBef>
                <a:spcPts val="370"/>
              </a:spcBef>
              <a:spcAft>
                <a:spcPts val="0"/>
              </a:spcAft>
              <a:buClr>
                <a:schemeClr val="dk1"/>
              </a:buClr>
              <a:buSzPct val="100000"/>
              <a:buFont typeface="Noto Sans Symbols"/>
              <a:buChar char="❑"/>
            </a:pPr>
            <a:r>
              <a:rPr lang="ko-KR" sz="2000" b="1">
                <a:latin typeface="Arial"/>
                <a:ea typeface="Arial"/>
                <a:cs typeface="Arial"/>
                <a:sym typeface="Arial"/>
              </a:rPr>
              <a:t> 결론</a:t>
            </a:r>
            <a:endParaRPr b="1"/>
          </a:p>
        </p:txBody>
      </p:sp>
      <p:sp>
        <p:nvSpPr>
          <p:cNvPr id="104" name="Google Shape;10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Arial"/>
              <a:buNone/>
            </a:pPr>
            <a:r>
              <a:rPr lang="ko-KR">
                <a:latin typeface="Arial"/>
                <a:ea typeface="Arial"/>
                <a:cs typeface="Arial"/>
                <a:sym typeface="Arial"/>
              </a:rPr>
              <a:t>작품 개요</a:t>
            </a:r>
            <a:endParaRPr sz="3000" b="1">
              <a:latin typeface="Arial"/>
              <a:ea typeface="Arial"/>
              <a:cs typeface="Arial"/>
              <a:sym typeface="Arial"/>
            </a:endParaRPr>
          </a:p>
        </p:txBody>
      </p:sp>
      <p:sp>
        <p:nvSpPr>
          <p:cNvPr id="110" name="Google Shape;110;p15"/>
          <p:cNvSpPr txBox="1">
            <a:spLocks noGrp="1"/>
          </p:cNvSpPr>
          <p:nvPr>
            <p:ph type="body" idx="1"/>
          </p:nvPr>
        </p:nvSpPr>
        <p:spPr>
          <a:xfrm>
            <a:off x="300025" y="1600200"/>
            <a:ext cx="8544000" cy="4972200"/>
          </a:xfrm>
          <a:prstGeom prst="rect">
            <a:avLst/>
          </a:prstGeom>
          <a:noFill/>
          <a:ln>
            <a:noFill/>
          </a:ln>
        </p:spPr>
        <p:txBody>
          <a:bodyPr spcFirstLastPara="1" wrap="square" lIns="91425" tIns="46800" rIns="91425" bIns="45700" anchor="t" anchorCtr="0">
            <a:noAutofit/>
          </a:bodyPr>
          <a:lstStyle/>
          <a:p>
            <a:pPr marL="0" lvl="0" indent="0" algn="l" rtl="0">
              <a:spcBef>
                <a:spcPts val="0"/>
              </a:spcBef>
              <a:spcAft>
                <a:spcPts val="0"/>
              </a:spcAft>
              <a:buClr>
                <a:schemeClr val="dk1"/>
              </a:buClr>
              <a:buSzPts val="2000"/>
              <a:buNone/>
            </a:pPr>
            <a:r>
              <a:rPr lang="ko-KR" sz="2000" b="1">
                <a:latin typeface="Arial"/>
                <a:ea typeface="Arial"/>
                <a:cs typeface="Arial"/>
                <a:sym typeface="Arial"/>
              </a:rPr>
              <a:t>1. 개발 필요성 및 목적</a:t>
            </a:r>
            <a:endParaRPr sz="2000" b="1">
              <a:latin typeface="Arial"/>
              <a:ea typeface="Arial"/>
              <a:cs typeface="Arial"/>
              <a:sym typeface="Arial"/>
            </a:endParaRPr>
          </a:p>
          <a:p>
            <a:pPr marL="361950" lvl="1" indent="0" algn="l" rtl="0">
              <a:spcBef>
                <a:spcPts val="340"/>
              </a:spcBef>
              <a:spcAft>
                <a:spcPts val="0"/>
              </a:spcAft>
              <a:buClr>
                <a:schemeClr val="dk1"/>
              </a:buClr>
              <a:buSzPts val="1445"/>
              <a:buNone/>
            </a:pPr>
            <a:r>
              <a:rPr lang="ko-KR" sz="1400">
                <a:latin typeface="Arial"/>
                <a:ea typeface="Arial"/>
                <a:cs typeface="Arial"/>
                <a:sym typeface="Arial"/>
              </a:rPr>
              <a:t>4차 산업에 관심이 커지면서 빅데이터를 활용한 AI, 어플리케이션 등 많은 데이터가 필요로 해지고 있다. 공공 데이터 포털이나, 캐글 등 여러 사이트에서 데이터셋을 개방하고 있지만 기존에 없는, 개인에게 필요한 데이터를 모으는 것은 쉽지 않다.  기업이나 데이터를 필요로 하는 정부기관의 요청에 따라 목적에 맞는 데이터를 앱의 이용자를 통해서 수집하고 앱을 이용하는 사용자는 데이터를 등록 또는 평가를 함으로써 보상을 획득할 수 있다.</a:t>
            </a:r>
            <a:endParaRPr sz="1400"/>
          </a:p>
          <a:p>
            <a:pPr marL="0" lvl="0" indent="0" algn="l" rtl="0">
              <a:spcBef>
                <a:spcPts val="2000"/>
              </a:spcBef>
              <a:spcAft>
                <a:spcPts val="0"/>
              </a:spcAft>
              <a:buClr>
                <a:schemeClr val="dk1"/>
              </a:buClr>
              <a:buSzPts val="2000"/>
              <a:buNone/>
            </a:pPr>
            <a:r>
              <a:rPr lang="ko-KR" b="1">
                <a:latin typeface="Arial"/>
                <a:ea typeface="Arial"/>
                <a:cs typeface="Arial"/>
                <a:sym typeface="Arial"/>
              </a:rPr>
              <a:t>2. 특징</a:t>
            </a:r>
            <a:endParaRPr sz="2000" b="1">
              <a:latin typeface="Arial"/>
              <a:ea typeface="Arial"/>
              <a:cs typeface="Arial"/>
              <a:sym typeface="Arial"/>
            </a:endParaRPr>
          </a:p>
          <a:p>
            <a:pPr marL="742950" lvl="0" indent="0" algn="l" rtl="0">
              <a:spcBef>
                <a:spcPts val="340"/>
              </a:spcBef>
              <a:spcAft>
                <a:spcPts val="0"/>
              </a:spcAft>
              <a:buNone/>
            </a:pPr>
            <a:endParaRPr sz="300" b="0" i="1">
              <a:latin typeface="Malgun Gothic"/>
              <a:ea typeface="Malgun Gothic"/>
              <a:cs typeface="Malgun Gothic"/>
              <a:sym typeface="Malgun Gothic"/>
            </a:endParaRPr>
          </a:p>
          <a:p>
            <a:pPr marL="457200" lvl="0" indent="-317500" algn="l" rtl="0">
              <a:spcBef>
                <a:spcPts val="400"/>
              </a:spcBef>
              <a:spcAft>
                <a:spcPts val="0"/>
              </a:spcAft>
              <a:buSzPts val="1400"/>
              <a:buFont typeface="Arial"/>
              <a:buChar char="-"/>
            </a:pPr>
            <a:r>
              <a:rPr lang="ko-KR" sz="1400">
                <a:latin typeface="Arial"/>
                <a:ea typeface="Arial"/>
                <a:cs typeface="Arial"/>
                <a:sym typeface="Arial"/>
              </a:rPr>
              <a:t>사용자가 빅데이터의 수집 및 평가 작업에 참여할 수 있다.</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ko-KR" sz="1400">
                <a:latin typeface="Arial"/>
                <a:ea typeface="Arial"/>
                <a:cs typeface="Arial"/>
                <a:sym typeface="Arial"/>
              </a:rPr>
              <a:t>사용자는 데이터 업로드 및 수집된 데이터를 평가하고 일정 보상을 받을 수 있다.</a:t>
            </a:r>
            <a:endParaRPr sz="1400">
              <a:latin typeface="Arial"/>
              <a:ea typeface="Arial"/>
              <a:cs typeface="Arial"/>
              <a:sym typeface="Arial"/>
            </a:endParaRPr>
          </a:p>
          <a:p>
            <a:pPr marL="457200" lvl="0" indent="-317500" algn="l" rtl="0">
              <a:lnSpc>
                <a:spcPct val="130000"/>
              </a:lnSpc>
              <a:spcBef>
                <a:spcPts val="0"/>
              </a:spcBef>
              <a:spcAft>
                <a:spcPts val="0"/>
              </a:spcAft>
              <a:buSzPts val="1400"/>
              <a:buChar char="-"/>
            </a:pPr>
            <a:r>
              <a:rPr lang="ko-KR" sz="1400">
                <a:latin typeface="Arial"/>
                <a:ea typeface="Arial"/>
                <a:cs typeface="Arial"/>
                <a:sym typeface="Arial"/>
              </a:rPr>
              <a:t>매사용자들에게서 수집 및 평가된 데이터는 검수를 거쳐 빅데이터 형태로 변환 되고 이를 기업 등에 판매하여 수익금을 발생시킨다.</a:t>
            </a:r>
            <a:endParaRPr sz="1400">
              <a:latin typeface="Arial"/>
              <a:ea typeface="Arial"/>
              <a:cs typeface="Arial"/>
              <a:sym typeface="Arial"/>
            </a:endParaRPr>
          </a:p>
          <a:p>
            <a:pPr marL="457200" lvl="0" indent="-317500" algn="l" rtl="0">
              <a:lnSpc>
                <a:spcPct val="130000"/>
              </a:lnSpc>
              <a:spcBef>
                <a:spcPts val="0"/>
              </a:spcBef>
              <a:spcAft>
                <a:spcPts val="0"/>
              </a:spcAft>
              <a:buSzPts val="1400"/>
              <a:buChar char="-"/>
            </a:pPr>
            <a:r>
              <a:rPr lang="ko-KR" sz="1400">
                <a:latin typeface="Arial"/>
                <a:ea typeface="Arial"/>
                <a:cs typeface="Arial"/>
                <a:sym typeface="Arial"/>
              </a:rPr>
              <a:t>보상의 종류(포인트) -할 때 사용자가 데이터 수집 및 평가에 참여마다 일정한 포인트를 얻을 수 있고 어플 내 상점에서 가치를 지닌 물건과 교환 할 수 있다.</a:t>
            </a:r>
            <a:endParaRPr sz="1400">
              <a:latin typeface="Arial"/>
              <a:ea typeface="Arial"/>
              <a:cs typeface="Arial"/>
              <a:sym typeface="Arial"/>
            </a:endParaRPr>
          </a:p>
          <a:p>
            <a:pPr marL="457200" lvl="0" indent="-317500" algn="l" rtl="0">
              <a:lnSpc>
                <a:spcPct val="130000"/>
              </a:lnSpc>
              <a:spcBef>
                <a:spcPts val="0"/>
              </a:spcBef>
              <a:spcAft>
                <a:spcPts val="0"/>
              </a:spcAft>
              <a:buSzPts val="1400"/>
              <a:buChar char="-"/>
            </a:pPr>
            <a:r>
              <a:rPr lang="ko-KR" sz="1400">
                <a:latin typeface="Arial"/>
                <a:ea typeface="Arial"/>
                <a:cs typeface="Arial"/>
                <a:sym typeface="Arial"/>
              </a:rPr>
              <a:t>보상의 종류(배당금) - 데이터처리가 완료된 빅데이터를 판매 시 발생하는 수익금에 대해서 해당 데이터 수집에 참여한 사용자에게 참여 비율에 따른 배당금을 코인형태로 지급</a:t>
            </a:r>
            <a:endParaRPr sz="1400">
              <a:latin typeface="Arial"/>
              <a:ea typeface="Arial"/>
              <a:cs typeface="Arial"/>
              <a:sym typeface="Arial"/>
            </a:endParaRPr>
          </a:p>
          <a:p>
            <a:pPr marL="457200" lvl="0" indent="0" algn="l" rtl="0">
              <a:spcBef>
                <a:spcPts val="1100"/>
              </a:spcBef>
              <a:spcAft>
                <a:spcPts val="0"/>
              </a:spcAft>
              <a:buNone/>
            </a:pPr>
            <a:endParaRPr sz="1101">
              <a:latin typeface="Arial"/>
              <a:ea typeface="Arial"/>
              <a:cs typeface="Arial"/>
              <a:sym typeface="Arial"/>
            </a:endParaRPr>
          </a:p>
          <a:p>
            <a:pPr marL="342900" lvl="0" indent="-215900" algn="l" rtl="0">
              <a:spcBef>
                <a:spcPts val="400"/>
              </a:spcBef>
              <a:spcAft>
                <a:spcPts val="0"/>
              </a:spcAft>
              <a:buClr>
                <a:schemeClr val="dk1"/>
              </a:buClr>
              <a:buSzPts val="2000"/>
              <a:buNone/>
            </a:pPr>
            <a:endParaRPr>
              <a:latin typeface="Arial"/>
              <a:ea typeface="Arial"/>
              <a:cs typeface="Arial"/>
              <a:sym typeface="Arial"/>
            </a:endParaRPr>
          </a:p>
        </p:txBody>
      </p:sp>
      <p:sp>
        <p:nvSpPr>
          <p:cNvPr id="111" name="Google Shape;11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Arial"/>
              <a:buNone/>
            </a:pPr>
            <a:r>
              <a:rPr lang="ko-KR" sz="3000" b="1">
                <a:latin typeface="Arial"/>
                <a:ea typeface="Arial"/>
                <a:cs typeface="Arial"/>
                <a:sym typeface="Arial"/>
              </a:rPr>
              <a:t>관련 기술 현황</a:t>
            </a:r>
            <a:endParaRPr/>
          </a:p>
        </p:txBody>
      </p:sp>
      <p:sp>
        <p:nvSpPr>
          <p:cNvPr id="117" name="Google Shape;117;p16"/>
          <p:cNvSpPr txBox="1">
            <a:spLocks noGrp="1"/>
          </p:cNvSpPr>
          <p:nvPr>
            <p:ph type="body" idx="1"/>
          </p:nvPr>
        </p:nvSpPr>
        <p:spPr>
          <a:xfrm>
            <a:off x="457200" y="1628775"/>
            <a:ext cx="8229600" cy="4943497"/>
          </a:xfrm>
          <a:prstGeom prst="rect">
            <a:avLst/>
          </a:prstGeom>
          <a:noFill/>
          <a:ln>
            <a:noFill/>
          </a:ln>
        </p:spPr>
        <p:txBody>
          <a:bodyPr spcFirstLastPara="1" wrap="square" lIns="91425" tIns="45700" rIns="91425" bIns="45700" anchor="t" anchorCtr="0">
            <a:normAutofit/>
          </a:bodyPr>
          <a:lstStyle/>
          <a:p>
            <a:pPr marL="0" lvl="1" indent="0" algn="l" rtl="0">
              <a:lnSpc>
                <a:spcPct val="90000"/>
              </a:lnSpc>
              <a:spcBef>
                <a:spcPts val="360"/>
              </a:spcBef>
              <a:spcAft>
                <a:spcPts val="0"/>
              </a:spcAft>
              <a:buClr>
                <a:schemeClr val="dk1"/>
              </a:buClr>
              <a:buSzPts val="1800"/>
              <a:buNone/>
            </a:pPr>
            <a:r>
              <a:rPr lang="ko-KR" sz="1800">
                <a:latin typeface="Arial"/>
                <a:ea typeface="Arial"/>
                <a:cs typeface="Arial"/>
                <a:sym typeface="Arial"/>
              </a:rPr>
              <a:t>1. 기술 1 데이터 수집파트 : 크라우드 웍스, aiWorks</a:t>
            </a:r>
            <a:endParaRPr sz="1800">
              <a:latin typeface="Arial"/>
              <a:ea typeface="Arial"/>
              <a:cs typeface="Arial"/>
              <a:sym typeface="Arial"/>
            </a:endParaRPr>
          </a:p>
          <a:p>
            <a:pPr marL="685800" lvl="2" indent="-152400" algn="l" rtl="0">
              <a:lnSpc>
                <a:spcPct val="90000"/>
              </a:lnSpc>
              <a:spcBef>
                <a:spcPts val="240"/>
              </a:spcBef>
              <a:spcAft>
                <a:spcPts val="0"/>
              </a:spcAft>
              <a:buClr>
                <a:schemeClr val="dk1"/>
              </a:buClr>
              <a:buSzPts val="1200"/>
              <a:buFont typeface="Noto Sans Symbols"/>
              <a:buNone/>
            </a:pPr>
            <a:endParaRPr sz="1200">
              <a:latin typeface="Arial"/>
              <a:ea typeface="Arial"/>
              <a:cs typeface="Arial"/>
              <a:sym typeface="Arial"/>
            </a:endParaRPr>
          </a:p>
          <a:p>
            <a:pPr marL="685800" lvl="2" indent="-228600" algn="l" rtl="0">
              <a:lnSpc>
                <a:spcPct val="90000"/>
              </a:lnSpc>
              <a:spcBef>
                <a:spcPts val="300"/>
              </a:spcBef>
              <a:spcAft>
                <a:spcPts val="0"/>
              </a:spcAft>
              <a:buClr>
                <a:schemeClr val="dk1"/>
              </a:buClr>
              <a:buSzPts val="1500"/>
              <a:buChar char="❑"/>
            </a:pPr>
            <a:r>
              <a:rPr lang="ko-KR" sz="1500">
                <a:latin typeface="Arial"/>
                <a:ea typeface="Arial"/>
                <a:cs typeface="Arial"/>
                <a:sym typeface="Arial"/>
              </a:rPr>
              <a:t>특징 : 기업 또는 AI기능에 필요한 이미지, 음성 등을 사용자가 직접 등록하고 이에 대한 보상을 받을 수 있다.</a:t>
            </a:r>
            <a:endParaRPr>
              <a:latin typeface="Arial"/>
              <a:ea typeface="Arial"/>
              <a:cs typeface="Arial"/>
              <a:sym typeface="Arial"/>
            </a:endParaRPr>
          </a:p>
          <a:p>
            <a:pPr marL="685800" lvl="2" indent="-228600" algn="l" rtl="0">
              <a:lnSpc>
                <a:spcPct val="90000"/>
              </a:lnSpc>
              <a:spcBef>
                <a:spcPts val="300"/>
              </a:spcBef>
              <a:spcAft>
                <a:spcPts val="0"/>
              </a:spcAft>
              <a:buClr>
                <a:schemeClr val="dk1"/>
              </a:buClr>
              <a:buSzPts val="1500"/>
              <a:buChar char="❑"/>
            </a:pPr>
            <a:r>
              <a:rPr lang="ko-KR" sz="1500">
                <a:latin typeface="Arial"/>
                <a:ea typeface="Arial"/>
                <a:cs typeface="Arial"/>
                <a:sym typeface="Arial"/>
              </a:rPr>
              <a:t>문제점 : 사용자가 등록한 데이터 셋에 대한 정확도 평가 속도가 늦거나 제대로 이루어지지 않아 사용자들의 불만이 많다.</a:t>
            </a:r>
            <a:endParaRPr>
              <a:latin typeface="Arial"/>
              <a:ea typeface="Arial"/>
              <a:cs typeface="Arial"/>
              <a:sym typeface="Arial"/>
            </a:endParaRPr>
          </a:p>
          <a:p>
            <a:pPr marL="685800" lvl="2" indent="-152400" algn="l" rtl="0">
              <a:lnSpc>
                <a:spcPct val="90000"/>
              </a:lnSpc>
              <a:spcBef>
                <a:spcPts val="240"/>
              </a:spcBef>
              <a:spcAft>
                <a:spcPts val="0"/>
              </a:spcAft>
              <a:buClr>
                <a:schemeClr val="dk1"/>
              </a:buClr>
              <a:buSzPts val="1200"/>
              <a:buFont typeface="Noto Sans Symbols"/>
              <a:buNone/>
            </a:pPr>
            <a:endParaRPr sz="1200">
              <a:latin typeface="Arial"/>
              <a:ea typeface="Arial"/>
              <a:cs typeface="Arial"/>
              <a:sym typeface="Arial"/>
            </a:endParaRPr>
          </a:p>
          <a:p>
            <a:pPr marL="0" lvl="1" indent="0" algn="l" rtl="0">
              <a:lnSpc>
                <a:spcPct val="90000"/>
              </a:lnSpc>
              <a:spcBef>
                <a:spcPts val="360"/>
              </a:spcBef>
              <a:spcAft>
                <a:spcPts val="0"/>
              </a:spcAft>
              <a:buClr>
                <a:schemeClr val="dk1"/>
              </a:buClr>
              <a:buSzPts val="1800"/>
              <a:buNone/>
            </a:pPr>
            <a:r>
              <a:rPr lang="ko-KR" sz="1800">
                <a:latin typeface="Arial"/>
                <a:ea typeface="Arial"/>
                <a:cs typeface="Arial"/>
                <a:sym typeface="Arial"/>
              </a:rPr>
              <a:t>2. 기술 2 빅데이터 파트 : 캐글, 공공데이터 포털</a:t>
            </a:r>
            <a:endParaRPr sz="1800">
              <a:latin typeface="Arial"/>
              <a:ea typeface="Arial"/>
              <a:cs typeface="Arial"/>
              <a:sym typeface="Arial"/>
            </a:endParaRPr>
          </a:p>
          <a:p>
            <a:pPr marL="685800" lvl="2" indent="-152400" algn="l" rtl="0">
              <a:lnSpc>
                <a:spcPct val="90000"/>
              </a:lnSpc>
              <a:spcBef>
                <a:spcPts val="240"/>
              </a:spcBef>
              <a:spcAft>
                <a:spcPts val="0"/>
              </a:spcAft>
              <a:buClr>
                <a:schemeClr val="dk1"/>
              </a:buClr>
              <a:buSzPts val="1200"/>
              <a:buFont typeface="Noto Sans Symbols"/>
              <a:buNone/>
            </a:pPr>
            <a:endParaRPr sz="1200">
              <a:latin typeface="Arial"/>
              <a:ea typeface="Arial"/>
              <a:cs typeface="Arial"/>
              <a:sym typeface="Arial"/>
            </a:endParaRPr>
          </a:p>
          <a:p>
            <a:pPr marL="685800" lvl="2" indent="-228600" algn="l" rtl="0">
              <a:lnSpc>
                <a:spcPct val="90000"/>
              </a:lnSpc>
              <a:spcBef>
                <a:spcPts val="300"/>
              </a:spcBef>
              <a:spcAft>
                <a:spcPts val="0"/>
              </a:spcAft>
              <a:buClr>
                <a:schemeClr val="dk1"/>
              </a:buClr>
              <a:buSzPts val="1500"/>
              <a:buChar char="❑"/>
            </a:pPr>
            <a:r>
              <a:rPr lang="ko-KR" sz="1500">
                <a:latin typeface="Arial"/>
                <a:ea typeface="Arial"/>
                <a:cs typeface="Arial"/>
                <a:sym typeface="Arial"/>
              </a:rPr>
              <a:t>특징 : 데이터를 모아서 라벨링 작업을해 가공된 빅데이터의 형태로 기업들이나 개인에게 제공 또는 판매 한다.</a:t>
            </a:r>
            <a:endParaRPr sz="1500">
              <a:latin typeface="Arial"/>
              <a:ea typeface="Arial"/>
              <a:cs typeface="Arial"/>
              <a:sym typeface="Arial"/>
            </a:endParaRPr>
          </a:p>
          <a:p>
            <a:pPr marL="685800" lvl="2" indent="-228600" algn="l" rtl="0">
              <a:lnSpc>
                <a:spcPct val="90000"/>
              </a:lnSpc>
              <a:spcBef>
                <a:spcPts val="300"/>
              </a:spcBef>
              <a:spcAft>
                <a:spcPts val="0"/>
              </a:spcAft>
              <a:buClr>
                <a:schemeClr val="dk1"/>
              </a:buClr>
              <a:buSzPts val="1500"/>
              <a:buChar char="❑"/>
            </a:pPr>
            <a:r>
              <a:rPr lang="ko-KR" sz="1500">
                <a:latin typeface="Arial"/>
                <a:ea typeface="Arial"/>
                <a:cs typeface="Arial"/>
                <a:sym typeface="Arial"/>
              </a:rPr>
              <a:t>문제점 : 데이터를 수집할때 회사 직원들이 직접 수집을 하거나 웹에서 크롤링 해오는 데이터들이기 때문에 다양성과 데이터의 정확도가 떨어질 수 있다.</a:t>
            </a:r>
            <a:endParaRPr sz="1500">
              <a:latin typeface="Arial"/>
              <a:ea typeface="Arial"/>
              <a:cs typeface="Arial"/>
              <a:sym typeface="Arial"/>
            </a:endParaRPr>
          </a:p>
          <a:p>
            <a:pPr marL="685800" lvl="0" indent="-152400" algn="l" rtl="0">
              <a:lnSpc>
                <a:spcPct val="90000"/>
              </a:lnSpc>
              <a:spcBef>
                <a:spcPts val="240"/>
              </a:spcBef>
              <a:spcAft>
                <a:spcPts val="0"/>
              </a:spcAft>
              <a:buNone/>
            </a:pPr>
            <a:endParaRPr sz="1200">
              <a:latin typeface="Arial"/>
              <a:ea typeface="Arial"/>
              <a:cs typeface="Arial"/>
              <a:sym typeface="Arial"/>
            </a:endParaRPr>
          </a:p>
          <a:p>
            <a:pPr marL="0" lvl="0" indent="0" algn="l" rtl="0">
              <a:lnSpc>
                <a:spcPct val="90000"/>
              </a:lnSpc>
              <a:spcBef>
                <a:spcPts val="360"/>
              </a:spcBef>
              <a:spcAft>
                <a:spcPts val="0"/>
              </a:spcAft>
              <a:buNone/>
            </a:pPr>
            <a:r>
              <a:rPr lang="ko-KR" sz="1800">
                <a:latin typeface="Arial"/>
                <a:ea typeface="Arial"/>
                <a:cs typeface="Arial"/>
                <a:sym typeface="Arial"/>
              </a:rPr>
              <a:t>3. 기술 3 보상 파트 캐시슬라이드, 스팀잇</a:t>
            </a:r>
            <a:endParaRPr sz="1200">
              <a:latin typeface="Arial"/>
              <a:ea typeface="Arial"/>
              <a:cs typeface="Arial"/>
              <a:sym typeface="Arial"/>
            </a:endParaRPr>
          </a:p>
          <a:p>
            <a:pPr marL="685800" lvl="2" indent="-228600" algn="l" rtl="0">
              <a:lnSpc>
                <a:spcPct val="90000"/>
              </a:lnSpc>
              <a:spcBef>
                <a:spcPts val="300"/>
              </a:spcBef>
              <a:spcAft>
                <a:spcPts val="0"/>
              </a:spcAft>
              <a:buSzPts val="1500"/>
              <a:buChar char="❑"/>
            </a:pPr>
            <a:r>
              <a:rPr lang="ko-KR" sz="1500">
                <a:latin typeface="Arial"/>
                <a:ea typeface="Arial"/>
                <a:cs typeface="Arial"/>
                <a:sym typeface="Arial"/>
              </a:rPr>
              <a:t>특징 : 사용자가 앱에 참여를 유도하기 위해 사용시 포인트를 제공하고, 후에 상품권(교환권)으로 교환해 줌으로써 사용자들이 지속적으로 참여할 수 있게 한다.</a:t>
            </a:r>
            <a:endParaRPr>
              <a:latin typeface="Arial"/>
              <a:ea typeface="Arial"/>
              <a:cs typeface="Arial"/>
              <a:sym typeface="Arial"/>
            </a:endParaRPr>
          </a:p>
          <a:p>
            <a:pPr marL="685800" lvl="2" indent="-228600" algn="l" rtl="0">
              <a:lnSpc>
                <a:spcPct val="90000"/>
              </a:lnSpc>
              <a:spcBef>
                <a:spcPts val="300"/>
              </a:spcBef>
              <a:spcAft>
                <a:spcPts val="0"/>
              </a:spcAft>
              <a:buSzPts val="1500"/>
              <a:buChar char="❑"/>
            </a:pPr>
            <a:r>
              <a:rPr lang="ko-KR" sz="1500">
                <a:latin typeface="Arial"/>
                <a:ea typeface="Arial"/>
                <a:cs typeface="Arial"/>
                <a:sym typeface="Arial"/>
              </a:rPr>
              <a:t>문제점 : 앱에 들이는 노동시간 대비 보상이 적고 첫 구매 가능한 상품의 금액대가 높아 사용자의 유입이나 지속이 어렵다.</a:t>
            </a:r>
            <a:endParaRPr sz="1500">
              <a:latin typeface="Arial"/>
              <a:ea typeface="Arial"/>
              <a:cs typeface="Arial"/>
              <a:sym typeface="Arial"/>
            </a:endParaRPr>
          </a:p>
          <a:p>
            <a:pPr marL="0" lvl="0" indent="0" algn="l" rtl="0">
              <a:lnSpc>
                <a:spcPct val="90000"/>
              </a:lnSpc>
              <a:spcBef>
                <a:spcPts val="300"/>
              </a:spcBef>
              <a:spcAft>
                <a:spcPts val="0"/>
              </a:spcAft>
              <a:buNone/>
            </a:pPr>
            <a:endParaRPr sz="1500">
              <a:latin typeface="Arial"/>
              <a:ea typeface="Arial"/>
              <a:cs typeface="Arial"/>
              <a:sym typeface="Arial"/>
            </a:endParaRPr>
          </a:p>
          <a:p>
            <a:pPr marL="685800" lvl="2" indent="-152400" algn="l" rtl="0">
              <a:lnSpc>
                <a:spcPct val="90000"/>
              </a:lnSpc>
              <a:spcBef>
                <a:spcPts val="240"/>
              </a:spcBef>
              <a:spcAft>
                <a:spcPts val="0"/>
              </a:spcAft>
              <a:buClr>
                <a:schemeClr val="dk1"/>
              </a:buClr>
              <a:buSzPts val="1200"/>
              <a:buFont typeface="Noto Sans Symbols"/>
              <a:buNone/>
            </a:pPr>
            <a:endParaRPr sz="1200">
              <a:latin typeface="Arial"/>
              <a:ea typeface="Arial"/>
              <a:cs typeface="Arial"/>
              <a:sym typeface="Arial"/>
            </a:endParaRPr>
          </a:p>
          <a:p>
            <a:pPr marL="685800" lvl="2" indent="-152400" algn="l" rtl="0">
              <a:lnSpc>
                <a:spcPct val="90000"/>
              </a:lnSpc>
              <a:spcBef>
                <a:spcPts val="240"/>
              </a:spcBef>
              <a:spcAft>
                <a:spcPts val="0"/>
              </a:spcAft>
              <a:buClr>
                <a:schemeClr val="dk1"/>
              </a:buClr>
              <a:buSzPts val="1200"/>
              <a:buFont typeface="Noto Sans Symbols"/>
              <a:buNone/>
            </a:pPr>
            <a:endParaRPr sz="1200">
              <a:latin typeface="Arial"/>
              <a:ea typeface="Arial"/>
              <a:cs typeface="Arial"/>
              <a:sym typeface="Arial"/>
            </a:endParaRPr>
          </a:p>
          <a:p>
            <a:pPr marL="685800" lvl="2" indent="-152400" algn="l" rtl="0">
              <a:lnSpc>
                <a:spcPct val="90000"/>
              </a:lnSpc>
              <a:spcBef>
                <a:spcPts val="240"/>
              </a:spcBef>
              <a:spcAft>
                <a:spcPts val="0"/>
              </a:spcAft>
              <a:buClr>
                <a:schemeClr val="dk1"/>
              </a:buClr>
              <a:buSzPts val="1200"/>
              <a:buFont typeface="Noto Sans Symbols"/>
              <a:buNone/>
            </a:pPr>
            <a:endParaRPr sz="1200">
              <a:latin typeface="Arial"/>
              <a:ea typeface="Arial"/>
              <a:cs typeface="Arial"/>
              <a:sym typeface="Arial"/>
            </a:endParaRPr>
          </a:p>
        </p:txBody>
      </p:sp>
      <p:sp>
        <p:nvSpPr>
          <p:cNvPr id="118" name="Google Shape;11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5</a:t>
            </a:fld>
            <a:endParaRPr/>
          </a:p>
        </p:txBody>
      </p:sp>
      <p:sp>
        <p:nvSpPr>
          <p:cNvPr id="124" name="Google Shape;124;p17"/>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Arial"/>
              <a:buNone/>
            </a:pPr>
            <a:r>
              <a:rPr lang="ko-KR">
                <a:latin typeface="Arial"/>
                <a:ea typeface="Arial"/>
                <a:cs typeface="Arial"/>
                <a:sym typeface="Arial"/>
              </a:rPr>
              <a:t>주요 기술 접근 방법 (Main Idea)</a:t>
            </a:r>
            <a:endParaRPr>
              <a:latin typeface="Arial"/>
              <a:ea typeface="Arial"/>
              <a:cs typeface="Arial"/>
              <a:sym typeface="Arial"/>
            </a:endParaRPr>
          </a:p>
        </p:txBody>
      </p:sp>
      <p:sp>
        <p:nvSpPr>
          <p:cNvPr id="125" name="Google Shape;125;p17"/>
          <p:cNvSpPr txBox="1">
            <a:spLocks noGrp="1"/>
          </p:cNvSpPr>
          <p:nvPr>
            <p:ph type="body" idx="1"/>
          </p:nvPr>
        </p:nvSpPr>
        <p:spPr>
          <a:xfrm>
            <a:off x="457200" y="1628775"/>
            <a:ext cx="8229600" cy="5336100"/>
          </a:xfrm>
          <a:prstGeom prst="rect">
            <a:avLst/>
          </a:prstGeom>
          <a:noFill/>
          <a:ln>
            <a:noFill/>
          </a:ln>
        </p:spPr>
        <p:txBody>
          <a:bodyPr spcFirstLastPara="1" wrap="square" lIns="91425" tIns="45700" rIns="91425" bIns="45700" anchor="t" anchorCtr="0">
            <a:normAutofit/>
          </a:bodyPr>
          <a:lstStyle/>
          <a:p>
            <a:pPr marL="0" lvl="1" indent="0" algn="l" rtl="0">
              <a:lnSpc>
                <a:spcPct val="90000"/>
              </a:lnSpc>
              <a:spcBef>
                <a:spcPts val="360"/>
              </a:spcBef>
              <a:spcAft>
                <a:spcPts val="0"/>
              </a:spcAft>
              <a:buClr>
                <a:schemeClr val="dk1"/>
              </a:buClr>
              <a:buSzPts val="1800"/>
              <a:buNone/>
            </a:pPr>
            <a:r>
              <a:rPr lang="ko-KR" sz="1800">
                <a:latin typeface="Arial"/>
                <a:ea typeface="Arial"/>
                <a:cs typeface="Arial"/>
                <a:sym typeface="Arial"/>
              </a:rPr>
              <a:t>1. 양질의 데이터 셋을 효과적으로 모으기.</a:t>
            </a:r>
            <a:endParaRPr sz="1200">
              <a:latin typeface="Arial"/>
              <a:ea typeface="Arial"/>
              <a:cs typeface="Arial"/>
              <a:sym typeface="Arial"/>
            </a:endParaRPr>
          </a:p>
          <a:p>
            <a:pPr marL="685800" lvl="2" indent="-152400" algn="l" rtl="0">
              <a:lnSpc>
                <a:spcPct val="90000"/>
              </a:lnSpc>
              <a:spcBef>
                <a:spcPts val="240"/>
              </a:spcBef>
              <a:spcAft>
                <a:spcPts val="0"/>
              </a:spcAft>
              <a:buClr>
                <a:schemeClr val="dk1"/>
              </a:buClr>
              <a:buSzPts val="1200"/>
              <a:buFont typeface="Noto Sans Symbols"/>
              <a:buNone/>
            </a:pPr>
            <a:endParaRPr sz="1200">
              <a:latin typeface="Arial"/>
              <a:ea typeface="Arial"/>
              <a:cs typeface="Arial"/>
              <a:sym typeface="Arial"/>
            </a:endParaRPr>
          </a:p>
          <a:p>
            <a:pPr marL="685800" lvl="2" indent="-228600" algn="l" rtl="0">
              <a:lnSpc>
                <a:spcPct val="90000"/>
              </a:lnSpc>
              <a:spcBef>
                <a:spcPts val="300"/>
              </a:spcBef>
              <a:spcAft>
                <a:spcPts val="0"/>
              </a:spcAft>
              <a:buClr>
                <a:schemeClr val="dk1"/>
              </a:buClr>
              <a:buSzPts val="1500"/>
              <a:buChar char="❑"/>
            </a:pPr>
            <a:r>
              <a:rPr lang="ko-KR" sz="1500">
                <a:latin typeface="Arial"/>
                <a:ea typeface="Arial"/>
                <a:cs typeface="Arial"/>
                <a:sym typeface="Arial"/>
              </a:rPr>
              <a:t>“2.관련 기술 현황＂ 중 “기술1”의 문제점인 데이터 평가 속도 향상 및 정확도를 높임</a:t>
            </a:r>
            <a:endParaRPr sz="1500">
              <a:latin typeface="Arial"/>
              <a:ea typeface="Arial"/>
              <a:cs typeface="Arial"/>
              <a:sym typeface="Arial"/>
            </a:endParaRPr>
          </a:p>
          <a:p>
            <a:pPr marL="685800" lvl="2" indent="-228600" algn="l" rtl="0">
              <a:lnSpc>
                <a:spcPct val="90000"/>
              </a:lnSpc>
              <a:spcBef>
                <a:spcPts val="300"/>
              </a:spcBef>
              <a:spcAft>
                <a:spcPts val="0"/>
              </a:spcAft>
              <a:buSzPts val="1500"/>
              <a:buChar char="❑"/>
            </a:pPr>
            <a:r>
              <a:rPr lang="ko-KR" sz="1500">
                <a:latin typeface="Arial"/>
                <a:ea typeface="Arial"/>
                <a:cs typeface="Arial"/>
                <a:sym typeface="Arial"/>
              </a:rPr>
              <a:t>데이터의 평가 방식을 사용자에게 맡겨 평가 속도를 향상 시키고 정확도를 높일 수 있다.</a:t>
            </a:r>
            <a:endParaRPr sz="1500">
              <a:latin typeface="Arial"/>
              <a:ea typeface="Arial"/>
              <a:cs typeface="Arial"/>
              <a:sym typeface="Arial"/>
            </a:endParaRPr>
          </a:p>
          <a:p>
            <a:pPr marL="1143000" lvl="0" indent="0" algn="l" rtl="0">
              <a:lnSpc>
                <a:spcPct val="90000"/>
              </a:lnSpc>
              <a:spcBef>
                <a:spcPts val="300"/>
              </a:spcBef>
              <a:spcAft>
                <a:spcPts val="0"/>
              </a:spcAft>
              <a:buNone/>
            </a:pPr>
            <a:endParaRPr sz="1500">
              <a:latin typeface="Arial"/>
              <a:ea typeface="Arial"/>
              <a:cs typeface="Arial"/>
              <a:sym typeface="Arial"/>
            </a:endParaRPr>
          </a:p>
          <a:p>
            <a:pPr marL="0" lvl="0" indent="0" algn="l" rtl="0">
              <a:lnSpc>
                <a:spcPct val="90000"/>
              </a:lnSpc>
              <a:spcBef>
                <a:spcPts val="300"/>
              </a:spcBef>
              <a:spcAft>
                <a:spcPts val="0"/>
              </a:spcAft>
              <a:buNone/>
            </a:pPr>
            <a:r>
              <a:rPr lang="ko-KR" sz="1800">
                <a:latin typeface="Arial"/>
                <a:ea typeface="Arial"/>
                <a:cs typeface="Arial"/>
                <a:sym typeface="Arial"/>
              </a:rPr>
              <a:t>2. 다양한 원하는 데이터를 모으기</a:t>
            </a:r>
            <a:endParaRPr sz="1800">
              <a:latin typeface="Arial"/>
              <a:ea typeface="Arial"/>
              <a:cs typeface="Arial"/>
              <a:sym typeface="Arial"/>
            </a:endParaRPr>
          </a:p>
          <a:p>
            <a:pPr marL="0" lvl="0" indent="0" algn="l" rtl="0">
              <a:lnSpc>
                <a:spcPct val="90000"/>
              </a:lnSpc>
              <a:spcBef>
                <a:spcPts val="300"/>
              </a:spcBef>
              <a:spcAft>
                <a:spcPts val="0"/>
              </a:spcAft>
              <a:buNone/>
            </a:pPr>
            <a:endParaRPr sz="1500">
              <a:latin typeface="Arial"/>
              <a:ea typeface="Arial"/>
              <a:cs typeface="Arial"/>
              <a:sym typeface="Arial"/>
            </a:endParaRPr>
          </a:p>
          <a:p>
            <a:pPr marL="685800" lvl="2" indent="-228600" algn="l" rtl="0">
              <a:lnSpc>
                <a:spcPct val="90000"/>
              </a:lnSpc>
              <a:spcBef>
                <a:spcPts val="300"/>
              </a:spcBef>
              <a:spcAft>
                <a:spcPts val="0"/>
              </a:spcAft>
              <a:buClr>
                <a:schemeClr val="dk1"/>
              </a:buClr>
              <a:buSzPts val="1500"/>
              <a:buChar char="❑"/>
            </a:pPr>
            <a:r>
              <a:rPr lang="ko-KR">
                <a:latin typeface="Arial"/>
                <a:ea typeface="Arial"/>
                <a:cs typeface="Arial"/>
                <a:sym typeface="Arial"/>
              </a:rPr>
              <a:t>앱 사용자를 통해 데이터를 모으고 데이터를 평가함으로써 크롤링으로 모으기 힘든 데이터 정보나 직원들이 직접 데이터를 모으는 인력 낭비 문제를 해결할 수 있다. </a:t>
            </a:r>
            <a:endParaRPr sz="1500">
              <a:latin typeface="Arial"/>
              <a:ea typeface="Arial"/>
              <a:cs typeface="Arial"/>
              <a:sym typeface="Arial"/>
            </a:endParaRPr>
          </a:p>
          <a:p>
            <a:pPr marL="457200" lvl="2" indent="0" algn="l" rtl="0">
              <a:lnSpc>
                <a:spcPct val="90000"/>
              </a:lnSpc>
              <a:spcBef>
                <a:spcPts val="300"/>
              </a:spcBef>
              <a:spcAft>
                <a:spcPts val="0"/>
              </a:spcAft>
              <a:buClr>
                <a:schemeClr val="dk1"/>
              </a:buClr>
              <a:buSzPts val="1500"/>
              <a:buNone/>
            </a:pPr>
            <a:endParaRPr>
              <a:latin typeface="Arial"/>
              <a:ea typeface="Arial"/>
              <a:cs typeface="Arial"/>
              <a:sym typeface="Arial"/>
            </a:endParaRPr>
          </a:p>
          <a:p>
            <a:pPr marL="0" lvl="2" indent="0" algn="l" rtl="0">
              <a:lnSpc>
                <a:spcPct val="90000"/>
              </a:lnSpc>
              <a:spcBef>
                <a:spcPts val="300"/>
              </a:spcBef>
              <a:spcAft>
                <a:spcPts val="0"/>
              </a:spcAft>
              <a:buClr>
                <a:schemeClr val="dk1"/>
              </a:buClr>
              <a:buSzPts val="1500"/>
              <a:buNone/>
            </a:pPr>
            <a:r>
              <a:rPr lang="ko-KR" sz="1800">
                <a:latin typeface="Arial"/>
                <a:ea typeface="Arial"/>
                <a:cs typeface="Arial"/>
                <a:sym typeface="Arial"/>
              </a:rPr>
              <a:t>3. 앱 사용자들의 참여율을 높일 수 있는 적절한 보상</a:t>
            </a:r>
            <a:endParaRPr sz="1800">
              <a:latin typeface="Arial"/>
              <a:ea typeface="Arial"/>
              <a:cs typeface="Arial"/>
              <a:sym typeface="Arial"/>
            </a:endParaRPr>
          </a:p>
          <a:p>
            <a:pPr marL="0" lvl="2" indent="0" algn="l" rtl="0">
              <a:lnSpc>
                <a:spcPct val="90000"/>
              </a:lnSpc>
              <a:spcBef>
                <a:spcPts val="300"/>
              </a:spcBef>
              <a:spcAft>
                <a:spcPts val="0"/>
              </a:spcAft>
              <a:buClr>
                <a:schemeClr val="dk1"/>
              </a:buClr>
              <a:buSzPts val="1500"/>
              <a:buNone/>
            </a:pPr>
            <a:endParaRPr sz="1500">
              <a:latin typeface="Arial"/>
              <a:ea typeface="Arial"/>
              <a:cs typeface="Arial"/>
              <a:sym typeface="Arial"/>
            </a:endParaRPr>
          </a:p>
          <a:p>
            <a:pPr marL="685800" lvl="2" indent="-228600" algn="l" rtl="0">
              <a:lnSpc>
                <a:spcPct val="90000"/>
              </a:lnSpc>
              <a:spcBef>
                <a:spcPts val="300"/>
              </a:spcBef>
              <a:spcAft>
                <a:spcPts val="0"/>
              </a:spcAft>
              <a:buSzPts val="1500"/>
              <a:buChar char="❑"/>
            </a:pPr>
            <a:r>
              <a:rPr lang="ko-KR">
                <a:latin typeface="Arial"/>
                <a:ea typeface="Arial"/>
                <a:cs typeface="Arial"/>
                <a:sym typeface="Arial"/>
              </a:rPr>
              <a:t>높은 첫 구매 상품의 금액대의 허들을 낮추고 적절한 보상을 통해 일회성이 아닌 지속적인 참여를 이끌어 낼 수 있다. </a:t>
            </a:r>
            <a:endParaRPr>
              <a:latin typeface="Arial"/>
              <a:ea typeface="Arial"/>
              <a:cs typeface="Arial"/>
              <a:sym typeface="Arial"/>
            </a:endParaRPr>
          </a:p>
          <a:p>
            <a:pPr marL="0" lvl="2" indent="0" algn="l" rtl="0">
              <a:lnSpc>
                <a:spcPct val="90000"/>
              </a:lnSpc>
              <a:spcBef>
                <a:spcPts val="300"/>
              </a:spcBef>
              <a:spcAft>
                <a:spcPts val="0"/>
              </a:spcAft>
              <a:buClr>
                <a:schemeClr val="dk1"/>
              </a:buClr>
              <a:buSzPts val="1500"/>
              <a:buNone/>
            </a:pPr>
            <a:endParaRPr sz="1500">
              <a:latin typeface="Arial"/>
              <a:ea typeface="Arial"/>
              <a:cs typeface="Arial"/>
              <a:sym typeface="Arial"/>
            </a:endParaRPr>
          </a:p>
          <a:p>
            <a:pPr marL="0" lvl="2" indent="0" algn="l" rtl="0">
              <a:lnSpc>
                <a:spcPct val="90000"/>
              </a:lnSpc>
              <a:spcBef>
                <a:spcPts val="300"/>
              </a:spcBef>
              <a:spcAft>
                <a:spcPts val="0"/>
              </a:spcAft>
              <a:buClr>
                <a:schemeClr val="dk1"/>
              </a:buClr>
              <a:buSzPts val="1500"/>
              <a:buNone/>
            </a:pPr>
            <a:endParaRPr sz="1500">
              <a:latin typeface="Arial"/>
              <a:ea typeface="Arial"/>
              <a:cs typeface="Arial"/>
              <a:sym typeface="Arial"/>
            </a:endParaRPr>
          </a:p>
          <a:p>
            <a:pPr marL="342900" lvl="0" indent="-234950" algn="l" rtl="0">
              <a:lnSpc>
                <a:spcPct val="90000"/>
              </a:lnSpc>
              <a:spcBef>
                <a:spcPts val="1700"/>
              </a:spcBef>
              <a:spcAft>
                <a:spcPts val="0"/>
              </a:spcAft>
              <a:buClr>
                <a:schemeClr val="dk1"/>
              </a:buClr>
              <a:buSzPts val="1700"/>
              <a:buFont typeface="Malgun Gothic"/>
              <a:buNone/>
            </a:pPr>
            <a:endParaRPr sz="1700" i="1">
              <a:latin typeface="Arial"/>
              <a:ea typeface="Arial"/>
              <a:cs typeface="Arial"/>
              <a:sym typeface="Arial"/>
            </a:endParaRPr>
          </a:p>
          <a:p>
            <a:pPr marL="342900" lvl="0" indent="-234950" algn="l" rtl="0">
              <a:lnSpc>
                <a:spcPct val="90000"/>
              </a:lnSpc>
              <a:spcBef>
                <a:spcPts val="1700"/>
              </a:spcBef>
              <a:spcAft>
                <a:spcPts val="0"/>
              </a:spcAft>
              <a:buClr>
                <a:schemeClr val="dk1"/>
              </a:buClr>
              <a:buSzPts val="1700"/>
              <a:buFont typeface="Noto Sans Symbols"/>
              <a:buNone/>
            </a:pPr>
            <a:endParaRPr sz="1700" b="1">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Arial"/>
              <a:buNone/>
            </a:pPr>
            <a:r>
              <a:rPr lang="ko-KR" sz="3000" b="1">
                <a:latin typeface="Arial"/>
                <a:ea typeface="Arial"/>
                <a:cs typeface="Arial"/>
                <a:sym typeface="Arial"/>
              </a:rPr>
              <a:t>개발 전략</a:t>
            </a:r>
            <a:endParaRPr/>
          </a:p>
        </p:txBody>
      </p:sp>
      <p:sp>
        <p:nvSpPr>
          <p:cNvPr id="131" name="Google Shape;131;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14350" lvl="0" indent="-457200" algn="l" rtl="0">
              <a:lnSpc>
                <a:spcPct val="90000"/>
              </a:lnSpc>
              <a:spcBef>
                <a:spcPts val="0"/>
              </a:spcBef>
              <a:spcAft>
                <a:spcPts val="0"/>
              </a:spcAft>
              <a:buClr>
                <a:schemeClr val="dk1"/>
              </a:buClr>
              <a:buSzPts val="2000"/>
              <a:buAutoNum type="arabicPeriod"/>
            </a:pPr>
            <a:r>
              <a:rPr lang="ko-KR" b="1" dirty="0">
                <a:latin typeface="Arial"/>
                <a:ea typeface="Arial"/>
                <a:cs typeface="Arial"/>
                <a:sym typeface="Arial"/>
              </a:rPr>
              <a:t>시스템 </a:t>
            </a:r>
            <a:r>
              <a:rPr lang="ko-KR" b="1" dirty="0" smtClean="0">
                <a:latin typeface="Arial"/>
                <a:ea typeface="Arial"/>
                <a:cs typeface="Arial"/>
                <a:sym typeface="Arial"/>
              </a:rPr>
              <a:t>구성도</a:t>
            </a:r>
            <a:endParaRPr dirty="0">
              <a:latin typeface="Arial"/>
              <a:ea typeface="Arial"/>
              <a:cs typeface="Arial"/>
              <a:sym typeface="Arial"/>
            </a:endParaRPr>
          </a:p>
          <a:p>
            <a:pPr marL="895350" lvl="1" indent="-381000" algn="l" rtl="0">
              <a:lnSpc>
                <a:spcPct val="90000"/>
              </a:lnSpc>
              <a:spcBef>
                <a:spcPts val="340"/>
              </a:spcBef>
              <a:spcAft>
                <a:spcPts val="0"/>
              </a:spcAft>
              <a:buClr>
                <a:schemeClr val="dk1"/>
              </a:buClr>
              <a:buSzPts val="1700"/>
              <a:buNone/>
            </a:pPr>
            <a:endParaRPr dirty="0">
              <a:latin typeface="Arial"/>
              <a:ea typeface="Arial"/>
              <a:cs typeface="Arial"/>
              <a:sym typeface="Arial"/>
            </a:endParaRPr>
          </a:p>
          <a:p>
            <a:pPr marL="895350" lvl="1" indent="-381000" algn="l" rtl="0">
              <a:lnSpc>
                <a:spcPct val="90000"/>
              </a:lnSpc>
              <a:spcBef>
                <a:spcPts val="340"/>
              </a:spcBef>
              <a:spcAft>
                <a:spcPts val="0"/>
              </a:spcAft>
              <a:buClr>
                <a:schemeClr val="dk1"/>
              </a:buClr>
              <a:buSzPts val="1700"/>
              <a:buNone/>
            </a:pPr>
            <a:endParaRPr dirty="0">
              <a:latin typeface="Arial"/>
              <a:ea typeface="Arial"/>
              <a:cs typeface="Arial"/>
              <a:sym typeface="Arial"/>
            </a:endParaRPr>
          </a:p>
          <a:p>
            <a:pPr marL="895350" lvl="1" indent="-381000" algn="l" rtl="0">
              <a:lnSpc>
                <a:spcPct val="90000"/>
              </a:lnSpc>
              <a:spcBef>
                <a:spcPts val="340"/>
              </a:spcBef>
              <a:spcAft>
                <a:spcPts val="0"/>
              </a:spcAft>
              <a:buClr>
                <a:schemeClr val="dk1"/>
              </a:buClr>
              <a:buSzPts val="1700"/>
              <a:buNone/>
            </a:pPr>
            <a:endParaRPr dirty="0">
              <a:latin typeface="Arial"/>
              <a:ea typeface="Arial"/>
              <a:cs typeface="Arial"/>
              <a:sym typeface="Arial"/>
            </a:endParaRPr>
          </a:p>
          <a:p>
            <a:pPr marL="438150" lvl="0" indent="-381000" algn="l" rtl="0">
              <a:lnSpc>
                <a:spcPct val="90000"/>
              </a:lnSpc>
              <a:spcBef>
                <a:spcPts val="400"/>
              </a:spcBef>
              <a:spcAft>
                <a:spcPts val="0"/>
              </a:spcAft>
              <a:buClr>
                <a:schemeClr val="dk1"/>
              </a:buClr>
              <a:buSzPts val="2000"/>
              <a:buNone/>
            </a:pPr>
            <a:r>
              <a:rPr lang="ko-KR" b="1" dirty="0">
                <a:latin typeface="Arial"/>
                <a:ea typeface="Arial"/>
                <a:cs typeface="Arial"/>
                <a:sym typeface="Arial"/>
              </a:rPr>
              <a:t>2. 기능 </a:t>
            </a:r>
            <a:r>
              <a:rPr lang="ko-KR" b="1" dirty="0" smtClean="0">
                <a:latin typeface="Arial"/>
                <a:ea typeface="Arial"/>
                <a:cs typeface="Arial"/>
                <a:sym typeface="Arial"/>
              </a:rPr>
              <a:t>구성도</a:t>
            </a:r>
            <a:endParaRPr dirty="0">
              <a:latin typeface="Arial"/>
              <a:ea typeface="Arial"/>
              <a:cs typeface="Arial"/>
              <a:sym typeface="Arial"/>
            </a:endParaRPr>
          </a:p>
          <a:p>
            <a:pPr marL="342900" lvl="0" indent="-215900" algn="l" rtl="0">
              <a:spcBef>
                <a:spcPts val="400"/>
              </a:spcBef>
              <a:spcAft>
                <a:spcPts val="0"/>
              </a:spcAft>
              <a:buClr>
                <a:schemeClr val="dk1"/>
              </a:buClr>
              <a:buSzPts val="2000"/>
              <a:buNone/>
            </a:pPr>
            <a:endParaRPr dirty="0">
              <a:latin typeface="Arial"/>
              <a:ea typeface="Arial"/>
              <a:cs typeface="Arial"/>
              <a:sym typeface="Arial"/>
            </a:endParaRPr>
          </a:p>
        </p:txBody>
      </p:sp>
      <p:sp>
        <p:nvSpPr>
          <p:cNvPr id="132" name="Google Shape;13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6</a:t>
            </a:fld>
            <a:endParaRPr/>
          </a:p>
        </p:txBody>
      </p:sp>
      <p:pic>
        <p:nvPicPr>
          <p:cNvPr id="133" name="Google Shape;133;p18"/>
          <p:cNvPicPr preferRelativeResize="0"/>
          <p:nvPr/>
        </p:nvPicPr>
        <p:blipFill>
          <a:blip r:embed="rId3">
            <a:alphaModFix/>
          </a:blip>
          <a:stretch>
            <a:fillRect/>
          </a:stretch>
        </p:blipFill>
        <p:spPr>
          <a:xfrm>
            <a:off x="401102" y="3235074"/>
            <a:ext cx="8742898" cy="1847700"/>
          </a:xfrm>
          <a:prstGeom prst="rect">
            <a:avLst/>
          </a:prstGeom>
          <a:noFill/>
          <a:ln>
            <a:noFill/>
          </a:ln>
        </p:spPr>
      </p:pic>
      <p:pic>
        <p:nvPicPr>
          <p:cNvPr id="134" name="Google Shape;134;p18"/>
          <p:cNvPicPr preferRelativeResize="0"/>
          <p:nvPr/>
        </p:nvPicPr>
        <p:blipFill>
          <a:blip r:embed="rId4">
            <a:alphaModFix/>
          </a:blip>
          <a:stretch>
            <a:fillRect/>
          </a:stretch>
        </p:blipFill>
        <p:spPr>
          <a:xfrm>
            <a:off x="905350" y="2005100"/>
            <a:ext cx="7333299" cy="72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Arial"/>
              <a:buNone/>
            </a:pPr>
            <a:r>
              <a:rPr lang="ko-KR">
                <a:latin typeface="Arial"/>
                <a:ea typeface="Arial"/>
                <a:cs typeface="Arial"/>
                <a:sym typeface="Arial"/>
              </a:rPr>
              <a:t>개발 전략</a:t>
            </a:r>
            <a:endParaRPr/>
          </a:p>
        </p:txBody>
      </p:sp>
      <p:sp>
        <p:nvSpPr>
          <p:cNvPr id="140" name="Google Shape;140;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38150" lvl="0" indent="-381000" algn="l" rtl="0">
              <a:lnSpc>
                <a:spcPct val="90000"/>
              </a:lnSpc>
              <a:spcBef>
                <a:spcPts val="0"/>
              </a:spcBef>
              <a:spcAft>
                <a:spcPts val="0"/>
              </a:spcAft>
              <a:buClr>
                <a:schemeClr val="dk1"/>
              </a:buClr>
              <a:buSzPts val="2000"/>
              <a:buNone/>
            </a:pPr>
            <a:r>
              <a:rPr lang="ko-KR" b="1">
                <a:latin typeface="Arial"/>
                <a:ea typeface="Arial"/>
                <a:cs typeface="Arial"/>
                <a:sym typeface="Arial"/>
              </a:rPr>
              <a:t>3. 개발 방안</a:t>
            </a:r>
            <a:endParaRPr>
              <a:latin typeface="Arial"/>
              <a:ea typeface="Arial"/>
              <a:cs typeface="Arial"/>
              <a:sym typeface="Arial"/>
            </a:endParaRPr>
          </a:p>
          <a:p>
            <a:pPr marL="895350" lvl="1" indent="-381000" algn="l" rtl="0">
              <a:lnSpc>
                <a:spcPct val="90000"/>
              </a:lnSpc>
              <a:spcBef>
                <a:spcPts val="340"/>
              </a:spcBef>
              <a:spcAft>
                <a:spcPts val="0"/>
              </a:spcAft>
              <a:buClr>
                <a:schemeClr val="dk1"/>
              </a:buClr>
              <a:buSzPts val="1700"/>
              <a:buNone/>
            </a:pPr>
            <a:r>
              <a:rPr lang="ko-KR" b="1">
                <a:latin typeface="Arial"/>
                <a:ea typeface="Arial"/>
                <a:cs typeface="Arial"/>
                <a:sym typeface="Arial"/>
              </a:rPr>
              <a:t>가. 개발 전략  </a:t>
            </a:r>
            <a:endParaRPr>
              <a:latin typeface="Arial"/>
              <a:ea typeface="Arial"/>
              <a:cs typeface="Arial"/>
              <a:sym typeface="Arial"/>
            </a:endParaRPr>
          </a:p>
          <a:p>
            <a:pPr marL="1200150" lvl="2" indent="-228600" algn="l" rtl="0">
              <a:lnSpc>
                <a:spcPct val="90000"/>
              </a:lnSpc>
              <a:spcBef>
                <a:spcPts val="300"/>
              </a:spcBef>
              <a:spcAft>
                <a:spcPts val="0"/>
              </a:spcAft>
              <a:buClr>
                <a:schemeClr val="dk1"/>
              </a:buClr>
              <a:buSzPts val="1500"/>
              <a:buChar char="●"/>
            </a:pPr>
            <a:r>
              <a:rPr lang="ko-KR" sz="1500">
                <a:latin typeface="Arial"/>
                <a:ea typeface="Arial"/>
                <a:cs typeface="Arial"/>
                <a:sym typeface="Arial"/>
              </a:rPr>
              <a:t>“기술1”에 명시된 기존 어플리케이션의 데이터수집 방식에, 수집된 데이터를 다른 사용자가 평가를 할 수 있는 알고리즘을 추가하는 방식으로 구현</a:t>
            </a:r>
            <a:endParaRPr sz="1500">
              <a:latin typeface="Arial"/>
              <a:ea typeface="Arial"/>
              <a:cs typeface="Arial"/>
              <a:sym typeface="Arial"/>
            </a:endParaRPr>
          </a:p>
          <a:p>
            <a:pPr marL="1200150" lvl="2" indent="-228600" algn="l" rtl="0">
              <a:lnSpc>
                <a:spcPct val="90000"/>
              </a:lnSpc>
              <a:spcBef>
                <a:spcPts val="300"/>
              </a:spcBef>
              <a:spcAft>
                <a:spcPts val="0"/>
              </a:spcAft>
              <a:buClr>
                <a:schemeClr val="dk1"/>
              </a:buClr>
              <a:buSzPts val="1500"/>
              <a:buChar char="●"/>
            </a:pPr>
            <a:r>
              <a:rPr lang="ko-KR" sz="1500">
                <a:latin typeface="Arial"/>
                <a:ea typeface="Arial"/>
                <a:cs typeface="Arial"/>
                <a:sym typeface="Arial"/>
              </a:rPr>
              <a:t>“기술3”에 명시된 캐시슬라이드와 유사한 잠금화면 내에서 데이터를 분류 할 수 있는 형태로 구현</a:t>
            </a:r>
            <a:endParaRPr sz="1500">
              <a:latin typeface="Arial"/>
              <a:ea typeface="Arial"/>
              <a:cs typeface="Arial"/>
              <a:sym typeface="Arial"/>
            </a:endParaRPr>
          </a:p>
          <a:p>
            <a:pPr marL="1752600" lvl="3" indent="-381000" algn="l" rtl="0">
              <a:lnSpc>
                <a:spcPct val="90000"/>
              </a:lnSpc>
              <a:spcBef>
                <a:spcPts val="300"/>
              </a:spcBef>
              <a:spcAft>
                <a:spcPts val="0"/>
              </a:spcAft>
              <a:buClr>
                <a:schemeClr val="dk1"/>
              </a:buClr>
              <a:buSzPts val="1500"/>
              <a:buNone/>
            </a:pPr>
            <a:r>
              <a:rPr lang="ko-KR" sz="1500">
                <a:latin typeface="Arial"/>
                <a:ea typeface="Arial"/>
                <a:cs typeface="Arial"/>
                <a:sym typeface="Arial"/>
              </a:rPr>
              <a:t>    </a:t>
            </a:r>
            <a:endParaRPr>
              <a:latin typeface="Arial"/>
              <a:ea typeface="Arial"/>
              <a:cs typeface="Arial"/>
              <a:sym typeface="Arial"/>
            </a:endParaRPr>
          </a:p>
          <a:p>
            <a:pPr marL="895350" lvl="1" indent="-381000" algn="l" rtl="0">
              <a:lnSpc>
                <a:spcPct val="90000"/>
              </a:lnSpc>
              <a:spcBef>
                <a:spcPts val="340"/>
              </a:spcBef>
              <a:spcAft>
                <a:spcPts val="0"/>
              </a:spcAft>
              <a:buClr>
                <a:schemeClr val="dk1"/>
              </a:buClr>
              <a:buSzPts val="1700"/>
              <a:buNone/>
            </a:pPr>
            <a:r>
              <a:rPr lang="ko-KR" b="1">
                <a:latin typeface="Arial"/>
                <a:ea typeface="Arial"/>
                <a:cs typeface="Arial"/>
                <a:sym typeface="Arial"/>
              </a:rPr>
              <a:t>나. 목표 시스템 프로토타이핑</a:t>
            </a:r>
            <a:endParaRPr>
              <a:latin typeface="Arial"/>
              <a:ea typeface="Arial"/>
              <a:cs typeface="Arial"/>
              <a:sym typeface="Arial"/>
            </a:endParaRPr>
          </a:p>
          <a:p>
            <a:pPr marL="342900" lvl="0" indent="-215900" algn="l" rtl="0">
              <a:spcBef>
                <a:spcPts val="400"/>
              </a:spcBef>
              <a:spcAft>
                <a:spcPts val="0"/>
              </a:spcAft>
              <a:buClr>
                <a:schemeClr val="dk1"/>
              </a:buClr>
              <a:buSzPts val="2000"/>
              <a:buNone/>
            </a:pPr>
            <a:endParaRPr>
              <a:latin typeface="Arial"/>
              <a:ea typeface="Arial"/>
              <a:cs typeface="Arial"/>
              <a:sym typeface="Arial"/>
            </a:endParaRPr>
          </a:p>
        </p:txBody>
      </p:sp>
      <p:sp>
        <p:nvSpPr>
          <p:cNvPr id="141" name="Google Shape;14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7</a:t>
            </a:fld>
            <a:endParaRPr/>
          </a:p>
        </p:txBody>
      </p:sp>
      <p:pic>
        <p:nvPicPr>
          <p:cNvPr id="142" name="Google Shape;142;p19"/>
          <p:cNvPicPr preferRelativeResize="0"/>
          <p:nvPr/>
        </p:nvPicPr>
        <p:blipFill>
          <a:blip r:embed="rId3">
            <a:alphaModFix/>
          </a:blip>
          <a:stretch>
            <a:fillRect/>
          </a:stretch>
        </p:blipFill>
        <p:spPr>
          <a:xfrm>
            <a:off x="1575563" y="3690000"/>
            <a:ext cx="5992876" cy="255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457200" y="642918"/>
            <a:ext cx="8229600" cy="774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Arial"/>
              <a:buNone/>
            </a:pPr>
            <a:r>
              <a:rPr lang="ko-KR" sz="3000" b="1">
                <a:latin typeface="Arial"/>
                <a:ea typeface="Arial"/>
                <a:cs typeface="Arial"/>
                <a:sym typeface="Arial"/>
              </a:rPr>
              <a:t>결과 </a:t>
            </a:r>
            <a:r>
              <a:rPr lang="ko-KR">
                <a:latin typeface="Arial"/>
                <a:ea typeface="Arial"/>
                <a:cs typeface="Arial"/>
                <a:sym typeface="Arial"/>
              </a:rPr>
              <a:t>산출물</a:t>
            </a:r>
            <a:endParaRPr sz="3000" b="1">
              <a:latin typeface="Arial"/>
              <a:ea typeface="Arial"/>
              <a:cs typeface="Arial"/>
              <a:sym typeface="Arial"/>
            </a:endParaRPr>
          </a:p>
        </p:txBody>
      </p:sp>
      <p:sp>
        <p:nvSpPr>
          <p:cNvPr id="148" name="Google Shape;148;p20"/>
          <p:cNvSpPr txBox="1">
            <a:spLocks noGrp="1"/>
          </p:cNvSpPr>
          <p:nvPr>
            <p:ph type="body" idx="1"/>
          </p:nvPr>
        </p:nvSpPr>
        <p:spPr>
          <a:xfrm>
            <a:off x="457200" y="1624013"/>
            <a:ext cx="8229600" cy="4526100"/>
          </a:xfrm>
          <a:prstGeom prst="rect">
            <a:avLst/>
          </a:prstGeom>
          <a:noFill/>
          <a:ln>
            <a:noFill/>
          </a:ln>
        </p:spPr>
        <p:txBody>
          <a:bodyPr spcFirstLastPara="1" wrap="square" lIns="91425" tIns="45700" rIns="91425" bIns="45700" anchor="t" anchorCtr="0">
            <a:normAutofit/>
          </a:bodyPr>
          <a:lstStyle/>
          <a:p>
            <a:pPr marL="438150" lvl="0" indent="-381000" algn="l" rtl="0">
              <a:spcBef>
                <a:spcPts val="0"/>
              </a:spcBef>
              <a:spcAft>
                <a:spcPts val="0"/>
              </a:spcAft>
              <a:buClr>
                <a:schemeClr val="dk1"/>
              </a:buClr>
              <a:buSzPts val="2000"/>
              <a:buNone/>
            </a:pPr>
            <a:r>
              <a:rPr lang="ko-KR" b="1">
                <a:latin typeface="Arial"/>
                <a:ea typeface="Arial"/>
                <a:cs typeface="Arial"/>
                <a:sym typeface="Arial"/>
              </a:rPr>
              <a:t>1. 개발 방법론</a:t>
            </a:r>
            <a:endParaRPr sz="1500"/>
          </a:p>
          <a:p>
            <a:pPr marL="838200" lvl="1" indent="-381000" algn="l" rtl="0">
              <a:spcBef>
                <a:spcPts val="300"/>
              </a:spcBef>
              <a:spcAft>
                <a:spcPts val="0"/>
              </a:spcAft>
              <a:buClr>
                <a:schemeClr val="dk1"/>
              </a:buClr>
              <a:buSzPts val="1500"/>
              <a:buNone/>
            </a:pPr>
            <a:r>
              <a:rPr lang="ko-KR" sz="1500"/>
              <a:t>애자일 방법론 스크럼(Scrum). 팀원들 대부분이 처음 접해보는 주제와 언어를 사용하는 새로운 시도이기 때문에 구현중 다양한 아이디어나 변경점이 발견될 수 있고 수시로 수정을 반복해 완성도를 높이기 위함입니다</a:t>
            </a:r>
            <a:endParaRPr sz="1500"/>
          </a:p>
          <a:p>
            <a:pPr marL="838200" lvl="1" indent="-381000" algn="l" rtl="0">
              <a:spcBef>
                <a:spcPts val="300"/>
              </a:spcBef>
              <a:spcAft>
                <a:spcPts val="0"/>
              </a:spcAft>
              <a:buClr>
                <a:schemeClr val="dk1"/>
              </a:buClr>
              <a:buSzPts val="1500"/>
              <a:buNone/>
            </a:pPr>
            <a:endParaRPr sz="1500"/>
          </a:p>
          <a:p>
            <a:pPr marL="438150" lvl="0" indent="-381000" algn="l" rtl="0">
              <a:spcBef>
                <a:spcPts val="400"/>
              </a:spcBef>
              <a:spcAft>
                <a:spcPts val="0"/>
              </a:spcAft>
              <a:buClr>
                <a:schemeClr val="dk1"/>
              </a:buClr>
              <a:buSzPts val="2000"/>
              <a:buNone/>
            </a:pPr>
            <a:r>
              <a:rPr lang="ko-KR" b="1">
                <a:latin typeface="Arial"/>
                <a:ea typeface="Arial"/>
                <a:cs typeface="Arial"/>
                <a:sym typeface="Arial"/>
              </a:rPr>
              <a:t>2. 결과 산출물 </a:t>
            </a:r>
            <a:endParaRPr sz="2000">
              <a:latin typeface="Arial"/>
              <a:ea typeface="Arial"/>
              <a:cs typeface="Arial"/>
              <a:sym typeface="Arial"/>
            </a:endParaRPr>
          </a:p>
          <a:p>
            <a:pPr marL="342900" lvl="0" indent="-215900" algn="l" rtl="0">
              <a:spcBef>
                <a:spcPts val="400"/>
              </a:spcBef>
              <a:spcAft>
                <a:spcPts val="0"/>
              </a:spcAft>
              <a:buClr>
                <a:schemeClr val="dk1"/>
              </a:buClr>
              <a:buSzPts val="2000"/>
              <a:buNone/>
            </a:pPr>
            <a:endParaRPr>
              <a:latin typeface="Arial"/>
              <a:ea typeface="Arial"/>
              <a:cs typeface="Arial"/>
              <a:sym typeface="Arial"/>
            </a:endParaRPr>
          </a:p>
        </p:txBody>
      </p:sp>
      <p:graphicFrame>
        <p:nvGraphicFramePr>
          <p:cNvPr id="149" name="Google Shape;149;p20"/>
          <p:cNvGraphicFramePr/>
          <p:nvPr>
            <p:extLst>
              <p:ext uri="{D42A27DB-BD31-4B8C-83A1-F6EECF244321}">
                <p14:modId xmlns:p14="http://schemas.microsoft.com/office/powerpoint/2010/main" val="1902717279"/>
              </p:ext>
            </p:extLst>
          </p:nvPr>
        </p:nvGraphicFramePr>
        <p:xfrm>
          <a:off x="898262" y="3429000"/>
          <a:ext cx="7347475" cy="2499240"/>
        </p:xfrm>
        <a:graphic>
          <a:graphicData uri="http://schemas.openxmlformats.org/drawingml/2006/table">
            <a:tbl>
              <a:tblPr>
                <a:noFill/>
                <a:tableStyleId>{FC28D006-0DC8-4681-AEC6-BD411DE8E755}</a:tableStyleId>
              </a:tblPr>
              <a:tblGrid>
                <a:gridCol w="1809750">
                  <a:extLst>
                    <a:ext uri="{9D8B030D-6E8A-4147-A177-3AD203B41FA5}">
                      <a16:colId xmlns:a16="http://schemas.microsoft.com/office/drawing/2014/main" val="20000"/>
                    </a:ext>
                  </a:extLst>
                </a:gridCol>
                <a:gridCol w="2804900">
                  <a:extLst>
                    <a:ext uri="{9D8B030D-6E8A-4147-A177-3AD203B41FA5}">
                      <a16:colId xmlns:a16="http://schemas.microsoft.com/office/drawing/2014/main" val="20001"/>
                    </a:ext>
                  </a:extLst>
                </a:gridCol>
                <a:gridCol w="2732825">
                  <a:extLst>
                    <a:ext uri="{9D8B030D-6E8A-4147-A177-3AD203B41FA5}">
                      <a16:colId xmlns:a16="http://schemas.microsoft.com/office/drawing/2014/main" val="20002"/>
                    </a:ext>
                  </a:extLst>
                </a:gridCol>
              </a:tblGrid>
              <a:tr h="381000">
                <a:tc rowSpan="3">
                  <a:txBody>
                    <a:bodyPr/>
                    <a:lstStyle/>
                    <a:p>
                      <a:pPr marL="0" lvl="0" indent="0" algn="l" rtl="0">
                        <a:spcBef>
                          <a:spcPts val="0"/>
                        </a:spcBef>
                        <a:spcAft>
                          <a:spcPts val="0"/>
                        </a:spcAft>
                        <a:buNone/>
                      </a:pPr>
                      <a:endParaRPr dirty="0"/>
                    </a:p>
                    <a:p>
                      <a:pPr marL="0" lvl="0" indent="0" algn="l" rtl="0">
                        <a:spcBef>
                          <a:spcPts val="0"/>
                        </a:spcBef>
                        <a:spcAft>
                          <a:spcPts val="0"/>
                        </a:spcAft>
                        <a:buNone/>
                      </a:pPr>
                      <a:r>
                        <a:rPr lang="ko-KR" dirty="0"/>
                        <a:t>스프린트 계획</a:t>
                      </a:r>
                      <a:r>
                        <a:rPr lang="ko-KR" dirty="0" smtClean="0"/>
                        <a:t>(</a:t>
                      </a:r>
                      <a:r>
                        <a:rPr lang="en-US" altLang="ko-KR" dirty="0" smtClean="0"/>
                        <a:t>2</a:t>
                      </a:r>
                      <a:r>
                        <a:rPr lang="ko-KR" dirty="0" err="1" smtClean="0"/>
                        <a:t>week</a:t>
                      </a:r>
                      <a:r>
                        <a:rPr lang="ko-KR" dirty="0"/>
                        <a:t>)</a:t>
                      </a:r>
                      <a:endParaRPr dirty="0"/>
                    </a:p>
                  </a:txBody>
                  <a:tcPr marL="91425" marR="91425" marT="91425" marB="91425">
                    <a:solidFill>
                      <a:schemeClr val="bg1">
                        <a:lumMod val="75000"/>
                      </a:schemeClr>
                    </a:solidFill>
                  </a:tcPr>
                </a:tc>
                <a:tc>
                  <a:txBody>
                    <a:bodyPr/>
                    <a:lstStyle/>
                    <a:p>
                      <a:pPr marL="0" lvl="0" indent="0" algn="l" rtl="0">
                        <a:spcBef>
                          <a:spcPts val="0"/>
                        </a:spcBef>
                        <a:spcAft>
                          <a:spcPts val="0"/>
                        </a:spcAft>
                        <a:buNone/>
                      </a:pPr>
                      <a:r>
                        <a:rPr lang="ko-KR" dirty="0"/>
                        <a:t>산출물</a:t>
                      </a:r>
                      <a:endParaRPr dirty="0"/>
                    </a:p>
                  </a:txBody>
                  <a:tcPr marL="91425" marR="91425" marT="91425" marB="91425">
                    <a:solidFill>
                      <a:schemeClr val="bg1">
                        <a:lumMod val="75000"/>
                      </a:schemeClr>
                    </a:solidFill>
                  </a:tcPr>
                </a:tc>
                <a:tc>
                  <a:txBody>
                    <a:bodyPr/>
                    <a:lstStyle/>
                    <a:p>
                      <a:pPr marL="0" lvl="0" indent="0" algn="l" rtl="0">
                        <a:spcBef>
                          <a:spcPts val="0"/>
                        </a:spcBef>
                        <a:spcAft>
                          <a:spcPts val="0"/>
                        </a:spcAft>
                        <a:buNone/>
                      </a:pPr>
                      <a:r>
                        <a:rPr lang="ko-KR" dirty="0"/>
                        <a:t>설명</a:t>
                      </a:r>
                      <a:endParaRPr dirty="0"/>
                    </a:p>
                  </a:txBody>
                  <a:tcPr marL="91425" marR="91425" marT="91425" marB="91425">
                    <a:solidFill>
                      <a:schemeClr val="bg1">
                        <a:lumMod val="75000"/>
                      </a:schemeClr>
                    </a:solidFill>
                  </a:tcPr>
                </a:tc>
                <a:extLst>
                  <a:ext uri="{0D108BD9-81ED-4DB2-BD59-A6C34878D82A}">
                    <a16:rowId xmlns:a16="http://schemas.microsoft.com/office/drawing/2014/main" val="10000"/>
                  </a:ext>
                </a:extLst>
              </a:tr>
              <a:tr h="381000">
                <a:tc vMerge="1">
                  <a:txBody>
                    <a:bodyPr/>
                    <a:lstStyle/>
                    <a:p>
                      <a:endParaRPr lang="ko-K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ko-KR" altLang="en-US" sz="1400" b="0" dirty="0" smtClean="0">
                          <a:solidFill>
                            <a:srgbClr val="333333"/>
                          </a:solidFill>
                          <a:latin typeface="Malgun Gothic"/>
                          <a:ea typeface="Malgun Gothic"/>
                          <a:cs typeface="Malgun Gothic"/>
                          <a:sym typeface="Malgun Gothic"/>
                        </a:rPr>
                        <a:t>스프린트 </a:t>
                      </a:r>
                      <a:r>
                        <a:rPr lang="ko-KR" altLang="en-US" sz="1400" b="0" dirty="0" err="1" smtClean="0">
                          <a:solidFill>
                            <a:srgbClr val="333333"/>
                          </a:solidFill>
                          <a:latin typeface="Malgun Gothic"/>
                          <a:ea typeface="Malgun Gothic"/>
                          <a:cs typeface="Malgun Gothic"/>
                          <a:sym typeface="Malgun Gothic"/>
                        </a:rPr>
                        <a:t>백로그</a:t>
                      </a:r>
                      <a:endParaRPr lang="ko-KR" altLang="en-US" b="0" dirty="0" smtClean="0"/>
                    </a:p>
                  </a:txBody>
                  <a:tcPr marL="91425" marR="91425" marT="91425" marB="91425"/>
                </a:tc>
                <a:tc>
                  <a:txBody>
                    <a:bodyPr/>
                    <a:lstStyle/>
                    <a:p>
                      <a:pPr marL="0" lvl="0" indent="0" algn="l" rtl="0">
                        <a:spcBef>
                          <a:spcPts val="0"/>
                        </a:spcBef>
                        <a:spcAft>
                          <a:spcPts val="0"/>
                        </a:spcAft>
                        <a:buNone/>
                      </a:pPr>
                      <a:r>
                        <a:rPr lang="ko-KR" altLang="en-US" sz="1100" dirty="0" smtClean="0"/>
                        <a:t>하나의 스프린트 동안 완료할 과제 목록</a:t>
                      </a:r>
                      <a:endParaRPr sz="1100" dirty="0"/>
                    </a:p>
                  </a:txBody>
                  <a:tcPr marL="91425" marR="91425" marT="91425" marB="91425"/>
                </a:tc>
                <a:extLst>
                  <a:ext uri="{0D108BD9-81ED-4DB2-BD59-A6C34878D82A}">
                    <a16:rowId xmlns:a16="http://schemas.microsoft.com/office/drawing/2014/main" val="10001"/>
                  </a:ext>
                </a:extLst>
              </a:tr>
              <a:tr h="381000">
                <a:tc vMerge="1">
                  <a:txBody>
                    <a:bodyPr/>
                    <a:lstStyle/>
                    <a:p>
                      <a:endParaRPr lang="ko-K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ko-KR" altLang="en-US" dirty="0" smtClean="0"/>
                        <a:t>스프린트 회의록</a:t>
                      </a:r>
                    </a:p>
                  </a:txBody>
                  <a:tcPr marL="91425" marR="91425" marT="91425" marB="91425"/>
                </a:tc>
                <a:tc>
                  <a:txBody>
                    <a:bodyPr/>
                    <a:lstStyle/>
                    <a:p>
                      <a:pPr marL="0" lvl="0" indent="0" algn="l" rtl="0">
                        <a:spcBef>
                          <a:spcPts val="0"/>
                        </a:spcBef>
                        <a:spcAft>
                          <a:spcPts val="0"/>
                        </a:spcAft>
                        <a:buNone/>
                      </a:pPr>
                      <a:r>
                        <a:rPr lang="ko-KR" altLang="en-US" sz="1100" dirty="0" smtClean="0"/>
                        <a:t>이전 스프린트에 대한 피드백과 함께 개선점을 찾고 다음 스프린트에 대한 계획을 세운 회의록</a:t>
                      </a:r>
                      <a:endParaRPr sz="11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ko-KR" altLang="en-US" dirty="0" smtClean="0"/>
                        <a:t>앱 개발 계획</a:t>
                      </a:r>
                      <a:endParaRPr dirty="0"/>
                    </a:p>
                  </a:txBody>
                  <a:tcPr marL="91425" marR="91425" marT="91425" marB="91425">
                    <a:solidFill>
                      <a:schemeClr val="bg1">
                        <a:lumMod val="75000"/>
                      </a:schemeClr>
                    </a:solidFill>
                  </a:tcPr>
                </a:tc>
                <a:tc>
                  <a:txBody>
                    <a:bodyPr/>
                    <a:lstStyle/>
                    <a:p>
                      <a:pPr marL="0" lvl="0" indent="0" algn="l" rtl="0">
                        <a:spcBef>
                          <a:spcPts val="0"/>
                        </a:spcBef>
                        <a:spcAft>
                          <a:spcPts val="0"/>
                        </a:spcAft>
                        <a:buClr>
                          <a:schemeClr val="dk1"/>
                        </a:buClr>
                        <a:buSzPts val="1100"/>
                        <a:buFont typeface="Arial"/>
                        <a:buNone/>
                      </a:pPr>
                      <a:r>
                        <a:rPr lang="ko-KR" dirty="0" err="1">
                          <a:solidFill>
                            <a:schemeClr val="dk1"/>
                          </a:solidFill>
                        </a:rPr>
                        <a:t>백로그</a:t>
                      </a:r>
                      <a:endParaRPr dirty="0"/>
                    </a:p>
                  </a:txBody>
                  <a:tcPr marL="91425" marR="91425" marT="91425" marB="91425"/>
                </a:tc>
                <a:tc>
                  <a:txBody>
                    <a:bodyPr/>
                    <a:lstStyle/>
                    <a:p>
                      <a:pPr marL="0" lvl="0" indent="0" algn="l" rtl="0">
                        <a:spcBef>
                          <a:spcPts val="0"/>
                        </a:spcBef>
                        <a:spcAft>
                          <a:spcPts val="0"/>
                        </a:spcAft>
                        <a:buNone/>
                      </a:pPr>
                      <a:r>
                        <a:rPr lang="ko-KR" altLang="en-US" sz="1100" dirty="0" smtClean="0"/>
                        <a:t>앱 완성에 필요한 특성</a:t>
                      </a:r>
                      <a:r>
                        <a:rPr lang="en-US" altLang="ko-KR" sz="1100" dirty="0" smtClean="0"/>
                        <a:t>, </a:t>
                      </a:r>
                      <a:r>
                        <a:rPr lang="ko-KR" altLang="en-US" sz="1100" dirty="0" smtClean="0"/>
                        <a:t>기능</a:t>
                      </a:r>
                      <a:r>
                        <a:rPr lang="en-US" altLang="ko-KR" sz="1100" dirty="0" smtClean="0"/>
                        <a:t>,</a:t>
                      </a:r>
                      <a:r>
                        <a:rPr lang="en-US" altLang="ko-KR" sz="1100" baseline="0" dirty="0" smtClean="0"/>
                        <a:t> </a:t>
                      </a:r>
                      <a:r>
                        <a:rPr lang="ko-KR" altLang="en-US" sz="1100" baseline="0" dirty="0" smtClean="0"/>
                        <a:t>개선점 등 제품의 모든 요구사항을 우선순위에 따라 나열한 목록으로써 고정된 것이 아닌 개발을 진행하면서 변화에 따라 지속적인 업데이트가 된다 </a:t>
                      </a:r>
                      <a:endParaRPr sz="1100" dirty="0"/>
                    </a:p>
                  </a:txBody>
                  <a:tcPr marL="91425" marR="91425" marT="91425" marB="91425"/>
                </a:tc>
                <a:extLst>
                  <a:ext uri="{0D108BD9-81ED-4DB2-BD59-A6C34878D82A}">
                    <a16:rowId xmlns:a16="http://schemas.microsoft.com/office/drawing/2014/main" val="10004"/>
                  </a:ext>
                </a:extLst>
              </a:tr>
            </a:tbl>
          </a:graphicData>
        </a:graphic>
      </p:graphicFrame>
      <p:sp>
        <p:nvSpPr>
          <p:cNvPr id="150" name="Google Shape;15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457200" y="383268"/>
            <a:ext cx="8229600" cy="774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Malgun Gothic"/>
              <a:buNone/>
            </a:pPr>
            <a:r>
              <a:rPr lang="ko-KR"/>
              <a:t>프로젝트 관리</a:t>
            </a:r>
            <a:endParaRPr/>
          </a:p>
        </p:txBody>
      </p:sp>
      <p:sp>
        <p:nvSpPr>
          <p:cNvPr id="156" name="Google Shape;156;p21"/>
          <p:cNvSpPr txBox="1">
            <a:spLocks noGrp="1"/>
          </p:cNvSpPr>
          <p:nvPr>
            <p:ph type="body" idx="1"/>
          </p:nvPr>
        </p:nvSpPr>
        <p:spPr>
          <a:xfrm>
            <a:off x="457200" y="1053901"/>
            <a:ext cx="8229600" cy="5148900"/>
          </a:xfrm>
          <a:prstGeom prst="rect">
            <a:avLst/>
          </a:prstGeom>
          <a:noFill/>
          <a:ln>
            <a:noFill/>
          </a:ln>
        </p:spPr>
        <p:txBody>
          <a:bodyPr spcFirstLastPara="1" wrap="square" lIns="91425" tIns="45700" rIns="91425" bIns="45700" anchor="t" anchorCtr="0">
            <a:normAutofit/>
          </a:bodyPr>
          <a:lstStyle/>
          <a:p>
            <a:pPr marL="438150" lvl="0" indent="-381000" algn="l" rtl="0">
              <a:spcBef>
                <a:spcPts val="0"/>
              </a:spcBef>
              <a:spcAft>
                <a:spcPts val="0"/>
              </a:spcAft>
              <a:buClr>
                <a:schemeClr val="dk1"/>
              </a:buClr>
              <a:buSzPts val="2000"/>
              <a:buNone/>
            </a:pPr>
            <a:r>
              <a:rPr lang="ko-KR" b="1" dirty="0">
                <a:latin typeface="Arial"/>
                <a:ea typeface="Arial"/>
                <a:cs typeface="Arial"/>
                <a:sym typeface="Arial"/>
              </a:rPr>
              <a:t>1. 수행 조직</a:t>
            </a:r>
            <a:endParaRPr b="1" dirty="0">
              <a:latin typeface="Arial"/>
              <a:ea typeface="Arial"/>
              <a:cs typeface="Arial"/>
              <a:sym typeface="Arial"/>
            </a:endParaRPr>
          </a:p>
          <a:p>
            <a:pPr marL="895350" lvl="1" indent="-381000" algn="l" rtl="0">
              <a:spcBef>
                <a:spcPts val="400"/>
              </a:spcBef>
              <a:spcAft>
                <a:spcPts val="0"/>
              </a:spcAft>
              <a:buClr>
                <a:schemeClr val="dk1"/>
              </a:buClr>
              <a:buSzPts val="2000"/>
              <a:buNone/>
            </a:pPr>
            <a:r>
              <a:rPr lang="ko-KR" dirty="0">
                <a:latin typeface="Arial"/>
                <a:ea typeface="Arial"/>
                <a:cs typeface="Arial"/>
                <a:sym typeface="Arial"/>
              </a:rPr>
              <a:t>가. </a:t>
            </a:r>
            <a:r>
              <a:rPr lang="ko-KR" dirty="0" err="1">
                <a:latin typeface="Arial"/>
                <a:ea typeface="Arial"/>
                <a:cs typeface="Arial"/>
                <a:sym typeface="Arial"/>
              </a:rPr>
              <a:t>팀원별</a:t>
            </a:r>
            <a:r>
              <a:rPr lang="ko-KR" dirty="0">
                <a:latin typeface="Arial"/>
                <a:ea typeface="Arial"/>
                <a:cs typeface="Arial"/>
                <a:sym typeface="Arial"/>
              </a:rPr>
              <a:t> 업무 분장 내역 </a:t>
            </a:r>
            <a:endParaRPr i="1" dirty="0">
              <a:latin typeface="Arial"/>
              <a:ea typeface="Arial"/>
              <a:cs typeface="Arial"/>
              <a:sym typeface="Arial"/>
            </a:endParaRPr>
          </a:p>
          <a:p>
            <a:pPr marL="914400" lvl="0" indent="0" algn="l" rtl="0">
              <a:spcBef>
                <a:spcPts val="400"/>
              </a:spcBef>
              <a:spcAft>
                <a:spcPts val="0"/>
              </a:spcAft>
              <a:buNone/>
            </a:pPr>
            <a:r>
              <a:rPr lang="ko-KR" sz="1700" i="1" dirty="0">
                <a:latin typeface="Arial"/>
                <a:ea typeface="Arial"/>
                <a:cs typeface="Arial"/>
                <a:sym typeface="Arial"/>
              </a:rPr>
              <a:t>이충현  : 팀장 및 </a:t>
            </a:r>
            <a:r>
              <a:rPr lang="ko-KR" sz="1700" i="1" dirty="0" err="1">
                <a:latin typeface="Arial"/>
                <a:ea typeface="Arial"/>
                <a:cs typeface="Arial"/>
                <a:sym typeface="Arial"/>
              </a:rPr>
              <a:t>Flutter</a:t>
            </a:r>
            <a:r>
              <a:rPr lang="ko-KR" sz="1700" i="1" dirty="0">
                <a:latin typeface="Arial"/>
                <a:ea typeface="Arial"/>
                <a:cs typeface="Arial"/>
                <a:sym typeface="Arial"/>
              </a:rPr>
              <a:t> 프레임워크를 활용한 전반적인 개발 지원 및 </a:t>
            </a:r>
            <a:r>
              <a:rPr lang="ko-KR" sz="1700" i="1" dirty="0" err="1">
                <a:latin typeface="Arial"/>
                <a:ea typeface="Arial"/>
                <a:cs typeface="Arial"/>
                <a:sym typeface="Arial"/>
              </a:rPr>
              <a:t>GCP를</a:t>
            </a:r>
            <a:r>
              <a:rPr lang="ko-KR" sz="1700" i="1" dirty="0">
                <a:latin typeface="Arial"/>
                <a:ea typeface="Arial"/>
                <a:cs typeface="Arial"/>
                <a:sym typeface="Arial"/>
              </a:rPr>
              <a:t> 활용한 서버 및 </a:t>
            </a:r>
            <a:r>
              <a:rPr lang="ko-KR" sz="1700" i="1" dirty="0" err="1">
                <a:latin typeface="Arial"/>
                <a:ea typeface="Arial"/>
                <a:cs typeface="Arial"/>
                <a:sym typeface="Arial"/>
              </a:rPr>
              <a:t>디비</a:t>
            </a:r>
            <a:r>
              <a:rPr lang="ko-KR" sz="1700" i="1" dirty="0">
                <a:latin typeface="Arial"/>
                <a:ea typeface="Arial"/>
                <a:cs typeface="Arial"/>
                <a:sym typeface="Arial"/>
              </a:rPr>
              <a:t> 구축 지원</a:t>
            </a:r>
            <a:endParaRPr sz="1700" i="1" dirty="0">
              <a:latin typeface="Arial"/>
              <a:ea typeface="Arial"/>
              <a:cs typeface="Arial"/>
              <a:sym typeface="Arial"/>
            </a:endParaRPr>
          </a:p>
          <a:p>
            <a:pPr marL="914400" lvl="0" indent="0" algn="l" rtl="0">
              <a:spcBef>
                <a:spcPts val="400"/>
              </a:spcBef>
              <a:spcAft>
                <a:spcPts val="0"/>
              </a:spcAft>
              <a:buNone/>
            </a:pPr>
            <a:r>
              <a:rPr lang="ko-KR" sz="1700" i="1" dirty="0">
                <a:latin typeface="Arial"/>
                <a:ea typeface="Arial"/>
                <a:cs typeface="Arial"/>
                <a:sym typeface="Arial"/>
              </a:rPr>
              <a:t>김현수  :  </a:t>
            </a:r>
            <a:r>
              <a:rPr lang="ko-KR" sz="1700" i="1" dirty="0" err="1">
                <a:latin typeface="Arial"/>
                <a:ea typeface="Arial"/>
                <a:cs typeface="Arial"/>
                <a:sym typeface="Arial"/>
              </a:rPr>
              <a:t>GCP를</a:t>
            </a:r>
            <a:r>
              <a:rPr lang="ko-KR" sz="1700" i="1" dirty="0">
                <a:latin typeface="Arial"/>
                <a:ea typeface="Arial"/>
                <a:cs typeface="Arial"/>
                <a:sym typeface="Arial"/>
              </a:rPr>
              <a:t> 활용한 서버와 데이터가 저장될 </a:t>
            </a:r>
            <a:r>
              <a:rPr lang="ko-KR" sz="1700" i="1" dirty="0" err="1">
                <a:latin typeface="Arial"/>
                <a:ea typeface="Arial"/>
                <a:cs typeface="Arial"/>
                <a:sym typeface="Arial"/>
              </a:rPr>
              <a:t>디비</a:t>
            </a:r>
            <a:r>
              <a:rPr lang="ko-KR" sz="1700" i="1" dirty="0">
                <a:latin typeface="Arial"/>
                <a:ea typeface="Arial"/>
                <a:cs typeface="Arial"/>
                <a:sym typeface="Arial"/>
              </a:rPr>
              <a:t> 구축 </a:t>
            </a:r>
            <a:endParaRPr sz="1700" i="1" dirty="0">
              <a:latin typeface="Arial"/>
              <a:ea typeface="Arial"/>
              <a:cs typeface="Arial"/>
              <a:sym typeface="Arial"/>
            </a:endParaRPr>
          </a:p>
          <a:p>
            <a:pPr marL="914400" lvl="0" indent="0" algn="l" rtl="0">
              <a:spcBef>
                <a:spcPts val="400"/>
              </a:spcBef>
              <a:spcAft>
                <a:spcPts val="0"/>
              </a:spcAft>
              <a:buNone/>
            </a:pPr>
            <a:r>
              <a:rPr lang="ko-KR" sz="1700" i="1" dirty="0">
                <a:latin typeface="Arial"/>
                <a:ea typeface="Arial"/>
                <a:cs typeface="Arial"/>
                <a:sym typeface="Arial"/>
              </a:rPr>
              <a:t>이태양  :  </a:t>
            </a:r>
            <a:r>
              <a:rPr lang="ko-KR" sz="1700" i="1" dirty="0" err="1">
                <a:latin typeface="Arial"/>
                <a:ea typeface="Arial"/>
                <a:cs typeface="Arial"/>
                <a:sym typeface="Arial"/>
              </a:rPr>
              <a:t>GCP를</a:t>
            </a:r>
            <a:r>
              <a:rPr lang="ko-KR" sz="1700" i="1" dirty="0">
                <a:latin typeface="Arial"/>
                <a:ea typeface="Arial"/>
                <a:cs typeface="Arial"/>
                <a:sym typeface="Arial"/>
              </a:rPr>
              <a:t> 활용한 서버와  </a:t>
            </a:r>
            <a:r>
              <a:rPr lang="ko-KR" sz="1700" i="1" dirty="0" err="1">
                <a:latin typeface="Arial"/>
                <a:ea typeface="Arial"/>
                <a:cs typeface="Arial"/>
                <a:sym typeface="Arial"/>
              </a:rPr>
              <a:t>Flutter</a:t>
            </a:r>
            <a:r>
              <a:rPr lang="ko-KR" sz="1700" i="1" dirty="0">
                <a:latin typeface="Arial"/>
                <a:ea typeface="Arial"/>
                <a:cs typeface="Arial"/>
                <a:sym typeface="Arial"/>
              </a:rPr>
              <a:t> 프레임워크 활용 어플리케이션 개발</a:t>
            </a:r>
            <a:endParaRPr sz="1700" i="1" dirty="0">
              <a:latin typeface="Arial"/>
              <a:ea typeface="Arial"/>
              <a:cs typeface="Arial"/>
              <a:sym typeface="Arial"/>
            </a:endParaRPr>
          </a:p>
          <a:p>
            <a:pPr marL="914400" lvl="0" indent="0" algn="l" rtl="0">
              <a:spcBef>
                <a:spcPts val="400"/>
              </a:spcBef>
              <a:spcAft>
                <a:spcPts val="0"/>
              </a:spcAft>
              <a:buNone/>
            </a:pPr>
            <a:r>
              <a:rPr lang="ko-KR" sz="1700" i="1" dirty="0">
                <a:latin typeface="Arial"/>
                <a:ea typeface="Arial"/>
                <a:cs typeface="Arial"/>
                <a:sym typeface="Arial"/>
              </a:rPr>
              <a:t>이현구  :  </a:t>
            </a:r>
            <a:r>
              <a:rPr lang="ko-KR" sz="1700" i="1" dirty="0" err="1">
                <a:latin typeface="Arial"/>
                <a:ea typeface="Arial"/>
                <a:cs typeface="Arial"/>
                <a:sym typeface="Arial"/>
              </a:rPr>
              <a:t>Flutter</a:t>
            </a:r>
            <a:r>
              <a:rPr lang="ko-KR" sz="1700" i="1" dirty="0">
                <a:latin typeface="Arial"/>
                <a:ea typeface="Arial"/>
                <a:cs typeface="Arial"/>
                <a:sym typeface="Arial"/>
              </a:rPr>
              <a:t> 프레임 워크를 활용한 어플리케이션 UI, </a:t>
            </a:r>
            <a:r>
              <a:rPr lang="ko-KR" sz="1700" i="1" dirty="0" err="1">
                <a:latin typeface="Arial"/>
                <a:ea typeface="Arial"/>
                <a:cs typeface="Arial"/>
                <a:sym typeface="Arial"/>
              </a:rPr>
              <a:t>UX를</a:t>
            </a:r>
            <a:r>
              <a:rPr lang="ko-KR" sz="1700" i="1" dirty="0">
                <a:latin typeface="Arial"/>
                <a:ea typeface="Arial"/>
                <a:cs typeface="Arial"/>
                <a:sym typeface="Arial"/>
              </a:rPr>
              <a:t> 개발</a:t>
            </a:r>
            <a:endParaRPr sz="1700" i="1" dirty="0">
              <a:latin typeface="Arial"/>
              <a:ea typeface="Arial"/>
              <a:cs typeface="Arial"/>
              <a:sym typeface="Arial"/>
            </a:endParaRPr>
          </a:p>
          <a:p>
            <a:pPr marL="0" lvl="1" indent="0" algn="l" rtl="0">
              <a:spcBef>
                <a:spcPts val="400"/>
              </a:spcBef>
              <a:spcAft>
                <a:spcPts val="0"/>
              </a:spcAft>
              <a:buClr>
                <a:schemeClr val="dk1"/>
              </a:buClr>
              <a:buSzPts val="2000"/>
              <a:buNone/>
            </a:pPr>
            <a:endParaRPr i="1" dirty="0">
              <a:latin typeface="Arial"/>
              <a:ea typeface="Arial"/>
              <a:cs typeface="Arial"/>
              <a:sym typeface="Arial"/>
            </a:endParaRPr>
          </a:p>
          <a:p>
            <a:pPr marL="895350" lvl="1" indent="-381000" algn="l" rtl="0">
              <a:spcBef>
                <a:spcPts val="400"/>
              </a:spcBef>
              <a:spcAft>
                <a:spcPts val="0"/>
              </a:spcAft>
              <a:buClr>
                <a:schemeClr val="dk1"/>
              </a:buClr>
              <a:buSzPts val="2000"/>
              <a:buNone/>
            </a:pPr>
            <a:r>
              <a:rPr lang="ko-KR" dirty="0">
                <a:latin typeface="Arial"/>
                <a:ea typeface="Arial"/>
                <a:cs typeface="Arial"/>
                <a:sym typeface="Arial"/>
              </a:rPr>
              <a:t>나. </a:t>
            </a:r>
            <a:r>
              <a:rPr lang="ko-KR" dirty="0" err="1">
                <a:latin typeface="Arial"/>
                <a:ea typeface="Arial"/>
                <a:cs typeface="Arial"/>
                <a:sym typeface="Arial"/>
              </a:rPr>
              <a:t>팀원별</a:t>
            </a:r>
            <a:r>
              <a:rPr lang="ko-KR" dirty="0">
                <a:latin typeface="Arial"/>
                <a:ea typeface="Arial"/>
                <a:cs typeface="Arial"/>
                <a:sym typeface="Arial"/>
              </a:rPr>
              <a:t> 현재 보유 기술과 수준</a:t>
            </a:r>
            <a:endParaRPr dirty="0">
              <a:latin typeface="Arial"/>
              <a:ea typeface="Arial"/>
              <a:cs typeface="Arial"/>
              <a:sym typeface="Arial"/>
            </a:endParaRPr>
          </a:p>
          <a:p>
            <a:pPr marL="342900" lvl="0" indent="-215900" algn="l" rtl="0">
              <a:spcBef>
                <a:spcPts val="400"/>
              </a:spcBef>
              <a:spcAft>
                <a:spcPts val="0"/>
              </a:spcAft>
              <a:buClr>
                <a:schemeClr val="dk1"/>
              </a:buClr>
              <a:buSzPts val="2000"/>
              <a:buNone/>
            </a:pPr>
            <a:endParaRPr sz="1700" dirty="0">
              <a:latin typeface="Arial"/>
              <a:ea typeface="Arial"/>
              <a:cs typeface="Arial"/>
              <a:sym typeface="Arial"/>
            </a:endParaRPr>
          </a:p>
        </p:txBody>
      </p:sp>
      <p:sp>
        <p:nvSpPr>
          <p:cNvPr id="157" name="Google Shape;15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9</a:t>
            </a:fld>
            <a:endParaRPr/>
          </a:p>
        </p:txBody>
      </p:sp>
      <p:graphicFrame>
        <p:nvGraphicFramePr>
          <p:cNvPr id="3" name="표 2"/>
          <p:cNvGraphicFramePr>
            <a:graphicFrameLocks noGrp="1"/>
          </p:cNvGraphicFramePr>
          <p:nvPr>
            <p:extLst>
              <p:ext uri="{D42A27DB-BD31-4B8C-83A1-F6EECF244321}">
                <p14:modId xmlns:p14="http://schemas.microsoft.com/office/powerpoint/2010/main" val="4056129649"/>
              </p:ext>
            </p:extLst>
          </p:nvPr>
        </p:nvGraphicFramePr>
        <p:xfrm>
          <a:off x="904875" y="4219802"/>
          <a:ext cx="7334250" cy="2501673"/>
        </p:xfrm>
        <a:graphic>
          <a:graphicData uri="http://schemas.openxmlformats.org/drawingml/2006/table">
            <a:tbl>
              <a:tblPr firstRow="1" bandRow="1">
                <a:tableStyleId>{FC28D006-0DC8-4681-AEC6-BD411DE8E755}</a:tableStyleId>
              </a:tblPr>
              <a:tblGrid>
                <a:gridCol w="1346688">
                  <a:extLst>
                    <a:ext uri="{9D8B030D-6E8A-4147-A177-3AD203B41FA5}">
                      <a16:colId xmlns:a16="http://schemas.microsoft.com/office/drawing/2014/main" val="2770347278"/>
                    </a:ext>
                  </a:extLst>
                </a:gridCol>
                <a:gridCol w="3542812">
                  <a:extLst>
                    <a:ext uri="{9D8B030D-6E8A-4147-A177-3AD203B41FA5}">
                      <a16:colId xmlns:a16="http://schemas.microsoft.com/office/drawing/2014/main" val="3665615953"/>
                    </a:ext>
                  </a:extLst>
                </a:gridCol>
                <a:gridCol w="2444750">
                  <a:extLst>
                    <a:ext uri="{9D8B030D-6E8A-4147-A177-3AD203B41FA5}">
                      <a16:colId xmlns:a16="http://schemas.microsoft.com/office/drawing/2014/main" val="2848622474"/>
                    </a:ext>
                  </a:extLst>
                </a:gridCol>
              </a:tblGrid>
              <a:tr h="191701">
                <a:tc rowSpan="2">
                  <a:txBody>
                    <a:bodyPr/>
                    <a:lstStyle/>
                    <a:p>
                      <a:pPr algn="ctr" latinLnBrk="1"/>
                      <a:r>
                        <a:rPr lang="ko-KR" altLang="en-US" dirty="0" smtClean="0"/>
                        <a:t>이충현</a:t>
                      </a:r>
                      <a:endParaRPr lang="ko-KR" altLang="en-US" dirty="0"/>
                    </a:p>
                  </a:txBody>
                  <a:tcPr>
                    <a:solidFill>
                      <a:schemeClr val="bg1">
                        <a:lumMod val="75000"/>
                      </a:schemeClr>
                    </a:solidFill>
                  </a:tcPr>
                </a:tc>
                <a:tc>
                  <a:txBody>
                    <a:bodyPr/>
                    <a:lstStyle/>
                    <a:p>
                      <a:pPr algn="ctr" latinLnBrk="1"/>
                      <a:r>
                        <a:rPr lang="en-US" altLang="ko-KR" dirty="0" smtClean="0"/>
                        <a:t>GCP </a:t>
                      </a:r>
                      <a:r>
                        <a:rPr lang="ko-KR" altLang="en-US" dirty="0" smtClean="0"/>
                        <a:t>활용 서버 및 </a:t>
                      </a:r>
                      <a:r>
                        <a:rPr lang="en-US" altLang="ko-KR" dirty="0" smtClean="0"/>
                        <a:t>DB </a:t>
                      </a:r>
                      <a:r>
                        <a:rPr lang="ko-KR" altLang="en-US" dirty="0" smtClean="0"/>
                        <a:t>구축</a:t>
                      </a:r>
                      <a:endParaRPr lang="ko-KR" altLang="en-US" dirty="0"/>
                    </a:p>
                  </a:txBody>
                  <a:tcPr/>
                </a:tc>
                <a:tc>
                  <a:txBody>
                    <a:bodyPr/>
                    <a:lstStyle/>
                    <a:p>
                      <a:pPr algn="ctr" latinLnBrk="1"/>
                      <a:r>
                        <a:rPr lang="ko-KR" altLang="en-US" dirty="0" smtClean="0"/>
                        <a:t>중</a:t>
                      </a:r>
                      <a:endParaRPr lang="ko-KR" altLang="en-US" dirty="0"/>
                    </a:p>
                  </a:txBody>
                  <a:tcPr/>
                </a:tc>
                <a:extLst>
                  <a:ext uri="{0D108BD9-81ED-4DB2-BD59-A6C34878D82A}">
                    <a16:rowId xmlns:a16="http://schemas.microsoft.com/office/drawing/2014/main" val="2387150912"/>
                  </a:ext>
                </a:extLst>
              </a:tr>
              <a:tr h="325891">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
                          <a:srgbClr val="000000"/>
                        </a:buClr>
                        <a:buSzTx/>
                        <a:buFont typeface="Arial"/>
                        <a:buNone/>
                        <a:tabLst/>
                        <a:defRPr/>
                      </a:pPr>
                      <a:r>
                        <a:rPr lang="en-US" altLang="ko-KR" dirty="0" smtClean="0"/>
                        <a:t>Flutter </a:t>
                      </a:r>
                      <a:r>
                        <a:rPr lang="ko-KR" altLang="en-US" dirty="0" smtClean="0"/>
                        <a:t>프레임워크</a:t>
                      </a:r>
                      <a:r>
                        <a:rPr lang="en-US" altLang="ko-KR" dirty="0" smtClean="0"/>
                        <a:t>,Dart</a:t>
                      </a:r>
                      <a:r>
                        <a:rPr lang="en-US" altLang="ko-KR" baseline="0" dirty="0" smtClean="0"/>
                        <a:t> </a:t>
                      </a:r>
                      <a:r>
                        <a:rPr lang="ko-KR" altLang="en-US" baseline="0" dirty="0" smtClean="0"/>
                        <a:t>언어 개발 능력</a:t>
                      </a:r>
                      <a:endParaRPr lang="ko-KR" altLang="en-US" dirty="0" smtClean="0"/>
                    </a:p>
                  </a:txBody>
                  <a:tcPr/>
                </a:tc>
                <a:tc>
                  <a:txBody>
                    <a:bodyPr/>
                    <a:lstStyle/>
                    <a:p>
                      <a:pPr algn="ctr" latinLnBrk="1"/>
                      <a:r>
                        <a:rPr lang="ko-KR" altLang="en-US" dirty="0" smtClean="0"/>
                        <a:t>상</a:t>
                      </a:r>
                      <a:endParaRPr lang="ko-KR" altLang="en-US" dirty="0"/>
                    </a:p>
                  </a:txBody>
                  <a:tcPr/>
                </a:tc>
                <a:extLst>
                  <a:ext uri="{0D108BD9-81ED-4DB2-BD59-A6C34878D82A}">
                    <a16:rowId xmlns:a16="http://schemas.microsoft.com/office/drawing/2014/main" val="1331199312"/>
                  </a:ext>
                </a:extLst>
              </a:tr>
              <a:tr h="191701">
                <a:tc rowSpan="2">
                  <a:txBody>
                    <a:bodyPr/>
                    <a:lstStyle/>
                    <a:p>
                      <a:pPr algn="ctr" latinLnBrk="1"/>
                      <a:r>
                        <a:rPr lang="ko-KR" altLang="en-US" dirty="0" smtClean="0"/>
                        <a:t>김현수</a:t>
                      </a:r>
                      <a:endParaRPr lang="ko-KR" altLang="en-US" dirty="0"/>
                    </a:p>
                  </a:txBody>
                  <a:tcPr>
                    <a:solidFill>
                      <a:schemeClr val="bg1">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
                          <a:srgbClr val="000000"/>
                        </a:buClr>
                        <a:buSzTx/>
                        <a:buFont typeface="Arial"/>
                        <a:buNone/>
                        <a:tabLst/>
                        <a:defRPr/>
                      </a:pPr>
                      <a:r>
                        <a:rPr lang="en-US" altLang="ko-KR" dirty="0" smtClean="0"/>
                        <a:t>GCP </a:t>
                      </a:r>
                      <a:r>
                        <a:rPr lang="ko-KR" altLang="en-US" dirty="0" smtClean="0"/>
                        <a:t>활용 서버 및 </a:t>
                      </a:r>
                      <a:r>
                        <a:rPr lang="en-US" altLang="ko-KR" dirty="0" smtClean="0"/>
                        <a:t>DB </a:t>
                      </a:r>
                      <a:r>
                        <a:rPr lang="ko-KR" altLang="en-US" dirty="0" smtClean="0"/>
                        <a:t>구축</a:t>
                      </a:r>
                    </a:p>
                  </a:txBody>
                  <a:tcPr/>
                </a:tc>
                <a:tc>
                  <a:txBody>
                    <a:bodyPr/>
                    <a:lstStyle/>
                    <a:p>
                      <a:pPr algn="ctr" latinLnBrk="1"/>
                      <a:r>
                        <a:rPr lang="ko-KR" altLang="en-US" dirty="0" smtClean="0"/>
                        <a:t>전혀 모름</a:t>
                      </a:r>
                      <a:endParaRPr lang="ko-KR" altLang="en-US" dirty="0"/>
                    </a:p>
                  </a:txBody>
                  <a:tcPr/>
                </a:tc>
                <a:extLst>
                  <a:ext uri="{0D108BD9-81ED-4DB2-BD59-A6C34878D82A}">
                    <a16:rowId xmlns:a16="http://schemas.microsoft.com/office/drawing/2014/main" val="3475950403"/>
                  </a:ext>
                </a:extLst>
              </a:tr>
              <a:tr h="191701">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dirty="0" smtClean="0"/>
                        <a:t>빅데이터 관리 </a:t>
                      </a:r>
                      <a:r>
                        <a:rPr lang="en-US" altLang="ko-KR" dirty="0" smtClean="0"/>
                        <a:t>DB</a:t>
                      </a:r>
                      <a:r>
                        <a:rPr lang="ko-KR" altLang="en-US" baseline="0" dirty="0" smtClean="0"/>
                        <a:t> 구축</a:t>
                      </a:r>
                      <a:endParaRPr lang="ko-KR" altLang="en-US" dirty="0" smtClean="0"/>
                    </a:p>
                  </a:txBody>
                  <a:tcPr/>
                </a:tc>
                <a:tc>
                  <a:txBody>
                    <a:bodyPr/>
                    <a:lstStyle/>
                    <a:p>
                      <a:pPr marL="0" marR="0" indent="0" algn="ctr"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dirty="0" smtClean="0"/>
                        <a:t>전혀 모름</a:t>
                      </a:r>
                    </a:p>
                  </a:txBody>
                  <a:tcPr/>
                </a:tc>
                <a:extLst>
                  <a:ext uri="{0D108BD9-81ED-4DB2-BD59-A6C34878D82A}">
                    <a16:rowId xmlns:a16="http://schemas.microsoft.com/office/drawing/2014/main" val="1061110590"/>
                  </a:ext>
                </a:extLst>
              </a:tr>
              <a:tr h="191701">
                <a:tc rowSpan="2">
                  <a:txBody>
                    <a:bodyPr/>
                    <a:lstStyle/>
                    <a:p>
                      <a:pPr algn="ctr" latinLnBrk="1"/>
                      <a:r>
                        <a:rPr lang="ko-KR" altLang="en-US" dirty="0" smtClean="0"/>
                        <a:t>이태양</a:t>
                      </a:r>
                      <a:endParaRPr lang="ko-KR" altLang="en-US" dirty="0"/>
                    </a:p>
                  </a:txBody>
                  <a:tcPr>
                    <a:solidFill>
                      <a:schemeClr val="bg1">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
                          <a:srgbClr val="000000"/>
                        </a:buClr>
                        <a:buSzTx/>
                        <a:buFont typeface="Arial"/>
                        <a:buNone/>
                        <a:tabLst/>
                        <a:defRPr/>
                      </a:pPr>
                      <a:r>
                        <a:rPr lang="en-US" altLang="ko-KR" dirty="0" smtClean="0"/>
                        <a:t>GCP </a:t>
                      </a:r>
                      <a:r>
                        <a:rPr lang="ko-KR" altLang="en-US" dirty="0" smtClean="0"/>
                        <a:t>활용 서버 및 </a:t>
                      </a:r>
                      <a:r>
                        <a:rPr lang="en-US" altLang="ko-KR" dirty="0" smtClean="0"/>
                        <a:t>DB </a:t>
                      </a:r>
                      <a:r>
                        <a:rPr lang="ko-KR" altLang="en-US" dirty="0" smtClean="0"/>
                        <a:t>구축</a:t>
                      </a:r>
                    </a:p>
                  </a:txBody>
                  <a:tcPr/>
                </a:tc>
                <a:tc>
                  <a:txBody>
                    <a:bodyPr/>
                    <a:lstStyle/>
                    <a:p>
                      <a:pPr algn="ctr" latinLnBrk="1"/>
                      <a:r>
                        <a:rPr lang="ko-KR" altLang="en-US" dirty="0" smtClean="0"/>
                        <a:t>전혀 모름</a:t>
                      </a:r>
                      <a:endParaRPr lang="ko-KR" altLang="en-US" dirty="0"/>
                    </a:p>
                  </a:txBody>
                  <a:tcPr/>
                </a:tc>
                <a:extLst>
                  <a:ext uri="{0D108BD9-81ED-4DB2-BD59-A6C34878D82A}">
                    <a16:rowId xmlns:a16="http://schemas.microsoft.com/office/drawing/2014/main" val="568258274"/>
                  </a:ext>
                </a:extLst>
              </a:tr>
              <a:tr h="325891">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
                          <a:srgbClr val="000000"/>
                        </a:buClr>
                        <a:buSzTx/>
                        <a:buFont typeface="Arial"/>
                        <a:buNone/>
                        <a:tabLst/>
                        <a:defRPr/>
                      </a:pPr>
                      <a:r>
                        <a:rPr lang="en-US" altLang="ko-KR" dirty="0" smtClean="0"/>
                        <a:t>Flutter </a:t>
                      </a:r>
                      <a:r>
                        <a:rPr lang="ko-KR" altLang="en-US" dirty="0" smtClean="0"/>
                        <a:t>프레임워크</a:t>
                      </a:r>
                      <a:r>
                        <a:rPr lang="en-US" altLang="ko-KR" dirty="0" smtClean="0"/>
                        <a:t>,Dart</a:t>
                      </a:r>
                      <a:r>
                        <a:rPr lang="en-US" altLang="ko-KR" baseline="0" dirty="0" smtClean="0"/>
                        <a:t> </a:t>
                      </a:r>
                      <a:r>
                        <a:rPr lang="ko-KR" altLang="en-US" baseline="0" dirty="0" smtClean="0"/>
                        <a:t>언어 개발 능력</a:t>
                      </a:r>
                      <a:endParaRPr lang="ko-KR" altLang="en-US" dirty="0" smtClean="0"/>
                    </a:p>
                  </a:txBody>
                  <a:tcPr/>
                </a:tc>
                <a:tc>
                  <a:txBody>
                    <a:bodyPr/>
                    <a:lstStyle/>
                    <a:p>
                      <a:pPr algn="ctr" latinLnBrk="1"/>
                      <a:r>
                        <a:rPr lang="ko-KR" altLang="en-US" dirty="0" smtClean="0"/>
                        <a:t>중</a:t>
                      </a:r>
                      <a:endParaRPr lang="ko-KR" altLang="en-US" dirty="0"/>
                    </a:p>
                  </a:txBody>
                  <a:tcPr/>
                </a:tc>
                <a:extLst>
                  <a:ext uri="{0D108BD9-81ED-4DB2-BD59-A6C34878D82A}">
                    <a16:rowId xmlns:a16="http://schemas.microsoft.com/office/drawing/2014/main" val="2327416462"/>
                  </a:ext>
                </a:extLst>
              </a:tr>
              <a:tr h="325891">
                <a:tc rowSpan="2">
                  <a:txBody>
                    <a:bodyPr/>
                    <a:lstStyle/>
                    <a:p>
                      <a:pPr algn="ctr" latinLnBrk="1"/>
                      <a:r>
                        <a:rPr lang="ko-KR" altLang="en-US" dirty="0" smtClean="0"/>
                        <a:t>이현구</a:t>
                      </a:r>
                      <a:endParaRPr lang="ko-KR" altLang="en-US" dirty="0"/>
                    </a:p>
                  </a:txBody>
                  <a:tcPr>
                    <a:solidFill>
                      <a:schemeClr val="bg1">
                        <a:lumMod val="75000"/>
                      </a:schemeClr>
                    </a:solidFill>
                  </a:tcPr>
                </a:tc>
                <a:tc>
                  <a:txBody>
                    <a:bodyPr/>
                    <a:lstStyle/>
                    <a:p>
                      <a:pPr algn="ctr" latinLnBrk="1"/>
                      <a:r>
                        <a:rPr lang="en-US" altLang="ko-KR" dirty="0" smtClean="0"/>
                        <a:t>Flutter </a:t>
                      </a:r>
                      <a:r>
                        <a:rPr lang="ko-KR" altLang="en-US" dirty="0" smtClean="0"/>
                        <a:t>프레임워크</a:t>
                      </a:r>
                      <a:r>
                        <a:rPr lang="en-US" altLang="ko-KR" dirty="0" smtClean="0"/>
                        <a:t>,Dart</a:t>
                      </a:r>
                      <a:r>
                        <a:rPr lang="en-US" altLang="ko-KR" baseline="0" dirty="0" smtClean="0"/>
                        <a:t> </a:t>
                      </a:r>
                      <a:r>
                        <a:rPr lang="ko-KR" altLang="en-US" baseline="0" dirty="0" smtClean="0"/>
                        <a:t>언어 개발 능력</a:t>
                      </a:r>
                      <a:endParaRPr lang="ko-KR" altLang="en-US" dirty="0"/>
                    </a:p>
                  </a:txBody>
                  <a:tcPr/>
                </a:tc>
                <a:tc>
                  <a:txBody>
                    <a:bodyPr/>
                    <a:lstStyle/>
                    <a:p>
                      <a:pPr algn="ctr" latinLnBrk="1"/>
                      <a:r>
                        <a:rPr lang="ko-KR" altLang="en-US" dirty="0" smtClean="0"/>
                        <a:t>전혀 모름</a:t>
                      </a:r>
                      <a:endParaRPr lang="ko-KR" altLang="en-US" dirty="0"/>
                    </a:p>
                  </a:txBody>
                  <a:tcPr/>
                </a:tc>
                <a:extLst>
                  <a:ext uri="{0D108BD9-81ED-4DB2-BD59-A6C34878D82A}">
                    <a16:rowId xmlns:a16="http://schemas.microsoft.com/office/drawing/2014/main" val="316326240"/>
                  </a:ext>
                </a:extLst>
              </a:tr>
              <a:tr h="191701">
                <a:tc vMerge="1">
                  <a:txBody>
                    <a:bodyPr/>
                    <a:lstStyle/>
                    <a:p>
                      <a:pPr latinLnBrk="1"/>
                      <a:endParaRPr lang="ko-KR" altLang="en-US"/>
                    </a:p>
                  </a:txBody>
                  <a:tcPr/>
                </a:tc>
                <a:tc>
                  <a:txBody>
                    <a:bodyPr/>
                    <a:lstStyle/>
                    <a:p>
                      <a:pPr algn="ctr" latinLnBrk="1"/>
                      <a:r>
                        <a:rPr lang="en-US" altLang="ko-KR" dirty="0" smtClean="0"/>
                        <a:t>UI,UX </a:t>
                      </a:r>
                      <a:r>
                        <a:rPr lang="ko-KR" altLang="en-US" dirty="0" smtClean="0"/>
                        <a:t>디자인</a:t>
                      </a:r>
                      <a:endParaRPr lang="ko-KR" altLang="en-US" dirty="0"/>
                    </a:p>
                  </a:txBody>
                  <a:tcPr/>
                </a:tc>
                <a:tc>
                  <a:txBody>
                    <a:bodyPr/>
                    <a:lstStyle/>
                    <a:p>
                      <a:pPr algn="ctr" latinLnBrk="1"/>
                      <a:r>
                        <a:rPr lang="ko-KR" altLang="en-US" dirty="0" smtClean="0"/>
                        <a:t>중</a:t>
                      </a:r>
                      <a:endParaRPr lang="ko-KR" altLang="en-US" dirty="0"/>
                    </a:p>
                  </a:txBody>
                  <a:tcPr/>
                </a:tc>
                <a:extLst>
                  <a:ext uri="{0D108BD9-81ED-4DB2-BD59-A6C34878D82A}">
                    <a16:rowId xmlns:a16="http://schemas.microsoft.com/office/drawing/2014/main" val="2457880195"/>
                  </a:ext>
                </a:extLst>
              </a:tr>
            </a:tbl>
          </a:graphicData>
        </a:graphic>
      </p:graphicFrame>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1130</Words>
  <Application>Microsoft Office PowerPoint</Application>
  <PresentationFormat>화면 슬라이드 쇼(4:3)</PresentationFormat>
  <Paragraphs>223</Paragraphs>
  <Slides>12</Slides>
  <Notes>12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Noto Sans Symbols</vt:lpstr>
      <vt:lpstr>Malgun Gothic</vt:lpstr>
      <vt:lpstr>Arial</vt:lpstr>
      <vt:lpstr>Office 테마</vt:lpstr>
      <vt:lpstr>PowerPoint 프레젠테이션</vt:lpstr>
      <vt:lpstr>목차</vt:lpstr>
      <vt:lpstr>작품 개요</vt:lpstr>
      <vt:lpstr>관련 기술 현황</vt:lpstr>
      <vt:lpstr>주요 기술 접근 방법 (Main Idea)</vt:lpstr>
      <vt:lpstr>개발 전략</vt:lpstr>
      <vt:lpstr>개발 전략</vt:lpstr>
      <vt:lpstr>결과 산출물</vt:lpstr>
      <vt:lpstr>프로젝트 관리</vt:lpstr>
      <vt:lpstr>프로젝트 관리</vt:lpstr>
      <vt:lpstr>프로젝트 관리</vt:lpstr>
      <vt:lpstr>결론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이 충현</cp:lastModifiedBy>
  <cp:revision>5</cp:revision>
  <dcterms:modified xsi:type="dcterms:W3CDTF">2021-03-17T11:02:57Z</dcterms:modified>
</cp:coreProperties>
</file>