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76" r:id="rId5"/>
    <p:sldId id="260" r:id="rId6"/>
    <p:sldId id="261" r:id="rId7"/>
    <p:sldId id="262" r:id="rId8"/>
    <p:sldId id="263" r:id="rId9"/>
    <p:sldId id="277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804A7-A36B-4ADA-AC72-A48E7D1D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518A43-C699-4F0D-873B-55057C086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C06FC-ECFE-46BE-A710-C93E6B3C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E-A12B-4827-9112-CF6D947EC2AC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B40DD-1FC7-44CE-A10A-9BCA7835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C3752-70C4-4C7F-9901-E1B47850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D486-0CB4-4103-9949-C0E7EF320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8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069F7-C310-449D-81D3-D5551467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CE1B1-DD73-4280-AAD9-A408AB112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F1CB-012E-4325-92B5-DA02D763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E-A12B-4827-9112-CF6D947EC2AC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A0085-F448-468F-A9B8-58AC07A1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3F706-BED2-4ADD-84A8-FDF8CD90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D486-0CB4-4103-9949-C0E7EF320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24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825A5F-53BC-45A8-9357-D817FED2F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7C2D1-FB56-492C-A0EF-7EBAE4A58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17A70-B82F-4372-BA3D-0A43715B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E-A12B-4827-9112-CF6D947EC2AC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994D8-9CED-4E3C-A806-0FED9865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E64A35-0797-4EDC-8763-3EF16A02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D486-0CB4-4103-9949-C0E7EF320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0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DC142-A3DE-4B80-A93E-FE3F2966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4E6BC-AC9A-425C-8D5A-137BF5AC3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5029C-EBD3-4161-A799-FD8676A2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E-A12B-4827-9112-CF6D947EC2AC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B156D-0489-4A1E-A8E0-0C0A4872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56A68-3D4F-42CA-A45F-1314C80C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D486-0CB4-4103-9949-C0E7EF320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97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1D6E1-B593-407B-BEBE-2DEADB4E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08596C-9E11-4515-9811-D0570E8F0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DF1C4-FC34-41A6-AD9C-0754A5AD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E-A12B-4827-9112-CF6D947EC2AC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F77BA-4EAC-4A50-BCAA-D9A15B44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3D533-1B6B-4EF5-A3BA-2A55D40C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D486-0CB4-4103-9949-C0E7EF320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61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9E426-FAAD-40E8-9387-8CDEBAB3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FBA95-5704-475A-BAE1-B69A28EEC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CE449D-5868-4382-8B6D-3D1E7D78C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BC771-6031-4645-813B-1DAB1795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E-A12B-4827-9112-CF6D947EC2AC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E4E4A-0678-4D13-A525-CE2B2D8B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93A53-EC4C-4876-B9B2-894181B9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D486-0CB4-4103-9949-C0E7EF320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80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C9B26-EC3E-4582-BFF6-81B07B80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D48008-2A7D-41ED-BBCD-56E340BA3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03DD0-3D73-4F47-B287-4DAD04AAF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26F891-3DDB-418E-9936-B92FA56D9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B0A2F0-4693-4764-A77B-E7F679CE0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BD0D5A-13E7-40B7-BD2E-42C3BA03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E-A12B-4827-9112-CF6D947EC2AC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193F64-F91E-4844-BB52-2E59F18A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594702-D06E-4902-BAA7-253E777B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D486-0CB4-4103-9949-C0E7EF320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8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CB054-DCEF-4556-8161-81EEFB35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C7285B-5108-4522-A6EA-9275E9CA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E-A12B-4827-9112-CF6D947EC2AC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EE2A8A-C770-46D3-9950-2D9686D1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5BD8DF-0EF1-4A5B-95FA-68A39C35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D486-0CB4-4103-9949-C0E7EF320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8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484C05-8B59-4709-946E-EE17CFFA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E-A12B-4827-9112-CF6D947EC2AC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61D3BA-5F41-410B-80BA-5152B42B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9C7AB4-B4D9-4EF2-ACB6-FCB06D77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D486-0CB4-4103-9949-C0E7EF320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5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2BCBE-1F81-4B75-8F74-5E65C10E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1CE4A-87F4-4036-B47E-CB90F35EA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174500-7DE8-4228-810D-35AAC1ECD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61B432-B2C9-4E8D-BA15-33A82988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E-A12B-4827-9112-CF6D947EC2AC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87A4F-5CB8-4423-9D3B-24391D38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ECD8D-59E3-4249-99F7-F2D63733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D486-0CB4-4103-9949-C0E7EF320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D3757-4691-48DD-9141-2E967917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82948B-6346-4DBF-95CB-5BA087042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47E212-BB7B-4535-B007-F0CBBA413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DCB51A-6B5E-4B64-944B-D431121C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E-A12B-4827-9112-CF6D947EC2AC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4E476E-C2DD-4852-B03D-6620961D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16D28-DCE3-44F9-A856-E9D3FD16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D486-0CB4-4103-9949-C0E7EF320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94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8CD734-8560-4624-8462-602B04E6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CD1FB-347F-4535-84E9-ABCCC6B9B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96E83-29E2-4499-B3D0-E77025ADC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7739E-A12B-4827-9112-CF6D947EC2AC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2D91E-9AD8-4CAD-B4AF-B70076BE0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7B384-650E-4E01-82A9-CA57E10FF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6D486-0CB4-4103-9949-C0E7EF320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30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3BCDE6-E65C-4221-A97B-56751F6BF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8185" y="1883839"/>
            <a:ext cx="5374433" cy="457200"/>
          </a:xfrm>
          <a:effectLst>
            <a:glow rad="152400">
              <a:schemeClr val="accent1">
                <a:alpha val="40000"/>
              </a:schemeClr>
            </a:glow>
          </a:effectLst>
        </p:spPr>
        <p:txBody>
          <a:bodyPr anchor="t">
            <a:normAutofit lnSpcReduction="10000"/>
          </a:bodyPr>
          <a:lstStyle/>
          <a:p>
            <a:pPr algn="l"/>
            <a:r>
              <a:rPr lang="en-US" altLang="ko-KR" sz="2800" dirty="0">
                <a:solidFill>
                  <a:schemeClr val="bg1"/>
                </a:solidFill>
              </a:rPr>
              <a:t>   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effectLst>
                  <a:glow rad="127000">
                    <a:schemeClr val="accent1"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54000"/>
                    </a:srgbClr>
                  </a:outerShdw>
                </a:effectLst>
                <a:latin typeface="Arial Rounded MT Bold" panose="020F0704030504030204" pitchFamily="34" charset="0"/>
              </a:rPr>
              <a:t>GOD OF DATABASE  TEAM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effectLst>
                <a:glow rad="127000">
                  <a:schemeClr val="accent1">
                    <a:alpha val="40000"/>
                  </a:schemeClr>
                </a:glow>
                <a:outerShdw blurRad="50800" dist="50800" dir="5400000" sx="64000" sy="64000" algn="ctr" rotWithShape="0">
                  <a:srgbClr val="000000">
                    <a:alpha val="54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029" name="Freeform: Shape 7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5" name="_x369488552" descr="EMB000003448e6a">
            <a:extLst>
              <a:ext uri="{FF2B5EF4-FFF2-40B4-BE49-F238E27FC236}">
                <a16:creationId xmlns:a16="http://schemas.microsoft.com/office/drawing/2014/main" id="{7E5772E2-7431-49BE-AB83-86C4FC6C2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2112439"/>
            <a:ext cx="4047843" cy="126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F7BEBD4-1116-4B78-9FA0-2859D918C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74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BAD7AF-6E3A-41CC-9AC3-48F55D9C4EBB}"/>
              </a:ext>
            </a:extLst>
          </p:cNvPr>
          <p:cNvSpPr/>
          <p:nvPr/>
        </p:nvSpPr>
        <p:spPr>
          <a:xfrm>
            <a:off x="7996753" y="4675518"/>
            <a:ext cx="3095495" cy="1191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>
              <a:effectLst>
                <a:glow rad="127000">
                  <a:schemeClr val="accent1">
                    <a:alpha val="40000"/>
                  </a:schemeClr>
                </a:glow>
                <a:outerShdw blurRad="50800" dist="50800" dir="5400000" sx="64000" sy="64000" algn="ctr" rotWithShape="0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r>
              <a:rPr lang="ko-KR" altLang="en-US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팀장 </a:t>
            </a:r>
            <a:r>
              <a:rPr lang="en-US" altLang="ko-KR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201611840  </a:t>
            </a:r>
            <a:r>
              <a:rPr lang="ko-KR" altLang="en-US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이태양</a:t>
            </a:r>
            <a:r>
              <a:rPr lang="en-US" altLang="ko-KR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</a:p>
          <a:p>
            <a:r>
              <a:rPr lang="ko-KR" altLang="en-US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팀원  </a:t>
            </a:r>
            <a:r>
              <a:rPr lang="en-US" altLang="ko-KR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201311676  </a:t>
            </a:r>
            <a:r>
              <a:rPr lang="ko-KR" altLang="en-US" dirty="0" err="1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곽윤창</a:t>
            </a:r>
            <a:r>
              <a:rPr lang="en-US" altLang="ko-KR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</a:p>
          <a:p>
            <a:r>
              <a:rPr lang="ko-KR" altLang="en-US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팀원  </a:t>
            </a:r>
            <a:r>
              <a:rPr lang="en-US" altLang="ko-KR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201611814  </a:t>
            </a:r>
            <a:r>
              <a:rPr lang="ko-KR" altLang="en-US" dirty="0" err="1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신범석</a:t>
            </a:r>
            <a:endParaRPr lang="en-US" altLang="ko-KR" dirty="0">
              <a:solidFill>
                <a:schemeClr val="bg1"/>
              </a:solidFill>
              <a:effectLst>
                <a:glow rad="127000">
                  <a:schemeClr val="accent1">
                    <a:alpha val="40000"/>
                  </a:schemeClr>
                </a:glow>
                <a:outerShdw blurRad="50800" dist="50800" dir="5400000" sx="64000" sy="64000" algn="ctr" rotWithShape="0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endParaRPr lang="en-US" altLang="ko-KR" dirty="0">
              <a:solidFill>
                <a:schemeClr val="bg1"/>
              </a:solidFill>
              <a:effectLst>
                <a:glow rad="127000">
                  <a:schemeClr val="accent1">
                    <a:alpha val="40000"/>
                  </a:schemeClr>
                </a:glow>
                <a:outerShdw blurRad="50800" dist="50800" dir="5400000" sx="64000" sy="64000" algn="ctr" rotWithShape="0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4B1C26-4731-47E5-B8D5-4367EBABAC00}"/>
              </a:ext>
            </a:extLst>
          </p:cNvPr>
          <p:cNvSpPr/>
          <p:nvPr/>
        </p:nvSpPr>
        <p:spPr>
          <a:xfrm>
            <a:off x="6925690" y="2891653"/>
            <a:ext cx="4166559" cy="1074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effectLst>
                  <a:glow rad="127000">
                    <a:schemeClr val="accent1"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방송 플랫폼 운영 시스템</a:t>
            </a:r>
          </a:p>
        </p:txBody>
      </p:sp>
    </p:spTree>
    <p:extLst>
      <p:ext uri="{BB962C8B-B14F-4D97-AF65-F5344CB8AC3E}">
        <p14:creationId xmlns:p14="http://schemas.microsoft.com/office/powerpoint/2010/main" val="366851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536154-895E-4AAA-AEE3-64C6A5BFAF68}"/>
              </a:ext>
            </a:extLst>
          </p:cNvPr>
          <p:cNvSpPr/>
          <p:nvPr/>
        </p:nvSpPr>
        <p:spPr>
          <a:xfrm>
            <a:off x="495645" y="349608"/>
            <a:ext cx="2981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glow rad="1270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SQL </a:t>
            </a:r>
            <a:r>
              <a:rPr lang="ko-KR" altLang="en-US" sz="3200" dirty="0">
                <a:solidFill>
                  <a:schemeClr val="bg1"/>
                </a:solidFill>
                <a:effectLst>
                  <a:glow rad="1270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실행 결과 </a:t>
            </a:r>
            <a:endParaRPr lang="en-US" altLang="ko-KR" sz="3200" dirty="0">
              <a:solidFill>
                <a:schemeClr val="bg1"/>
              </a:solidFill>
              <a:effectLst>
                <a:glow rad="127000">
                  <a:schemeClr val="accent1">
                    <a:lumMod val="60000"/>
                    <a:lumOff val="40000"/>
                    <a:alpha val="40000"/>
                  </a:schemeClr>
                </a:glow>
                <a:outerShdw blurRad="50800" dist="50800" dir="5400000" sx="64000" sy="64000" algn="ctr" rotWithShape="0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38ABAD-9310-4CA1-B2FD-664BD488E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" y="9343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795386808" descr="EMB00000a4056cc">
            <a:extLst>
              <a:ext uri="{FF2B5EF4-FFF2-40B4-BE49-F238E27FC236}">
                <a16:creationId xmlns:a16="http://schemas.microsoft.com/office/drawing/2014/main" id="{65CB2D0D-6224-4125-92E5-0960C53FCF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7" b="42136"/>
          <a:stretch/>
        </p:blipFill>
        <p:spPr bwMode="auto">
          <a:xfrm>
            <a:off x="3186281" y="1651596"/>
            <a:ext cx="6491635" cy="144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EFCD3EF1-B60E-4611-AFC2-767B9AC07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" y="4771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795389040" descr="EMB00000a4056ce">
            <a:extLst>
              <a:ext uri="{FF2B5EF4-FFF2-40B4-BE49-F238E27FC236}">
                <a16:creationId xmlns:a16="http://schemas.microsoft.com/office/drawing/2014/main" id="{DE255906-65C7-445D-8793-BAE9B8EC0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" r="6517" b="35700"/>
          <a:stretch/>
        </p:blipFill>
        <p:spPr bwMode="auto">
          <a:xfrm>
            <a:off x="3186281" y="4600615"/>
            <a:ext cx="6523484" cy="132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F2808CE-54C4-42F6-B23A-574CEB9D7E50}"/>
              </a:ext>
            </a:extLst>
          </p:cNvPr>
          <p:cNvSpPr/>
          <p:nvPr/>
        </p:nvSpPr>
        <p:spPr>
          <a:xfrm>
            <a:off x="1047031" y="1651596"/>
            <a:ext cx="1329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송출자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effectLst>
                <a:glow rad="12700">
                  <a:schemeClr val="accent1">
                    <a:lumMod val="40000"/>
                    <a:lumOff val="60000"/>
                  </a:schemeClr>
                </a:glow>
                <a:reflection stA="45000" endPos="0" dist="50800" dir="5400000" sy="-100000" algn="bl" rotWithShape="0"/>
              </a:effectLst>
              <a:latin typeface="Impact" panose="020B080603090205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A696FD-6E21-4120-A99C-B3B032960AAB}"/>
              </a:ext>
            </a:extLst>
          </p:cNvPr>
          <p:cNvSpPr/>
          <p:nvPr/>
        </p:nvSpPr>
        <p:spPr>
          <a:xfrm>
            <a:off x="1047031" y="4600615"/>
            <a:ext cx="1329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방송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effectLst>
                <a:glow rad="12700">
                  <a:schemeClr val="accent1">
                    <a:lumMod val="40000"/>
                    <a:lumOff val="60000"/>
                  </a:schemeClr>
                </a:glow>
                <a:reflection stA="45000" endPos="0" dist="50800" dir="5400000" sy="-100000" algn="bl" rotWithShape="0"/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16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536154-895E-4AAA-AEE3-64C6A5BFAF68}"/>
              </a:ext>
            </a:extLst>
          </p:cNvPr>
          <p:cNvSpPr/>
          <p:nvPr/>
        </p:nvSpPr>
        <p:spPr>
          <a:xfrm>
            <a:off x="495645" y="349608"/>
            <a:ext cx="2981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glow rad="1270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SQL </a:t>
            </a:r>
            <a:r>
              <a:rPr lang="ko-KR" altLang="en-US" sz="3200" dirty="0">
                <a:solidFill>
                  <a:schemeClr val="bg1"/>
                </a:solidFill>
                <a:effectLst>
                  <a:glow rad="1270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실행 결과 </a:t>
            </a:r>
            <a:endParaRPr lang="en-US" altLang="ko-KR" sz="3200" dirty="0">
              <a:solidFill>
                <a:schemeClr val="bg1"/>
              </a:solidFill>
              <a:effectLst>
                <a:glow rad="127000">
                  <a:schemeClr val="accent1">
                    <a:lumMod val="60000"/>
                    <a:lumOff val="40000"/>
                    <a:alpha val="40000"/>
                  </a:schemeClr>
                </a:glow>
                <a:outerShdw blurRad="50800" dist="50800" dir="5400000" sx="64000" sy="64000" algn="ctr" rotWithShape="0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38ABAD-9310-4CA1-B2FD-664BD488E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" y="9343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CD3EF1-B60E-4611-AFC2-767B9AC07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" y="4771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2808CE-54C4-42F6-B23A-574CEB9D7E50}"/>
              </a:ext>
            </a:extLst>
          </p:cNvPr>
          <p:cNvSpPr/>
          <p:nvPr/>
        </p:nvSpPr>
        <p:spPr>
          <a:xfrm>
            <a:off x="1103871" y="1512190"/>
            <a:ext cx="1329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회원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effectLst>
                <a:glow rad="12700">
                  <a:schemeClr val="accent1">
                    <a:lumMod val="40000"/>
                    <a:lumOff val="60000"/>
                  </a:schemeClr>
                </a:glow>
                <a:reflection stA="45000" endPos="0" dist="50800" dir="5400000" sy="-100000" algn="bl" rotWithShape="0"/>
              </a:effectLst>
              <a:latin typeface="Impact" panose="020B080603090205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A696FD-6E21-4120-A99C-B3B032960AAB}"/>
              </a:ext>
            </a:extLst>
          </p:cNvPr>
          <p:cNvSpPr/>
          <p:nvPr/>
        </p:nvSpPr>
        <p:spPr>
          <a:xfrm>
            <a:off x="1103871" y="4659412"/>
            <a:ext cx="1329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비회원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effectLst>
                <a:glow rad="12700">
                  <a:schemeClr val="accent1">
                    <a:lumMod val="40000"/>
                    <a:lumOff val="60000"/>
                  </a:schemeClr>
                </a:glow>
                <a:reflection stA="45000" endPos="0" dist="50800" dir="5400000" sy="-100000" algn="bl" rotWithShape="0"/>
              </a:effectLst>
              <a:latin typeface="Impact" panose="020B080603090205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26691B-A698-4A74-9DF7-8F24315FF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795387672" descr="EMB00000a4056d0">
            <a:extLst>
              <a:ext uri="{FF2B5EF4-FFF2-40B4-BE49-F238E27FC236}">
                <a16:creationId xmlns:a16="http://schemas.microsoft.com/office/drawing/2014/main" id="{63D5753A-1EAF-4EF5-8CB1-22D5EFB19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" r="14180" b="26862"/>
          <a:stretch/>
        </p:blipFill>
        <p:spPr bwMode="auto">
          <a:xfrm>
            <a:off x="3477552" y="1459925"/>
            <a:ext cx="6313987" cy="247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2D170902-F173-4A75-A7A9-646136FE4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795391704" descr="EMB00000a4056d2">
            <a:extLst>
              <a:ext uri="{FF2B5EF4-FFF2-40B4-BE49-F238E27FC236}">
                <a16:creationId xmlns:a16="http://schemas.microsoft.com/office/drawing/2014/main" id="{07D22784-EE60-43C7-B347-35FB084E05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" r="55480" b="18372"/>
          <a:stretch/>
        </p:blipFill>
        <p:spPr bwMode="auto">
          <a:xfrm>
            <a:off x="3477552" y="4506296"/>
            <a:ext cx="2921535" cy="212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77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536154-895E-4AAA-AEE3-64C6A5BFAF68}"/>
              </a:ext>
            </a:extLst>
          </p:cNvPr>
          <p:cNvSpPr/>
          <p:nvPr/>
        </p:nvSpPr>
        <p:spPr>
          <a:xfrm>
            <a:off x="495645" y="349608"/>
            <a:ext cx="2981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glow rad="1270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SQL </a:t>
            </a:r>
            <a:r>
              <a:rPr lang="ko-KR" altLang="en-US" sz="3200" dirty="0">
                <a:solidFill>
                  <a:schemeClr val="bg1"/>
                </a:solidFill>
                <a:effectLst>
                  <a:glow rad="1270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실행 결과 </a:t>
            </a:r>
            <a:endParaRPr lang="en-US" altLang="ko-KR" sz="3200" dirty="0">
              <a:solidFill>
                <a:schemeClr val="bg1"/>
              </a:solidFill>
              <a:effectLst>
                <a:glow rad="127000">
                  <a:schemeClr val="accent1">
                    <a:lumMod val="60000"/>
                    <a:lumOff val="40000"/>
                    <a:alpha val="40000"/>
                  </a:schemeClr>
                </a:glow>
                <a:outerShdw blurRad="50800" dist="50800" dir="5400000" sx="64000" sy="64000" algn="ctr" rotWithShape="0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38ABAD-9310-4CA1-B2FD-664BD488E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" y="9343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CD3EF1-B60E-4611-AFC2-767B9AC07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" y="4771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2808CE-54C4-42F6-B23A-574CEB9D7E50}"/>
              </a:ext>
            </a:extLst>
          </p:cNvPr>
          <p:cNvSpPr/>
          <p:nvPr/>
        </p:nvSpPr>
        <p:spPr>
          <a:xfrm>
            <a:off x="1181254" y="1651596"/>
            <a:ext cx="1329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운영자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effectLst>
                <a:glow rad="12700">
                  <a:schemeClr val="accent1">
                    <a:lumMod val="40000"/>
                    <a:lumOff val="60000"/>
                  </a:schemeClr>
                </a:glow>
                <a:reflection stA="45000" endPos="0" dist="50800" dir="5400000" sy="-100000" algn="bl" rotWithShape="0"/>
              </a:effectLst>
              <a:latin typeface="Impact" panose="020B080603090205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A696FD-6E21-4120-A99C-B3B032960AAB}"/>
              </a:ext>
            </a:extLst>
          </p:cNvPr>
          <p:cNvSpPr/>
          <p:nvPr/>
        </p:nvSpPr>
        <p:spPr>
          <a:xfrm>
            <a:off x="1181254" y="4600615"/>
            <a:ext cx="1613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회원 시청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effectLst>
                <a:glow rad="12700">
                  <a:schemeClr val="accent1">
                    <a:lumMod val="40000"/>
                    <a:lumOff val="60000"/>
                  </a:schemeClr>
                </a:glow>
                <a:reflection stA="45000" endPos="0" dist="50800" dir="5400000" sy="-100000" algn="bl" rotWithShape="0"/>
              </a:effectLst>
              <a:latin typeface="Impact" panose="020B080603090205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75308F-60AE-457B-853C-38B386213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795389688" descr="EMB00000a4056d4">
            <a:extLst>
              <a:ext uri="{FF2B5EF4-FFF2-40B4-BE49-F238E27FC236}">
                <a16:creationId xmlns:a16="http://schemas.microsoft.com/office/drawing/2014/main" id="{9AD8116A-EE53-4136-BD01-CA279BB829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6" r="53393" b="43023"/>
          <a:stretch/>
        </p:blipFill>
        <p:spPr bwMode="auto">
          <a:xfrm>
            <a:off x="3320504" y="1651596"/>
            <a:ext cx="4577815" cy="177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9C1F6841-ACE4-447E-8A72-F5B5FA927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795390768" descr="EMB00000a4056d6">
            <a:extLst>
              <a:ext uri="{FF2B5EF4-FFF2-40B4-BE49-F238E27FC236}">
                <a16:creationId xmlns:a16="http://schemas.microsoft.com/office/drawing/2014/main" id="{E4C37594-656D-4ED4-B706-A0661CED4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r="14091" b="40064"/>
          <a:stretch/>
        </p:blipFill>
        <p:spPr bwMode="auto">
          <a:xfrm>
            <a:off x="3379876" y="4600615"/>
            <a:ext cx="6058360" cy="178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76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536154-895E-4AAA-AEE3-64C6A5BFAF68}"/>
              </a:ext>
            </a:extLst>
          </p:cNvPr>
          <p:cNvSpPr/>
          <p:nvPr/>
        </p:nvSpPr>
        <p:spPr>
          <a:xfrm>
            <a:off x="495645" y="349608"/>
            <a:ext cx="2981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glow rad="1270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SQL </a:t>
            </a:r>
            <a:r>
              <a:rPr lang="ko-KR" altLang="en-US" sz="3200" dirty="0">
                <a:solidFill>
                  <a:schemeClr val="bg1"/>
                </a:solidFill>
                <a:effectLst>
                  <a:glow rad="1270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실행 결과 </a:t>
            </a:r>
            <a:endParaRPr lang="en-US" altLang="ko-KR" sz="3200" dirty="0">
              <a:solidFill>
                <a:schemeClr val="bg1"/>
              </a:solidFill>
              <a:effectLst>
                <a:glow rad="127000">
                  <a:schemeClr val="accent1">
                    <a:lumMod val="60000"/>
                    <a:lumOff val="40000"/>
                    <a:alpha val="40000"/>
                  </a:schemeClr>
                </a:glow>
                <a:outerShdw blurRad="50800" dist="50800" dir="5400000" sx="64000" sy="64000" algn="ctr" rotWithShape="0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38ABAD-9310-4CA1-B2FD-664BD488E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" y="9343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CD3EF1-B60E-4611-AFC2-767B9AC07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" y="4771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2808CE-54C4-42F6-B23A-574CEB9D7E50}"/>
              </a:ext>
            </a:extLst>
          </p:cNvPr>
          <p:cNvSpPr/>
          <p:nvPr/>
        </p:nvSpPr>
        <p:spPr>
          <a:xfrm>
            <a:off x="954752" y="2305937"/>
            <a:ext cx="1762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비회원 시청 </a:t>
            </a:r>
            <a:endParaRPr lang="en-US" altLang="ko-KR" dirty="0">
              <a:solidFill>
                <a:schemeClr val="bg1">
                  <a:lumMod val="95000"/>
                </a:schemeClr>
              </a:solidFill>
              <a:effectLst>
                <a:glow rad="12700">
                  <a:schemeClr val="accent1">
                    <a:lumMod val="40000"/>
                    <a:lumOff val="60000"/>
                  </a:schemeClr>
                </a:glow>
                <a:reflection stA="45000" endPos="0" dist="50800" dir="5400000" sy="-100000" algn="bl" rotWithShape="0"/>
              </a:effectLst>
              <a:latin typeface="Impact" panose="020B080603090205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75308F-60AE-457B-853C-38B386213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1F6841-ACE4-447E-8A72-F5B5FA927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E81CB8C-72AA-4931-B6D1-52234F1CB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795393288" descr="EMB00000a4056d8">
            <a:extLst>
              <a:ext uri="{FF2B5EF4-FFF2-40B4-BE49-F238E27FC236}">
                <a16:creationId xmlns:a16="http://schemas.microsoft.com/office/drawing/2014/main" id="{D933D17C-0976-4606-B5EE-3823FCF98A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" r="37197" b="49372"/>
          <a:stretch/>
        </p:blipFill>
        <p:spPr bwMode="auto">
          <a:xfrm>
            <a:off x="3153374" y="2303139"/>
            <a:ext cx="6394092" cy="178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326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536154-895E-4AAA-AEE3-64C6A5BFAF68}"/>
              </a:ext>
            </a:extLst>
          </p:cNvPr>
          <p:cNvSpPr/>
          <p:nvPr/>
        </p:nvSpPr>
        <p:spPr>
          <a:xfrm>
            <a:off x="495645" y="349608"/>
            <a:ext cx="1327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glow rad="1270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Error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CD3EF1-B60E-4611-AFC2-767B9AC07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" y="4771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75308F-60AE-457B-853C-38B386213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1F6841-ACE4-447E-8A72-F5B5FA927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E81CB8C-72AA-4931-B6D1-52234F1CB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D8A0D-D260-4392-A703-E0C8313DBFB7}"/>
              </a:ext>
            </a:extLst>
          </p:cNvPr>
          <p:cNvSpPr txBox="1"/>
          <p:nvPr/>
        </p:nvSpPr>
        <p:spPr>
          <a:xfrm>
            <a:off x="495645" y="1394460"/>
            <a:ext cx="441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 Rounded MT Bold" panose="020F0704030504030204" pitchFamily="34" charset="0"/>
              </a:rPr>
              <a:t>1. Foreign Key</a:t>
            </a:r>
            <a:r>
              <a:rPr lang="ko-KR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가 존재하지 않는 경우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821B481-9E68-468A-9EB1-877DB2177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" y="14159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4EC28F6-9BCB-4D48-AD93-7700E3BD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" y="8222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D8BEA0B-E7B5-40B2-8DDA-DFB811582E01}"/>
              </a:ext>
            </a:extLst>
          </p:cNvPr>
          <p:cNvGrpSpPr/>
          <p:nvPr/>
        </p:nvGrpSpPr>
        <p:grpSpPr>
          <a:xfrm>
            <a:off x="969644" y="2245380"/>
            <a:ext cx="10071735" cy="3698220"/>
            <a:chOff x="605790" y="2016780"/>
            <a:chExt cx="10824210" cy="3853088"/>
          </a:xfrm>
        </p:grpSpPr>
        <p:pic>
          <p:nvPicPr>
            <p:cNvPr id="7169" name="_x795393216" descr="EMB00000a4056da">
              <a:extLst>
                <a:ext uri="{FF2B5EF4-FFF2-40B4-BE49-F238E27FC236}">
                  <a16:creationId xmlns:a16="http://schemas.microsoft.com/office/drawing/2014/main" id="{0CF182CD-1935-4B9A-9037-E418060A67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0" b="88813"/>
            <a:stretch/>
          </p:blipFill>
          <p:spPr bwMode="auto">
            <a:xfrm>
              <a:off x="605790" y="2016780"/>
              <a:ext cx="1082421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1" name="_x795393216" descr="EMB00000a4056da">
              <a:extLst>
                <a:ext uri="{FF2B5EF4-FFF2-40B4-BE49-F238E27FC236}">
                  <a16:creationId xmlns:a16="http://schemas.microsoft.com/office/drawing/2014/main" id="{6A9A834E-8484-4DFF-9B15-828D4E692D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643"/>
            <a:stretch/>
          </p:blipFill>
          <p:spPr bwMode="auto">
            <a:xfrm>
              <a:off x="605790" y="2452469"/>
              <a:ext cx="10812780" cy="3417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97761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536154-895E-4AAA-AEE3-64C6A5BFAF68}"/>
              </a:ext>
            </a:extLst>
          </p:cNvPr>
          <p:cNvSpPr/>
          <p:nvPr/>
        </p:nvSpPr>
        <p:spPr>
          <a:xfrm>
            <a:off x="495645" y="349608"/>
            <a:ext cx="1327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glow rad="1270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Error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CD3EF1-B60E-4611-AFC2-767B9AC07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" y="4771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75308F-60AE-457B-853C-38B386213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1F6841-ACE4-447E-8A72-F5B5FA927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E81CB8C-72AA-4931-B6D1-52234F1CB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D8A0D-D260-4392-A703-E0C8313DBFB7}"/>
              </a:ext>
            </a:extLst>
          </p:cNvPr>
          <p:cNvSpPr txBox="1"/>
          <p:nvPr/>
        </p:nvSpPr>
        <p:spPr>
          <a:xfrm>
            <a:off x="495645" y="1394460"/>
            <a:ext cx="537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 Rounded MT Bold" panose="020F0704030504030204" pitchFamily="34" charset="0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도메인 범위에 맞지 않게 데이터를 삽입할 경우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821B481-9E68-468A-9EB1-877DB2177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" y="14159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4EC28F6-9BCB-4D48-AD93-7700E3BD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" y="8222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A762EB-4810-4870-8B76-B4A32C8E3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3842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3E39F-41E6-4644-B035-A0B3566E5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44" y="938460"/>
            <a:ext cx="24297211" cy="9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987B47F-18AC-42EA-A6FA-CAEBC5C7AE2F}"/>
              </a:ext>
            </a:extLst>
          </p:cNvPr>
          <p:cNvGrpSpPr/>
          <p:nvPr/>
        </p:nvGrpSpPr>
        <p:grpSpPr>
          <a:xfrm>
            <a:off x="960236" y="2158926"/>
            <a:ext cx="10271528" cy="3876828"/>
            <a:chOff x="495644" y="1926095"/>
            <a:chExt cx="11013088" cy="4109659"/>
          </a:xfrm>
        </p:grpSpPr>
        <p:pic>
          <p:nvPicPr>
            <p:cNvPr id="11265" name="_x795385872" descr="EMB00000a4056dd">
              <a:extLst>
                <a:ext uri="{FF2B5EF4-FFF2-40B4-BE49-F238E27FC236}">
                  <a16:creationId xmlns:a16="http://schemas.microsoft.com/office/drawing/2014/main" id="{691F787F-D04E-467A-A945-BE525AECD2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277"/>
            <a:stretch/>
          </p:blipFill>
          <p:spPr bwMode="auto">
            <a:xfrm>
              <a:off x="495645" y="1926095"/>
              <a:ext cx="11001030" cy="869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7" name="_x795386160" descr="EMB00000a4056dd">
              <a:extLst>
                <a:ext uri="{FF2B5EF4-FFF2-40B4-BE49-F238E27FC236}">
                  <a16:creationId xmlns:a16="http://schemas.microsoft.com/office/drawing/2014/main" id="{69F998E0-1601-46EC-9480-5E5956850F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712"/>
            <a:stretch/>
          </p:blipFill>
          <p:spPr bwMode="auto">
            <a:xfrm>
              <a:off x="495644" y="2718124"/>
              <a:ext cx="11013088" cy="3317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4160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536154-895E-4AAA-AEE3-64C6A5BFAF68}"/>
              </a:ext>
            </a:extLst>
          </p:cNvPr>
          <p:cNvSpPr/>
          <p:nvPr/>
        </p:nvSpPr>
        <p:spPr>
          <a:xfrm>
            <a:off x="495645" y="349608"/>
            <a:ext cx="1327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glow rad="1270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Error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CD3EF1-B60E-4611-AFC2-767B9AC07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" y="4771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75308F-60AE-457B-853C-38B386213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1F6841-ACE4-447E-8A72-F5B5FA927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E81CB8C-72AA-4931-B6D1-52234F1CB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D8A0D-D260-4392-A703-E0C8313DBFB7}"/>
              </a:ext>
            </a:extLst>
          </p:cNvPr>
          <p:cNvSpPr txBox="1"/>
          <p:nvPr/>
        </p:nvSpPr>
        <p:spPr>
          <a:xfrm>
            <a:off x="495645" y="1394460"/>
            <a:ext cx="441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 Rounded MT Bold" panose="020F0704030504030204" pitchFamily="34" charset="0"/>
              </a:rPr>
              <a:t>3. Primary Key</a:t>
            </a:r>
            <a:r>
              <a:rPr lang="ko-KR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가 </a:t>
            </a:r>
            <a:r>
              <a:rPr lang="en-US" altLang="ko-KR" dirty="0">
                <a:solidFill>
                  <a:schemeClr val="bg1"/>
                </a:solidFill>
                <a:latin typeface="Arial Rounded MT Bold" panose="020F0704030504030204" pitchFamily="34" charset="0"/>
              </a:rPr>
              <a:t>NULL </a:t>
            </a:r>
            <a:r>
              <a:rPr lang="ko-KR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값인 경우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821B481-9E68-468A-9EB1-877DB2177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" y="14159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4EC28F6-9BCB-4D48-AD93-7700E3BD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" y="8222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C5A7B8-52F6-439E-A310-7E0E86B00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89" y="1624508"/>
            <a:ext cx="22551975" cy="911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1D12E50-0C91-4407-BFAA-B77B9BF24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" y="2174412"/>
            <a:ext cx="24318794" cy="75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A110F3-B8FE-4687-8985-9A48FCF98569}"/>
              </a:ext>
            </a:extLst>
          </p:cNvPr>
          <p:cNvGrpSpPr/>
          <p:nvPr/>
        </p:nvGrpSpPr>
        <p:grpSpPr>
          <a:xfrm>
            <a:off x="969206" y="2174412"/>
            <a:ext cx="10085656" cy="3686045"/>
            <a:chOff x="605790" y="2081709"/>
            <a:chExt cx="10772466" cy="4049283"/>
          </a:xfrm>
        </p:grpSpPr>
        <p:pic>
          <p:nvPicPr>
            <p:cNvPr id="10241" name="_x795385944" descr="EMB00000a4056e1">
              <a:extLst>
                <a:ext uri="{FF2B5EF4-FFF2-40B4-BE49-F238E27FC236}">
                  <a16:creationId xmlns:a16="http://schemas.microsoft.com/office/drawing/2014/main" id="{21644AD2-DDD0-4A72-8412-AB33F76B58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923"/>
            <a:stretch/>
          </p:blipFill>
          <p:spPr bwMode="auto">
            <a:xfrm>
              <a:off x="605790" y="2081709"/>
              <a:ext cx="10772466" cy="66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3" name="_x795386160" descr="EMB00000a4056e1">
              <a:extLst>
                <a:ext uri="{FF2B5EF4-FFF2-40B4-BE49-F238E27FC236}">
                  <a16:creationId xmlns:a16="http://schemas.microsoft.com/office/drawing/2014/main" id="{70DAC979-BDB4-4002-91C1-1099EF51B1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452"/>
            <a:stretch/>
          </p:blipFill>
          <p:spPr bwMode="auto">
            <a:xfrm>
              <a:off x="605790" y="2745000"/>
              <a:ext cx="10772466" cy="3385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4011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536154-895E-4AAA-AEE3-64C6A5BFAF68}"/>
              </a:ext>
            </a:extLst>
          </p:cNvPr>
          <p:cNvSpPr/>
          <p:nvPr/>
        </p:nvSpPr>
        <p:spPr>
          <a:xfrm>
            <a:off x="495645" y="349608"/>
            <a:ext cx="1327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glow rad="1270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Error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CD3EF1-B60E-4611-AFC2-767B9AC07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" y="4771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75308F-60AE-457B-853C-38B386213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1F6841-ACE4-447E-8A72-F5B5FA927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E81CB8C-72AA-4931-B6D1-52234F1CB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D8A0D-D260-4392-A703-E0C8313DBFB7}"/>
              </a:ext>
            </a:extLst>
          </p:cNvPr>
          <p:cNvSpPr txBox="1"/>
          <p:nvPr/>
        </p:nvSpPr>
        <p:spPr>
          <a:xfrm>
            <a:off x="495645" y="1394460"/>
            <a:ext cx="441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 Rounded MT Bold" panose="020F0704030504030204" pitchFamily="34" charset="0"/>
              </a:rPr>
              <a:t>4. Not Null </a:t>
            </a:r>
            <a:r>
              <a:rPr lang="ko-KR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에 </a:t>
            </a:r>
            <a:r>
              <a:rPr lang="en-US" altLang="ko-KR" dirty="0">
                <a:solidFill>
                  <a:schemeClr val="bg1"/>
                </a:solidFill>
                <a:latin typeface="Arial Rounded MT Bold" panose="020F0704030504030204" pitchFamily="34" charset="0"/>
              </a:rPr>
              <a:t>Null</a:t>
            </a:r>
            <a:r>
              <a:rPr lang="ko-KR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값을 주는 경우</a:t>
            </a:r>
          </a:p>
          <a:p>
            <a:endParaRPr lang="ko-KR" alt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4EC28F6-9BCB-4D48-AD93-7700E3BD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" y="8222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65D3A-CE34-4F4F-B4C1-350FA1EF3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624509"/>
            <a:ext cx="15899056" cy="68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7176A8FD-6955-483C-838F-A0EFE78E4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" y="1964996"/>
            <a:ext cx="24107134" cy="80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13D33E7-D6E0-4EA4-AC35-CAFD0D4BF6FF}"/>
              </a:ext>
            </a:extLst>
          </p:cNvPr>
          <p:cNvGrpSpPr/>
          <p:nvPr/>
        </p:nvGrpSpPr>
        <p:grpSpPr>
          <a:xfrm>
            <a:off x="1159352" y="2270840"/>
            <a:ext cx="9792579" cy="3422749"/>
            <a:chOff x="605790" y="1969573"/>
            <a:chExt cx="10678707" cy="3831511"/>
          </a:xfrm>
        </p:grpSpPr>
        <p:pic>
          <p:nvPicPr>
            <p:cNvPr id="9219" name="_x795395952" descr="EMB00000a4056e4">
              <a:extLst>
                <a:ext uri="{FF2B5EF4-FFF2-40B4-BE49-F238E27FC236}">
                  <a16:creationId xmlns:a16="http://schemas.microsoft.com/office/drawing/2014/main" id="{CE9A22DF-6808-4F03-B279-AB3C1FD889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450"/>
            <a:stretch/>
          </p:blipFill>
          <p:spPr bwMode="auto">
            <a:xfrm>
              <a:off x="605790" y="1969573"/>
              <a:ext cx="10678707" cy="56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1" name="_x795395880" descr="EMB00000a4056e4">
              <a:extLst>
                <a:ext uri="{FF2B5EF4-FFF2-40B4-BE49-F238E27FC236}">
                  <a16:creationId xmlns:a16="http://schemas.microsoft.com/office/drawing/2014/main" id="{1BB29819-44B0-406E-9A5F-C79FE988DB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829"/>
            <a:stretch/>
          </p:blipFill>
          <p:spPr bwMode="auto">
            <a:xfrm>
              <a:off x="605790" y="2534920"/>
              <a:ext cx="10678707" cy="3266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04327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536154-895E-4AAA-AEE3-64C6A5BFAF68}"/>
              </a:ext>
            </a:extLst>
          </p:cNvPr>
          <p:cNvSpPr/>
          <p:nvPr/>
        </p:nvSpPr>
        <p:spPr>
          <a:xfrm>
            <a:off x="495645" y="349608"/>
            <a:ext cx="13274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glow rad="1270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Error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CD3EF1-B60E-4611-AFC2-767B9AC07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" y="4771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75308F-60AE-457B-853C-38B386213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1F6841-ACE4-447E-8A72-F5B5FA927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E81CB8C-72AA-4931-B6D1-52234F1CB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D8A0D-D260-4392-A703-E0C8313DBFB7}"/>
              </a:ext>
            </a:extLst>
          </p:cNvPr>
          <p:cNvSpPr txBox="1"/>
          <p:nvPr/>
        </p:nvSpPr>
        <p:spPr>
          <a:xfrm>
            <a:off x="495645" y="1394460"/>
            <a:ext cx="585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 Rounded MT Bold" panose="020F0704030504030204" pitchFamily="34" charset="0"/>
              </a:rPr>
              <a:t>5. Foreign Key</a:t>
            </a:r>
            <a:r>
              <a:rPr lang="ko-KR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의 </a:t>
            </a:r>
            <a:r>
              <a:rPr lang="en-US" altLang="ko-KR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parent </a:t>
            </a:r>
            <a:r>
              <a:rPr lang="ko-KR" alt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키가 존재하지 않는 경우</a:t>
            </a:r>
          </a:p>
          <a:p>
            <a:endParaRPr lang="ko-KR" alt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821B481-9E68-468A-9EB1-877DB2177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" y="14159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4EC28F6-9BCB-4D48-AD93-7700E3BD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" y="8222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683C6F-FBFE-4D3F-893A-4E13A6F13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89" y="1698604"/>
            <a:ext cx="24177575" cy="86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594F4-5DF8-4E8F-A286-1871622A6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" y="2188530"/>
            <a:ext cx="24177572" cy="79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28927C-16F6-4A76-BD35-1209DC4F27A6}"/>
              </a:ext>
            </a:extLst>
          </p:cNvPr>
          <p:cNvGrpSpPr/>
          <p:nvPr/>
        </p:nvGrpSpPr>
        <p:grpSpPr>
          <a:xfrm>
            <a:off x="1322802" y="2236891"/>
            <a:ext cx="9546396" cy="3531822"/>
            <a:chOff x="605789" y="2177316"/>
            <a:chExt cx="10709910" cy="3872064"/>
          </a:xfrm>
        </p:grpSpPr>
        <p:pic>
          <p:nvPicPr>
            <p:cNvPr id="8193" name="_x795391416" descr="EMB00000a4056e7">
              <a:extLst>
                <a:ext uri="{FF2B5EF4-FFF2-40B4-BE49-F238E27FC236}">
                  <a16:creationId xmlns:a16="http://schemas.microsoft.com/office/drawing/2014/main" id="{A893AF9D-A50A-4240-BFC0-26A8C3DDB1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" b="90126"/>
            <a:stretch/>
          </p:blipFill>
          <p:spPr bwMode="auto">
            <a:xfrm>
              <a:off x="605789" y="2177316"/>
              <a:ext cx="10709910" cy="554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5" name="_x795388032" descr="EMB00000a4056e7">
              <a:extLst>
                <a:ext uri="{FF2B5EF4-FFF2-40B4-BE49-F238E27FC236}">
                  <a16:creationId xmlns:a16="http://schemas.microsoft.com/office/drawing/2014/main" id="{A3A397AA-4B05-4A51-A813-65DFFED925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14"/>
            <a:stretch/>
          </p:blipFill>
          <p:spPr bwMode="auto">
            <a:xfrm>
              <a:off x="605790" y="2732725"/>
              <a:ext cx="10709909" cy="3316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01273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536154-895E-4AAA-AEE3-64C6A5BFAF68}"/>
              </a:ext>
            </a:extLst>
          </p:cNvPr>
          <p:cNvSpPr/>
          <p:nvPr/>
        </p:nvSpPr>
        <p:spPr>
          <a:xfrm>
            <a:off x="495645" y="349608"/>
            <a:ext cx="2544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ffectLst>
                  <a:glow rad="1270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장점 및 단점</a:t>
            </a:r>
            <a:r>
              <a:rPr lang="en-US" altLang="ko-KR" sz="3200" dirty="0">
                <a:solidFill>
                  <a:schemeClr val="bg1"/>
                </a:solidFill>
                <a:effectLst>
                  <a:glow rad="1270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CD3EF1-B60E-4611-AFC2-767B9AC07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" y="4771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75308F-60AE-457B-853C-38B386213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1F6841-ACE4-447E-8A72-F5B5FA927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E81CB8C-72AA-4931-B6D1-52234F1CB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D8A0D-D260-4392-A703-E0C8313DBFB7}"/>
              </a:ext>
            </a:extLst>
          </p:cNvPr>
          <p:cNvSpPr txBox="1"/>
          <p:nvPr/>
        </p:nvSpPr>
        <p:spPr>
          <a:xfrm>
            <a:off x="952845" y="1761034"/>
            <a:ext cx="94074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장점 </a:t>
            </a:r>
            <a:r>
              <a:rPr lang="en-US" altLang="ko-KR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저희는 릴레이션을 생성할 때 추후에 더욱더 발전할 수 있는 기반을 생성하기 위해 운영 시스템에 관련된 자세한 속성들까지 추가를 해서 생성했습니다</a:t>
            </a:r>
            <a:r>
              <a:rPr lang="en-US" altLang="ko-KR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또한 요즘 사회적 이슈가 되는 후원 금액을 회원들에게 제한을 걸어서  일정 금액 이상은 후원하지 못하게 만들었습니다</a:t>
            </a:r>
            <a:r>
              <a:rPr lang="en-US" altLang="ko-KR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altLang="ko-K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altLang="ko-K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altLang="ko-K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단점 </a:t>
            </a:r>
            <a:r>
              <a:rPr lang="en-US" altLang="ko-KR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: </a:t>
            </a:r>
            <a:r>
              <a:rPr lang="ko-KR" alt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릴레이션을 생성할 때 자세한 속성들까지 생성 해서 데이터를 입력할 때 거짓 값을 넣은 속성들이 간혹 있었습니다</a:t>
            </a:r>
            <a:r>
              <a:rPr lang="en-US" altLang="ko-KR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기존에 나와있는 운영 시스템의 범위가 너무 광범위해서 저희는 범위를 줄여서 다시 구조화 시켰으므로 기존에 있는 기능을 전부다 구현하지는 못했습니다</a:t>
            </a:r>
            <a:r>
              <a:rPr lang="en-US" altLang="ko-KR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ko-KR" alt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821B481-9E68-468A-9EB1-877DB2177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" y="14159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4EC28F6-9BCB-4D48-AD93-7700E3BD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" y="8222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594F4-5DF8-4E8F-A286-1871622A6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" y="2188530"/>
            <a:ext cx="24177572" cy="79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7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A2C49-9C7B-4F76-BC01-A5059A87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0" y="206505"/>
            <a:ext cx="1979646" cy="1118442"/>
          </a:xfrm>
        </p:spPr>
        <p:txBody>
          <a:bodyPr>
            <a:normAutofit/>
          </a:bodyPr>
          <a:lstStyle/>
          <a:p>
            <a:r>
              <a:rPr lang="ko-KR" altLang="en-US" sz="5800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  <a:outerShdw blurRad="50800" dist="50800" dir="5400000" sx="64000" sy="64000" algn="ctr" rotWithShape="0">
                    <a:srgbClr val="000000"/>
                  </a:outerShdw>
                  <a:reflection stA="0" endPos="65000" dist="50800" dir="5400000" sy="-100000" algn="bl" rotWithShape="0"/>
                </a:effectLst>
                <a:latin typeface="Arial Rounded MT Bold" panose="020F0704030504030204" pitchFamily="34" charset="0"/>
              </a:rPr>
              <a:t> </a:t>
            </a:r>
            <a:endParaRPr lang="ko-KR" altLang="en-US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23CA3-BC02-4065-AB3B-C8C628260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830" y="1633557"/>
            <a:ext cx="9276185" cy="489241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FFFFFF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요구사항 기술서</a:t>
            </a:r>
            <a:r>
              <a:rPr lang="en-US" altLang="ko-KR" sz="2000" dirty="0">
                <a:solidFill>
                  <a:srgbClr val="FFFFFF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(</a:t>
            </a:r>
            <a:r>
              <a:rPr lang="ko-KR" altLang="en-US" sz="2000" dirty="0">
                <a:solidFill>
                  <a:srgbClr val="FFFFFF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요구사항 명세서</a:t>
            </a:r>
            <a:r>
              <a:rPr lang="en-US" altLang="ko-KR" sz="2000" dirty="0">
                <a:solidFill>
                  <a:srgbClr val="FFFFFF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)</a:t>
            </a:r>
          </a:p>
          <a:p>
            <a:pPr marL="457200" lvl="1" indent="0">
              <a:buNone/>
            </a:pPr>
            <a:endParaRPr lang="en-US" altLang="ko-KR" sz="2000" dirty="0">
              <a:solidFill>
                <a:srgbClr val="FFFFF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FFFFFF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ER </a:t>
            </a:r>
            <a:r>
              <a:rPr lang="ko-KR" altLang="en-US" sz="2000" dirty="0">
                <a:solidFill>
                  <a:srgbClr val="FFFFFF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모델   </a:t>
            </a:r>
            <a:r>
              <a:rPr lang="en-US" altLang="ko-KR" sz="2000" dirty="0">
                <a:solidFill>
                  <a:srgbClr val="FFFFFF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(</a:t>
            </a:r>
            <a:r>
              <a:rPr lang="ko-KR" altLang="en-US" sz="2000" dirty="0">
                <a:solidFill>
                  <a:srgbClr val="FFFFFF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요구사항 명세서           개념 모델링</a:t>
            </a:r>
            <a:r>
              <a:rPr lang="en-US" altLang="ko-KR" sz="2000" dirty="0">
                <a:solidFill>
                  <a:srgbClr val="FFFFFF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rgbClr val="FFFFFF"/>
              </a:solidFill>
              <a:effectLst>
                <a:glow rad="127000">
                  <a:schemeClr val="accent1">
                    <a:lumMod val="40000"/>
                    <a:lumOff val="60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FFFFFF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릴레이션 스키마</a:t>
            </a:r>
            <a:r>
              <a:rPr lang="en-US" altLang="ko-KR" sz="2000" dirty="0">
                <a:solidFill>
                  <a:srgbClr val="FFFFFF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(</a:t>
            </a:r>
            <a:r>
              <a:rPr lang="ko-KR" altLang="en-US" sz="2000" dirty="0">
                <a:solidFill>
                  <a:srgbClr val="FFFFFF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개념 모델링          릴레이션 스키마</a:t>
            </a:r>
            <a:r>
              <a:rPr lang="en-US" altLang="ko-KR" sz="2000" dirty="0">
                <a:solidFill>
                  <a:srgbClr val="FFFFFF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rgbClr val="FFFFFF"/>
              </a:solidFill>
              <a:effectLst>
                <a:glow rad="127000">
                  <a:schemeClr val="accent1">
                    <a:lumMod val="40000"/>
                    <a:lumOff val="60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FFFFFF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테이블 정의서 </a:t>
            </a:r>
            <a:endParaRPr lang="en-US" altLang="ko-KR" sz="2000" dirty="0">
              <a:solidFill>
                <a:srgbClr val="FFFFFF"/>
              </a:solidFill>
              <a:effectLst>
                <a:glow rad="127000">
                  <a:schemeClr val="accent1">
                    <a:lumMod val="40000"/>
                    <a:lumOff val="60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rgbClr val="FFFFFF"/>
              </a:solidFill>
              <a:effectLst>
                <a:glow rad="127000">
                  <a:schemeClr val="accent1">
                    <a:lumMod val="40000"/>
                    <a:lumOff val="60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FFFFFF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SQL</a:t>
            </a:r>
            <a:r>
              <a:rPr lang="ko-KR" altLang="en-US" sz="2000" dirty="0">
                <a:solidFill>
                  <a:srgbClr val="FFFFFF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 실행 결과 </a:t>
            </a:r>
            <a:endParaRPr lang="en-US" altLang="ko-KR" sz="2000" dirty="0">
              <a:solidFill>
                <a:srgbClr val="FFFFFF"/>
              </a:solidFill>
              <a:effectLst>
                <a:glow rad="127000">
                  <a:schemeClr val="accent1">
                    <a:lumMod val="40000"/>
                    <a:lumOff val="60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FFFFFF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장점 및 단점 </a:t>
            </a:r>
            <a:endParaRPr lang="en-US" altLang="ko-KR" sz="2000" dirty="0">
              <a:solidFill>
                <a:srgbClr val="FFFFFF"/>
              </a:solidFill>
              <a:effectLst>
                <a:glow rad="127000">
                  <a:schemeClr val="accent1">
                    <a:lumMod val="40000"/>
                    <a:lumOff val="60000"/>
                    <a:alpha val="40000"/>
                  </a:schemeClr>
                </a:glow>
              </a:effectLst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ko-KR" altLang="en-US" sz="20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8ADC76E-C925-4CC2-8E63-1914CB9E1039}"/>
              </a:ext>
            </a:extLst>
          </p:cNvPr>
          <p:cNvSpPr/>
          <p:nvPr/>
        </p:nvSpPr>
        <p:spPr>
          <a:xfrm>
            <a:off x="4719240" y="2444283"/>
            <a:ext cx="310450" cy="21942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glow rad="127000">
              <a:schemeClr val="bg1">
                <a:lumMod val="95000"/>
                <a:alpha val="40000"/>
              </a:schemeClr>
            </a:glow>
            <a:outerShdw blurRad="50800" dist="50800" dir="5400000" sx="10000" sy="1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88E6F40-07B6-41D1-88FB-5E55D82BC3E9}"/>
              </a:ext>
            </a:extLst>
          </p:cNvPr>
          <p:cNvSpPr/>
          <p:nvPr/>
        </p:nvSpPr>
        <p:spPr>
          <a:xfrm>
            <a:off x="4942625" y="3239646"/>
            <a:ext cx="325661" cy="214521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glow rad="127000">
              <a:schemeClr val="bg1">
                <a:lumMod val="95000"/>
                <a:alpha val="40000"/>
              </a:schemeClr>
            </a:glow>
            <a:outerShdw blurRad="50800" dist="50800" dir="5400000" sx="10000" sy="1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629ED0-F757-42AF-BD5E-71695D8EDF21}"/>
              </a:ext>
            </a:extLst>
          </p:cNvPr>
          <p:cNvSpPr/>
          <p:nvPr/>
        </p:nvSpPr>
        <p:spPr>
          <a:xfrm>
            <a:off x="961830" y="532839"/>
            <a:ext cx="108234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3500" dirty="0">
                <a:solidFill>
                  <a:schemeClr val="bg1"/>
                </a:solidFill>
                <a:effectLst>
                  <a:glow rad="1270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3069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7FB96-6A82-411C-8D81-949A3DEE9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81" y="384655"/>
            <a:ext cx="3248608" cy="755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solidFill>
                  <a:schemeClr val="bg1"/>
                </a:solidFill>
                <a:effectLst>
                  <a:glow rad="1270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요구사항 기술서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142481B-C0CC-438F-9B0B-02257DC62546}"/>
              </a:ext>
            </a:extLst>
          </p:cNvPr>
          <p:cNvSpPr/>
          <p:nvPr/>
        </p:nvSpPr>
        <p:spPr>
          <a:xfrm>
            <a:off x="429622" y="2021615"/>
            <a:ext cx="10492843" cy="358592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회원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,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비회원 모두 방송 시청은 가능하고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, 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채팅 및 후원은 회원만 가능하다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회원으로 가입하려면 회원 아이디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,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비밀번호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,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이름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,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주민등록번호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,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핸드폰번호를 입력해야 한다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회원은 회원 아이디로 식별하고 비회원은 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IP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주소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(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숫자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)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로 식별 한다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회원 안에는 시청자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, 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송출 자도 포함되어 있다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회원들은 방송을 시청하며 채팅으로 소통할 수 있고 후원 할 수 있다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prstClr val="white">
                  <a:lumMod val="95000"/>
                </a:prstClr>
              </a:solidFill>
              <a:effectLst>
                <a:glow rad="12700">
                  <a:schemeClr val="accent1">
                    <a:lumMod val="40000"/>
                    <a:lumOff val="60000"/>
                  </a:schemeClr>
                </a:glow>
                <a:reflection stA="45000" endPos="0" dist="50800" dir="5400000" sy="-100000" algn="bl" rotWithShape="0"/>
              </a:effectLst>
              <a:latin typeface="Arial Rounded MT Bold" panose="020F07040305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운영자는 방송의 수위 및 적합성을 관리 하에 방송을 중지 시킬 수 있다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운영자는 송출자의 후원금 과 시청자 수 등으로 송출자의 등급을 결정할 수 있다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운영자는 여러 명의 송출자를 관리 할 수 있고 송출자는 한 명의 운영자에 의해 관리 되어진다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prstClr val="white">
                  <a:lumMod val="95000"/>
                </a:prstClr>
              </a:solidFill>
              <a:effectLst>
                <a:glow rad="12700">
                  <a:schemeClr val="accent1">
                    <a:lumMod val="40000"/>
                    <a:lumOff val="60000"/>
                  </a:schemeClr>
                </a:glow>
                <a:reflection stA="45000" endPos="0" dist="50800" dir="5400000" sy="-100000" algn="bl" rotWithShape="0"/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1756FD-CB7B-4069-86CC-689DFE640731}"/>
              </a:ext>
            </a:extLst>
          </p:cNvPr>
          <p:cNvSpPr txBox="1"/>
          <p:nvPr/>
        </p:nvSpPr>
        <p:spPr>
          <a:xfrm>
            <a:off x="765810" y="1052112"/>
            <a:ext cx="533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회원 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, </a:t>
            </a:r>
            <a:r>
              <a: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비회원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, </a:t>
            </a:r>
            <a:r>
              <a: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운영자 </a:t>
            </a:r>
          </a:p>
        </p:txBody>
      </p:sp>
    </p:spTree>
    <p:extLst>
      <p:ext uri="{BB962C8B-B14F-4D97-AF65-F5344CB8AC3E}">
        <p14:creationId xmlns:p14="http://schemas.microsoft.com/office/powerpoint/2010/main" val="327182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7FB96-6A82-411C-8D81-949A3DEE9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81" y="384655"/>
            <a:ext cx="3248608" cy="755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solidFill>
                  <a:schemeClr val="bg1"/>
                </a:solidFill>
                <a:effectLst>
                  <a:glow rad="1270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요구사항 기술서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142481B-C0CC-438F-9B0B-02257DC62546}"/>
              </a:ext>
            </a:extLst>
          </p:cNvPr>
          <p:cNvSpPr/>
          <p:nvPr/>
        </p:nvSpPr>
        <p:spPr>
          <a:xfrm>
            <a:off x="443990" y="1519175"/>
            <a:ext cx="10344252" cy="358592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송출자는 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1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개의 방송만 송출할 수 있다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송출자는 만 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19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세 이상 시청을 허용 할 수 있다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송출자는 등급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,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닉네임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(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유일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),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누적 후원금 을 저장한다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시청자는 한번에 여러 개의 방송을 시청 할 수 있다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방송은 방송 종류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,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방송 제목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,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시청자수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, 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방송 송출 자 닉네임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(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유일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)</a:t>
            </a: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의 정보를 저장한다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하나의 방송은 여러 명의 회원이 시청 할 수 있다</a:t>
            </a:r>
            <a:r>
              <a:rPr lang="en-US" altLang="ko-KR" dirty="0">
                <a:solidFill>
                  <a:prstClr val="white">
                    <a:lumMod val="95000"/>
                  </a:prst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1756FD-CB7B-4069-86CC-689DFE640731}"/>
              </a:ext>
            </a:extLst>
          </p:cNvPr>
          <p:cNvSpPr txBox="1"/>
          <p:nvPr/>
        </p:nvSpPr>
        <p:spPr>
          <a:xfrm>
            <a:off x="765810" y="1057510"/>
            <a:ext cx="5330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송출자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,</a:t>
            </a:r>
            <a:r>
              <a: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시청자</a:t>
            </a: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, </a:t>
            </a:r>
            <a:r>
              <a:rPr lang="ko-KR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방송</a:t>
            </a:r>
          </a:p>
        </p:txBody>
      </p:sp>
    </p:spTree>
    <p:extLst>
      <p:ext uri="{BB962C8B-B14F-4D97-AF65-F5344CB8AC3E}">
        <p14:creationId xmlns:p14="http://schemas.microsoft.com/office/powerpoint/2010/main" val="420991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3B67AA-81AE-4BC2-A563-994A5024F9CE}"/>
              </a:ext>
            </a:extLst>
          </p:cNvPr>
          <p:cNvSpPr/>
          <p:nvPr/>
        </p:nvSpPr>
        <p:spPr>
          <a:xfrm>
            <a:off x="666205" y="250588"/>
            <a:ext cx="302537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glow rad="1270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ER Model</a:t>
            </a:r>
          </a:p>
          <a:p>
            <a:endParaRPr lang="ko-KR" altLang="en-US" dirty="0">
              <a:solidFill>
                <a:schemeClr val="bg1"/>
              </a:solidFill>
              <a:effectLst>
                <a:glow rad="127000">
                  <a:schemeClr val="accent1">
                    <a:lumMod val="60000"/>
                    <a:lumOff val="40000"/>
                    <a:alpha val="40000"/>
                  </a:schemeClr>
                </a:glow>
                <a:outerShdw blurRad="50800" dist="50800" dir="5400000" sx="64000" sy="64000" algn="ctr" rotWithShape="0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51369"/>
            <a:ext cx="9601200" cy="52161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37" y="1112362"/>
            <a:ext cx="9610725" cy="544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4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4BDBB1-E2EE-4681-9E55-2605E39A3BA7}"/>
              </a:ext>
            </a:extLst>
          </p:cNvPr>
          <p:cNvSpPr/>
          <p:nvPr/>
        </p:nvSpPr>
        <p:spPr>
          <a:xfrm>
            <a:off x="540503" y="341744"/>
            <a:ext cx="3209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solidFill>
                  <a:schemeClr val="bg1"/>
                </a:solidFill>
                <a:effectLst>
                  <a:glow rad="1270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릴레이션</a:t>
            </a:r>
            <a:r>
              <a:rPr lang="ko-KR" altLang="en-US" sz="3200" dirty="0">
                <a:solidFill>
                  <a:schemeClr val="bg1"/>
                </a:solidFill>
                <a:effectLst>
                  <a:glow rad="1270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스키마</a:t>
            </a:r>
            <a:endParaRPr lang="en-US" altLang="ko-KR" sz="3200" dirty="0">
              <a:solidFill>
                <a:schemeClr val="bg1"/>
              </a:solidFill>
              <a:effectLst>
                <a:glow rad="127000">
                  <a:schemeClr val="accent1">
                    <a:lumMod val="60000"/>
                    <a:lumOff val="40000"/>
                    <a:alpha val="40000"/>
                  </a:schemeClr>
                </a:glow>
                <a:outerShdw blurRad="50800" dist="50800" dir="5400000" sx="64000" sy="64000" algn="ctr" rotWithShape="0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692009-6C35-4AB0-BC05-E8D9B8D934B7}"/>
              </a:ext>
            </a:extLst>
          </p:cNvPr>
          <p:cNvSpPr/>
          <p:nvPr/>
        </p:nvSpPr>
        <p:spPr>
          <a:xfrm>
            <a:off x="976723" y="1179917"/>
            <a:ext cx="10238553" cy="5176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ko-KR" altLang="en-US" dirty="0" err="1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송출자</a:t>
            </a:r>
            <a:r>
              <a:rPr lang="ko-KR" altLang="en-US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 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( </a:t>
            </a:r>
            <a:r>
              <a:rPr lang="ko-KR" altLang="en-US" u="sng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닉네임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,  </a:t>
            </a:r>
            <a:r>
              <a:rPr lang="ko-KR" altLang="en-US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회원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ID (FK), </a:t>
            </a:r>
            <a:r>
              <a:rPr lang="ko-KR" altLang="en-US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운영자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ID(FK), </a:t>
            </a:r>
            <a:r>
              <a:rPr lang="ko-KR" altLang="en-US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누적 후원금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방송중지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,  </a:t>
            </a:r>
            <a:r>
              <a:rPr lang="ko-KR" altLang="en-US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등급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등급 부여 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)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altLang="ko-KR" dirty="0">
              <a:solidFill>
                <a:schemeClr val="bg1"/>
              </a:solidFill>
              <a:effectLst>
                <a:glow rad="12700">
                  <a:schemeClr val="accent1">
                    <a:lumMod val="40000"/>
                    <a:lumOff val="60000"/>
                  </a:schemeClr>
                </a:glow>
                <a:reflection stA="45000" endPos="0" dist="50800" dir="5400000" sy="-100000" algn="bl" rotWithShape="0"/>
              </a:effectLst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회원 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( </a:t>
            </a:r>
            <a:r>
              <a:rPr lang="ko-KR" altLang="en-US" u="sng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회원 </a:t>
            </a:r>
            <a:r>
              <a:rPr lang="en-US" altLang="ko-KR" u="sng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ID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비밀번호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주민번호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이름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핸드폰 번호 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) 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altLang="ko-KR" dirty="0">
              <a:solidFill>
                <a:schemeClr val="bg1"/>
              </a:solidFill>
              <a:effectLst>
                <a:glow rad="12700">
                  <a:schemeClr val="accent1">
                    <a:lumMod val="40000"/>
                    <a:lumOff val="60000"/>
                  </a:schemeClr>
                </a:glow>
                <a:reflection stA="45000" endPos="0" dist="50800" dir="5400000" sy="-100000" algn="bl" rotWithShape="0"/>
              </a:effectLst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운영자 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( </a:t>
            </a:r>
            <a:r>
              <a:rPr lang="ko-KR" altLang="en-US" u="sng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운영자 </a:t>
            </a:r>
            <a:r>
              <a:rPr lang="en-US" altLang="ko-KR" u="sng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ID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역할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적합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)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altLang="ko-KR" dirty="0">
              <a:solidFill>
                <a:schemeClr val="bg1"/>
              </a:solidFill>
              <a:effectLst>
                <a:glow rad="12700">
                  <a:schemeClr val="accent1">
                    <a:lumMod val="40000"/>
                    <a:lumOff val="60000"/>
                  </a:schemeClr>
                </a:glow>
                <a:reflection stA="45000" endPos="0" dist="50800" dir="5400000" sy="-100000" algn="bl" rotWithShape="0"/>
              </a:effectLst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방송 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( </a:t>
            </a:r>
            <a:r>
              <a:rPr lang="ko-KR" altLang="en-US" u="sng" dirty="0" err="1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송출자</a:t>
            </a:r>
            <a:r>
              <a:rPr lang="ko-KR" altLang="en-US" u="sng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 닉네임</a:t>
            </a:r>
            <a:r>
              <a:rPr lang="en-US" altLang="ko-KR" u="sng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(FK], </a:t>
            </a:r>
            <a:r>
              <a:rPr lang="ko-KR" altLang="en-US" u="sng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방송 제목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방송 종류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시청자 수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,</a:t>
            </a:r>
            <a:r>
              <a:rPr lang="ko-KR" altLang="en-US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나이제한 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)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altLang="ko-KR" dirty="0">
              <a:solidFill>
                <a:schemeClr val="bg1"/>
              </a:solidFill>
              <a:effectLst>
                <a:glow rad="12700">
                  <a:schemeClr val="accent1">
                    <a:lumMod val="40000"/>
                    <a:lumOff val="60000"/>
                  </a:schemeClr>
                </a:glow>
                <a:reflection stA="45000" endPos="0" dist="50800" dir="5400000" sy="-100000" algn="bl" rotWithShape="0"/>
              </a:effectLst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비회원 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( </a:t>
            </a:r>
            <a:r>
              <a:rPr lang="en-US" altLang="ko-KR" u="sng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IP </a:t>
            </a:r>
            <a:r>
              <a:rPr lang="ko-KR" altLang="en-US" u="sng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주소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접속 도시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)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altLang="ko-KR" dirty="0">
              <a:solidFill>
                <a:schemeClr val="bg1"/>
              </a:solidFill>
              <a:effectLst>
                <a:glow rad="12700">
                  <a:schemeClr val="accent1">
                    <a:lumMod val="40000"/>
                    <a:lumOff val="60000"/>
                  </a:schemeClr>
                </a:glow>
                <a:reflection stA="45000" endPos="0" dist="50800" dir="5400000" sy="-100000" algn="bl" rotWithShape="0"/>
              </a:effectLst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회원 시청 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( </a:t>
            </a:r>
            <a:r>
              <a:rPr lang="ko-KR" altLang="en-US" u="sng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회원</a:t>
            </a:r>
            <a:r>
              <a:rPr lang="en-US" altLang="ko-KR" u="sng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ID (FK), </a:t>
            </a:r>
            <a:r>
              <a:rPr lang="ko-KR" altLang="en-US" u="sng" dirty="0" err="1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송출자</a:t>
            </a:r>
            <a:r>
              <a:rPr lang="ko-KR" altLang="en-US" u="sng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 닉네임 </a:t>
            </a:r>
            <a:r>
              <a:rPr lang="en-US" altLang="ko-KR" u="sng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(FK),</a:t>
            </a:r>
            <a:r>
              <a:rPr lang="ko-KR" altLang="en-US" u="sng" dirty="0" err="1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방송제목</a:t>
            </a:r>
            <a:r>
              <a:rPr lang="en-US" altLang="ko-KR" u="sng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(FK), </a:t>
            </a:r>
            <a:r>
              <a:rPr lang="ko-KR" altLang="en-US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채팅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후원 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)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altLang="ko-KR" dirty="0">
              <a:solidFill>
                <a:schemeClr val="bg1"/>
              </a:solidFill>
              <a:effectLst>
                <a:glow rad="12700">
                  <a:schemeClr val="accent1">
                    <a:lumMod val="40000"/>
                    <a:lumOff val="60000"/>
                  </a:schemeClr>
                </a:glow>
                <a:reflection stA="45000" endPos="0" dist="50800" dir="5400000" sy="-100000" algn="bl" rotWithShape="0"/>
              </a:effectLst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ko-KR" altLang="en-US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비회원 시청 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( </a:t>
            </a:r>
            <a:r>
              <a:rPr lang="en-US" altLang="ko-KR" u="sng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IP</a:t>
            </a:r>
            <a:r>
              <a:rPr lang="ko-KR" altLang="en-US" u="sng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주소 </a:t>
            </a:r>
            <a:r>
              <a:rPr lang="en-US" altLang="ko-KR" u="sng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(FK) , </a:t>
            </a:r>
            <a:r>
              <a:rPr lang="ko-KR" altLang="en-US" u="sng" dirty="0" err="1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송출자</a:t>
            </a:r>
            <a:r>
              <a:rPr lang="ko-KR" altLang="en-US" u="sng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 닉네임 </a:t>
            </a:r>
            <a:r>
              <a:rPr lang="en-US" altLang="ko-KR" u="sng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(FK),</a:t>
            </a:r>
            <a:r>
              <a:rPr lang="ko-KR" altLang="en-US" u="sng" dirty="0" err="1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방송제목</a:t>
            </a:r>
            <a:r>
              <a:rPr lang="en-US" altLang="ko-KR" u="sng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(FK) </a:t>
            </a:r>
            <a:r>
              <a:rPr lang="en-US" altLang="ko-KR" dirty="0">
                <a:solidFill>
                  <a:schemeClr val="bg1"/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reflection stA="45000" endPos="0" dist="50800" dir="5400000" sy="-100000" algn="bl" rotWithShape="0"/>
                </a:effectLst>
              </a:rPr>
              <a:t>)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7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D5F0636-5327-4ADD-898A-0EE6B9B3B5B6}"/>
              </a:ext>
            </a:extLst>
          </p:cNvPr>
          <p:cNvSpPr/>
          <p:nvPr/>
        </p:nvSpPr>
        <p:spPr>
          <a:xfrm>
            <a:off x="551673" y="339297"/>
            <a:ext cx="28468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ffectLst>
                  <a:glow rad="1270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테이블 정의서 </a:t>
            </a:r>
            <a:endParaRPr lang="en-US" altLang="ko-KR" sz="3200" dirty="0">
              <a:solidFill>
                <a:schemeClr val="bg1"/>
              </a:solidFill>
              <a:effectLst>
                <a:glow rad="127000">
                  <a:schemeClr val="accent1">
                    <a:lumMod val="60000"/>
                    <a:lumOff val="40000"/>
                    <a:alpha val="40000"/>
                  </a:schemeClr>
                </a:glow>
                <a:outerShdw blurRad="50800" dist="50800" dir="5400000" sx="64000" sy="64000" algn="ctr" rotWithShape="0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3B2BD9-893B-4DF7-A801-4D9C58DAC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3" y="2371330"/>
            <a:ext cx="4095049" cy="3088433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4405B29-D610-491B-AE8C-211A3311AB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9" b="2163"/>
          <a:stretch/>
        </p:blipFill>
        <p:spPr>
          <a:xfrm>
            <a:off x="6286527" y="1994783"/>
            <a:ext cx="4095050" cy="1434217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12BDD37-FB85-46C7-8B01-091C761CC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28" y="4360805"/>
            <a:ext cx="4095049" cy="204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B25990D-D193-4A88-AC52-52E86E130BBB}"/>
              </a:ext>
            </a:extLst>
          </p:cNvPr>
          <p:cNvSpPr/>
          <p:nvPr/>
        </p:nvSpPr>
        <p:spPr>
          <a:xfrm>
            <a:off x="559564" y="355954"/>
            <a:ext cx="2852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ffectLst>
                  <a:glow rad="1270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테이블 정의서 </a:t>
            </a:r>
            <a:endParaRPr lang="en-US" altLang="ko-KR" sz="3200" dirty="0">
              <a:solidFill>
                <a:schemeClr val="bg1"/>
              </a:solidFill>
              <a:effectLst>
                <a:glow rad="127000">
                  <a:schemeClr val="accent1">
                    <a:lumMod val="60000"/>
                    <a:lumOff val="40000"/>
                    <a:alpha val="40000"/>
                  </a:schemeClr>
                </a:glow>
                <a:outerShdw blurRad="50800" dist="50800" dir="5400000" sx="64000" sy="64000" algn="ctr" rotWithShape="0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93B384-2566-4518-B1B2-2013D0DB1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75" y="2217347"/>
            <a:ext cx="4368286" cy="30884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11B17E-3AA3-4595-9CDE-BECAD3438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355" y="2217347"/>
            <a:ext cx="4368286" cy="308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8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B25990D-D193-4A88-AC52-52E86E130BBB}"/>
              </a:ext>
            </a:extLst>
          </p:cNvPr>
          <p:cNvSpPr/>
          <p:nvPr/>
        </p:nvSpPr>
        <p:spPr>
          <a:xfrm>
            <a:off x="559564" y="355954"/>
            <a:ext cx="2852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27000">
                    <a:srgbClr val="4472C4">
                      <a:lumMod val="60000"/>
                      <a:lumOff val="40000"/>
                      <a:alpha val="40000"/>
                    </a:srgb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맑은 고딕" panose="020B0503020000020004" pitchFamily="50" charset="-127"/>
                <a:cs typeface="+mn-cs"/>
              </a:rPr>
              <a:t>테이블 정의서 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glow rad="127000">
                  <a:srgbClr val="4472C4">
                    <a:lumMod val="60000"/>
                    <a:lumOff val="40000"/>
                    <a:alpha val="40000"/>
                  </a:srgbClr>
                </a:glow>
                <a:outerShdw blurRad="50800" dist="50800" dir="5400000" sx="64000" sy="64000" algn="ctr" rotWithShape="0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DA8A3089-7127-4973-A50B-AC80CFCE4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" b="2256"/>
          <a:stretch/>
        </p:blipFill>
        <p:spPr>
          <a:xfrm>
            <a:off x="6718041" y="2202025"/>
            <a:ext cx="4581330" cy="22766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7C3E74-7402-4426-91B4-D8A65D425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2" y="2202025"/>
            <a:ext cx="4581331" cy="338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1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</TotalTime>
  <Words>515</Words>
  <Application>Microsoft Office PowerPoint</Application>
  <PresentationFormat>와이드스크린</PresentationFormat>
  <Paragraphs>87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Arial</vt:lpstr>
      <vt:lpstr>Arial Rounded MT Bold</vt:lpstr>
      <vt:lpstr>Calibri</vt:lpstr>
      <vt:lpstr>Impact</vt:lpstr>
      <vt:lpstr>Wingdings</vt:lpstr>
      <vt:lpstr>Office 테마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sun121096@kyonggi.ac.kr</dc:creator>
  <cp:lastModifiedBy>이태양</cp:lastModifiedBy>
  <cp:revision>75</cp:revision>
  <dcterms:created xsi:type="dcterms:W3CDTF">2019-11-10T18:00:22Z</dcterms:created>
  <dcterms:modified xsi:type="dcterms:W3CDTF">2019-12-03T03:48:15Z</dcterms:modified>
</cp:coreProperties>
</file>