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64" r:id="rId3"/>
    <p:sldId id="267" r:id="rId4"/>
    <p:sldId id="266" r:id="rId5"/>
    <p:sldId id="265" r:id="rId6"/>
    <p:sldId id="281" r:id="rId7"/>
    <p:sldId id="272" r:id="rId8"/>
    <p:sldId id="278" r:id="rId9"/>
    <p:sldId id="279" r:id="rId10"/>
    <p:sldId id="268" r:id="rId11"/>
    <p:sldId id="275" r:id="rId12"/>
    <p:sldId id="280" r:id="rId13"/>
    <p:sldId id="273" r:id="rId14"/>
    <p:sldId id="276" r:id="rId15"/>
    <p:sldId id="27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AEC6"/>
    <a:srgbClr val="908CAE"/>
    <a:srgbClr val="9995B5"/>
    <a:srgbClr val="FFFFFF"/>
    <a:srgbClr val="7E919E"/>
    <a:srgbClr val="738795"/>
    <a:srgbClr val="CDE2E9"/>
    <a:srgbClr val="E3E2EA"/>
    <a:srgbClr val="C5C2D4"/>
    <a:srgbClr val="D6D4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33A2B-0048-478D-B97F-F842E49426EB}" type="datetimeFigureOut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0A1D2-B78D-4E59-9767-1A0F5AFD0F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90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610902C-1A14-4306-95A0-8341471E4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9A87C2-E2A2-4CCF-9CEC-A0C1C32C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7A8C-6D49-4B14-8C70-12A1F5409962}" type="datetime1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8D8C8-E3EA-431F-BBFF-F9F606EA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고고의 파워포인트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1D0C88-C041-4AA3-8EFB-9FE60595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71FE-03E0-4433-8E7A-9C37A720B94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00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F7596-8E1B-48BF-96C0-C67A812B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F07767-D883-4AE4-B92C-AB275BB7E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897B6D-E17C-42F2-8B0E-3DEFFE40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C8FE-F056-42D8-9272-A680C48E68E7}" type="datetime1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DE8A22-D871-4908-97CF-DA7CBC39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고고의 파워포인트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9427AC-2B18-40CC-AEF5-099193B9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71FE-03E0-4433-8E7A-9C37A720B94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265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762CC6-9A74-45C5-B38A-DBE6A4246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B39D2D-7905-46FF-AA98-F9D589D52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435A6-C429-42AF-8952-C214727A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6FEE9-CBFB-4794-9516-367192888DAC}" type="datetime1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F53D71-F331-4617-9E61-3EA24B7CB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고고의 파워포인트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1BFF2-3136-4EE5-9EC2-076BE79B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71FE-03E0-4433-8E7A-9C37A720B94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92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BCE42-96BA-4ECE-91CD-01F0045D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1E0B60-6FCD-4C79-911A-74A5DE3F0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84661F-8061-4E79-856D-F40C3A6C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7C47-441D-4056-89AD-4AF504AA7591}" type="datetime1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07BD98-68BB-44D3-90DA-A4B7A811B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고고의 파워포인트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58F79-6C34-46F7-A9A6-87FBC1FE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71FE-03E0-4433-8E7A-9C37A720B94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91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89155-363C-4171-A6FF-0AC3033D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B89A88-B7C9-4D20-B1FE-356654C53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6BC354-91A2-42AF-85F8-444572203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FEE5-B727-4D2F-9ADF-D8DDC3B3EC06}" type="datetime1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7DAF8C-1750-4D6F-806D-1FE9B538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고고의 파워포인트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587CC-E169-48BD-9C78-5E93DB05B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71FE-03E0-4433-8E7A-9C37A720B94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639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B7F41-0FE6-46CE-ADB2-E49C1BC4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B3BE3F-4B91-4165-ACCC-92F8753B9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F4861C-3535-476B-BEAA-6FB1BC184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2A02E3-7B48-46D0-A2BD-BFB289D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589A9-2ACF-47F6-A9CB-DAE48333984C}" type="datetime1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8BE55A-F973-4600-980F-D18CAE248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고고의 파워포인트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299245-9BFB-4474-A395-B717D8F2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71FE-03E0-4433-8E7A-9C37A720B94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057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03B21-B6F2-4EBF-B2E0-170C5AA29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717083-8697-4C3D-AD9B-8D426EB0B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10DB54-F93D-4BD8-B7AE-103268EE8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EBBA31-B534-41D5-A6DC-259EAE982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BEF4CF-77FF-415A-BBD7-AF46D0EC8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36EF50-79BA-459A-9185-5F86DDDF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A48B-7C4F-433B-919E-31A2DB08DE9E}" type="datetime1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E5423E-D77F-421D-9438-4F046665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고고의 파워포인트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4CF160-A5BA-40B8-9E0B-7417E383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71FE-03E0-4433-8E7A-9C37A720B94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43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E7135-F62B-4BBC-9DFC-5D6E68A6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42C824-F0AD-439F-B77C-CA0104A1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98EA-3713-41D5-87CD-2BE4474D60C9}" type="datetime1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88CE98-9165-485D-AFE9-437E10460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고고의 파워포인트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312DB5-2740-4FA3-8DD0-2E9FF218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71FE-03E0-4433-8E7A-9C37A720B94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91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rgbClr val="7387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ED9E963-239B-421E-B5D6-556A339C2EB4}"/>
              </a:ext>
            </a:extLst>
          </p:cNvPr>
          <p:cNvSpPr/>
          <p:nvPr userDrawn="1"/>
        </p:nvSpPr>
        <p:spPr>
          <a:xfrm>
            <a:off x="587141" y="0"/>
            <a:ext cx="116048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234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41B1D-3D51-4ABF-A755-59DAB0A5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53EF1-C5A7-4F1C-8E93-A66850E43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4D60F8-8CFC-4A05-A081-5CE721BB2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C21FB1-9B97-4E98-9BB1-6CB90005C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D096C-C801-4220-A254-52D539BD9BC6}" type="datetime1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163D1A-A222-4928-9C48-A359C848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고고의 파워포인트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5D6B35-7618-43CD-A212-FDDF1349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71FE-03E0-4433-8E7A-9C37A720B94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95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3FA15-5FEE-408F-A8C3-0AA6967B3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52ABA8-A4D1-4C3D-A78F-F0B55B2BB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09E7B8-9DB9-4AD4-A485-787157990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59A17F-CEEA-4E50-BEA0-4A9B5FFC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23EDA-CFF9-4A85-87EF-0C8EAC04C15C}" type="datetime1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2A20DC-110F-4BC6-B02D-0FF75436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고고의 파워포인트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2F23FD-E872-4FAF-B9C5-3068178E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71FE-03E0-4433-8E7A-9C37A720B94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492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F86CC4-8554-42B6-9FDD-2B20A65C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0C02A7-2C8B-4047-94A7-997487D4D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1D6EBA-D017-4FE1-A102-9DC2266AD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BC211-2B0E-4D3F-8874-4D7EB0760E4D}" type="datetime1">
              <a:rPr lang="ko-KR" altLang="en-US" smtClean="0"/>
              <a:t>2020-12-13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37FB96-A141-485D-8CCF-91FCB3EAC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/>
              <a:t>고고의 파워포인트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D8312-5281-4CBA-9047-394BA501A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E71FE-03E0-4433-8E7A-9C37A720B94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612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PostView.nhn?blogId=lris6040&amp;logNo=220364669920&amp;proxyReferer=https:%2F%2Fwww.google.com%2F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87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F402EEDF-7849-4098-A9D2-C7E052CD1331}"/>
              </a:ext>
            </a:extLst>
          </p:cNvPr>
          <p:cNvGrpSpPr/>
          <p:nvPr/>
        </p:nvGrpSpPr>
        <p:grpSpPr>
          <a:xfrm>
            <a:off x="3222059" y="1892800"/>
            <a:ext cx="6145347" cy="2646878"/>
            <a:chOff x="3202005" y="1639541"/>
            <a:chExt cx="6145347" cy="2646878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2A47F67-549A-4872-9EB1-0C75FAD87871}"/>
                </a:ext>
              </a:extLst>
            </p:cNvPr>
            <p:cNvGrpSpPr/>
            <p:nvPr/>
          </p:nvGrpSpPr>
          <p:grpSpPr>
            <a:xfrm>
              <a:off x="3202005" y="2482068"/>
              <a:ext cx="6145347" cy="1249958"/>
              <a:chOff x="3061393" y="2482068"/>
              <a:chExt cx="6145347" cy="124995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F8992B-5AED-475A-A3C9-3AAF55560AD3}"/>
                  </a:ext>
                </a:extLst>
              </p:cNvPr>
              <p:cNvSpPr txBox="1"/>
              <p:nvPr/>
            </p:nvSpPr>
            <p:spPr>
              <a:xfrm flipH="1">
                <a:off x="4175835" y="2482068"/>
                <a:ext cx="38168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5400" spc="-150" dirty="0">
                  <a:ln w="6350">
                    <a:noFill/>
                  </a:ln>
                  <a:solidFill>
                    <a:srgbClr val="FFFFFF"/>
                  </a:solidFill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EF2082-AB94-4DBC-A970-91C8E149AA2A}"/>
                  </a:ext>
                </a:extLst>
              </p:cNvPr>
              <p:cNvSpPr txBox="1"/>
              <p:nvPr/>
            </p:nvSpPr>
            <p:spPr>
              <a:xfrm>
                <a:off x="3061393" y="3024140"/>
                <a:ext cx="6145347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4000" b="0" i="0" u="none" strike="noStrike" kern="1200" cap="none" spc="-150" normalizeH="0" baseline="0" noProof="0" dirty="0">
                    <a:ln w="6350"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DX국민시대" panose="02020600000000000000" pitchFamily="18" charset="-127"/>
                    <a:ea typeface="DX국민시대" panose="02020600000000000000" pitchFamily="18" charset="-127"/>
                    <a:cs typeface="Microsoft GothicNeo" panose="020B0503020000020004" pitchFamily="34" charset="-127"/>
                  </a:rPr>
                  <a:t>나만의 </a:t>
                </a:r>
                <a:r>
                  <a:rPr kumimoji="0" lang="ko-KR" altLang="en-US" sz="4000" b="0" i="0" u="none" strike="noStrike" kern="1200" cap="none" spc="-150" normalizeH="0" baseline="0" noProof="0" dirty="0" err="1">
                    <a:ln w="6350"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DX국민시대" panose="02020600000000000000" pitchFamily="18" charset="-127"/>
                    <a:ea typeface="DX국민시대" panose="02020600000000000000" pitchFamily="18" charset="-127"/>
                    <a:cs typeface="Microsoft GothicNeo" panose="020B0503020000020004" pitchFamily="34" charset="-127"/>
                  </a:rPr>
                  <a:t>그림판</a:t>
                </a:r>
                <a:r>
                  <a:rPr kumimoji="0" lang="ko-KR" altLang="en-US" sz="4000" b="0" i="0" u="none" strike="noStrike" kern="1200" cap="none" spc="-150" normalizeH="0" baseline="0" noProof="0" dirty="0">
                    <a:ln w="6350"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DX국민시대" panose="02020600000000000000" pitchFamily="18" charset="-127"/>
                    <a:ea typeface="DX국민시대" panose="02020600000000000000" pitchFamily="18" charset="-127"/>
                    <a:cs typeface="Microsoft GothicNeo" panose="020B0503020000020004" pitchFamily="34" charset="-127"/>
                  </a:rPr>
                  <a:t> </a:t>
                </a:r>
                <a:endParaRPr kumimoji="0" lang="en-US" altLang="ko-KR" sz="4000" b="0" i="0" u="none" strike="noStrike" kern="1200" cap="none" spc="-150" normalizeH="0" baseline="0" noProof="0" dirty="0">
                  <a:ln w="6350"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DX국민시대" panose="02020600000000000000" pitchFamily="18" charset="-127"/>
                  <a:ea typeface="DX국민시대" panose="02020600000000000000" pitchFamily="18" charset="-127"/>
                  <a:cs typeface="Microsoft GothicNeo" panose="020B0503020000020004" pitchFamily="34" charset="-127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21BD853-4608-4B0D-A431-B17D0DD38706}"/>
                </a:ext>
              </a:extLst>
            </p:cNvPr>
            <p:cNvSpPr txBox="1"/>
            <p:nvPr/>
          </p:nvSpPr>
          <p:spPr>
            <a:xfrm>
              <a:off x="5548481" y="1639541"/>
              <a:ext cx="1198829" cy="26468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600" spc="-150" dirty="0">
                  <a:ln w="6350">
                    <a:noFill/>
                  </a:ln>
                  <a:solidFill>
                    <a:srgbClr val="D6D4E1"/>
                  </a:solidFill>
                  <a:latin typeface="BC 카드 B" panose="02020603020101020101" pitchFamily="18" charset="-127"/>
                  <a:ea typeface="BC 카드 B" panose="02020603020101020101" pitchFamily="18" charset="-127"/>
                </a:rPr>
                <a:t>“</a:t>
              </a:r>
              <a:endParaRPr lang="en-US" altLang="ko-KR" sz="16600" spc="-150" dirty="0">
                <a:ln w="6350">
                  <a:noFill/>
                </a:ln>
                <a:solidFill>
                  <a:srgbClr val="D6D4E1"/>
                </a:solidFill>
                <a:latin typeface="시인"/>
                <a:ea typeface="BC 카드 B" panose="02020603020101020101" pitchFamily="18" charset="-127"/>
              </a:endParaRPr>
            </a:p>
          </p:txBody>
        </p:sp>
      </p:grp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046653-7809-469E-A6DC-E3BA3B83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53150"/>
            <a:ext cx="4114800" cy="365125"/>
          </a:xfrm>
        </p:spPr>
        <p:txBody>
          <a:bodyPr/>
          <a:lstStyle/>
          <a:p>
            <a:r>
              <a:rPr lang="en-US" altLang="ko-KR" sz="2000" dirty="0">
                <a:solidFill>
                  <a:schemeClr val="bg1"/>
                </a:solidFill>
                <a:latin typeface="나눔스퀘어_ac" panose="020B0600000101010101" pitchFamily="50" charset="-127"/>
                <a:ea typeface="스웨거 TTF" panose="020B0600000101010101"/>
              </a:rPr>
              <a:t>201611840 </a:t>
            </a:r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스웨거 TTF" panose="020B0600000101010101"/>
              </a:rPr>
              <a:t>이태양</a:t>
            </a:r>
            <a:endParaRPr lang="en-US" altLang="ko-KR" sz="2000" dirty="0">
              <a:solidFill>
                <a:schemeClr val="bg1"/>
              </a:solidFill>
              <a:latin typeface="나눔스퀘어_ac" panose="020B0600000101010101" pitchFamily="50" charset="-127"/>
              <a:ea typeface="스웨거 TTF" panose="020B0600000101010101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스웨거 TTF" panose="020B0600000101010101"/>
              </a:rPr>
              <a:t>컴퓨터공학부</a:t>
            </a:r>
            <a:endParaRPr lang="en-US" altLang="ko-KR" sz="2000" dirty="0">
              <a:solidFill>
                <a:schemeClr val="bg1"/>
              </a:solidFill>
              <a:latin typeface="나눔스퀘어_ac" panose="020B0600000101010101" pitchFamily="50" charset="-127"/>
              <a:ea typeface="스웨거 TTF" panose="020B0600000101010101"/>
            </a:endParaRPr>
          </a:p>
          <a:p>
            <a:r>
              <a:rPr lang="en-US" altLang="ko-KR" sz="2000" dirty="0">
                <a:solidFill>
                  <a:schemeClr val="bg1"/>
                </a:solidFill>
                <a:latin typeface="나눔스퀘어_ac" panose="020B0600000101010101" pitchFamily="50" charset="-127"/>
                <a:ea typeface="스웨거 TTF" panose="020B0600000101010101"/>
              </a:rPr>
              <a:t>2020.12.13</a:t>
            </a:r>
          </a:p>
          <a:p>
            <a:r>
              <a:rPr lang="ko-KR" altLang="en-US" sz="2000" dirty="0">
                <a:solidFill>
                  <a:schemeClr val="bg1"/>
                </a:solidFill>
                <a:latin typeface="나눔스퀘어_ac" panose="020B0600000101010101" pitchFamily="50" charset="-127"/>
                <a:ea typeface="스웨거 TTF" panose="020B0600000101010101"/>
              </a:rPr>
              <a:t> 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E754845-7DE2-4380-BAAC-73A1E15D00C4}"/>
              </a:ext>
            </a:extLst>
          </p:cNvPr>
          <p:cNvCxnSpPr>
            <a:cxnSpLocks/>
          </p:cNvCxnSpPr>
          <p:nvPr/>
        </p:nvCxnSpPr>
        <p:spPr>
          <a:xfrm>
            <a:off x="6536267" y="2723005"/>
            <a:ext cx="2346476" cy="0"/>
          </a:xfrm>
          <a:prstGeom prst="line">
            <a:avLst/>
          </a:prstGeom>
          <a:ln w="25400">
            <a:solidFill>
              <a:srgbClr val="C5C2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DAE1449-5C42-4F7E-90CD-9E06C2837A98}"/>
              </a:ext>
            </a:extLst>
          </p:cNvPr>
          <p:cNvCxnSpPr>
            <a:cxnSpLocks/>
          </p:cNvCxnSpPr>
          <p:nvPr/>
        </p:nvCxnSpPr>
        <p:spPr>
          <a:xfrm flipV="1">
            <a:off x="3222059" y="4278279"/>
            <a:ext cx="5660684" cy="40984"/>
          </a:xfrm>
          <a:prstGeom prst="line">
            <a:avLst/>
          </a:prstGeom>
          <a:ln w="25400">
            <a:solidFill>
              <a:srgbClr val="C5C2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4CD855F-CA34-4054-BA64-AB3C4A486A1D}"/>
              </a:ext>
            </a:extLst>
          </p:cNvPr>
          <p:cNvCxnSpPr>
            <a:cxnSpLocks/>
          </p:cNvCxnSpPr>
          <p:nvPr/>
        </p:nvCxnSpPr>
        <p:spPr>
          <a:xfrm>
            <a:off x="3222059" y="2735327"/>
            <a:ext cx="2346476" cy="0"/>
          </a:xfrm>
          <a:prstGeom prst="line">
            <a:avLst/>
          </a:prstGeom>
          <a:ln w="25400">
            <a:solidFill>
              <a:srgbClr val="C5C2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455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16015D3-F718-4135-983D-D7FA2705359C}"/>
              </a:ext>
            </a:extLst>
          </p:cNvPr>
          <p:cNvSpPr/>
          <p:nvPr/>
        </p:nvSpPr>
        <p:spPr>
          <a:xfrm rot="16200000" flipH="1">
            <a:off x="6073140" y="-4928090"/>
            <a:ext cx="45719" cy="11656194"/>
          </a:xfrm>
          <a:prstGeom prst="rect">
            <a:avLst/>
          </a:prstGeom>
          <a:solidFill>
            <a:srgbClr val="7387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0504DAE-37CE-4739-8F48-8594A2256B6B}"/>
              </a:ext>
            </a:extLst>
          </p:cNvPr>
          <p:cNvSpPr txBox="1"/>
          <p:nvPr/>
        </p:nvSpPr>
        <p:spPr>
          <a:xfrm>
            <a:off x="206943" y="190777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CDE2E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6.</a:t>
            </a:r>
            <a:r>
              <a:rPr lang="ko-KR" altLang="en-US" sz="3600" dirty="0">
                <a:solidFill>
                  <a:srgbClr val="CDE2E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프로젝트 구현환경 </a:t>
            </a:r>
          </a:p>
        </p:txBody>
      </p:sp>
      <p:sp>
        <p:nvSpPr>
          <p:cNvPr id="117" name="자유형: 도형 116">
            <a:extLst>
              <a:ext uri="{FF2B5EF4-FFF2-40B4-BE49-F238E27FC236}">
                <a16:creationId xmlns:a16="http://schemas.microsoft.com/office/drawing/2014/main" id="{2E83F67D-FFD3-4CDA-98AA-B48F68157D0B}"/>
              </a:ext>
            </a:extLst>
          </p:cNvPr>
          <p:cNvSpPr/>
          <p:nvPr/>
        </p:nvSpPr>
        <p:spPr>
          <a:xfrm rot="10800000">
            <a:off x="2108200" y="2002672"/>
            <a:ext cx="7975600" cy="2852655"/>
          </a:xfrm>
          <a:custGeom>
            <a:avLst/>
            <a:gdLst>
              <a:gd name="connsiteX0" fmla="*/ 962713 w 1921933"/>
              <a:gd name="connsiteY0" fmla="*/ 0 h 1280676"/>
              <a:gd name="connsiteX1" fmla="*/ 1132608 w 1921933"/>
              <a:gd name="connsiteY1" fmla="*/ 172680 h 1280676"/>
              <a:gd name="connsiteX2" fmla="*/ 1737263 w 1921933"/>
              <a:gd name="connsiteY2" fmla="*/ 172680 h 1280676"/>
              <a:gd name="connsiteX3" fmla="*/ 1921933 w 1921933"/>
              <a:gd name="connsiteY3" fmla="*/ 357350 h 1280676"/>
              <a:gd name="connsiteX4" fmla="*/ 1921933 w 1921933"/>
              <a:gd name="connsiteY4" fmla="*/ 1096006 h 1280676"/>
              <a:gd name="connsiteX5" fmla="*/ 1737263 w 1921933"/>
              <a:gd name="connsiteY5" fmla="*/ 1280676 h 1280676"/>
              <a:gd name="connsiteX6" fmla="*/ 184670 w 1921933"/>
              <a:gd name="connsiteY6" fmla="*/ 1280676 h 1280676"/>
              <a:gd name="connsiteX7" fmla="*/ 0 w 1921933"/>
              <a:gd name="connsiteY7" fmla="*/ 1096006 h 1280676"/>
              <a:gd name="connsiteX8" fmla="*/ 0 w 1921933"/>
              <a:gd name="connsiteY8" fmla="*/ 357350 h 1280676"/>
              <a:gd name="connsiteX9" fmla="*/ 184670 w 1921933"/>
              <a:gd name="connsiteY9" fmla="*/ 172680 h 1280676"/>
              <a:gd name="connsiteX10" fmla="*/ 787202 w 1921933"/>
              <a:gd name="connsiteY10" fmla="*/ 172680 h 128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1933" h="1280676">
                <a:moveTo>
                  <a:pt x="962713" y="0"/>
                </a:moveTo>
                <a:lnTo>
                  <a:pt x="1132608" y="172680"/>
                </a:lnTo>
                <a:lnTo>
                  <a:pt x="1737263" y="172680"/>
                </a:lnTo>
                <a:cubicBezTo>
                  <a:pt x="1839253" y="172680"/>
                  <a:pt x="1921933" y="255360"/>
                  <a:pt x="1921933" y="357350"/>
                </a:cubicBezTo>
                <a:lnTo>
                  <a:pt x="1921933" y="1096006"/>
                </a:lnTo>
                <a:cubicBezTo>
                  <a:pt x="1921933" y="1197996"/>
                  <a:pt x="1839253" y="1280676"/>
                  <a:pt x="1737263" y="1280676"/>
                </a:cubicBezTo>
                <a:lnTo>
                  <a:pt x="184670" y="1280676"/>
                </a:lnTo>
                <a:cubicBezTo>
                  <a:pt x="82680" y="1280676"/>
                  <a:pt x="0" y="1197996"/>
                  <a:pt x="0" y="1096006"/>
                </a:cubicBezTo>
                <a:lnTo>
                  <a:pt x="0" y="357350"/>
                </a:lnTo>
                <a:cubicBezTo>
                  <a:pt x="0" y="255360"/>
                  <a:pt x="82680" y="172680"/>
                  <a:pt x="184670" y="172680"/>
                </a:cubicBezTo>
                <a:lnTo>
                  <a:pt x="787202" y="172680"/>
                </a:lnTo>
                <a:close/>
              </a:path>
            </a:pathLst>
          </a:custGeom>
          <a:noFill/>
          <a:ln w="28575">
            <a:solidFill>
              <a:srgbClr val="D6D4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3" name="화살표: 갈매기형 수장 132">
            <a:extLst>
              <a:ext uri="{FF2B5EF4-FFF2-40B4-BE49-F238E27FC236}">
                <a16:creationId xmlns:a16="http://schemas.microsoft.com/office/drawing/2014/main" id="{212411F9-B1E1-4237-9373-11BD6DD64717}"/>
              </a:ext>
            </a:extLst>
          </p:cNvPr>
          <p:cNvSpPr/>
          <p:nvPr/>
        </p:nvSpPr>
        <p:spPr>
          <a:xfrm rot="5400000">
            <a:off x="5834389" y="4099672"/>
            <a:ext cx="523222" cy="1510664"/>
          </a:xfrm>
          <a:prstGeom prst="chevron">
            <a:avLst>
              <a:gd name="adj" fmla="val 80348"/>
            </a:avLst>
          </a:prstGeom>
          <a:solidFill>
            <a:srgbClr val="D6D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8940776-206A-41F6-909D-DBBE9924A6D7}"/>
              </a:ext>
            </a:extLst>
          </p:cNvPr>
          <p:cNvSpPr txBox="1"/>
          <p:nvPr/>
        </p:nvSpPr>
        <p:spPr>
          <a:xfrm>
            <a:off x="2457801" y="5275037"/>
            <a:ext cx="727639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en-US" altLang="ko-KR" sz="2200" i="0" spc="-300" dirty="0">
                <a:solidFill>
                  <a:schemeClr val="tx2">
                    <a:lumMod val="50000"/>
                  </a:schemeClr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조선일보명조" panose="02030304000000000000" pitchFamily="18" charset="-127"/>
              </a:rPr>
              <a:t>W</a:t>
            </a:r>
            <a:r>
              <a:rPr lang="en-US" altLang="ko-KR" sz="2200" spc="-300" dirty="0">
                <a:solidFill>
                  <a:schemeClr val="tx2">
                    <a:lumMod val="50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조선일보명조" panose="02030304000000000000" pitchFamily="18" charset="-127"/>
              </a:rPr>
              <a:t>i</a:t>
            </a:r>
            <a:r>
              <a:rPr lang="en-US" altLang="ko-KR" sz="2200" i="0" spc="-300" dirty="0">
                <a:solidFill>
                  <a:schemeClr val="tx2">
                    <a:lumMod val="50000"/>
                  </a:schemeClr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조선일보명조" panose="02030304000000000000" pitchFamily="18" charset="-127"/>
              </a:rPr>
              <a:t>ndow </a:t>
            </a:r>
            <a:r>
              <a:rPr lang="ko-KR" altLang="en-US" sz="2200" i="0" spc="-300" dirty="0">
                <a:solidFill>
                  <a:schemeClr val="tx2">
                    <a:lumMod val="50000"/>
                  </a:schemeClr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조선일보명조" panose="02030304000000000000" pitchFamily="18" charset="-127"/>
              </a:rPr>
              <a:t>운영체제에서  </a:t>
            </a:r>
            <a:r>
              <a:rPr lang="en-US" altLang="ko-KR" sz="2200" i="0" spc="-300" dirty="0">
                <a:solidFill>
                  <a:schemeClr val="tx2">
                    <a:lumMod val="50000"/>
                  </a:schemeClr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조선일보명조" panose="02030304000000000000" pitchFamily="18" charset="-127"/>
              </a:rPr>
              <a:t>visual  studio</a:t>
            </a:r>
            <a:r>
              <a:rPr lang="ko-KR" altLang="en-US" sz="2200" i="0" spc="-300" dirty="0">
                <a:solidFill>
                  <a:schemeClr val="tx2">
                    <a:lumMod val="50000"/>
                  </a:schemeClr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조선일보명조" panose="02030304000000000000" pitchFamily="18" charset="-127"/>
              </a:rPr>
              <a:t> 개발도구로 </a:t>
            </a:r>
            <a:r>
              <a:rPr lang="en-US" altLang="ko-KR" sz="2200" spc="-300" dirty="0">
                <a:solidFill>
                  <a:schemeClr val="tx2">
                    <a:lumMod val="50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조선일보명조" panose="02030304000000000000" pitchFamily="18" charset="-127"/>
              </a:rPr>
              <a:t> </a:t>
            </a:r>
            <a:r>
              <a:rPr lang="en-US" altLang="ko-KR" sz="2200" spc="-300" dirty="0" err="1">
                <a:solidFill>
                  <a:schemeClr val="tx2">
                    <a:lumMod val="50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조선일보명조" panose="02030304000000000000" pitchFamily="18" charset="-127"/>
              </a:rPr>
              <a:t>opengl</a:t>
            </a:r>
            <a:r>
              <a:rPr lang="ko-KR" altLang="en-US" sz="2200" i="0" spc="-300" dirty="0">
                <a:solidFill>
                  <a:schemeClr val="tx2">
                    <a:lumMod val="50000"/>
                  </a:schemeClr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조선일보명조" panose="02030304000000000000" pitchFamily="18" charset="-127"/>
              </a:rPr>
              <a:t>을  활용하여  </a:t>
            </a:r>
            <a:r>
              <a:rPr lang="ko-KR" altLang="en-US" sz="2200" spc="-300" dirty="0">
                <a:solidFill>
                  <a:schemeClr val="tx2">
                    <a:lumMod val="50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조선일보명조" panose="02030304000000000000" pitchFamily="18" charset="-127"/>
              </a:rPr>
              <a:t>제작</a:t>
            </a:r>
            <a:endParaRPr lang="en-US" altLang="ko-KR" sz="2200" i="0" spc="-300" dirty="0">
              <a:solidFill>
                <a:schemeClr val="tx2">
                  <a:lumMod val="50000"/>
                </a:schemeClr>
              </a:solidFill>
              <a:effectLst/>
              <a:latin typeface="나눔스퀘어_ac Light" panose="020B0600000101010101" pitchFamily="50" charset="-127"/>
              <a:ea typeface="나눔스퀘어_ac Light" panose="020B0600000101010101" pitchFamily="50" charset="-127"/>
              <a:cs typeface="조선일보명조" panose="02030304000000000000" pitchFamily="18" charset="-127"/>
            </a:endParaRPr>
          </a:p>
          <a:p>
            <a:pPr algn="ctr" latinLnBrk="0"/>
            <a:r>
              <a:rPr lang="ko-KR" altLang="en-US" sz="2200" i="0" spc="-300" dirty="0">
                <a:solidFill>
                  <a:schemeClr val="tx2">
                    <a:lumMod val="50000"/>
                  </a:schemeClr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조선일보명조" panose="02030304000000000000" pitchFamily="18" charset="-127"/>
              </a:rPr>
              <a:t> </a:t>
            </a:r>
            <a:endParaRPr lang="en-US" altLang="ko-KR" sz="2200" spc="-300" dirty="0">
              <a:solidFill>
                <a:schemeClr val="tx2">
                  <a:lumMod val="50000"/>
                </a:schemeClr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  <a:cs typeface="조선일보명조" panose="02030304000000000000" pitchFamily="18" charset="-127"/>
            </a:endParaRPr>
          </a:p>
          <a:p>
            <a:pPr algn="ctr" latinLnBrk="0"/>
            <a:r>
              <a:rPr lang="ko-KR" altLang="en-US" sz="2200" i="0" spc="-300" dirty="0">
                <a:solidFill>
                  <a:schemeClr val="tx2">
                    <a:lumMod val="50000"/>
                  </a:schemeClr>
                </a:solidFill>
                <a:effectLst/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조선일보명조" panose="02030304000000000000" pitchFamily="18" charset="-127"/>
              </a:rPr>
              <a:t>마우스를 이용한</a:t>
            </a:r>
            <a:r>
              <a:rPr lang="ko-KR" altLang="en-US" sz="2200" spc="-300" dirty="0">
                <a:solidFill>
                  <a:schemeClr val="tx2">
                    <a:lumMod val="50000"/>
                  </a:schemeClr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  <a:cs typeface="조선일보명조" panose="02030304000000000000" pitchFamily="18" charset="-127"/>
              </a:rPr>
              <a:t> 프로그램 조작</a:t>
            </a:r>
            <a:endParaRPr lang="en-US" altLang="ko-KR" sz="2200" i="0" spc="-300" dirty="0">
              <a:solidFill>
                <a:schemeClr val="tx2">
                  <a:lumMod val="50000"/>
                </a:schemeClr>
              </a:solidFill>
              <a:effectLst/>
              <a:latin typeface="나눔스퀘어_ac Light" panose="020B0600000101010101" pitchFamily="50" charset="-127"/>
              <a:ea typeface="나눔스퀘어_ac Light" panose="020B0600000101010101" pitchFamily="50" charset="-127"/>
              <a:cs typeface="조선일보명조" panose="02030304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CE7271-093F-4167-842B-CC2CBF03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194" y="2882234"/>
            <a:ext cx="805610" cy="8056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6B0DD8-398A-4114-A973-48029A90F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745" y="2882235"/>
            <a:ext cx="805609" cy="8056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A6E2A17-FCB1-4D68-B414-A67B77A9D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266" y="2882236"/>
            <a:ext cx="805608" cy="8056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988EE2-FCA8-43C8-91A7-FA57A99FFCB7}"/>
              </a:ext>
            </a:extLst>
          </p:cNvPr>
          <p:cNvSpPr txBox="1"/>
          <p:nvPr/>
        </p:nvSpPr>
        <p:spPr>
          <a:xfrm>
            <a:off x="3062666" y="3691370"/>
            <a:ext cx="1656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Windows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6EE675-4389-4F9B-8C82-7F66FE05D498}"/>
              </a:ext>
            </a:extLst>
          </p:cNvPr>
          <p:cNvSpPr txBox="1"/>
          <p:nvPr/>
        </p:nvSpPr>
        <p:spPr>
          <a:xfrm>
            <a:off x="5388320" y="3701862"/>
            <a:ext cx="1856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Visual Studio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760A37-4CF2-4AEE-B530-F22B25A6E0B5}"/>
              </a:ext>
            </a:extLst>
          </p:cNvPr>
          <p:cNvSpPr txBox="1"/>
          <p:nvPr/>
        </p:nvSpPr>
        <p:spPr>
          <a:xfrm>
            <a:off x="8260698" y="3694853"/>
            <a:ext cx="18565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Mouse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2BEB3D-73D1-4497-B8E4-E37DB4743A54}"/>
              </a:ext>
            </a:extLst>
          </p:cNvPr>
          <p:cNvSpPr txBox="1"/>
          <p:nvPr/>
        </p:nvSpPr>
        <p:spPr>
          <a:xfrm>
            <a:off x="3152121" y="2544900"/>
            <a:ext cx="99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7E919E"/>
                </a:solidFill>
              </a:rPr>
              <a:t>SW</a:t>
            </a:r>
            <a:endParaRPr lang="ko-KR" altLang="en-US" dirty="0">
              <a:solidFill>
                <a:srgbClr val="7E919E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ECBA93-2437-45BF-BCDD-1273CBF577E1}"/>
              </a:ext>
            </a:extLst>
          </p:cNvPr>
          <p:cNvSpPr txBox="1"/>
          <p:nvPr/>
        </p:nvSpPr>
        <p:spPr>
          <a:xfrm>
            <a:off x="5523744" y="2543804"/>
            <a:ext cx="99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7E919E"/>
                </a:solidFill>
              </a:rPr>
              <a:t>SW</a:t>
            </a:r>
            <a:endParaRPr lang="ko-KR" altLang="en-US" dirty="0">
              <a:solidFill>
                <a:srgbClr val="7E919E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0B86DB-562A-41DD-9CB1-0A7209BDD555}"/>
              </a:ext>
            </a:extLst>
          </p:cNvPr>
          <p:cNvSpPr txBox="1"/>
          <p:nvPr/>
        </p:nvSpPr>
        <p:spPr>
          <a:xfrm>
            <a:off x="8190279" y="2538578"/>
            <a:ext cx="99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7E919E"/>
                </a:solidFill>
              </a:rPr>
              <a:t>HW</a:t>
            </a:r>
            <a:endParaRPr lang="ko-KR" altLang="en-US" dirty="0">
              <a:solidFill>
                <a:srgbClr val="7E919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883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16015D3-F718-4135-983D-D7FA2705359C}"/>
              </a:ext>
            </a:extLst>
          </p:cNvPr>
          <p:cNvSpPr/>
          <p:nvPr/>
        </p:nvSpPr>
        <p:spPr>
          <a:xfrm rot="16200000" flipH="1">
            <a:off x="6073140" y="-4936557"/>
            <a:ext cx="45719" cy="11656194"/>
          </a:xfrm>
          <a:prstGeom prst="rect">
            <a:avLst/>
          </a:prstGeom>
          <a:solidFill>
            <a:srgbClr val="7387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C3724-BC04-445D-90F2-EC12FB8CCFCF}"/>
              </a:ext>
            </a:extLst>
          </p:cNvPr>
          <p:cNvSpPr txBox="1"/>
          <p:nvPr/>
        </p:nvSpPr>
        <p:spPr>
          <a:xfrm>
            <a:off x="206943" y="190777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CDE2E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7. </a:t>
            </a:r>
            <a:r>
              <a:rPr lang="ko-KR" altLang="en-US" sz="3600" dirty="0">
                <a:solidFill>
                  <a:srgbClr val="CDE2E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수행결과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592C1D9-41A3-4970-B00F-8B50EAD88079}"/>
              </a:ext>
            </a:extLst>
          </p:cNvPr>
          <p:cNvGrpSpPr/>
          <p:nvPr/>
        </p:nvGrpSpPr>
        <p:grpSpPr>
          <a:xfrm>
            <a:off x="982701" y="1065326"/>
            <a:ext cx="10228350" cy="5241808"/>
            <a:chOff x="873792" y="1009847"/>
            <a:chExt cx="10228350" cy="5241808"/>
          </a:xfrm>
        </p:grpSpPr>
        <p:sp>
          <p:nvSpPr>
            <p:cNvPr id="49" name="순서도: 처리 48">
              <a:extLst>
                <a:ext uri="{FF2B5EF4-FFF2-40B4-BE49-F238E27FC236}">
                  <a16:creationId xmlns:a16="http://schemas.microsoft.com/office/drawing/2014/main" id="{3F9DDE1E-9EC7-49DD-9316-AEBB859481CD}"/>
                </a:ext>
              </a:extLst>
            </p:cNvPr>
            <p:cNvSpPr/>
            <p:nvPr/>
          </p:nvSpPr>
          <p:spPr>
            <a:xfrm>
              <a:off x="873792" y="1009849"/>
              <a:ext cx="3409450" cy="4212879"/>
            </a:xfrm>
            <a:prstGeom prst="flowChartProcess">
              <a:avLst/>
            </a:prstGeom>
            <a:solidFill>
              <a:srgbClr val="CDE2E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순서도: 처리 49">
              <a:extLst>
                <a:ext uri="{FF2B5EF4-FFF2-40B4-BE49-F238E27FC236}">
                  <a16:creationId xmlns:a16="http://schemas.microsoft.com/office/drawing/2014/main" id="{7AC25C16-9B7B-45A8-8A3F-270328D4B71F}"/>
                </a:ext>
              </a:extLst>
            </p:cNvPr>
            <p:cNvSpPr/>
            <p:nvPr/>
          </p:nvSpPr>
          <p:spPr>
            <a:xfrm>
              <a:off x="4283242" y="1009848"/>
              <a:ext cx="3409450" cy="4212880"/>
            </a:xfrm>
            <a:prstGeom prst="flowChartProcess">
              <a:avLst/>
            </a:prstGeom>
            <a:solidFill>
              <a:srgbClr val="CDE2E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순서도: 처리 50">
              <a:extLst>
                <a:ext uri="{FF2B5EF4-FFF2-40B4-BE49-F238E27FC236}">
                  <a16:creationId xmlns:a16="http://schemas.microsoft.com/office/drawing/2014/main" id="{D8520750-8859-49A1-8B2F-19785734410B}"/>
                </a:ext>
              </a:extLst>
            </p:cNvPr>
            <p:cNvSpPr/>
            <p:nvPr/>
          </p:nvSpPr>
          <p:spPr>
            <a:xfrm>
              <a:off x="7692692" y="1009847"/>
              <a:ext cx="3409450" cy="4212881"/>
            </a:xfrm>
            <a:prstGeom prst="flowChartProcess">
              <a:avLst/>
            </a:prstGeom>
            <a:solidFill>
              <a:srgbClr val="CDE2E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순서도: 처리 51">
              <a:extLst>
                <a:ext uri="{FF2B5EF4-FFF2-40B4-BE49-F238E27FC236}">
                  <a16:creationId xmlns:a16="http://schemas.microsoft.com/office/drawing/2014/main" id="{F6A0EB47-FD1A-4226-8E40-B9795B0DEDD2}"/>
                </a:ext>
              </a:extLst>
            </p:cNvPr>
            <p:cNvSpPr/>
            <p:nvPr/>
          </p:nvSpPr>
          <p:spPr>
            <a:xfrm>
              <a:off x="873792" y="5222729"/>
              <a:ext cx="3409450" cy="1028926"/>
            </a:xfrm>
            <a:prstGeom prst="flowChartProcess">
              <a:avLst/>
            </a:prstGeom>
            <a:solidFill>
              <a:srgbClr val="908CA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채운 사각형 그리기</a:t>
              </a:r>
            </a:p>
          </p:txBody>
        </p:sp>
        <p:sp>
          <p:nvSpPr>
            <p:cNvPr id="53" name="순서도: 처리 52">
              <a:extLst>
                <a:ext uri="{FF2B5EF4-FFF2-40B4-BE49-F238E27FC236}">
                  <a16:creationId xmlns:a16="http://schemas.microsoft.com/office/drawing/2014/main" id="{C00D473E-2FF2-4F7E-9A7D-A2881A688FBA}"/>
                </a:ext>
              </a:extLst>
            </p:cNvPr>
            <p:cNvSpPr/>
            <p:nvPr/>
          </p:nvSpPr>
          <p:spPr>
            <a:xfrm>
              <a:off x="4283242" y="5222729"/>
              <a:ext cx="3409450" cy="1028926"/>
            </a:xfrm>
            <a:prstGeom prst="flowChartProcess">
              <a:avLst/>
            </a:prstGeom>
            <a:solidFill>
              <a:srgbClr val="908CA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다각형 그리기</a:t>
              </a:r>
            </a:p>
          </p:txBody>
        </p:sp>
        <p:sp>
          <p:nvSpPr>
            <p:cNvPr id="54" name="순서도: 처리 53">
              <a:extLst>
                <a:ext uri="{FF2B5EF4-FFF2-40B4-BE49-F238E27FC236}">
                  <a16:creationId xmlns:a16="http://schemas.microsoft.com/office/drawing/2014/main" id="{FC5C2D59-B0CF-41DB-97C4-18B6DC58E289}"/>
                </a:ext>
              </a:extLst>
            </p:cNvPr>
            <p:cNvSpPr/>
            <p:nvPr/>
          </p:nvSpPr>
          <p:spPr>
            <a:xfrm>
              <a:off x="7692692" y="5222729"/>
              <a:ext cx="3409450" cy="1028926"/>
            </a:xfrm>
            <a:prstGeom prst="flowChartProcess">
              <a:avLst/>
            </a:prstGeom>
            <a:solidFill>
              <a:srgbClr val="908CA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오른쪽 마우스 버튼을 이용한 메뉴 접근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264FEC6-56B5-4FD6-8C0E-A724E92F8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151" y="1609666"/>
            <a:ext cx="2876550" cy="3124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CC773CE-B44F-44B5-92E0-6C998799B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651" y="1609666"/>
            <a:ext cx="2857500" cy="3124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F43BC45-325F-471E-B976-AC486D5907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33" r="4409" b="11324"/>
          <a:stretch/>
        </p:blipFill>
        <p:spPr>
          <a:xfrm>
            <a:off x="8068052" y="1609667"/>
            <a:ext cx="2882860" cy="312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56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16015D3-F718-4135-983D-D7FA2705359C}"/>
              </a:ext>
            </a:extLst>
          </p:cNvPr>
          <p:cNvSpPr/>
          <p:nvPr/>
        </p:nvSpPr>
        <p:spPr>
          <a:xfrm rot="16200000" flipH="1">
            <a:off x="6073140" y="-4936557"/>
            <a:ext cx="45719" cy="11656194"/>
          </a:xfrm>
          <a:prstGeom prst="rect">
            <a:avLst/>
          </a:prstGeom>
          <a:solidFill>
            <a:srgbClr val="7387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C3724-BC04-445D-90F2-EC12FB8CCFCF}"/>
              </a:ext>
            </a:extLst>
          </p:cNvPr>
          <p:cNvSpPr txBox="1"/>
          <p:nvPr/>
        </p:nvSpPr>
        <p:spPr>
          <a:xfrm>
            <a:off x="206943" y="190777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CDE2E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7. </a:t>
            </a:r>
            <a:r>
              <a:rPr lang="ko-KR" altLang="en-US" sz="3600" dirty="0">
                <a:solidFill>
                  <a:srgbClr val="CDE2E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수행결과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592C1D9-41A3-4970-B00F-8B50EAD88079}"/>
              </a:ext>
            </a:extLst>
          </p:cNvPr>
          <p:cNvGrpSpPr/>
          <p:nvPr/>
        </p:nvGrpSpPr>
        <p:grpSpPr>
          <a:xfrm>
            <a:off x="982701" y="1065326"/>
            <a:ext cx="10228350" cy="5241808"/>
            <a:chOff x="873792" y="1009847"/>
            <a:chExt cx="10228350" cy="5241808"/>
          </a:xfrm>
        </p:grpSpPr>
        <p:sp>
          <p:nvSpPr>
            <p:cNvPr id="49" name="순서도: 처리 48">
              <a:extLst>
                <a:ext uri="{FF2B5EF4-FFF2-40B4-BE49-F238E27FC236}">
                  <a16:creationId xmlns:a16="http://schemas.microsoft.com/office/drawing/2014/main" id="{3F9DDE1E-9EC7-49DD-9316-AEBB859481CD}"/>
                </a:ext>
              </a:extLst>
            </p:cNvPr>
            <p:cNvSpPr/>
            <p:nvPr/>
          </p:nvSpPr>
          <p:spPr>
            <a:xfrm>
              <a:off x="873792" y="1009849"/>
              <a:ext cx="3409450" cy="4212879"/>
            </a:xfrm>
            <a:prstGeom prst="flowChartProcess">
              <a:avLst/>
            </a:prstGeom>
            <a:solidFill>
              <a:srgbClr val="CDE2E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순서도: 처리 49">
              <a:extLst>
                <a:ext uri="{FF2B5EF4-FFF2-40B4-BE49-F238E27FC236}">
                  <a16:creationId xmlns:a16="http://schemas.microsoft.com/office/drawing/2014/main" id="{7AC25C16-9B7B-45A8-8A3F-270328D4B71F}"/>
                </a:ext>
              </a:extLst>
            </p:cNvPr>
            <p:cNvSpPr/>
            <p:nvPr/>
          </p:nvSpPr>
          <p:spPr>
            <a:xfrm>
              <a:off x="4283242" y="1009848"/>
              <a:ext cx="3409450" cy="4212880"/>
            </a:xfrm>
            <a:prstGeom prst="flowChartProcess">
              <a:avLst/>
            </a:prstGeom>
            <a:solidFill>
              <a:srgbClr val="CDE2E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순서도: 처리 50">
              <a:extLst>
                <a:ext uri="{FF2B5EF4-FFF2-40B4-BE49-F238E27FC236}">
                  <a16:creationId xmlns:a16="http://schemas.microsoft.com/office/drawing/2014/main" id="{D8520750-8859-49A1-8B2F-19785734410B}"/>
                </a:ext>
              </a:extLst>
            </p:cNvPr>
            <p:cNvSpPr/>
            <p:nvPr/>
          </p:nvSpPr>
          <p:spPr>
            <a:xfrm>
              <a:off x="7692692" y="1009847"/>
              <a:ext cx="3409450" cy="4212881"/>
            </a:xfrm>
            <a:prstGeom prst="flowChartProcess">
              <a:avLst/>
            </a:prstGeom>
            <a:solidFill>
              <a:srgbClr val="CDE2E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순서도: 처리 51">
              <a:extLst>
                <a:ext uri="{FF2B5EF4-FFF2-40B4-BE49-F238E27FC236}">
                  <a16:creationId xmlns:a16="http://schemas.microsoft.com/office/drawing/2014/main" id="{F6A0EB47-FD1A-4226-8E40-B9795B0DEDD2}"/>
                </a:ext>
              </a:extLst>
            </p:cNvPr>
            <p:cNvSpPr/>
            <p:nvPr/>
          </p:nvSpPr>
          <p:spPr>
            <a:xfrm>
              <a:off x="873792" y="5222729"/>
              <a:ext cx="3409450" cy="1028926"/>
            </a:xfrm>
            <a:prstGeom prst="flowChartProcess">
              <a:avLst/>
            </a:prstGeom>
            <a:solidFill>
              <a:srgbClr val="B1AEC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선 그리기</a:t>
              </a:r>
            </a:p>
          </p:txBody>
        </p:sp>
        <p:sp>
          <p:nvSpPr>
            <p:cNvPr id="53" name="순서도: 처리 52">
              <a:extLst>
                <a:ext uri="{FF2B5EF4-FFF2-40B4-BE49-F238E27FC236}">
                  <a16:creationId xmlns:a16="http://schemas.microsoft.com/office/drawing/2014/main" id="{C00D473E-2FF2-4F7E-9A7D-A2881A688FBA}"/>
                </a:ext>
              </a:extLst>
            </p:cNvPr>
            <p:cNvSpPr/>
            <p:nvPr/>
          </p:nvSpPr>
          <p:spPr>
            <a:xfrm>
              <a:off x="4283242" y="5222729"/>
              <a:ext cx="3409450" cy="1028926"/>
            </a:xfrm>
            <a:prstGeom prst="flowChartProcess">
              <a:avLst/>
            </a:prstGeom>
            <a:solidFill>
              <a:srgbClr val="B1AEC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연필을 이용한 그리기</a:t>
              </a:r>
            </a:p>
          </p:txBody>
        </p:sp>
        <p:sp>
          <p:nvSpPr>
            <p:cNvPr id="54" name="순서도: 처리 53">
              <a:extLst>
                <a:ext uri="{FF2B5EF4-FFF2-40B4-BE49-F238E27FC236}">
                  <a16:creationId xmlns:a16="http://schemas.microsoft.com/office/drawing/2014/main" id="{FC5C2D59-B0CF-41DB-97C4-18B6DC58E289}"/>
                </a:ext>
              </a:extLst>
            </p:cNvPr>
            <p:cNvSpPr/>
            <p:nvPr/>
          </p:nvSpPr>
          <p:spPr>
            <a:xfrm>
              <a:off x="7692692" y="5222729"/>
              <a:ext cx="3409450" cy="1028926"/>
            </a:xfrm>
            <a:prstGeom prst="flowChartProcess">
              <a:avLst/>
            </a:prstGeom>
            <a:solidFill>
              <a:srgbClr val="B1AEC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원 그리기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8120395-CD9E-4385-973A-3FBB6F311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775" y="1609666"/>
            <a:ext cx="2828925" cy="31432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BAF9874-5D7E-442F-9B7A-5409FF7F9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674" y="1691836"/>
            <a:ext cx="2914650" cy="3124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14DEDF4-B17B-4586-BBE2-5A4B500A5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288" y="1636093"/>
            <a:ext cx="28860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4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87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B32946-04BA-44A6-9F0F-4D2C8E5F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z="1100" spc="-150" dirty="0">
                <a:latin typeface="조선일보명조" panose="02030304000000000000" pitchFamily="18" charset="-127"/>
                <a:ea typeface="조선일보명조" panose="02030304000000000000" pitchFamily="18" charset="-127"/>
              </a:rPr>
              <a:t>고고의 파워포인트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6015D3-F718-4135-983D-D7FA2705359C}"/>
              </a:ext>
            </a:extLst>
          </p:cNvPr>
          <p:cNvSpPr/>
          <p:nvPr/>
        </p:nvSpPr>
        <p:spPr>
          <a:xfrm rot="16200000" flipH="1">
            <a:off x="6073140" y="-4936557"/>
            <a:ext cx="45719" cy="11656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C3724-BC04-445D-90F2-EC12FB8CCFCF}"/>
              </a:ext>
            </a:extLst>
          </p:cNvPr>
          <p:cNvSpPr txBox="1"/>
          <p:nvPr/>
        </p:nvSpPr>
        <p:spPr>
          <a:xfrm>
            <a:off x="206943" y="190777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FFFF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8. </a:t>
            </a:r>
            <a:r>
              <a:rPr lang="ko-KR" altLang="en-US" sz="3600" dirty="0">
                <a:solidFill>
                  <a:srgbClr val="FFFF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결과 및 향후 계획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3C7D6D-4032-490E-84DC-61FEC09D6FFA}"/>
              </a:ext>
            </a:extLst>
          </p:cNvPr>
          <p:cNvSpPr txBox="1"/>
          <p:nvPr/>
        </p:nvSpPr>
        <p:spPr>
          <a:xfrm>
            <a:off x="267902" y="1311911"/>
            <a:ext cx="11656195" cy="4575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FF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(1) </a:t>
            </a:r>
            <a:r>
              <a:rPr lang="ko-KR" altLang="en-US" sz="2400" dirty="0">
                <a:solidFill>
                  <a:srgbClr val="FFFF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결과 </a:t>
            </a:r>
            <a:endParaRPr lang="en-US" altLang="ko-KR" sz="2400" dirty="0">
              <a:solidFill>
                <a:srgbClr val="FFFFF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ts val="2260"/>
              </a:lnSpc>
            </a:pPr>
            <a:r>
              <a:rPr lang="ko-KR" altLang="en-US" dirty="0">
                <a:solidFill>
                  <a:srgbClr val="FFFFFF"/>
                </a:solidFill>
                <a:latin typeface="에스코어 드림 8 Heavy" panose="020B0903030302020204"/>
                <a:ea typeface="함초롬돋움" panose="020B0604000101010101" pitchFamily="50" charset="-127"/>
                <a:cs typeface="함초롬돋움" panose="020B0604000101010101" pitchFamily="50" charset="-127"/>
              </a:rPr>
              <a:t>위 프로젝트를 수행하면서 처음에 주제를 선정하는데 고민이 많았습니다</a:t>
            </a:r>
            <a:r>
              <a:rPr lang="en-US" altLang="ko-KR" dirty="0">
                <a:solidFill>
                  <a:srgbClr val="FFFFFF"/>
                </a:solidFill>
                <a:latin typeface="에스코어 드림 8 Heavy" panose="020B0903030302020204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dirty="0">
                <a:solidFill>
                  <a:srgbClr val="FFFFFF"/>
                </a:solidFill>
                <a:latin typeface="에스코어 드림 8 Heavy" panose="020B0903030302020204"/>
                <a:ea typeface="함초롬돋움" panose="020B0604000101010101" pitchFamily="50" charset="-127"/>
                <a:cs typeface="함초롬돋움" panose="020B0604000101010101" pitchFamily="50" charset="-127"/>
              </a:rPr>
              <a:t>주제를 찾던 중 관심이 가는 그래픽 에디터로 정하고 에디터에 관한 정보들을 인터넷에서 찾아보았습니다</a:t>
            </a:r>
            <a:r>
              <a:rPr lang="en-US" altLang="ko-KR" dirty="0">
                <a:solidFill>
                  <a:srgbClr val="FFFFFF"/>
                </a:solidFill>
                <a:latin typeface="에스코어 드림 8 Heavy" panose="020B0903030302020204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dirty="0">
                <a:solidFill>
                  <a:srgbClr val="FFFFFF"/>
                </a:solidFill>
                <a:latin typeface="에스코어 드림 8 Heavy" panose="020B0903030302020204"/>
                <a:ea typeface="함초롬돋움" panose="020B0604000101010101" pitchFamily="50" charset="-127"/>
                <a:cs typeface="함초롬돋움" panose="020B0604000101010101" pitchFamily="50" charset="-127"/>
              </a:rPr>
              <a:t>하지만 생각보다 그래픽 에디터에 관한 정보가 많이 존재 하지 않았고</a:t>
            </a:r>
            <a:r>
              <a:rPr lang="en-US" altLang="ko-KR" dirty="0">
                <a:solidFill>
                  <a:srgbClr val="FFFFFF"/>
                </a:solidFill>
                <a:latin typeface="에스코어 드림 8 Heavy" panose="020B0903030302020204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dirty="0">
                <a:solidFill>
                  <a:srgbClr val="FFFFFF"/>
                </a:solidFill>
                <a:latin typeface="에스코어 드림 8 Heavy" panose="020B0903030302020204"/>
                <a:ea typeface="함초롬돋움" panose="020B0604000101010101" pitchFamily="50" charset="-127"/>
                <a:cs typeface="함초롬돋움" panose="020B0604000101010101" pitchFamily="50" charset="-127"/>
              </a:rPr>
              <a:t>주제에 대한 고민이 생겼었지만</a:t>
            </a:r>
            <a:r>
              <a:rPr lang="en-US" altLang="ko-KR" dirty="0">
                <a:solidFill>
                  <a:srgbClr val="FFFFFF"/>
                </a:solidFill>
                <a:latin typeface="에스코어 드림 8 Heavy" panose="020B0903030302020204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solidFill>
                  <a:srgbClr val="FFFFFF"/>
                </a:solidFill>
                <a:latin typeface="에스코어 드림 8 Heavy" panose="020B0903030302020204"/>
                <a:ea typeface="함초롬돋움" panose="020B0604000101010101" pitchFamily="50" charset="-127"/>
                <a:cs typeface="함초롬돋움" panose="020B0604000101010101" pitchFamily="50" charset="-127"/>
              </a:rPr>
              <a:t>다시금 그래픽 에디터에 어떤 것들이 포함되는지 찾아보다가 편집 기술</a:t>
            </a:r>
            <a:r>
              <a:rPr lang="en-US" altLang="ko-KR" dirty="0">
                <a:solidFill>
                  <a:srgbClr val="FFFFFF"/>
                </a:solidFill>
                <a:latin typeface="에스코어 드림 8 Heavy" panose="020B0903030302020204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solidFill>
                  <a:srgbClr val="FFFFFF"/>
                </a:solidFill>
                <a:latin typeface="에스코어 드림 8 Heavy" panose="020B0903030302020204"/>
                <a:ea typeface="함초롬돋움" panose="020B0604000101010101" pitchFamily="50" charset="-127"/>
                <a:cs typeface="함초롬돋움" panose="020B0604000101010101" pitchFamily="50" charset="-127"/>
              </a:rPr>
              <a:t>텍스트 에디터</a:t>
            </a:r>
            <a:r>
              <a:rPr lang="en-US" altLang="ko-KR" dirty="0">
                <a:solidFill>
                  <a:srgbClr val="FFFFFF"/>
                </a:solidFill>
                <a:latin typeface="에스코어 드림 8 Heavy" panose="020B0903030302020204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 err="1">
                <a:solidFill>
                  <a:srgbClr val="FFFFFF"/>
                </a:solidFill>
                <a:latin typeface="에스코어 드림 8 Heavy" panose="020B0903030302020204"/>
                <a:ea typeface="함초롬돋움" panose="020B0604000101010101" pitchFamily="50" charset="-127"/>
                <a:cs typeface="함초롬돋움" panose="020B0604000101010101" pitchFamily="50" charset="-127"/>
              </a:rPr>
              <a:t>그림판</a:t>
            </a:r>
            <a:r>
              <a:rPr lang="ko-KR" altLang="en-US" dirty="0">
                <a:solidFill>
                  <a:srgbClr val="FFFFFF"/>
                </a:solidFill>
                <a:latin typeface="에스코어 드림 8 Heavy" panose="020B0903030302020204"/>
                <a:ea typeface="함초롬돋움" panose="020B0604000101010101" pitchFamily="50" charset="-127"/>
                <a:cs typeface="함초롬돋움" panose="020B0604000101010101" pitchFamily="50" charset="-127"/>
              </a:rPr>
              <a:t> 등 제가 평상시에 자주 사용하는 것들이 그래픽 에디터에 포함되는 것을 알게 되었고 그 중에서 제일 저랑 친숙한 </a:t>
            </a:r>
            <a:r>
              <a:rPr lang="ko-KR" altLang="en-US" dirty="0" err="1">
                <a:solidFill>
                  <a:srgbClr val="FFFFFF"/>
                </a:solidFill>
                <a:latin typeface="에스코어 드림 8 Heavy" panose="020B0903030302020204"/>
                <a:ea typeface="함초롬돋움" panose="020B0604000101010101" pitchFamily="50" charset="-127"/>
                <a:cs typeface="함초롬돋움" panose="020B0604000101010101" pitchFamily="50" charset="-127"/>
              </a:rPr>
              <a:t>그림판</a:t>
            </a:r>
            <a:r>
              <a:rPr lang="ko-KR" altLang="en-US" dirty="0">
                <a:solidFill>
                  <a:srgbClr val="FFFFFF"/>
                </a:solidFill>
                <a:latin typeface="에스코어 드림 8 Heavy" panose="020B0903030302020204"/>
                <a:ea typeface="함초롬돋움" panose="020B0604000101010101" pitchFamily="50" charset="-127"/>
                <a:cs typeface="함초롬돋움" panose="020B0604000101010101" pitchFamily="50" charset="-127"/>
              </a:rPr>
              <a:t> 에디터를 만들어보자고 생각하고 수행하였습니다</a:t>
            </a:r>
            <a:r>
              <a:rPr lang="en-US" altLang="ko-KR" dirty="0">
                <a:solidFill>
                  <a:srgbClr val="FFFFFF"/>
                </a:solidFill>
                <a:latin typeface="에스코어 드림 8 Heavy" panose="020B0903030302020204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dirty="0">
                <a:solidFill>
                  <a:srgbClr val="FFFFFF"/>
                </a:solidFill>
                <a:latin typeface="에스코어 드림 8 Heavy" panose="020B0903030302020204"/>
                <a:ea typeface="함초롬돋움" panose="020B0604000101010101" pitchFamily="50" charset="-127"/>
                <a:cs typeface="함초롬돋움" panose="020B0604000101010101" pitchFamily="50" charset="-127"/>
              </a:rPr>
              <a:t>그림판을 만들면서 느꼈던 점은 항상 자주 사용하던 프로그램이고 </a:t>
            </a:r>
            <a:r>
              <a:rPr lang="en-US" altLang="ko-KR" dirty="0">
                <a:solidFill>
                  <a:srgbClr val="FFFFFF"/>
                </a:solidFill>
                <a:latin typeface="에스코어 드림 8 Heavy" panose="020B0903030302020204"/>
                <a:ea typeface="함초롬돋움" panose="020B0604000101010101" pitchFamily="50" charset="-127"/>
                <a:cs typeface="함초롬돋움" panose="020B0604000101010101" pitchFamily="50" charset="-127"/>
              </a:rPr>
              <a:t>UI</a:t>
            </a:r>
            <a:r>
              <a:rPr lang="ko-KR" altLang="en-US" dirty="0">
                <a:solidFill>
                  <a:srgbClr val="FFFFFF"/>
                </a:solidFill>
                <a:latin typeface="에스코어 드림 8 Heavy" panose="020B0903030302020204"/>
                <a:ea typeface="함초롬돋움" panose="020B0604000101010101" pitchFamily="50" charset="-127"/>
                <a:cs typeface="함초롬돋움" panose="020B0604000101010101" pitchFamily="50" charset="-127"/>
              </a:rPr>
              <a:t>나 조작 등에서 간단하다고 생각했던 요소들이</a:t>
            </a:r>
            <a:r>
              <a:rPr lang="en-US" altLang="ko-KR" dirty="0">
                <a:solidFill>
                  <a:srgbClr val="FFFFFF"/>
                </a:solidFill>
                <a:latin typeface="에스코어 드림 8 Heavy" panose="020B0903030302020204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dirty="0">
                <a:solidFill>
                  <a:srgbClr val="FFFFFF"/>
                </a:solidFill>
                <a:latin typeface="에스코어 드림 8 Heavy" panose="020B0903030302020204"/>
                <a:ea typeface="함초롬돋움" panose="020B0604000101010101" pitchFamily="50" charset="-127"/>
                <a:cs typeface="함초롬돋움" panose="020B0604000101010101" pitchFamily="50" charset="-127"/>
              </a:rPr>
              <a:t> 직접 만들어 보니 마우스의 기능과 그림판이 갖는 기능들이 상당히 많이 들어간다는 것을 알게 되었습니다</a:t>
            </a:r>
            <a:r>
              <a:rPr lang="en-US" altLang="ko-KR" dirty="0">
                <a:solidFill>
                  <a:srgbClr val="FFFFFF"/>
                </a:solidFill>
                <a:latin typeface="에스코어 드림 8 Heavy" panose="020B0903030302020204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dirty="0">
                <a:solidFill>
                  <a:srgbClr val="FFFFFF"/>
                </a:solidFill>
                <a:latin typeface="에스코어 드림 8 Heavy" panose="020B0903030302020204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프로젝트를 통해</a:t>
            </a:r>
            <a:r>
              <a:rPr lang="en-US" altLang="ko-KR" dirty="0">
                <a:solidFill>
                  <a:srgbClr val="FFFFFF"/>
                </a:solidFill>
                <a:latin typeface="에스코어 드림 8 Heavy" panose="020B0903030302020204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solidFill>
                  <a:srgbClr val="FFFFFF"/>
                </a:solidFill>
                <a:latin typeface="에스코어 드림 8 Heavy" panose="020B0903030302020204"/>
                <a:ea typeface="함초롬돋움" panose="020B0604000101010101" pitchFamily="50" charset="-127"/>
                <a:cs typeface="함초롬돋움" panose="020B0604000101010101" pitchFamily="50" charset="-127"/>
              </a:rPr>
              <a:t>저만의 그림판을 만들 수 있었습니다</a:t>
            </a:r>
            <a:r>
              <a:rPr lang="en-US" altLang="ko-KR" dirty="0">
                <a:solidFill>
                  <a:srgbClr val="FFFFFF"/>
                </a:solidFill>
                <a:latin typeface="에스코어 드림 8 Heavy" panose="020B0903030302020204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dirty="0">
                <a:solidFill>
                  <a:srgbClr val="FFFFFF"/>
                </a:solidFill>
                <a:latin typeface="에스코어 드림 8 Heavy" panose="020B0903030302020204"/>
                <a:ea typeface="함초롬돋움" panose="020B0604000101010101" pitchFamily="50" charset="-127"/>
                <a:cs typeface="함초롬돋움" panose="020B0604000101010101" pitchFamily="50" charset="-127"/>
              </a:rPr>
              <a:t>그림판의 메뉴를 오른쪽 마우스 버튼을 메뉴에 관한 설정을 할 수 있습니다</a:t>
            </a:r>
            <a:r>
              <a:rPr lang="en-US" altLang="ko-KR" dirty="0">
                <a:solidFill>
                  <a:srgbClr val="FFFFFF"/>
                </a:solidFill>
                <a:latin typeface="에스코어 드림 8 Heavy" panose="020B0903030302020204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ko-KR" altLang="en-US" dirty="0">
              <a:solidFill>
                <a:srgbClr val="FFFFFF"/>
              </a:solidFill>
              <a:latin typeface="에스코어 드림 8 Heavy" panose="020B0903030302020204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solidFill>
                <a:srgbClr val="FFFFF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dirty="0">
              <a:solidFill>
                <a:srgbClr val="FFFFF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2400" dirty="0">
                <a:solidFill>
                  <a:srgbClr val="FFFF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(2) </a:t>
            </a:r>
            <a:r>
              <a:rPr lang="ko-KR" altLang="en-US" sz="2400" dirty="0">
                <a:solidFill>
                  <a:srgbClr val="FFFF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함초롬돋움" panose="020B0604000101010101" pitchFamily="50" charset="-127"/>
              </a:rPr>
              <a:t>향후 계획</a:t>
            </a:r>
            <a:endParaRPr lang="en-US" altLang="ko-KR" sz="2400" dirty="0">
              <a:solidFill>
                <a:srgbClr val="FFFFFF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ts val="2260"/>
              </a:lnSpc>
            </a:pPr>
            <a:r>
              <a:rPr lang="ko-KR" altLang="en-US" dirty="0">
                <a:solidFill>
                  <a:srgbClr val="FFFFFF"/>
                </a:solidFill>
                <a:latin typeface="에스코어 드림 8 Heavy" panose="020B0903030302020204"/>
                <a:ea typeface="함초롬돋움" panose="020B0604000101010101" pitchFamily="50" charset="-127"/>
                <a:cs typeface="함초롬돋움" panose="020B0604000101010101" pitchFamily="50" charset="-127"/>
              </a:rPr>
              <a:t> 메뉴를 가시적으로 보이도록 위로 올리고</a:t>
            </a:r>
            <a:r>
              <a:rPr lang="en-US" altLang="ko-KR" dirty="0">
                <a:solidFill>
                  <a:srgbClr val="FFFFFF"/>
                </a:solidFill>
                <a:latin typeface="에스코어 드림 8 Heavy" panose="020B0903030302020204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dirty="0">
                <a:solidFill>
                  <a:srgbClr val="FFFFFF"/>
                </a:solidFill>
                <a:latin typeface="에스코어 드림 8 Heavy" panose="020B0903030302020204"/>
                <a:ea typeface="함초롬돋움" panose="020B0604000101010101" pitchFamily="50" charset="-127"/>
                <a:cs typeface="함초롬돋움" panose="020B0604000101010101" pitchFamily="50" charset="-127"/>
              </a:rPr>
              <a:t>그림판에 존재하는 색상을 색상의 이름으로 설정하는게 아닌 </a:t>
            </a:r>
          </a:p>
          <a:p>
            <a:pPr>
              <a:lnSpc>
                <a:spcPts val="2260"/>
              </a:lnSpc>
            </a:pPr>
            <a:r>
              <a:rPr lang="ko-KR" altLang="en-US" dirty="0">
                <a:solidFill>
                  <a:srgbClr val="FFFFFF"/>
                </a:solidFill>
                <a:latin typeface="에스코어 드림 8 Heavy" panose="020B0903030302020204"/>
                <a:ea typeface="함초롬돋움" panose="020B0604000101010101" pitchFamily="50" charset="-127"/>
                <a:cs typeface="함초롬돋움" panose="020B0604000101010101" pitchFamily="50" charset="-127"/>
              </a:rPr>
              <a:t>다양한 색상 직접 보고 선택할 수 있게 만들 것 입니다</a:t>
            </a:r>
            <a:r>
              <a:rPr lang="en-US" altLang="ko-KR" dirty="0">
                <a:solidFill>
                  <a:srgbClr val="FFFFFF"/>
                </a:solidFill>
                <a:latin typeface="에스코어 드림 8 Heavy" panose="020B0903030302020204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r>
              <a:rPr lang="ko-KR" altLang="en-US" dirty="0">
                <a:solidFill>
                  <a:srgbClr val="FFFFFF"/>
                </a:solidFill>
                <a:latin typeface="에스코어 드림 8 Heavy" panose="020B0903030302020204"/>
                <a:ea typeface="함초롬돋움" panose="020B0604000101010101" pitchFamily="50" charset="-127"/>
                <a:cs typeface="함초롬돋움" panose="020B0604000101010101" pitchFamily="50" charset="-127"/>
              </a:rPr>
              <a:t>그림판의 메뉴들이 </a:t>
            </a:r>
            <a:r>
              <a:rPr lang="en-US" altLang="ko-KR" dirty="0">
                <a:solidFill>
                  <a:srgbClr val="FFFFFF"/>
                </a:solidFill>
                <a:latin typeface="에스코어 드림 8 Heavy" panose="020B0903030302020204"/>
                <a:ea typeface="함초롬돋움" panose="020B0604000101010101" pitchFamily="50" charset="-127"/>
                <a:cs typeface="함초롬돋움" panose="020B0604000101010101" pitchFamily="50" charset="-127"/>
              </a:rPr>
              <a:t>2D</a:t>
            </a:r>
            <a:r>
              <a:rPr lang="ko-KR" altLang="en-US" dirty="0">
                <a:solidFill>
                  <a:srgbClr val="FFFFFF"/>
                </a:solidFill>
                <a:latin typeface="에스코어 드림 8 Heavy" panose="020B0903030302020204"/>
                <a:ea typeface="함초롬돋움" panose="020B0604000101010101" pitchFamily="50" charset="-127"/>
                <a:cs typeface="함초롬돋움" panose="020B0604000101010101" pitchFamily="50" charset="-127"/>
              </a:rPr>
              <a:t>를 중점적으로 사용할 수 있는데 이보다 더 나아가 </a:t>
            </a:r>
            <a:r>
              <a:rPr lang="en-US" altLang="ko-KR" dirty="0">
                <a:solidFill>
                  <a:srgbClr val="FFFFFF"/>
                </a:solidFill>
                <a:latin typeface="에스코어 드림 8 Heavy" panose="020B0903030302020204"/>
                <a:ea typeface="함초롬돋움" panose="020B0604000101010101" pitchFamily="50" charset="-127"/>
                <a:cs typeface="함초롬돋움" panose="020B0604000101010101" pitchFamily="50" charset="-127"/>
              </a:rPr>
              <a:t>3D</a:t>
            </a:r>
            <a:r>
              <a:rPr lang="ko-KR" altLang="en-US" dirty="0">
                <a:solidFill>
                  <a:srgbClr val="FFFFFF"/>
                </a:solidFill>
                <a:latin typeface="에스코어 드림 8 Heavy" panose="020B0903030302020204"/>
                <a:ea typeface="함초롬돋움" panose="020B0604000101010101" pitchFamily="50" charset="-127"/>
                <a:cs typeface="함초롬돋움" panose="020B0604000101010101" pitchFamily="50" charset="-127"/>
              </a:rPr>
              <a:t>형태의 도형도  사용 할 수 있게 추가하고 싶습니다</a:t>
            </a:r>
            <a:r>
              <a:rPr lang="en-US" altLang="ko-KR" dirty="0">
                <a:solidFill>
                  <a:srgbClr val="FFFFFF"/>
                </a:solidFill>
                <a:latin typeface="에스코어 드림 8 Heavy" panose="020B0903030302020204"/>
                <a:ea typeface="함초롬돋움" panose="020B0604000101010101" pitchFamily="50" charset="-127"/>
                <a:cs typeface="함초롬돋움" panose="020B0604000101010101" pitchFamily="50" charset="-127"/>
              </a:rPr>
              <a:t>. </a:t>
            </a:r>
            <a:endParaRPr lang="ko-KR" altLang="en-US" dirty="0">
              <a:solidFill>
                <a:srgbClr val="FFFFFF"/>
              </a:solidFill>
              <a:latin typeface="에스코어 드림 8 Heavy" panose="020B0903030302020204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6221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B32946-04BA-44A6-9F0F-4D2C8E5F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z="1100" spc="-150" dirty="0">
                <a:latin typeface="조선일보명조" panose="02030304000000000000" pitchFamily="18" charset="-127"/>
                <a:ea typeface="조선일보명조" panose="02030304000000000000" pitchFamily="18" charset="-127"/>
              </a:rPr>
              <a:t>고고의 파워포인트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6015D3-F718-4135-983D-D7FA2705359C}"/>
              </a:ext>
            </a:extLst>
          </p:cNvPr>
          <p:cNvSpPr/>
          <p:nvPr/>
        </p:nvSpPr>
        <p:spPr>
          <a:xfrm rot="16200000" flipH="1">
            <a:off x="6073140" y="-4936557"/>
            <a:ext cx="45719" cy="11656194"/>
          </a:xfrm>
          <a:prstGeom prst="rect">
            <a:avLst/>
          </a:prstGeom>
          <a:solidFill>
            <a:srgbClr val="7387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C3724-BC04-445D-90F2-EC12FB8CCFCF}"/>
              </a:ext>
            </a:extLst>
          </p:cNvPr>
          <p:cNvSpPr txBox="1"/>
          <p:nvPr/>
        </p:nvSpPr>
        <p:spPr>
          <a:xfrm>
            <a:off x="206943" y="190777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CDE2E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9. </a:t>
            </a:r>
            <a:r>
              <a:rPr lang="ko-KR" altLang="en-US" sz="3600" dirty="0">
                <a:solidFill>
                  <a:srgbClr val="CDE2E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참고 문헌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6551B6-C9DA-4980-A1CE-980032E549A3}"/>
              </a:ext>
            </a:extLst>
          </p:cNvPr>
          <p:cNvSpPr txBox="1"/>
          <p:nvPr/>
        </p:nvSpPr>
        <p:spPr>
          <a:xfrm>
            <a:off x="267902" y="1494692"/>
            <a:ext cx="113027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_ac Light" panose="020B0600000101010101" pitchFamily="50" charset="-127"/>
                <a:ea typeface="에스코어 드림 8 Heavy" panose="020B0903030302020204"/>
              </a:rPr>
              <a:t>색상 관련 블로그</a:t>
            </a:r>
            <a:r>
              <a:rPr lang="en-US" altLang="ko-KR" sz="2000" dirty="0">
                <a:latin typeface="나눔스퀘어_ac Light" panose="020B0600000101010101" pitchFamily="50" charset="-127"/>
                <a:ea typeface="에스코어 드림 8 Heavy" panose="020B0903030302020204"/>
              </a:rPr>
              <a:t>: </a:t>
            </a:r>
            <a:r>
              <a:rPr lang="en-US" altLang="ko-KR" sz="2000" dirty="0">
                <a:latin typeface="나눔스퀘어_ac Light" panose="020B0600000101010101" pitchFamily="50" charset="-127"/>
                <a:ea typeface="에스코어 드림 8 Heavy" panose="020B0903030302020204"/>
                <a:hlinkClick r:id="rId2"/>
              </a:rPr>
              <a:t>https://m.blog.naver.com/PostView.nhn?blogId=lris6040&amp;logNo=220364669920&amp;proxyReferer=https:%2F%2Fwww.google.com%2F</a:t>
            </a:r>
            <a:endParaRPr lang="en-US" altLang="ko-KR" sz="2000" dirty="0">
              <a:latin typeface="나눔스퀘어_ac Light" panose="020B0600000101010101" pitchFamily="50" charset="-127"/>
              <a:ea typeface="에스코어 드림 8 Heavy" panose="020B0903030302020204"/>
            </a:endParaRPr>
          </a:p>
          <a:p>
            <a:endParaRPr lang="en-US" altLang="ko-KR" sz="2000" dirty="0">
              <a:latin typeface="나눔스퀘어_ac Light" panose="020B0600000101010101" pitchFamily="50" charset="-127"/>
              <a:ea typeface="에스코어 드림 8 Heavy" panose="020B0903030302020204"/>
            </a:endParaRPr>
          </a:p>
          <a:p>
            <a:r>
              <a:rPr lang="ko-KR" altLang="en-US" sz="2000" dirty="0">
                <a:latin typeface="나눔스퀘어_ac Light" panose="020B0600000101010101" pitchFamily="50" charset="-127"/>
                <a:ea typeface="에스코어 드림 8 Heavy" panose="020B0903030302020204"/>
              </a:rPr>
              <a:t> 그림 판 관련 </a:t>
            </a:r>
            <a:r>
              <a:rPr lang="en-US" altLang="ko-KR" sz="2000" dirty="0">
                <a:latin typeface="나눔스퀘어_ac Light" panose="020B0600000101010101" pitchFamily="50" charset="-127"/>
                <a:ea typeface="에스코어 드림 8 Heavy" panose="020B0903030302020204"/>
              </a:rPr>
              <a:t>: </a:t>
            </a:r>
          </a:p>
          <a:p>
            <a:r>
              <a:rPr lang="en-US" altLang="ko-KR" sz="2000" dirty="0">
                <a:latin typeface="나눔스퀘어_ac Light" panose="020B0600000101010101" pitchFamily="50" charset="-127"/>
                <a:ea typeface="에스코어 드림 8 Heavy" panose="020B0903030302020204"/>
              </a:rPr>
              <a:t>https://github.com/hwanine/OpenGL-MyPaintProjecthttps://github.com/hwanine/OpenGL-MyPaintProject</a:t>
            </a:r>
            <a:endParaRPr lang="ko-KR" altLang="en-US" sz="2000" dirty="0">
              <a:latin typeface="나눔스퀘어_ac Light" panose="020B0600000101010101" pitchFamily="50" charset="-127"/>
              <a:ea typeface="에스코어 드림 8 Heavy" panose="020B09030303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91795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87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F402EEDF-7849-4098-A9D2-C7E052CD1331}"/>
              </a:ext>
            </a:extLst>
          </p:cNvPr>
          <p:cNvGrpSpPr/>
          <p:nvPr/>
        </p:nvGrpSpPr>
        <p:grpSpPr>
          <a:xfrm>
            <a:off x="4158676" y="1880478"/>
            <a:ext cx="3911373" cy="2646878"/>
            <a:chOff x="4100925" y="1639541"/>
            <a:chExt cx="3911373" cy="2646878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12A47F67-549A-4872-9EB1-0C75FAD87871}"/>
                </a:ext>
              </a:extLst>
            </p:cNvPr>
            <p:cNvGrpSpPr/>
            <p:nvPr/>
          </p:nvGrpSpPr>
          <p:grpSpPr>
            <a:xfrm>
              <a:off x="4100925" y="2919332"/>
              <a:ext cx="3911373" cy="1146672"/>
              <a:chOff x="3960313" y="2919332"/>
              <a:chExt cx="3911373" cy="1146672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F8992B-5AED-475A-A3C9-3AAF55560AD3}"/>
                  </a:ext>
                </a:extLst>
              </p:cNvPr>
              <p:cNvSpPr txBox="1"/>
              <p:nvPr/>
            </p:nvSpPr>
            <p:spPr>
              <a:xfrm flipH="1">
                <a:off x="4054787" y="2919332"/>
                <a:ext cx="3816899" cy="686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4800" spc="-150" dirty="0">
                    <a:ln w="6350">
                      <a:noFill/>
                    </a:ln>
                    <a:solidFill>
                      <a:srgbClr val="FFFFFF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감사합니다</a:t>
                </a:r>
                <a:r>
                  <a:rPr lang="en-US" altLang="ko-KR" sz="4800" spc="-150" dirty="0">
                    <a:ln w="6350">
                      <a:noFill/>
                    </a:ln>
                    <a:solidFill>
                      <a:srgbClr val="FFFFFF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.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EF2082-AB94-4DBC-A970-91C8E149AA2A}"/>
                  </a:ext>
                </a:extLst>
              </p:cNvPr>
              <p:cNvSpPr txBox="1"/>
              <p:nvPr/>
            </p:nvSpPr>
            <p:spPr>
              <a:xfrm>
                <a:off x="3960313" y="3050341"/>
                <a:ext cx="3816901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6000" b="0" i="0" u="none" strike="noStrike" kern="1200" cap="none" spc="-150" normalizeH="0" baseline="0" noProof="0" dirty="0">
                  <a:ln w="6350">
                    <a:noFill/>
                  </a:ln>
                  <a:solidFill>
                    <a:srgbClr val="CDE2E9"/>
                  </a:solidFill>
                  <a:effectLst/>
                  <a:uLnTx/>
                  <a:uFillTx/>
                  <a:latin typeface="스웨거 TTF" panose="020B0600000101010101" pitchFamily="50" charset="-127"/>
                  <a:ea typeface="스웨거 TTF" panose="020B0600000101010101" pitchFamily="50" charset="-127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21BD853-4608-4B0D-A431-B17D0DD38706}"/>
                </a:ext>
              </a:extLst>
            </p:cNvPr>
            <p:cNvSpPr txBox="1"/>
            <p:nvPr/>
          </p:nvSpPr>
          <p:spPr>
            <a:xfrm>
              <a:off x="5548481" y="1639541"/>
              <a:ext cx="1198829" cy="26468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600" spc="-150" dirty="0">
                  <a:ln w="6350">
                    <a:noFill/>
                  </a:ln>
                  <a:solidFill>
                    <a:srgbClr val="D6D4E1"/>
                  </a:solidFill>
                  <a:latin typeface="BC 카드 B" panose="02020603020101020101" pitchFamily="18" charset="-127"/>
                  <a:ea typeface="BC 카드 B" panose="02020603020101020101" pitchFamily="18" charset="-127"/>
                </a:rPr>
                <a:t>“</a:t>
              </a:r>
              <a:endParaRPr lang="ko-KR" altLang="en-US" sz="16600" dirty="0">
                <a:solidFill>
                  <a:srgbClr val="D6D4E1"/>
                </a:solidFill>
                <a:latin typeface="BC 카드 B" panose="02020603020101020101" pitchFamily="18" charset="-127"/>
                <a:ea typeface="BC 카드 B" panose="02020603020101020101" pitchFamily="18" charset="-127"/>
              </a:endParaRPr>
            </a:p>
          </p:txBody>
        </p:sp>
      </p:grp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046653-7809-469E-A6DC-E3BA3B83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고고의 파워포인트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E754845-7DE2-4380-BAAC-73A1E15D00C4}"/>
              </a:ext>
            </a:extLst>
          </p:cNvPr>
          <p:cNvCxnSpPr>
            <a:cxnSpLocks/>
          </p:cNvCxnSpPr>
          <p:nvPr/>
        </p:nvCxnSpPr>
        <p:spPr>
          <a:xfrm>
            <a:off x="6536267" y="2723005"/>
            <a:ext cx="1371600" cy="0"/>
          </a:xfrm>
          <a:prstGeom prst="line">
            <a:avLst/>
          </a:prstGeom>
          <a:ln w="25400">
            <a:solidFill>
              <a:srgbClr val="C5C2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2F233FB-3D44-43CD-BAD3-BE8407E24AAE}"/>
              </a:ext>
            </a:extLst>
          </p:cNvPr>
          <p:cNvCxnSpPr>
            <a:cxnSpLocks/>
          </p:cNvCxnSpPr>
          <p:nvPr/>
        </p:nvCxnSpPr>
        <p:spPr>
          <a:xfrm>
            <a:off x="4158676" y="2723005"/>
            <a:ext cx="1371600" cy="0"/>
          </a:xfrm>
          <a:prstGeom prst="line">
            <a:avLst/>
          </a:prstGeom>
          <a:ln w="25400">
            <a:solidFill>
              <a:srgbClr val="C5C2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DAE1449-5C42-4F7E-90CD-9E06C2837A98}"/>
              </a:ext>
            </a:extLst>
          </p:cNvPr>
          <p:cNvCxnSpPr>
            <a:cxnSpLocks/>
          </p:cNvCxnSpPr>
          <p:nvPr/>
        </p:nvCxnSpPr>
        <p:spPr>
          <a:xfrm>
            <a:off x="4158676" y="4278279"/>
            <a:ext cx="3749191" cy="0"/>
          </a:xfrm>
          <a:prstGeom prst="line">
            <a:avLst/>
          </a:prstGeom>
          <a:ln w="25400">
            <a:solidFill>
              <a:srgbClr val="C5C2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0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A84C23F1-E559-4B6E-B569-C66DFF794DF5}"/>
              </a:ext>
            </a:extLst>
          </p:cNvPr>
          <p:cNvSpPr/>
          <p:nvPr/>
        </p:nvSpPr>
        <p:spPr>
          <a:xfrm rot="16200000" flipH="1">
            <a:off x="6134100" y="-4845019"/>
            <a:ext cx="45719" cy="11656194"/>
          </a:xfrm>
          <a:prstGeom prst="rect">
            <a:avLst/>
          </a:prstGeom>
          <a:solidFill>
            <a:srgbClr val="7387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9CA333A-16B3-42F1-BED5-79DE29191B53}"/>
              </a:ext>
            </a:extLst>
          </p:cNvPr>
          <p:cNvSpPr txBox="1"/>
          <p:nvPr/>
        </p:nvSpPr>
        <p:spPr>
          <a:xfrm>
            <a:off x="206943" y="190777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rgbClr val="CDE2E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목차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333119B-EFC5-481C-975D-8978E2A06D88}"/>
              </a:ext>
            </a:extLst>
          </p:cNvPr>
          <p:cNvSpPr txBox="1"/>
          <p:nvPr/>
        </p:nvSpPr>
        <p:spPr>
          <a:xfrm>
            <a:off x="1000329" y="1697561"/>
            <a:ext cx="30979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pc="-150" dirty="0">
                <a:ln w="6350">
                  <a:noFill/>
                </a:ln>
                <a:solidFill>
                  <a:srgbClr val="9995B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개요 및 목표</a:t>
            </a:r>
            <a:endParaRPr lang="ko-KR" altLang="en-US" sz="1200" dirty="0">
              <a:solidFill>
                <a:srgbClr val="9995B5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F096B8E7-826E-4FDC-AF39-BF8D7F6E04AC}"/>
              </a:ext>
            </a:extLst>
          </p:cNvPr>
          <p:cNvGrpSpPr/>
          <p:nvPr/>
        </p:nvGrpSpPr>
        <p:grpSpPr>
          <a:xfrm>
            <a:off x="275695" y="1503130"/>
            <a:ext cx="638472" cy="830997"/>
            <a:chOff x="1269924" y="2877707"/>
            <a:chExt cx="630254" cy="786468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E2CC26BC-4AF7-464C-833D-BDFCE5EB5714}"/>
                </a:ext>
              </a:extLst>
            </p:cNvPr>
            <p:cNvSpPr/>
            <p:nvPr/>
          </p:nvSpPr>
          <p:spPr>
            <a:xfrm>
              <a:off x="1269924" y="2936452"/>
              <a:ext cx="630254" cy="667552"/>
            </a:xfrm>
            <a:prstGeom prst="roundRect">
              <a:avLst/>
            </a:prstGeom>
            <a:solidFill>
              <a:srgbClr val="D6D4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D8EA129-AE81-42E1-A8EC-635A3F1696C6}"/>
                </a:ext>
              </a:extLst>
            </p:cNvPr>
            <p:cNvSpPr txBox="1"/>
            <p:nvPr/>
          </p:nvSpPr>
          <p:spPr>
            <a:xfrm>
              <a:off x="1354977" y="2877707"/>
              <a:ext cx="485789" cy="786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endParaRPr lang="ko-KR" altLang="en-US" sz="4800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B8D3706-99AA-4FD1-8CA2-A5502DC7C20E}"/>
              </a:ext>
            </a:extLst>
          </p:cNvPr>
          <p:cNvSpPr txBox="1"/>
          <p:nvPr/>
        </p:nvSpPr>
        <p:spPr>
          <a:xfrm>
            <a:off x="992537" y="2644337"/>
            <a:ext cx="37229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pc="-150" dirty="0">
                <a:ln w="6350">
                  <a:noFill/>
                </a:ln>
                <a:solidFill>
                  <a:srgbClr val="9995B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관련 연구 조사</a:t>
            </a:r>
            <a:endParaRPr lang="ko-KR" altLang="en-US" sz="1200" dirty="0">
              <a:solidFill>
                <a:srgbClr val="9995B5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038B96F-B645-440B-9E13-500358AA98EE}"/>
              </a:ext>
            </a:extLst>
          </p:cNvPr>
          <p:cNvGrpSpPr/>
          <p:nvPr/>
        </p:nvGrpSpPr>
        <p:grpSpPr>
          <a:xfrm>
            <a:off x="267903" y="2449908"/>
            <a:ext cx="638472" cy="830997"/>
            <a:chOff x="1269924" y="2877707"/>
            <a:chExt cx="630254" cy="786468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2FC2BF54-F6D8-42C1-9E96-FC17F4F9EE26}"/>
                </a:ext>
              </a:extLst>
            </p:cNvPr>
            <p:cNvSpPr/>
            <p:nvPr/>
          </p:nvSpPr>
          <p:spPr>
            <a:xfrm>
              <a:off x="1269924" y="2936452"/>
              <a:ext cx="630254" cy="667552"/>
            </a:xfrm>
            <a:prstGeom prst="roundRect">
              <a:avLst/>
            </a:prstGeom>
            <a:solidFill>
              <a:srgbClr val="D6D4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46A265A-0552-4394-B783-B5BE0C317677}"/>
                </a:ext>
              </a:extLst>
            </p:cNvPr>
            <p:cNvSpPr txBox="1"/>
            <p:nvPr/>
          </p:nvSpPr>
          <p:spPr>
            <a:xfrm>
              <a:off x="1354977" y="2877707"/>
              <a:ext cx="485789" cy="786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</a:t>
              </a:r>
              <a:endParaRPr lang="ko-KR" altLang="en-US" sz="4800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7E554EB-A690-4114-A8D5-6CD570ABB062}"/>
              </a:ext>
            </a:extLst>
          </p:cNvPr>
          <p:cNvSpPr txBox="1"/>
          <p:nvPr/>
        </p:nvSpPr>
        <p:spPr>
          <a:xfrm>
            <a:off x="1000329" y="3555293"/>
            <a:ext cx="30979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pc="-150" dirty="0">
                <a:ln w="6350">
                  <a:noFill/>
                </a:ln>
                <a:solidFill>
                  <a:srgbClr val="9995B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전체 시스템 구성도</a:t>
            </a:r>
            <a:endParaRPr lang="ko-KR" altLang="en-US" sz="1200" dirty="0">
              <a:solidFill>
                <a:srgbClr val="9995B5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CFDB07A-AA0F-4587-82BE-24EFA8003A3B}"/>
              </a:ext>
            </a:extLst>
          </p:cNvPr>
          <p:cNvGrpSpPr/>
          <p:nvPr/>
        </p:nvGrpSpPr>
        <p:grpSpPr>
          <a:xfrm>
            <a:off x="275695" y="3360862"/>
            <a:ext cx="638472" cy="830997"/>
            <a:chOff x="1269924" y="2877707"/>
            <a:chExt cx="630254" cy="786468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198F3BC-F172-47EC-9013-16E2C3692012}"/>
                </a:ext>
              </a:extLst>
            </p:cNvPr>
            <p:cNvSpPr/>
            <p:nvPr/>
          </p:nvSpPr>
          <p:spPr>
            <a:xfrm>
              <a:off x="1269924" y="2936452"/>
              <a:ext cx="630254" cy="667552"/>
            </a:xfrm>
            <a:prstGeom prst="roundRect">
              <a:avLst/>
            </a:prstGeom>
            <a:solidFill>
              <a:srgbClr val="D6D4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EF992FD-7207-44C1-95D1-27B24655BB84}"/>
                </a:ext>
              </a:extLst>
            </p:cNvPr>
            <p:cNvSpPr txBox="1"/>
            <p:nvPr/>
          </p:nvSpPr>
          <p:spPr>
            <a:xfrm>
              <a:off x="1354977" y="2877707"/>
              <a:ext cx="485789" cy="786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3</a:t>
              </a:r>
              <a:endParaRPr lang="ko-KR" altLang="en-US" sz="4800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A57C4DD-71FA-48A9-B2AD-8DF08EA9B0F6}"/>
              </a:ext>
            </a:extLst>
          </p:cNvPr>
          <p:cNvSpPr txBox="1"/>
          <p:nvPr/>
        </p:nvSpPr>
        <p:spPr>
          <a:xfrm>
            <a:off x="1000329" y="4481965"/>
            <a:ext cx="30979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pc="-150" dirty="0">
                <a:ln w="6350">
                  <a:noFill/>
                </a:ln>
                <a:solidFill>
                  <a:srgbClr val="9995B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설계 방법</a:t>
            </a:r>
            <a:endParaRPr lang="ko-KR" altLang="en-US" sz="1200" dirty="0">
              <a:solidFill>
                <a:srgbClr val="9995B5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B79E41E-60E1-406B-A441-73F7A939ADDF}"/>
              </a:ext>
            </a:extLst>
          </p:cNvPr>
          <p:cNvGrpSpPr/>
          <p:nvPr/>
        </p:nvGrpSpPr>
        <p:grpSpPr>
          <a:xfrm>
            <a:off x="275695" y="4287534"/>
            <a:ext cx="638472" cy="830997"/>
            <a:chOff x="1269924" y="2877707"/>
            <a:chExt cx="630254" cy="786468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2C9F1914-D3A8-4F68-A7AA-8B723A513D5C}"/>
                </a:ext>
              </a:extLst>
            </p:cNvPr>
            <p:cNvSpPr/>
            <p:nvPr/>
          </p:nvSpPr>
          <p:spPr>
            <a:xfrm>
              <a:off x="1269924" y="2936452"/>
              <a:ext cx="630254" cy="667552"/>
            </a:xfrm>
            <a:prstGeom prst="roundRect">
              <a:avLst/>
            </a:prstGeom>
            <a:solidFill>
              <a:srgbClr val="D6D4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FD310AB-6FDD-45E9-B26C-DF33893700B3}"/>
                </a:ext>
              </a:extLst>
            </p:cNvPr>
            <p:cNvSpPr txBox="1"/>
            <p:nvPr/>
          </p:nvSpPr>
          <p:spPr>
            <a:xfrm>
              <a:off x="1354977" y="2877707"/>
              <a:ext cx="485789" cy="786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4</a:t>
              </a:r>
              <a:endParaRPr lang="ko-KR" altLang="en-US" sz="4800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DCD98EE-8881-4E00-B7E8-B2A618760DBC}"/>
              </a:ext>
            </a:extLst>
          </p:cNvPr>
          <p:cNvGrpSpPr/>
          <p:nvPr/>
        </p:nvGrpSpPr>
        <p:grpSpPr>
          <a:xfrm>
            <a:off x="1000329" y="5066721"/>
            <a:ext cx="3097965" cy="807812"/>
            <a:chOff x="1118718" y="2005719"/>
            <a:chExt cx="3299427" cy="881214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E6BD589-385E-478D-909F-A7BF032A3968}"/>
                </a:ext>
              </a:extLst>
            </p:cNvPr>
            <p:cNvSpPr txBox="1"/>
            <p:nvPr/>
          </p:nvSpPr>
          <p:spPr>
            <a:xfrm rot="10800000">
              <a:off x="1982241" y="2005719"/>
              <a:ext cx="524127" cy="5036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ko-KR" altLang="en-US" sz="2400" dirty="0">
                <a:solidFill>
                  <a:srgbClr val="9995B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CDECBCB-54E5-4DE0-9D61-AD9113E83C85}"/>
                </a:ext>
              </a:extLst>
            </p:cNvPr>
            <p:cNvSpPr txBox="1"/>
            <p:nvPr/>
          </p:nvSpPr>
          <p:spPr>
            <a:xfrm>
              <a:off x="1118718" y="2383317"/>
              <a:ext cx="3299427" cy="5036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spc="-150" dirty="0">
                  <a:ln w="6350">
                    <a:noFill/>
                  </a:ln>
                  <a:solidFill>
                    <a:srgbClr val="9995B5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주요 기능의 설명</a:t>
              </a:r>
              <a:endParaRPr lang="ko-KR" altLang="en-US" sz="1200" dirty="0">
                <a:solidFill>
                  <a:srgbClr val="9995B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65E8F75-317E-40C4-84DA-02830EEFDCBB}"/>
              </a:ext>
            </a:extLst>
          </p:cNvPr>
          <p:cNvGrpSpPr/>
          <p:nvPr/>
        </p:nvGrpSpPr>
        <p:grpSpPr>
          <a:xfrm>
            <a:off x="275695" y="5218435"/>
            <a:ext cx="638472" cy="830998"/>
            <a:chOff x="1269924" y="2877707"/>
            <a:chExt cx="630254" cy="786468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5092153C-3577-4A7B-84C1-0F787B7CE019}"/>
                </a:ext>
              </a:extLst>
            </p:cNvPr>
            <p:cNvSpPr/>
            <p:nvPr/>
          </p:nvSpPr>
          <p:spPr>
            <a:xfrm>
              <a:off x="1269924" y="2936452"/>
              <a:ext cx="630254" cy="667552"/>
            </a:xfrm>
            <a:prstGeom prst="roundRect">
              <a:avLst/>
            </a:prstGeom>
            <a:solidFill>
              <a:srgbClr val="D6D4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164EC3D-3CD9-4D7C-9908-E0F1B2FA5900}"/>
                </a:ext>
              </a:extLst>
            </p:cNvPr>
            <p:cNvSpPr txBox="1"/>
            <p:nvPr/>
          </p:nvSpPr>
          <p:spPr>
            <a:xfrm>
              <a:off x="1354977" y="2877707"/>
              <a:ext cx="485789" cy="786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5</a:t>
              </a:r>
              <a:endParaRPr lang="ko-KR" altLang="en-US" sz="4800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E0FB4E5-93F9-461B-B0BE-82FA4AA84935}"/>
              </a:ext>
            </a:extLst>
          </p:cNvPr>
          <p:cNvSpPr txBox="1"/>
          <p:nvPr/>
        </p:nvSpPr>
        <p:spPr>
          <a:xfrm>
            <a:off x="6889386" y="1697559"/>
            <a:ext cx="3097965" cy="461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pc="-150" dirty="0">
                <a:ln w="6350">
                  <a:noFill/>
                </a:ln>
                <a:solidFill>
                  <a:srgbClr val="9995B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구현환경</a:t>
            </a:r>
            <a:endParaRPr lang="ko-KR" altLang="en-US" sz="1200" dirty="0">
              <a:solidFill>
                <a:srgbClr val="9995B5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92DECB5A-E06C-48F2-837C-983709376CBB}"/>
              </a:ext>
            </a:extLst>
          </p:cNvPr>
          <p:cNvGrpSpPr/>
          <p:nvPr/>
        </p:nvGrpSpPr>
        <p:grpSpPr>
          <a:xfrm>
            <a:off x="6164752" y="1503130"/>
            <a:ext cx="638472" cy="830998"/>
            <a:chOff x="1269924" y="2877707"/>
            <a:chExt cx="630254" cy="786468"/>
          </a:xfrm>
        </p:grpSpPr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8ECC58C9-1E10-44C2-814D-7A0C2A4BBBF0}"/>
                </a:ext>
              </a:extLst>
            </p:cNvPr>
            <p:cNvSpPr/>
            <p:nvPr/>
          </p:nvSpPr>
          <p:spPr>
            <a:xfrm>
              <a:off x="1269924" y="2936452"/>
              <a:ext cx="630254" cy="667552"/>
            </a:xfrm>
            <a:prstGeom prst="roundRect">
              <a:avLst/>
            </a:prstGeom>
            <a:solidFill>
              <a:srgbClr val="D6D4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6EC5451-017F-4606-A7F4-14B1C20D49D3}"/>
                </a:ext>
              </a:extLst>
            </p:cNvPr>
            <p:cNvSpPr txBox="1"/>
            <p:nvPr/>
          </p:nvSpPr>
          <p:spPr>
            <a:xfrm>
              <a:off x="1354977" y="2877707"/>
              <a:ext cx="485789" cy="786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6</a:t>
              </a:r>
              <a:endParaRPr lang="ko-KR" altLang="en-US" sz="4800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1B47381-6630-48B6-A12F-F0E07941A000}"/>
              </a:ext>
            </a:extLst>
          </p:cNvPr>
          <p:cNvGrpSpPr/>
          <p:nvPr/>
        </p:nvGrpSpPr>
        <p:grpSpPr>
          <a:xfrm>
            <a:off x="6881594" y="2298193"/>
            <a:ext cx="3097965" cy="807812"/>
            <a:chOff x="1118718" y="2005719"/>
            <a:chExt cx="3299427" cy="881214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3C98DA7-E0AF-40A5-8D0E-59448BA8F875}"/>
                </a:ext>
              </a:extLst>
            </p:cNvPr>
            <p:cNvSpPr txBox="1"/>
            <p:nvPr/>
          </p:nvSpPr>
          <p:spPr>
            <a:xfrm rot="10800000">
              <a:off x="1982241" y="2005719"/>
              <a:ext cx="524127" cy="5036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ko-KR" altLang="en-US" sz="2400" dirty="0">
                <a:solidFill>
                  <a:srgbClr val="9995B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512E04D-5024-42B5-BE0D-5B92DE1D7257}"/>
                </a:ext>
              </a:extLst>
            </p:cNvPr>
            <p:cNvSpPr txBox="1"/>
            <p:nvPr/>
          </p:nvSpPr>
          <p:spPr>
            <a:xfrm>
              <a:off x="1118718" y="2383317"/>
              <a:ext cx="3299427" cy="5036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spc="-150" dirty="0">
                  <a:ln w="6350">
                    <a:noFill/>
                  </a:ln>
                  <a:solidFill>
                    <a:srgbClr val="9995B5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수행 결과  </a:t>
              </a:r>
              <a:endParaRPr lang="ko-KR" altLang="en-US" sz="1200" dirty="0">
                <a:solidFill>
                  <a:srgbClr val="9995B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4A287C97-EA4A-416E-81FF-8492D4E0E86B}"/>
              </a:ext>
            </a:extLst>
          </p:cNvPr>
          <p:cNvGrpSpPr/>
          <p:nvPr/>
        </p:nvGrpSpPr>
        <p:grpSpPr>
          <a:xfrm>
            <a:off x="6156960" y="2449907"/>
            <a:ext cx="638472" cy="830998"/>
            <a:chOff x="1269924" y="2877707"/>
            <a:chExt cx="630254" cy="786468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3B1A1DEA-2AFD-45B9-B82E-EF0A0F36073E}"/>
                </a:ext>
              </a:extLst>
            </p:cNvPr>
            <p:cNvSpPr/>
            <p:nvPr/>
          </p:nvSpPr>
          <p:spPr>
            <a:xfrm>
              <a:off x="1269924" y="2936452"/>
              <a:ext cx="630254" cy="667552"/>
            </a:xfrm>
            <a:prstGeom prst="roundRect">
              <a:avLst/>
            </a:prstGeom>
            <a:solidFill>
              <a:srgbClr val="D6D4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E1C2B81-DA4B-4BA9-934C-2A4986F07194}"/>
                </a:ext>
              </a:extLst>
            </p:cNvPr>
            <p:cNvSpPr txBox="1"/>
            <p:nvPr/>
          </p:nvSpPr>
          <p:spPr>
            <a:xfrm>
              <a:off x="1354977" y="2877707"/>
              <a:ext cx="485789" cy="786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7</a:t>
              </a:r>
              <a:endParaRPr lang="ko-KR" altLang="en-US" sz="4800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B3E00A42-EBC3-42AC-9588-CFE571D3E11E}"/>
              </a:ext>
            </a:extLst>
          </p:cNvPr>
          <p:cNvGrpSpPr/>
          <p:nvPr/>
        </p:nvGrpSpPr>
        <p:grpSpPr>
          <a:xfrm>
            <a:off x="6889386" y="3209147"/>
            <a:ext cx="3097965" cy="807810"/>
            <a:chOff x="1118718" y="2005719"/>
            <a:chExt cx="3299427" cy="881212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03209E7-C89D-4352-977F-988A2538BA78}"/>
                </a:ext>
              </a:extLst>
            </p:cNvPr>
            <p:cNvSpPr txBox="1"/>
            <p:nvPr/>
          </p:nvSpPr>
          <p:spPr>
            <a:xfrm rot="10800000">
              <a:off x="1982241" y="2005719"/>
              <a:ext cx="524127" cy="5036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ko-KR" altLang="en-US" sz="2400" dirty="0">
                <a:solidFill>
                  <a:srgbClr val="9995B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5989CB9-0CF5-4EF5-8E59-220D895D6779}"/>
                </a:ext>
              </a:extLst>
            </p:cNvPr>
            <p:cNvSpPr txBox="1"/>
            <p:nvPr/>
          </p:nvSpPr>
          <p:spPr>
            <a:xfrm>
              <a:off x="1118718" y="2383317"/>
              <a:ext cx="3299427" cy="5036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spc="-150" dirty="0">
                  <a:ln w="6350">
                    <a:noFill/>
                  </a:ln>
                  <a:solidFill>
                    <a:srgbClr val="9995B5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결과 및 향후 계획</a:t>
              </a:r>
              <a:endParaRPr lang="ko-KR" altLang="en-US" sz="1200" dirty="0">
                <a:solidFill>
                  <a:srgbClr val="9995B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E20372C6-352C-4FD2-9A93-F105A1AAFA7E}"/>
              </a:ext>
            </a:extLst>
          </p:cNvPr>
          <p:cNvGrpSpPr/>
          <p:nvPr/>
        </p:nvGrpSpPr>
        <p:grpSpPr>
          <a:xfrm>
            <a:off x="6164752" y="3360861"/>
            <a:ext cx="638472" cy="830998"/>
            <a:chOff x="1269924" y="2877707"/>
            <a:chExt cx="630254" cy="786468"/>
          </a:xfrm>
        </p:grpSpPr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35C3A16C-5B91-4CE9-8115-03321188556F}"/>
                </a:ext>
              </a:extLst>
            </p:cNvPr>
            <p:cNvSpPr/>
            <p:nvPr/>
          </p:nvSpPr>
          <p:spPr>
            <a:xfrm>
              <a:off x="1269924" y="2936452"/>
              <a:ext cx="630254" cy="667552"/>
            </a:xfrm>
            <a:prstGeom prst="roundRect">
              <a:avLst/>
            </a:prstGeom>
            <a:solidFill>
              <a:srgbClr val="D6D4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3C00D17-3E4F-49AE-9C88-8EDE0BA7C0BA}"/>
                </a:ext>
              </a:extLst>
            </p:cNvPr>
            <p:cNvSpPr txBox="1"/>
            <p:nvPr/>
          </p:nvSpPr>
          <p:spPr>
            <a:xfrm>
              <a:off x="1354977" y="2877707"/>
              <a:ext cx="485789" cy="786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8</a:t>
              </a:r>
              <a:endParaRPr lang="ko-KR" altLang="en-US" sz="4800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E7AEAA15-6C9E-4AA9-9230-8282073C89CD}"/>
              </a:ext>
            </a:extLst>
          </p:cNvPr>
          <p:cNvSpPr txBox="1"/>
          <p:nvPr/>
        </p:nvSpPr>
        <p:spPr>
          <a:xfrm>
            <a:off x="6889386" y="4481965"/>
            <a:ext cx="3097965" cy="461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spc="-150" dirty="0">
                <a:ln w="6350">
                  <a:noFill/>
                </a:ln>
                <a:solidFill>
                  <a:srgbClr val="9995B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참고 문헌</a:t>
            </a:r>
            <a:endParaRPr lang="ko-KR" altLang="en-US" sz="1200" dirty="0">
              <a:solidFill>
                <a:srgbClr val="9995B5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26B4961C-3ED0-40AE-B046-19C7CB3072C7}"/>
              </a:ext>
            </a:extLst>
          </p:cNvPr>
          <p:cNvGrpSpPr/>
          <p:nvPr/>
        </p:nvGrpSpPr>
        <p:grpSpPr>
          <a:xfrm>
            <a:off x="6164752" y="4287534"/>
            <a:ext cx="638472" cy="830998"/>
            <a:chOff x="1269924" y="2877707"/>
            <a:chExt cx="630254" cy="786468"/>
          </a:xfrm>
        </p:grpSpPr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A695C126-7C46-4DE2-88A1-197577A42B4B}"/>
                </a:ext>
              </a:extLst>
            </p:cNvPr>
            <p:cNvSpPr/>
            <p:nvPr/>
          </p:nvSpPr>
          <p:spPr>
            <a:xfrm>
              <a:off x="1269924" y="2936452"/>
              <a:ext cx="630254" cy="667552"/>
            </a:xfrm>
            <a:prstGeom prst="roundRect">
              <a:avLst/>
            </a:prstGeom>
            <a:solidFill>
              <a:srgbClr val="D6D4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58FE1F7-9CB7-4973-8247-DD2ED2A59966}"/>
                </a:ext>
              </a:extLst>
            </p:cNvPr>
            <p:cNvSpPr txBox="1"/>
            <p:nvPr/>
          </p:nvSpPr>
          <p:spPr>
            <a:xfrm>
              <a:off x="1354977" y="2877707"/>
              <a:ext cx="485789" cy="786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9</a:t>
              </a:r>
              <a:endParaRPr lang="ko-KR" altLang="en-US" sz="4800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9086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F874442-619C-4464-AAA6-C69036ACB27F}"/>
              </a:ext>
            </a:extLst>
          </p:cNvPr>
          <p:cNvSpPr txBox="1"/>
          <p:nvPr/>
        </p:nvSpPr>
        <p:spPr>
          <a:xfrm>
            <a:off x="2921534" y="2388984"/>
            <a:ext cx="6348929" cy="878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0" i="0" spc="-150" dirty="0">
                <a:solidFill>
                  <a:srgbClr val="333333"/>
                </a:solidFill>
                <a:effectLst/>
                <a:latin typeface="에스코어 드림 8 Heavy"/>
                <a:ea typeface="조선일보명조" panose="02030304000000000000" pitchFamily="18" charset="-127"/>
                <a:cs typeface="조선일보명조" panose="02030304000000000000" pitchFamily="18" charset="-127"/>
              </a:rPr>
              <a:t>마우스의 모션을 통한 다양한 색상의 </a:t>
            </a:r>
            <a:r>
              <a:rPr lang="en-US" altLang="ko-KR" b="0" i="0" spc="-150" dirty="0">
                <a:solidFill>
                  <a:srgbClr val="333333"/>
                </a:solidFill>
                <a:effectLst/>
                <a:latin typeface="에스코어 드림 8 Heavy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b="0" i="0" spc="-150" dirty="0">
                <a:solidFill>
                  <a:srgbClr val="333333"/>
                </a:solidFill>
                <a:effectLst/>
                <a:latin typeface="에스코어 드림 8 Heavy"/>
                <a:ea typeface="조선일보명조" panose="02030304000000000000" pitchFamily="18" charset="-127"/>
                <a:cs typeface="조선일보명조" panose="02030304000000000000" pitchFamily="18" charset="-127"/>
              </a:rPr>
              <a:t>원</a:t>
            </a:r>
            <a:r>
              <a:rPr lang="en-US" altLang="ko-KR" b="0" i="0" spc="-150" dirty="0">
                <a:solidFill>
                  <a:srgbClr val="333333"/>
                </a:solidFill>
                <a:effectLst/>
                <a:latin typeface="에스코어 드림 8 Heavy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b="0" i="0" spc="-150" dirty="0">
                <a:solidFill>
                  <a:srgbClr val="333333"/>
                </a:solidFill>
                <a:effectLst/>
                <a:latin typeface="에스코어 드림 8 Heavy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사각형</a:t>
            </a:r>
            <a:r>
              <a:rPr lang="en-US" altLang="ko-KR" b="0" i="0" spc="-150" dirty="0">
                <a:solidFill>
                  <a:srgbClr val="333333"/>
                </a:solidFill>
                <a:effectLst/>
                <a:latin typeface="에스코어 드림 8 Heavy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b="0" i="0" spc="-150" dirty="0">
                <a:solidFill>
                  <a:srgbClr val="333333"/>
                </a:solidFill>
                <a:effectLst/>
                <a:latin typeface="에스코어 드림 8 Heavy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다각형</a:t>
            </a:r>
            <a:r>
              <a:rPr lang="en-US" altLang="ko-KR" b="0" i="0" spc="-150" dirty="0">
                <a:solidFill>
                  <a:srgbClr val="333333"/>
                </a:solidFill>
                <a:effectLst/>
                <a:latin typeface="에스코어 드림 8 Heavy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b="0" i="0" spc="-150" dirty="0">
                <a:solidFill>
                  <a:srgbClr val="333333"/>
                </a:solidFill>
                <a:effectLst/>
                <a:latin typeface="에스코어 드림 8 Heavy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점들을 연결한 곡선</a:t>
            </a:r>
            <a:r>
              <a:rPr lang="en-US" altLang="ko-KR" b="0" i="0" spc="-150" dirty="0">
                <a:solidFill>
                  <a:srgbClr val="333333"/>
                </a:solidFill>
                <a:effectLst/>
                <a:latin typeface="에스코어 드림 8 Heavy"/>
                <a:ea typeface="조선일보명조" panose="02030304000000000000" pitchFamily="18" charset="-127"/>
                <a:cs typeface="조선일보명조" panose="02030304000000000000" pitchFamily="18" charset="-127"/>
              </a:rPr>
              <a:t>) </a:t>
            </a:r>
            <a:r>
              <a:rPr lang="ko-KR" altLang="en-US" b="0" i="0" spc="-150" dirty="0">
                <a:solidFill>
                  <a:srgbClr val="333333"/>
                </a:solidFill>
                <a:effectLst/>
                <a:latin typeface="에스코어 드림 8 Heavy"/>
                <a:ea typeface="조선일보명조" panose="02030304000000000000" pitchFamily="18" charset="-127"/>
                <a:cs typeface="조선일보명조" panose="02030304000000000000" pitchFamily="18" charset="-127"/>
              </a:rPr>
              <a:t>그리기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6015D3-F718-4135-983D-D7FA2705359C}"/>
              </a:ext>
            </a:extLst>
          </p:cNvPr>
          <p:cNvSpPr/>
          <p:nvPr/>
        </p:nvSpPr>
        <p:spPr>
          <a:xfrm rot="16200000" flipH="1">
            <a:off x="6073140" y="-4936557"/>
            <a:ext cx="45719" cy="11656194"/>
          </a:xfrm>
          <a:prstGeom prst="rect">
            <a:avLst/>
          </a:prstGeom>
          <a:solidFill>
            <a:srgbClr val="7387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C3724-BC04-445D-90F2-EC12FB8CCFCF}"/>
              </a:ext>
            </a:extLst>
          </p:cNvPr>
          <p:cNvSpPr txBox="1"/>
          <p:nvPr/>
        </p:nvSpPr>
        <p:spPr>
          <a:xfrm>
            <a:off x="206943" y="190777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CDE2E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</a:t>
            </a:r>
            <a:r>
              <a:rPr lang="ko-KR" altLang="en-US" sz="3600" dirty="0">
                <a:solidFill>
                  <a:srgbClr val="CDE2E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프로젝트 개요 및 목표</a:t>
            </a:r>
            <a:r>
              <a:rPr lang="en-US" altLang="ko-KR" sz="3600" dirty="0">
                <a:solidFill>
                  <a:srgbClr val="CDE2E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sz="3600" dirty="0">
              <a:solidFill>
                <a:srgbClr val="CDE2E9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512FD-FC8C-497A-AFEF-2BDA9C282CCB}"/>
              </a:ext>
            </a:extLst>
          </p:cNvPr>
          <p:cNvSpPr txBox="1"/>
          <p:nvPr/>
        </p:nvSpPr>
        <p:spPr>
          <a:xfrm>
            <a:off x="3037573" y="1834986"/>
            <a:ext cx="61168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en-US" altLang="ko-KR" sz="3000" b="1" spc="-300" dirty="0">
                <a:solidFill>
                  <a:schemeClr val="tx2">
                    <a:lumMod val="50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조선일보명조" panose="02030304000000000000" pitchFamily="18" charset="-127"/>
              </a:rPr>
              <a:t>“ </a:t>
            </a:r>
            <a:r>
              <a:rPr lang="ko-KR" altLang="en-US" sz="3000" b="1" spc="-300" dirty="0">
                <a:solidFill>
                  <a:schemeClr val="tx2">
                    <a:lumMod val="50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조선일보명조" panose="02030304000000000000" pitchFamily="18" charset="-127"/>
              </a:rPr>
              <a:t>개요 </a:t>
            </a:r>
            <a:r>
              <a:rPr lang="en-US" altLang="ko-KR" sz="3000" b="1" spc="-300" dirty="0">
                <a:solidFill>
                  <a:schemeClr val="tx2">
                    <a:lumMod val="50000"/>
                  </a:schemeClr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조선일보명조" panose="02030304000000000000" pitchFamily="18" charset="-127"/>
              </a:rPr>
              <a:t>“</a:t>
            </a:r>
            <a:endParaRPr lang="ko-KR" altLang="en-US" sz="3000" b="1" i="0" spc="-300" dirty="0">
              <a:solidFill>
                <a:schemeClr val="tx2">
                  <a:lumMod val="50000"/>
                </a:schemeClr>
              </a:solidFill>
              <a:effectLst/>
              <a:latin typeface="에스코어 드림 9 Black" panose="020B0A03030302020204" pitchFamily="34" charset="-127"/>
              <a:ea typeface="에스코어 드림 9 Black" panose="020B0A03030302020204" pitchFamily="34" charset="-127"/>
              <a:cs typeface="조선일보명조" panose="02030304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6AFD67-9B33-4492-A8CC-495CFF9F2701}"/>
              </a:ext>
            </a:extLst>
          </p:cNvPr>
          <p:cNvSpPr txBox="1"/>
          <p:nvPr/>
        </p:nvSpPr>
        <p:spPr>
          <a:xfrm>
            <a:off x="2921534" y="4098410"/>
            <a:ext cx="6348929" cy="1293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0" i="0" spc="-150" dirty="0">
                <a:solidFill>
                  <a:srgbClr val="333333"/>
                </a:solidFill>
                <a:effectLst/>
                <a:latin typeface="에스코어 드림 8 Heavy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개인  </a:t>
            </a:r>
            <a:r>
              <a:rPr lang="ko-KR" altLang="en-US" b="0" i="0" spc="-150" dirty="0" err="1">
                <a:solidFill>
                  <a:srgbClr val="333333"/>
                </a:solidFill>
                <a:effectLst/>
                <a:latin typeface="에스코어 드림 8 Heavy"/>
                <a:ea typeface="조선일보명조" panose="02030304000000000000" pitchFamily="18" charset="-127"/>
                <a:cs typeface="조선일보명조" panose="02030304000000000000" pitchFamily="18" charset="-127"/>
              </a:rPr>
              <a:t>그림판</a:t>
            </a:r>
            <a:r>
              <a:rPr lang="ko-KR" altLang="en-US" b="0" i="0" spc="-150" dirty="0">
                <a:solidFill>
                  <a:srgbClr val="333333"/>
                </a:solidFill>
                <a:effectLst/>
                <a:latin typeface="에스코어 드림 8 Heavy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만들기 따온 말이 들어 있거나 마음 속으로 한 말을 적을 때와 중요한 부분을 두드러지게</a:t>
            </a:r>
            <a:endParaRPr lang="en-US" altLang="ko-KR" b="0" i="0" spc="-150" dirty="0">
              <a:solidFill>
                <a:srgbClr val="333333"/>
              </a:solidFill>
              <a:effectLst/>
              <a:latin typeface="에스코어 드림 8 Heavy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0" i="0" spc="-150" dirty="0">
                <a:solidFill>
                  <a:srgbClr val="333333"/>
                </a:solidFill>
                <a:effectLst/>
                <a:latin typeface="에스코어 드림 8 Heavy"/>
                <a:ea typeface="조선일보명조" panose="02030304000000000000" pitchFamily="18" charset="-127"/>
                <a:cs typeface="조선일보명조" panose="02030304000000000000" pitchFamily="18" charset="-127"/>
              </a:rPr>
              <a:t> 하기 위하여 드러냄표 대신에 쓴다</a:t>
            </a:r>
            <a:r>
              <a:rPr lang="en-US" altLang="ko-KR" b="0" i="0" spc="-150" dirty="0">
                <a:solidFill>
                  <a:srgbClr val="333333"/>
                </a:solidFill>
                <a:effectLst/>
                <a:latin typeface="에스코어 드림 8 Heavy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9D7014-BAB7-456D-89E2-743ED384BA14}"/>
              </a:ext>
            </a:extLst>
          </p:cNvPr>
          <p:cNvSpPr txBox="1"/>
          <p:nvPr/>
        </p:nvSpPr>
        <p:spPr>
          <a:xfrm>
            <a:off x="3037573" y="3544412"/>
            <a:ext cx="61168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/>
            <a:r>
              <a:rPr lang="en-US" altLang="ko-KR" sz="3000" b="1" i="0" spc="-300" dirty="0">
                <a:solidFill>
                  <a:schemeClr val="tx2">
                    <a:lumMod val="50000"/>
                  </a:schemeClr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조선일보명조" panose="02030304000000000000" pitchFamily="18" charset="-127"/>
              </a:rPr>
              <a:t>“ </a:t>
            </a:r>
            <a:r>
              <a:rPr lang="ko-KR" altLang="en-US" sz="3000" b="1" i="0" spc="-300" dirty="0">
                <a:solidFill>
                  <a:schemeClr val="tx2">
                    <a:lumMod val="50000"/>
                  </a:schemeClr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조선일보명조" panose="02030304000000000000" pitchFamily="18" charset="-127"/>
              </a:rPr>
              <a:t>목표 </a:t>
            </a:r>
            <a:r>
              <a:rPr lang="en-US" altLang="ko-KR" sz="3000" b="1" i="0" spc="-300" dirty="0">
                <a:solidFill>
                  <a:schemeClr val="tx2">
                    <a:lumMod val="50000"/>
                  </a:schemeClr>
                </a:solidFill>
                <a:effectLst/>
                <a:latin typeface="에스코어 드림 9 Black" panose="020B0A03030302020204" pitchFamily="34" charset="-127"/>
                <a:ea typeface="에스코어 드림 9 Black" panose="020B0A03030302020204" pitchFamily="34" charset="-127"/>
                <a:cs typeface="조선일보명조" panose="02030304000000000000" pitchFamily="18" charset="-127"/>
              </a:rPr>
              <a:t>“</a:t>
            </a:r>
            <a:endParaRPr lang="ko-KR" altLang="en-US" sz="3000" b="1" i="0" spc="-300" dirty="0">
              <a:solidFill>
                <a:schemeClr val="tx2">
                  <a:lumMod val="50000"/>
                </a:schemeClr>
              </a:solidFill>
              <a:effectLst/>
              <a:latin typeface="에스코어 드림 9 Black" panose="020B0A03030302020204" pitchFamily="34" charset="-127"/>
              <a:ea typeface="에스코어 드림 9 Black" panose="020B0A03030302020204" pitchFamily="34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955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A84C23F1-E559-4B6E-B569-C66DFF794DF5}"/>
              </a:ext>
            </a:extLst>
          </p:cNvPr>
          <p:cNvSpPr/>
          <p:nvPr/>
        </p:nvSpPr>
        <p:spPr>
          <a:xfrm rot="16200000" flipH="1">
            <a:off x="6073140" y="-4936557"/>
            <a:ext cx="45719" cy="11656194"/>
          </a:xfrm>
          <a:prstGeom prst="rect">
            <a:avLst/>
          </a:prstGeom>
          <a:solidFill>
            <a:srgbClr val="7387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9CA333A-16B3-42F1-BED5-79DE29191B53}"/>
              </a:ext>
            </a:extLst>
          </p:cNvPr>
          <p:cNvSpPr txBox="1"/>
          <p:nvPr/>
        </p:nvSpPr>
        <p:spPr>
          <a:xfrm>
            <a:off x="206943" y="190777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CDE2E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3600" dirty="0">
                <a:solidFill>
                  <a:srgbClr val="CDE2E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관련 연구 조사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5330F62-F35F-42FC-A75F-5E0FEA8B6A7E}"/>
              </a:ext>
            </a:extLst>
          </p:cNvPr>
          <p:cNvGrpSpPr/>
          <p:nvPr/>
        </p:nvGrpSpPr>
        <p:grpSpPr>
          <a:xfrm>
            <a:off x="468045" y="1046965"/>
            <a:ext cx="4924510" cy="2668869"/>
            <a:chOff x="1221546" y="2189970"/>
            <a:chExt cx="3331934" cy="2668869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B36C64A4-3033-4569-8B5C-4BF62F57EB92}"/>
                </a:ext>
              </a:extLst>
            </p:cNvPr>
            <p:cNvGrpSpPr/>
            <p:nvPr/>
          </p:nvGrpSpPr>
          <p:grpSpPr>
            <a:xfrm>
              <a:off x="1221546" y="2189970"/>
              <a:ext cx="3331934" cy="2668869"/>
              <a:chOff x="676063" y="3081432"/>
              <a:chExt cx="3331934" cy="2668869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E60A6BD2-B2B5-4A5F-9684-6000CBB3955E}"/>
                  </a:ext>
                </a:extLst>
              </p:cNvPr>
              <p:cNvGrpSpPr/>
              <p:nvPr/>
            </p:nvGrpSpPr>
            <p:grpSpPr>
              <a:xfrm>
                <a:off x="676063" y="3081432"/>
                <a:ext cx="3331934" cy="2668869"/>
                <a:chOff x="-123940" y="2442272"/>
                <a:chExt cx="3331934" cy="2668869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73F3B51-89C4-40DC-8F03-31588BE26665}"/>
                    </a:ext>
                  </a:extLst>
                </p:cNvPr>
                <p:cNvSpPr txBox="1"/>
                <p:nvPr/>
              </p:nvSpPr>
              <p:spPr>
                <a:xfrm>
                  <a:off x="-123940" y="2442272"/>
                  <a:ext cx="1198829" cy="14465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8800" spc="-150" dirty="0">
                      <a:ln w="6350">
                        <a:noFill/>
                      </a:ln>
                      <a:solidFill>
                        <a:srgbClr val="D6D4E1"/>
                      </a:solidFill>
                      <a:latin typeface="BC 카드 B" panose="02020603020101020101" pitchFamily="18" charset="-127"/>
                      <a:ea typeface="BC 카드 B" panose="02020603020101020101" pitchFamily="18" charset="-127"/>
                    </a:rPr>
                    <a:t>“</a:t>
                  </a:r>
                  <a:endParaRPr lang="ko-KR" altLang="en-US" sz="8800" dirty="0">
                    <a:solidFill>
                      <a:srgbClr val="D6D4E1"/>
                    </a:solidFill>
                    <a:latin typeface="BC 카드 B" panose="02020603020101020101" pitchFamily="18" charset="-127"/>
                    <a:ea typeface="BC 카드 B" panose="02020603020101020101" pitchFamily="18" charset="-127"/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D666796-E59A-41A1-9C11-26BAF9A7F0C5}"/>
                    </a:ext>
                  </a:extLst>
                </p:cNvPr>
                <p:cNvSpPr txBox="1"/>
                <p:nvPr/>
              </p:nvSpPr>
              <p:spPr>
                <a:xfrm>
                  <a:off x="1145073" y="2704328"/>
                  <a:ext cx="2062921" cy="24068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ko-KR" altLang="en-US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원하는 텍스트를 입력하고 확인 버튼을 누르면 다음과 같은 화면이 나옵니다</a:t>
                  </a:r>
                  <a:r>
                    <a:rPr lang="en-US" altLang="ko-KR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.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ko-KR" altLang="en-US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텍스트의 크기</a:t>
                  </a:r>
                  <a:r>
                    <a:rPr lang="en-US" altLang="ko-KR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,  </a:t>
                  </a:r>
                  <a:r>
                    <a:rPr lang="ko-KR" altLang="en-US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불투명도</a:t>
                  </a:r>
                  <a:r>
                    <a:rPr lang="en-US" altLang="ko-KR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,  </a:t>
                  </a:r>
                  <a:r>
                    <a:rPr lang="ko-KR" altLang="en-US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색</a:t>
                  </a:r>
                  <a:r>
                    <a:rPr lang="en-US" altLang="ko-KR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,  </a:t>
                  </a:r>
                  <a:r>
                    <a:rPr lang="ko-KR" altLang="en-US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위치를 설정할 수 있고</a:t>
                  </a:r>
                  <a:r>
                    <a:rPr lang="en-US" altLang="ko-KR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,  </a:t>
                  </a:r>
                  <a:r>
                    <a:rPr lang="ko-KR" altLang="en-US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손가락 두 개를 동시에 터치한 상태로 손가락을 동시에 돌리면 회전 가능합니다</a:t>
                  </a:r>
                  <a:r>
                    <a:rPr lang="en-US" altLang="ko-KR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.</a:t>
                  </a:r>
                </a:p>
                <a:p>
                  <a:endParaRPr lang="ko-KR" altLang="en-US" sz="1600" spc="-150" dirty="0">
                    <a:latin typeface="조선일보명조" panose="02030304000000000000" pitchFamily="18" charset="-127"/>
                    <a:ea typeface="조선일보명조" panose="02030304000000000000" pitchFamily="18" charset="-127"/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DACBA5E-8D15-492D-A7AF-E54A1D1E6A71}"/>
                    </a:ext>
                  </a:extLst>
                </p:cNvPr>
                <p:cNvSpPr txBox="1"/>
                <p:nvPr/>
              </p:nvSpPr>
              <p:spPr>
                <a:xfrm>
                  <a:off x="251709" y="2750049"/>
                  <a:ext cx="1153100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ko-KR" altLang="en-US" sz="2400" spc="-150" dirty="0">
                      <a:ln w="6350">
                        <a:noFill/>
                      </a:ln>
                      <a:solidFill>
                        <a:srgbClr val="9995B5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텍스트 </a:t>
                  </a:r>
                  <a:endParaRPr lang="en-US" altLang="ko-KR" sz="2400" spc="-150" dirty="0">
                    <a:ln w="6350">
                      <a:noFill/>
                    </a:ln>
                    <a:solidFill>
                      <a:srgbClr val="9995B5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r>
                    <a:rPr lang="ko-KR" altLang="en-US" sz="2400" spc="-150" dirty="0">
                      <a:ln w="6350">
                        <a:noFill/>
                      </a:ln>
                      <a:solidFill>
                        <a:srgbClr val="9995B5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삽입 </a:t>
                  </a:r>
                  <a:endParaRPr lang="ko-KR" altLang="en-US" sz="2400" dirty="0">
                    <a:solidFill>
                      <a:srgbClr val="9995B5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7C2C95CF-8A8B-4D18-B1FB-69EEAB7297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1445" y="3429000"/>
                <a:ext cx="0" cy="791206"/>
              </a:xfrm>
              <a:prstGeom prst="line">
                <a:avLst/>
              </a:prstGeom>
              <a:ln w="19050">
                <a:solidFill>
                  <a:srgbClr val="D6D4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" name="그래픽 11" descr="ATOM 윤곽선">
              <a:extLst>
                <a:ext uri="{FF2B5EF4-FFF2-40B4-BE49-F238E27FC236}">
                  <a16:creationId xmlns:a16="http://schemas.microsoft.com/office/drawing/2014/main" id="{EFDD4563-CE53-42AC-958F-1A14F587D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63450" y="2254933"/>
              <a:ext cx="394186" cy="394186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F7090C7-A3F0-4132-8BCE-8097522EBFCD}"/>
              </a:ext>
            </a:extLst>
          </p:cNvPr>
          <p:cNvGrpSpPr/>
          <p:nvPr/>
        </p:nvGrpSpPr>
        <p:grpSpPr>
          <a:xfrm>
            <a:off x="468045" y="3443454"/>
            <a:ext cx="4899870" cy="2926914"/>
            <a:chOff x="1221546" y="4119272"/>
            <a:chExt cx="3315263" cy="2926914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E6AA2A7-0260-4B05-9258-01E0CA976AD7}"/>
                </a:ext>
              </a:extLst>
            </p:cNvPr>
            <p:cNvGrpSpPr/>
            <p:nvPr/>
          </p:nvGrpSpPr>
          <p:grpSpPr>
            <a:xfrm>
              <a:off x="1221546" y="4119272"/>
              <a:ext cx="3315263" cy="2926914"/>
              <a:chOff x="676063" y="3081432"/>
              <a:chExt cx="3315263" cy="2926914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8F587051-BFC4-49AA-B24C-1120B9362783}"/>
                  </a:ext>
                </a:extLst>
              </p:cNvPr>
              <p:cNvGrpSpPr/>
              <p:nvPr/>
            </p:nvGrpSpPr>
            <p:grpSpPr>
              <a:xfrm>
                <a:off x="676063" y="3081432"/>
                <a:ext cx="3315263" cy="2926914"/>
                <a:chOff x="-123940" y="2442272"/>
                <a:chExt cx="3315263" cy="2926914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FA4646B-90A9-4E4F-9EEF-F645DED6DE02}"/>
                    </a:ext>
                  </a:extLst>
                </p:cNvPr>
                <p:cNvSpPr txBox="1"/>
                <p:nvPr/>
              </p:nvSpPr>
              <p:spPr>
                <a:xfrm>
                  <a:off x="-123940" y="2442272"/>
                  <a:ext cx="1198829" cy="14465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8800" spc="-150" dirty="0">
                      <a:ln w="6350">
                        <a:noFill/>
                      </a:ln>
                      <a:solidFill>
                        <a:srgbClr val="D6D4E1"/>
                      </a:solidFill>
                      <a:latin typeface="BC 카드 B" panose="02020603020101020101" pitchFamily="18" charset="-127"/>
                      <a:ea typeface="BC 카드 B" panose="02020603020101020101" pitchFamily="18" charset="-127"/>
                    </a:rPr>
                    <a:t>“</a:t>
                  </a:r>
                  <a:endParaRPr lang="ko-KR" altLang="en-US" sz="8800" dirty="0">
                    <a:solidFill>
                      <a:srgbClr val="D6D4E1"/>
                    </a:solidFill>
                    <a:latin typeface="BC 카드 B" panose="02020603020101020101" pitchFamily="18" charset="-127"/>
                    <a:ea typeface="BC 카드 B" panose="02020603020101020101" pitchFamily="18" charset="-127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5190340-26BA-4949-9499-A71DD31A5482}"/>
                    </a:ext>
                  </a:extLst>
                </p:cNvPr>
                <p:cNvSpPr txBox="1"/>
                <p:nvPr/>
              </p:nvSpPr>
              <p:spPr>
                <a:xfrm>
                  <a:off x="1106944" y="2639400"/>
                  <a:ext cx="2084379" cy="27297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ko-KR" altLang="en-US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그림을 선택해서 불투명도</a:t>
                  </a:r>
                  <a:r>
                    <a:rPr lang="en-US" altLang="ko-KR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,  </a:t>
                  </a:r>
                  <a:r>
                    <a:rPr lang="ko-KR" altLang="en-US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위치</a:t>
                  </a:r>
                  <a:r>
                    <a:rPr lang="en-US" altLang="ko-KR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, </a:t>
                  </a:r>
                  <a:r>
                    <a:rPr lang="ko-KR" altLang="en-US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크기</a:t>
                  </a:r>
                  <a:r>
                    <a:rPr lang="en-US" altLang="ko-KR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,  </a:t>
                  </a:r>
                  <a:r>
                    <a:rPr lang="ko-KR" altLang="en-US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회전 각도를 설정할 수 있습니다</a:t>
                  </a:r>
                  <a:r>
                    <a:rPr lang="en-US" altLang="ko-KR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.</a:t>
                  </a:r>
                  <a:endParaRPr lang="ko-KR" altLang="en-US" sz="1600" spc="-150" dirty="0">
                    <a:latin typeface="에스코어 드림 8 Heavy"/>
                    <a:ea typeface="조선일보명조" panose="02030304000000000000" pitchFamily="18" charset="-127"/>
                  </a:endParaRPr>
                </a:p>
                <a:p>
                  <a:pPr>
                    <a:lnSpc>
                      <a:spcPct val="120000"/>
                    </a:lnSpc>
                  </a:pPr>
                  <a:r>
                    <a:rPr lang="ko-KR" altLang="en-US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영역 선택 버튼을 클릭한 채로 사각형을 그리듯이 화면을 </a:t>
                  </a:r>
                  <a:r>
                    <a:rPr lang="ko-KR" altLang="en-US" sz="1600" spc="-150" dirty="0" err="1">
                      <a:latin typeface="에스코어 드림 8 Heavy"/>
                      <a:ea typeface="조선일보명조" panose="02030304000000000000" pitchFamily="18" charset="-127"/>
                    </a:rPr>
                    <a:t>드래그하여</a:t>
                  </a:r>
                  <a:r>
                    <a:rPr lang="ko-KR" altLang="en-US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 영역을 선택할 수 있습니다</a:t>
                  </a:r>
                  <a:r>
                    <a:rPr lang="en-US" altLang="ko-KR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. 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ko-KR" altLang="en-US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또한 영역을 삭제</a:t>
                  </a:r>
                  <a:r>
                    <a:rPr lang="en-US" altLang="ko-KR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,  </a:t>
                  </a:r>
                  <a:r>
                    <a:rPr lang="ko-KR" altLang="en-US" sz="1600" spc="-150" dirty="0" err="1">
                      <a:latin typeface="에스코어 드림 8 Heavy"/>
                      <a:ea typeface="조선일보명조" panose="02030304000000000000" pitchFamily="18" charset="-127"/>
                    </a:rPr>
                    <a:t>잘라내기</a:t>
                  </a:r>
                  <a:r>
                    <a:rPr lang="en-US" altLang="ko-KR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,  </a:t>
                  </a:r>
                  <a:r>
                    <a:rPr lang="ko-KR" altLang="en-US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복사</a:t>
                  </a:r>
                  <a:r>
                    <a:rPr lang="en-US" altLang="ko-KR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,  </a:t>
                  </a:r>
                  <a:r>
                    <a:rPr lang="ko-KR" altLang="en-US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불투명도 조절 기능이 있습니다</a:t>
                  </a:r>
                  <a:r>
                    <a:rPr lang="en-US" altLang="ko-KR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.  </a:t>
                  </a:r>
                  <a:r>
                    <a:rPr lang="ko-KR" altLang="en-US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또한 영역을 확대</a:t>
                  </a:r>
                  <a:r>
                    <a:rPr lang="en-US" altLang="ko-KR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,  </a:t>
                  </a:r>
                  <a:r>
                    <a:rPr lang="ko-KR" altLang="en-US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축소</a:t>
                  </a:r>
                  <a:r>
                    <a:rPr lang="en-US" altLang="ko-KR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,  </a:t>
                  </a:r>
                  <a:r>
                    <a:rPr lang="ko-KR" altLang="en-US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회전이 가능합니다</a:t>
                  </a:r>
                  <a:r>
                    <a:rPr lang="en-US" altLang="ko-KR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. </a:t>
                  </a:r>
                  <a:endParaRPr lang="ko-KR" altLang="en-US" sz="1600" spc="-150" dirty="0">
                    <a:latin typeface="에스코어 드림 8 Heavy"/>
                    <a:ea typeface="조선일보명조" panose="02030304000000000000" pitchFamily="18" charset="-127"/>
                  </a:endParaRP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0C1710E-8857-468C-A397-E1C723B58A18}"/>
                    </a:ext>
                  </a:extLst>
                </p:cNvPr>
                <p:cNvSpPr txBox="1"/>
                <p:nvPr/>
              </p:nvSpPr>
              <p:spPr>
                <a:xfrm>
                  <a:off x="220867" y="2784094"/>
                  <a:ext cx="1840228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ko-KR" altLang="en-US" sz="2400" dirty="0">
                      <a:solidFill>
                        <a:srgbClr val="9995B5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영역</a:t>
                  </a:r>
                  <a:endParaRPr lang="en-US" altLang="ko-KR" sz="2400" dirty="0">
                    <a:solidFill>
                      <a:srgbClr val="9995B5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r>
                    <a:rPr lang="ko-KR" altLang="en-US" sz="2400" dirty="0">
                      <a:solidFill>
                        <a:srgbClr val="9995B5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선택</a:t>
                  </a:r>
                </a:p>
              </p:txBody>
            </p:sp>
          </p:grp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8AA8F7A3-6A66-4B5C-85E0-D1BC53B83C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0919" y="3429000"/>
                <a:ext cx="0" cy="791206"/>
              </a:xfrm>
              <a:prstGeom prst="line">
                <a:avLst/>
              </a:prstGeom>
              <a:ln w="19050">
                <a:solidFill>
                  <a:srgbClr val="D6D4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그래픽 15" descr="배지 하트 윤곽선">
              <a:extLst>
                <a:ext uri="{FF2B5EF4-FFF2-40B4-BE49-F238E27FC236}">
                  <a16:creationId xmlns:a16="http://schemas.microsoft.com/office/drawing/2014/main" id="{33894B5F-80AF-4A72-A05F-6F67FA6B6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99493" y="4231646"/>
              <a:ext cx="394186" cy="394186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1A4576F-E830-4CBF-8881-784C31B05FF4}"/>
              </a:ext>
            </a:extLst>
          </p:cNvPr>
          <p:cNvGrpSpPr/>
          <p:nvPr/>
        </p:nvGrpSpPr>
        <p:grpSpPr>
          <a:xfrm>
            <a:off x="6096000" y="1111928"/>
            <a:ext cx="4369158" cy="2049242"/>
            <a:chOff x="1221546" y="2189970"/>
            <a:chExt cx="3345564" cy="2049242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35CA9E24-75D2-4540-9A57-C76C63D2995B}"/>
                </a:ext>
              </a:extLst>
            </p:cNvPr>
            <p:cNvGrpSpPr/>
            <p:nvPr/>
          </p:nvGrpSpPr>
          <p:grpSpPr>
            <a:xfrm>
              <a:off x="1221546" y="2189970"/>
              <a:ext cx="3345564" cy="2049242"/>
              <a:chOff x="676063" y="3081432"/>
              <a:chExt cx="3345564" cy="2049242"/>
            </a:xfrm>
          </p:grpSpPr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A05EBDA2-35E0-4413-814F-CC3447B9EAA7}"/>
                  </a:ext>
                </a:extLst>
              </p:cNvPr>
              <p:cNvGrpSpPr/>
              <p:nvPr/>
            </p:nvGrpSpPr>
            <p:grpSpPr>
              <a:xfrm>
                <a:off x="676063" y="3081432"/>
                <a:ext cx="3345564" cy="2049242"/>
                <a:chOff x="-123940" y="2442272"/>
                <a:chExt cx="3345564" cy="2049242"/>
              </a:xfrm>
            </p:grpSpPr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77D9B3F5-F0D2-491A-BD9F-506C403D691C}"/>
                    </a:ext>
                  </a:extLst>
                </p:cNvPr>
                <p:cNvSpPr txBox="1"/>
                <p:nvPr/>
              </p:nvSpPr>
              <p:spPr>
                <a:xfrm>
                  <a:off x="-123940" y="2442272"/>
                  <a:ext cx="1198829" cy="14465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8800" spc="-150" dirty="0">
                      <a:ln w="6350">
                        <a:noFill/>
                      </a:ln>
                      <a:solidFill>
                        <a:srgbClr val="D6D4E1"/>
                      </a:solidFill>
                      <a:latin typeface="BC 카드 B" panose="02020603020101020101" pitchFamily="18" charset="-127"/>
                      <a:ea typeface="BC 카드 B" panose="02020603020101020101" pitchFamily="18" charset="-127"/>
                    </a:rPr>
                    <a:t>“</a:t>
                  </a:r>
                  <a:endParaRPr lang="ko-KR" altLang="en-US" sz="8800" dirty="0">
                    <a:solidFill>
                      <a:srgbClr val="D6D4E1"/>
                    </a:solidFill>
                    <a:latin typeface="BC 카드 B" panose="02020603020101020101" pitchFamily="18" charset="-127"/>
                    <a:ea typeface="BC 카드 B" panose="02020603020101020101" pitchFamily="18" charset="-127"/>
                  </a:endParaRP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9A57A0D9-79D3-4297-B188-3969B4C412D1}"/>
                    </a:ext>
                  </a:extLst>
                </p:cNvPr>
                <p:cNvSpPr txBox="1"/>
                <p:nvPr/>
              </p:nvSpPr>
              <p:spPr>
                <a:xfrm>
                  <a:off x="1158703" y="2724877"/>
                  <a:ext cx="2062921" cy="17666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ko-KR" altLang="en-US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터치한 곳의 색깔을 쉽게 추출할 수 있고</a:t>
                  </a:r>
                  <a:r>
                    <a:rPr lang="en-US" altLang="ko-KR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, </a:t>
                  </a:r>
                  <a:r>
                    <a:rPr lang="ko-KR" altLang="en-US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추출한 이후 팔레트 칸을 터치하면 색이 저장됩니다</a:t>
                  </a:r>
                  <a:r>
                    <a:rPr lang="en-US" altLang="ko-KR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.</a:t>
                  </a:r>
                </a:p>
                <a:p>
                  <a:endParaRPr lang="en-US" altLang="ko-KR" sz="1600" spc="-150" dirty="0">
                    <a:latin typeface="조선일보명조" panose="02030304000000000000" pitchFamily="18" charset="-127"/>
                    <a:ea typeface="조선일보명조" panose="02030304000000000000" pitchFamily="18" charset="-127"/>
                  </a:endParaRPr>
                </a:p>
                <a:p>
                  <a:endParaRPr lang="ko-KR" altLang="en-US" sz="1600" spc="-150" dirty="0">
                    <a:latin typeface="조선일보명조" panose="02030304000000000000" pitchFamily="18" charset="-127"/>
                    <a:ea typeface="조선일보명조" panose="02030304000000000000" pitchFamily="18" charset="-127"/>
                  </a:endParaRP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96121D13-9788-4D0F-916C-3862E1478BAB}"/>
                    </a:ext>
                  </a:extLst>
                </p:cNvPr>
                <p:cNvSpPr txBox="1"/>
                <p:nvPr/>
              </p:nvSpPr>
              <p:spPr>
                <a:xfrm>
                  <a:off x="251709" y="2750049"/>
                  <a:ext cx="115310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ko-KR" altLang="en-US" sz="2400" dirty="0">
                      <a:solidFill>
                        <a:srgbClr val="9995B5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색 추출</a:t>
                  </a:r>
                </a:p>
              </p:txBody>
            </p:sp>
          </p:grp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BCF2AD28-74A3-443C-9630-BE9334CF29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1445" y="3429000"/>
                <a:ext cx="0" cy="791206"/>
              </a:xfrm>
              <a:prstGeom prst="line">
                <a:avLst/>
              </a:prstGeom>
              <a:ln w="19050">
                <a:solidFill>
                  <a:srgbClr val="D6D4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7" name="그래픽 76" descr="ATOM 윤곽선">
              <a:extLst>
                <a:ext uri="{FF2B5EF4-FFF2-40B4-BE49-F238E27FC236}">
                  <a16:creationId xmlns:a16="http://schemas.microsoft.com/office/drawing/2014/main" id="{700CC0D3-78EE-4908-9DE7-30E703BA5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63450" y="2254933"/>
              <a:ext cx="394186" cy="394186"/>
            </a:xfrm>
            <a:prstGeom prst="rect">
              <a:avLst/>
            </a:prstGeom>
          </p:spPr>
        </p:pic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F138693-57B4-404B-93F9-98B7DD7F9E5E}"/>
              </a:ext>
            </a:extLst>
          </p:cNvPr>
          <p:cNvGrpSpPr/>
          <p:nvPr/>
        </p:nvGrpSpPr>
        <p:grpSpPr>
          <a:xfrm>
            <a:off x="6096000" y="2711176"/>
            <a:ext cx="4329586" cy="1446550"/>
            <a:chOff x="1221546" y="4119272"/>
            <a:chExt cx="3315263" cy="144655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05578CFD-18E3-4AE8-90E6-8502D27EF56B}"/>
                </a:ext>
              </a:extLst>
            </p:cNvPr>
            <p:cNvGrpSpPr/>
            <p:nvPr/>
          </p:nvGrpSpPr>
          <p:grpSpPr>
            <a:xfrm>
              <a:off x="1221546" y="4119272"/>
              <a:ext cx="3315263" cy="1446550"/>
              <a:chOff x="676063" y="3081432"/>
              <a:chExt cx="3315263" cy="1446550"/>
            </a:xfrm>
          </p:grpSpPr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31371CE5-A054-4377-85F5-D207B3EDF42A}"/>
                  </a:ext>
                </a:extLst>
              </p:cNvPr>
              <p:cNvGrpSpPr/>
              <p:nvPr/>
            </p:nvGrpSpPr>
            <p:grpSpPr>
              <a:xfrm>
                <a:off x="676063" y="3081432"/>
                <a:ext cx="3315263" cy="1446550"/>
                <a:chOff x="-123940" y="2442272"/>
                <a:chExt cx="3315263" cy="1446550"/>
              </a:xfrm>
            </p:grpSpPr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56444452-A935-4911-BBF3-7342A5FCE4BA}"/>
                    </a:ext>
                  </a:extLst>
                </p:cNvPr>
                <p:cNvSpPr txBox="1"/>
                <p:nvPr/>
              </p:nvSpPr>
              <p:spPr>
                <a:xfrm>
                  <a:off x="-123940" y="2442272"/>
                  <a:ext cx="1198829" cy="14465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8800" spc="-150" dirty="0">
                      <a:ln w="6350">
                        <a:noFill/>
                      </a:ln>
                      <a:solidFill>
                        <a:srgbClr val="D6D4E1"/>
                      </a:solidFill>
                      <a:latin typeface="BC 카드 B" panose="02020603020101020101" pitchFamily="18" charset="-127"/>
                      <a:ea typeface="BC 카드 B" panose="02020603020101020101" pitchFamily="18" charset="-127"/>
                    </a:rPr>
                    <a:t>“</a:t>
                  </a:r>
                  <a:endParaRPr lang="ko-KR" altLang="en-US" sz="8800" dirty="0">
                    <a:solidFill>
                      <a:srgbClr val="D6D4E1"/>
                    </a:solidFill>
                    <a:latin typeface="BC 카드 B" panose="02020603020101020101" pitchFamily="18" charset="-127"/>
                    <a:ea typeface="BC 카드 B" panose="02020603020101020101" pitchFamily="18" charset="-127"/>
                  </a:endParaRP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BB20767-74DF-4396-B139-DD206470D69B}"/>
                    </a:ext>
                  </a:extLst>
                </p:cNvPr>
                <p:cNvSpPr txBox="1"/>
                <p:nvPr/>
              </p:nvSpPr>
              <p:spPr>
                <a:xfrm>
                  <a:off x="1106944" y="2639400"/>
                  <a:ext cx="2084379" cy="12450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ko-KR" altLang="en-US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다양한 색깔을 사용하여 마우스를 통해 도형</a:t>
                  </a:r>
                  <a:r>
                    <a:rPr lang="en-US" altLang="ko-KR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tool</a:t>
                  </a:r>
                  <a:r>
                    <a:rPr lang="ko-KR" altLang="en-US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을 결정해서 다양한 도형을 그릴 수 있습니다</a:t>
                  </a:r>
                  <a:r>
                    <a:rPr lang="en-US" altLang="ko-KR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.</a:t>
                  </a:r>
                  <a:endParaRPr lang="ko-KR" altLang="en-US" sz="1600" spc="-150" dirty="0">
                    <a:latin typeface="조선일보명조" panose="02030304000000000000" pitchFamily="18" charset="-127"/>
                    <a:ea typeface="조선일보명조" panose="02030304000000000000" pitchFamily="18" charset="-127"/>
                  </a:endParaRP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C308FDA5-F2A8-4170-ACFB-5A126C04171F}"/>
                    </a:ext>
                  </a:extLst>
                </p:cNvPr>
                <p:cNvSpPr txBox="1"/>
                <p:nvPr/>
              </p:nvSpPr>
              <p:spPr>
                <a:xfrm>
                  <a:off x="220867" y="2784094"/>
                  <a:ext cx="1840228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ko-KR" altLang="en-US" sz="2400" dirty="0">
                      <a:solidFill>
                        <a:srgbClr val="9995B5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도형 </a:t>
                  </a:r>
                  <a:endParaRPr lang="en-US" altLang="ko-KR" sz="2400" dirty="0">
                    <a:solidFill>
                      <a:srgbClr val="9995B5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r>
                    <a:rPr lang="ko-KR" altLang="en-US" sz="2400" dirty="0">
                      <a:solidFill>
                        <a:srgbClr val="9995B5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그리기</a:t>
                  </a:r>
                </a:p>
              </p:txBody>
            </p:sp>
          </p:grp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848803D9-C26E-4FA6-A429-0FD87B671B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0919" y="3429000"/>
                <a:ext cx="0" cy="791206"/>
              </a:xfrm>
              <a:prstGeom prst="line">
                <a:avLst/>
              </a:prstGeom>
              <a:ln w="19050">
                <a:solidFill>
                  <a:srgbClr val="D6D4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6" name="그래픽 85" descr="배지 하트 윤곽선">
              <a:extLst>
                <a:ext uri="{FF2B5EF4-FFF2-40B4-BE49-F238E27FC236}">
                  <a16:creationId xmlns:a16="http://schemas.microsoft.com/office/drawing/2014/main" id="{685D0256-0C40-481F-9096-33CC14BD7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99493" y="4231646"/>
              <a:ext cx="394186" cy="394186"/>
            </a:xfrm>
            <a:prstGeom prst="rect">
              <a:avLst/>
            </a:prstGeom>
          </p:spPr>
        </p:pic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0BF9CF42-CF98-496E-B441-280E293677CD}"/>
              </a:ext>
            </a:extLst>
          </p:cNvPr>
          <p:cNvGrpSpPr/>
          <p:nvPr/>
        </p:nvGrpSpPr>
        <p:grpSpPr>
          <a:xfrm>
            <a:off x="6096000" y="4542052"/>
            <a:ext cx="4329586" cy="1446550"/>
            <a:chOff x="1221546" y="4119272"/>
            <a:chExt cx="3315263" cy="1446550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434CB4C4-B12D-4F0B-9C7F-1A780D3C4167}"/>
                </a:ext>
              </a:extLst>
            </p:cNvPr>
            <p:cNvGrpSpPr/>
            <p:nvPr/>
          </p:nvGrpSpPr>
          <p:grpSpPr>
            <a:xfrm>
              <a:off x="1221546" y="4119272"/>
              <a:ext cx="3315263" cy="1446550"/>
              <a:chOff x="676063" y="3081432"/>
              <a:chExt cx="3315263" cy="1446550"/>
            </a:xfrm>
          </p:grpSpPr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EA946A5A-8F82-4FC9-8283-1322A528C98B}"/>
                  </a:ext>
                </a:extLst>
              </p:cNvPr>
              <p:cNvGrpSpPr/>
              <p:nvPr/>
            </p:nvGrpSpPr>
            <p:grpSpPr>
              <a:xfrm>
                <a:off x="676063" y="3081432"/>
                <a:ext cx="3315263" cy="1446550"/>
                <a:chOff x="-123940" y="2442272"/>
                <a:chExt cx="3315263" cy="1446550"/>
              </a:xfrm>
            </p:grpSpPr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E7045D5C-5773-40DE-898C-178E3BF16538}"/>
                    </a:ext>
                  </a:extLst>
                </p:cNvPr>
                <p:cNvSpPr txBox="1"/>
                <p:nvPr/>
              </p:nvSpPr>
              <p:spPr>
                <a:xfrm>
                  <a:off x="-123940" y="2442272"/>
                  <a:ext cx="1198829" cy="14465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8800" spc="-150" dirty="0">
                      <a:ln w="6350">
                        <a:noFill/>
                      </a:ln>
                      <a:solidFill>
                        <a:srgbClr val="D6D4E1"/>
                      </a:solidFill>
                      <a:latin typeface="BC 카드 B" panose="02020603020101020101" pitchFamily="18" charset="-127"/>
                      <a:ea typeface="BC 카드 B" panose="02020603020101020101" pitchFamily="18" charset="-127"/>
                    </a:rPr>
                    <a:t>“</a:t>
                  </a:r>
                  <a:endParaRPr lang="ko-KR" altLang="en-US" sz="8800" dirty="0">
                    <a:solidFill>
                      <a:srgbClr val="D6D4E1"/>
                    </a:solidFill>
                    <a:latin typeface="BC 카드 B" panose="02020603020101020101" pitchFamily="18" charset="-127"/>
                    <a:ea typeface="BC 카드 B" panose="02020603020101020101" pitchFamily="18" charset="-127"/>
                  </a:endParaRP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A3CE89A8-3305-4140-8FC2-B299A1BA192D}"/>
                    </a:ext>
                  </a:extLst>
                </p:cNvPr>
                <p:cNvSpPr txBox="1"/>
                <p:nvPr/>
              </p:nvSpPr>
              <p:spPr>
                <a:xfrm>
                  <a:off x="1106944" y="2639400"/>
                  <a:ext cx="2084379" cy="9495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ko-KR" altLang="en-US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작성하거나 그린 도형과 문자들을 지우개 기능을 통하여 지울 수 있습니다</a:t>
                  </a: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E5566088-06DF-492B-B936-81A82E1A8E54}"/>
                    </a:ext>
                  </a:extLst>
                </p:cNvPr>
                <p:cNvSpPr txBox="1"/>
                <p:nvPr/>
              </p:nvSpPr>
              <p:spPr>
                <a:xfrm>
                  <a:off x="220867" y="2784094"/>
                  <a:ext cx="1840228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ko-KR" altLang="en-US" sz="2400" dirty="0">
                      <a:solidFill>
                        <a:srgbClr val="9995B5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지우개</a:t>
                  </a:r>
                </a:p>
              </p:txBody>
            </p:sp>
          </p:grp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27AA16DB-D13F-42B2-8FC7-D2FD6BF2D7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0919" y="3429000"/>
                <a:ext cx="0" cy="791206"/>
              </a:xfrm>
              <a:prstGeom prst="line">
                <a:avLst/>
              </a:prstGeom>
              <a:ln w="19050">
                <a:solidFill>
                  <a:srgbClr val="D6D4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4" name="그래픽 93" descr="배지 하트 윤곽선">
              <a:extLst>
                <a:ext uri="{FF2B5EF4-FFF2-40B4-BE49-F238E27FC236}">
                  <a16:creationId xmlns:a16="http://schemas.microsoft.com/office/drawing/2014/main" id="{156BEC59-8FC2-4C22-A227-4EEDEF45D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999493" y="4231646"/>
              <a:ext cx="394186" cy="3941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209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16015D3-F718-4135-983D-D7FA2705359C}"/>
              </a:ext>
            </a:extLst>
          </p:cNvPr>
          <p:cNvSpPr/>
          <p:nvPr/>
        </p:nvSpPr>
        <p:spPr>
          <a:xfrm rot="16200000" flipH="1">
            <a:off x="6073140" y="-4936557"/>
            <a:ext cx="45719" cy="11656194"/>
          </a:xfrm>
          <a:prstGeom prst="rect">
            <a:avLst/>
          </a:prstGeom>
          <a:solidFill>
            <a:srgbClr val="7387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C3724-BC04-445D-90F2-EC12FB8CCFCF}"/>
              </a:ext>
            </a:extLst>
          </p:cNvPr>
          <p:cNvSpPr txBox="1"/>
          <p:nvPr/>
        </p:nvSpPr>
        <p:spPr>
          <a:xfrm>
            <a:off x="206943" y="190777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CDE2E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3600" dirty="0">
                <a:solidFill>
                  <a:srgbClr val="CDE2E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전체 시스템 구성도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A53793A1-7D20-40E9-B52C-79E58DED6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465" y="3189817"/>
            <a:ext cx="965200" cy="9652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B06C8D4D-1B00-44B8-A4C0-29DDA348C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800" y="3232150"/>
            <a:ext cx="965200" cy="96520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A4D7DC7F-301C-44CF-A426-DB0902944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399" y="3232150"/>
            <a:ext cx="965200" cy="9652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1FDE438-FF80-456F-B837-765EA4CCFE0D}"/>
              </a:ext>
            </a:extLst>
          </p:cNvPr>
          <p:cNvSpPr txBox="1"/>
          <p:nvPr/>
        </p:nvSpPr>
        <p:spPr>
          <a:xfrm>
            <a:off x="2252131" y="4368800"/>
            <a:ext cx="13038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user</a:t>
            </a:r>
            <a:endParaRPr lang="ko-KR" altLang="en-US" sz="2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C2EC002-34CB-4578-827C-81D73762D0AB}"/>
              </a:ext>
            </a:extLst>
          </p:cNvPr>
          <p:cNvSpPr txBox="1"/>
          <p:nvPr/>
        </p:nvSpPr>
        <p:spPr>
          <a:xfrm>
            <a:off x="5444065" y="4368800"/>
            <a:ext cx="13038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view</a:t>
            </a:r>
            <a:endParaRPr lang="ko-KR" altLang="en-US" sz="2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4685A08-E1AF-4CA7-8275-C95D68DED451}"/>
              </a:ext>
            </a:extLst>
          </p:cNvPr>
          <p:cNvSpPr txBox="1"/>
          <p:nvPr/>
        </p:nvSpPr>
        <p:spPr>
          <a:xfrm>
            <a:off x="8754533" y="4368800"/>
            <a:ext cx="13038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program</a:t>
            </a:r>
            <a:endParaRPr lang="ko-KR" altLang="en-US" sz="2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B1BC1711-1A6D-44ED-8CD5-6FF89FAD6931}"/>
              </a:ext>
            </a:extLst>
          </p:cNvPr>
          <p:cNvCxnSpPr>
            <a:cxnSpLocks/>
          </p:cNvCxnSpPr>
          <p:nvPr/>
        </p:nvCxnSpPr>
        <p:spPr>
          <a:xfrm>
            <a:off x="3437465" y="3750733"/>
            <a:ext cx="2192867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30DB875A-AE75-4A8E-80BF-F3657C4D7C8A}"/>
              </a:ext>
            </a:extLst>
          </p:cNvPr>
          <p:cNvCxnSpPr>
            <a:cxnSpLocks/>
          </p:cNvCxnSpPr>
          <p:nvPr/>
        </p:nvCxnSpPr>
        <p:spPr>
          <a:xfrm>
            <a:off x="6561666" y="3767666"/>
            <a:ext cx="2192867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52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16015D3-F718-4135-983D-D7FA2705359C}"/>
              </a:ext>
            </a:extLst>
          </p:cNvPr>
          <p:cNvSpPr/>
          <p:nvPr/>
        </p:nvSpPr>
        <p:spPr>
          <a:xfrm rot="16200000" flipH="1">
            <a:off x="6073140" y="-4936557"/>
            <a:ext cx="45719" cy="11656194"/>
          </a:xfrm>
          <a:prstGeom prst="rect">
            <a:avLst/>
          </a:prstGeom>
          <a:solidFill>
            <a:srgbClr val="7387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C3724-BC04-445D-90F2-EC12FB8CCFCF}"/>
              </a:ext>
            </a:extLst>
          </p:cNvPr>
          <p:cNvSpPr txBox="1"/>
          <p:nvPr/>
        </p:nvSpPr>
        <p:spPr>
          <a:xfrm>
            <a:off x="206943" y="190777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CDE2E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 </a:t>
            </a:r>
            <a:r>
              <a:rPr lang="ko-KR" altLang="en-US" sz="3600" dirty="0">
                <a:solidFill>
                  <a:srgbClr val="CDE2E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설계 방법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B4E886-254B-46BF-9CE5-258AD20E0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362" y="1156018"/>
            <a:ext cx="6302905" cy="546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87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16015D3-F718-4135-983D-D7FA2705359C}"/>
              </a:ext>
            </a:extLst>
          </p:cNvPr>
          <p:cNvSpPr/>
          <p:nvPr/>
        </p:nvSpPr>
        <p:spPr>
          <a:xfrm rot="16200000" flipH="1">
            <a:off x="6073140" y="-4936557"/>
            <a:ext cx="45719" cy="11656194"/>
          </a:xfrm>
          <a:prstGeom prst="rect">
            <a:avLst/>
          </a:prstGeom>
          <a:solidFill>
            <a:srgbClr val="7387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4048B81-2D60-4383-AD5B-A57BAEBF77AC}"/>
              </a:ext>
            </a:extLst>
          </p:cNvPr>
          <p:cNvGrpSpPr/>
          <p:nvPr/>
        </p:nvGrpSpPr>
        <p:grpSpPr>
          <a:xfrm>
            <a:off x="1416938" y="1706495"/>
            <a:ext cx="9358121" cy="3857759"/>
            <a:chOff x="1634622" y="1621541"/>
            <a:chExt cx="9358121" cy="3857759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6EC90E4-D6A3-4F7E-AD3A-F7E4C43D8E0C}"/>
                </a:ext>
              </a:extLst>
            </p:cNvPr>
            <p:cNvSpPr/>
            <p:nvPr/>
          </p:nvSpPr>
          <p:spPr>
            <a:xfrm>
              <a:off x="8410410" y="1621541"/>
              <a:ext cx="2582333" cy="3572933"/>
            </a:xfrm>
            <a:prstGeom prst="rect">
              <a:avLst/>
            </a:prstGeom>
            <a:solidFill>
              <a:srgbClr val="D6D4E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F95470A-8E96-4961-911F-23E3E04D8EA0}"/>
                </a:ext>
              </a:extLst>
            </p:cNvPr>
            <p:cNvSpPr/>
            <p:nvPr/>
          </p:nvSpPr>
          <p:spPr>
            <a:xfrm>
              <a:off x="5154980" y="1626171"/>
              <a:ext cx="2582333" cy="3572933"/>
            </a:xfrm>
            <a:prstGeom prst="rect">
              <a:avLst/>
            </a:prstGeom>
            <a:solidFill>
              <a:srgbClr val="D6D4E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876C117-E7EF-452A-B2A2-12EC52F54D44}"/>
                </a:ext>
              </a:extLst>
            </p:cNvPr>
            <p:cNvSpPr/>
            <p:nvPr/>
          </p:nvSpPr>
          <p:spPr>
            <a:xfrm>
              <a:off x="1959630" y="1642533"/>
              <a:ext cx="2582333" cy="3572933"/>
            </a:xfrm>
            <a:prstGeom prst="rect">
              <a:avLst/>
            </a:prstGeom>
            <a:solidFill>
              <a:srgbClr val="D6D4E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0436E1B-ABEB-4A7B-9C32-82DAE2B44B34}"/>
                </a:ext>
              </a:extLst>
            </p:cNvPr>
            <p:cNvGrpSpPr/>
            <p:nvPr/>
          </p:nvGrpSpPr>
          <p:grpSpPr>
            <a:xfrm>
              <a:off x="1634622" y="1901385"/>
              <a:ext cx="8922753" cy="3577915"/>
              <a:chOff x="1843170" y="1909738"/>
              <a:chExt cx="8922753" cy="3577915"/>
            </a:xfrm>
            <a:solidFill>
              <a:schemeClr val="bg1"/>
            </a:solidFill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F1D4308E-B7A3-4004-9A80-94A8B84483AC}"/>
                  </a:ext>
                </a:extLst>
              </p:cNvPr>
              <p:cNvGrpSpPr/>
              <p:nvPr/>
            </p:nvGrpSpPr>
            <p:grpSpPr>
              <a:xfrm>
                <a:off x="1843170" y="1909738"/>
                <a:ext cx="8922753" cy="3577915"/>
                <a:chOff x="1812980" y="1846417"/>
                <a:chExt cx="8922753" cy="3577915"/>
              </a:xfrm>
              <a:grpFill/>
            </p:grpSpPr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9F56E3DD-1AFE-4856-9AC8-FEE584F98AD6}"/>
                    </a:ext>
                  </a:extLst>
                </p:cNvPr>
                <p:cNvSpPr/>
                <p:nvPr/>
              </p:nvSpPr>
              <p:spPr>
                <a:xfrm>
                  <a:off x="1812980" y="1851399"/>
                  <a:ext cx="2582333" cy="3572933"/>
                </a:xfrm>
                <a:prstGeom prst="rect">
                  <a:avLst/>
                </a:prstGeom>
                <a:grpFill/>
                <a:ln w="19050">
                  <a:solidFill>
                    <a:srgbClr val="B1AEC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0D3933D9-A1B2-4807-90F8-B6ECA82DFB10}"/>
                    </a:ext>
                  </a:extLst>
                </p:cNvPr>
                <p:cNvSpPr/>
                <p:nvPr/>
              </p:nvSpPr>
              <p:spPr>
                <a:xfrm>
                  <a:off x="4983190" y="1846418"/>
                  <a:ext cx="2582333" cy="3572933"/>
                </a:xfrm>
                <a:prstGeom prst="rect">
                  <a:avLst/>
                </a:prstGeom>
                <a:grpFill/>
                <a:ln w="19050">
                  <a:solidFill>
                    <a:srgbClr val="B1AEC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1F7723E9-5B91-49F4-AD77-BB1C68607491}"/>
                    </a:ext>
                  </a:extLst>
                </p:cNvPr>
                <p:cNvSpPr/>
                <p:nvPr/>
              </p:nvSpPr>
              <p:spPr>
                <a:xfrm>
                  <a:off x="8153400" y="1846417"/>
                  <a:ext cx="2582333" cy="3572933"/>
                </a:xfrm>
                <a:prstGeom prst="rect">
                  <a:avLst/>
                </a:prstGeom>
                <a:grpFill/>
                <a:ln w="19050">
                  <a:solidFill>
                    <a:srgbClr val="B1AEC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80856A43-BB1A-4D22-A11F-24A177D37C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91906" y="2805354"/>
                <a:ext cx="24524" cy="0"/>
              </a:xfrm>
              <a:prstGeom prst="line">
                <a:avLst/>
              </a:prstGeom>
              <a:grpFill/>
              <a:ln w="19050">
                <a:solidFill>
                  <a:srgbClr val="D6D4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8801A5CB-C76B-4266-A067-8312D3085D1F}"/>
                  </a:ext>
                </a:extLst>
              </p:cNvPr>
              <p:cNvGrpSpPr/>
              <p:nvPr/>
            </p:nvGrpSpPr>
            <p:grpSpPr>
              <a:xfrm>
                <a:off x="1897438" y="1972959"/>
                <a:ext cx="2442844" cy="3411561"/>
                <a:chOff x="1897438" y="1972959"/>
                <a:chExt cx="2442844" cy="3411561"/>
              </a:xfrm>
              <a:grpFill/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F7E898B-B9A0-4B47-A6DD-C969B7EB7869}"/>
                    </a:ext>
                  </a:extLst>
                </p:cNvPr>
                <p:cNvSpPr txBox="1"/>
                <p:nvPr/>
              </p:nvSpPr>
              <p:spPr>
                <a:xfrm>
                  <a:off x="1917139" y="2377735"/>
                  <a:ext cx="2423143" cy="300678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GL_POINTS</a:t>
                  </a:r>
                  <a:r>
                    <a:rPr lang="ko-KR" altLang="en-US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를 사용하였다</a:t>
                  </a:r>
                  <a:r>
                    <a:rPr lang="en-US" altLang="ko-KR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.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 </a:t>
                  </a:r>
                  <a:r>
                    <a:rPr lang="ko-KR" altLang="en-US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마우스로 화면을 클릭하면 클릭한 위치에 두께 </a:t>
                  </a:r>
                  <a:r>
                    <a:rPr lang="en-US" altLang="ko-KR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5</a:t>
                  </a:r>
                  <a:r>
                    <a:rPr lang="ko-KR" altLang="en-US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의 점이 찍힌다</a:t>
                  </a:r>
                  <a:r>
                    <a:rPr lang="en-US" altLang="ko-KR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. </a:t>
                  </a:r>
                  <a:r>
                    <a:rPr lang="ko-KR" altLang="en-US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두께를 증가시키니 점이 사각형모양으로 그려져 점의 </a:t>
                  </a:r>
                  <a:r>
                    <a:rPr lang="ko-KR" altLang="en-US" sz="1600" spc="-150" dirty="0" err="1">
                      <a:latin typeface="에스코어 드림 8 Heavy"/>
                      <a:ea typeface="조선일보명조" panose="02030304000000000000" pitchFamily="18" charset="-127"/>
                    </a:rPr>
                    <a:t>안티앨리어싱을</a:t>
                  </a:r>
                  <a:r>
                    <a:rPr lang="ko-KR" altLang="en-US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 사용하여 부드럽게 표시해주었다</a:t>
                  </a:r>
                  <a:r>
                    <a:rPr lang="en-US" altLang="ko-KR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.</a:t>
                  </a:r>
                  <a:endParaRPr lang="ko-KR" altLang="en-US" sz="1600" spc="-150" dirty="0">
                    <a:latin typeface="에스코어 드림 8 Heavy"/>
                    <a:ea typeface="조선일보명조" panose="02030304000000000000" pitchFamily="18" charset="-127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1CDCC9A-51F6-4AC7-A725-8B59937900B1}"/>
                    </a:ext>
                  </a:extLst>
                </p:cNvPr>
                <p:cNvSpPr txBox="1"/>
                <p:nvPr/>
              </p:nvSpPr>
              <p:spPr>
                <a:xfrm>
                  <a:off x="1897438" y="1972959"/>
                  <a:ext cx="1906762" cy="400110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000" dirty="0">
                      <a:solidFill>
                        <a:srgbClr val="9995B5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1. </a:t>
                  </a:r>
                  <a:r>
                    <a:rPr lang="ko-KR" altLang="en-US" sz="2000" dirty="0">
                      <a:solidFill>
                        <a:srgbClr val="9995B5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점 그리기 </a:t>
                  </a:r>
                </a:p>
              </p:txBody>
            </p: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72D8F495-1388-4141-93AC-195B4443F2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48208" y="2327972"/>
                  <a:ext cx="1568222" cy="0"/>
                </a:xfrm>
                <a:prstGeom prst="line">
                  <a:avLst/>
                </a:prstGeom>
                <a:grpFill/>
                <a:ln w="19050">
                  <a:solidFill>
                    <a:srgbClr val="D6D4E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B39A150D-1391-4E42-90D9-C2B0F710045D}"/>
                  </a:ext>
                </a:extLst>
              </p:cNvPr>
              <p:cNvGrpSpPr/>
              <p:nvPr/>
            </p:nvGrpSpPr>
            <p:grpSpPr>
              <a:xfrm>
                <a:off x="5031097" y="1977625"/>
                <a:ext cx="2564615" cy="2245184"/>
                <a:chOff x="1917139" y="2023903"/>
                <a:chExt cx="2564615" cy="2245184"/>
              </a:xfrm>
              <a:grpFill/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70D9D08-E58D-42EF-9BDD-57F9B7802F61}"/>
                    </a:ext>
                  </a:extLst>
                </p:cNvPr>
                <p:cNvSpPr txBox="1"/>
                <p:nvPr/>
              </p:nvSpPr>
              <p:spPr>
                <a:xfrm>
                  <a:off x="1917139" y="2377735"/>
                  <a:ext cx="2564615" cy="189135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 </a:t>
                  </a:r>
                  <a:r>
                    <a:rPr lang="en-US" altLang="ko-KR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GL_LINES</a:t>
                  </a:r>
                  <a:r>
                    <a:rPr lang="ko-KR" altLang="en-US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를 사용하였다</a:t>
                  </a:r>
                  <a:r>
                    <a:rPr lang="en-US" altLang="ko-KR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.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 </a:t>
                  </a:r>
                  <a:r>
                    <a:rPr lang="ko-KR" altLang="en-US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선의 시작점을 클릭하고 끝나는 점을 클릭하면 시작점과 끝나는 점을 연결한 선이 그려진다</a:t>
                  </a:r>
                  <a:r>
                    <a:rPr lang="en-US" altLang="ko-KR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.</a:t>
                  </a:r>
                  <a:endParaRPr lang="ko-KR" altLang="en-US" sz="1600" spc="-150" dirty="0">
                    <a:latin typeface="조선일보명조" panose="02030304000000000000" pitchFamily="18" charset="-127"/>
                    <a:ea typeface="조선일보명조" panose="02030304000000000000" pitchFamily="18" charset="-127"/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F68FB78-EE26-433F-B86A-DEA7B2EE0015}"/>
                    </a:ext>
                  </a:extLst>
                </p:cNvPr>
                <p:cNvSpPr txBox="1"/>
                <p:nvPr/>
              </p:nvSpPr>
              <p:spPr>
                <a:xfrm>
                  <a:off x="1950131" y="2023903"/>
                  <a:ext cx="1942975" cy="400110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000" b="1" spc="-300" dirty="0">
                      <a:solidFill>
                        <a:srgbClr val="9995B5"/>
                      </a:solidFill>
                      <a:ea typeface="에스코어 드림 9 Black" panose="020B0A03030302020204" pitchFamily="34" charset="-127"/>
                    </a:rPr>
                    <a:t>2.</a:t>
                  </a:r>
                  <a:r>
                    <a:rPr lang="ko-KR" altLang="en-US" sz="2000" b="1" spc="-300" dirty="0">
                      <a:solidFill>
                        <a:srgbClr val="9995B5"/>
                      </a:solidFill>
                      <a:ea typeface="에스코어 드림 9 Black" panose="020B0A03030302020204" pitchFamily="34" charset="-127"/>
                    </a:rPr>
                    <a:t> 선 그리기</a:t>
                  </a:r>
                  <a:endParaRPr lang="ko-KR" altLang="en-US" sz="2000" dirty="0">
                    <a:solidFill>
                      <a:srgbClr val="9995B5"/>
                    </a:solidFill>
                  </a:endParaRPr>
                </a:p>
              </p:txBody>
            </p: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6440D480-829D-45A9-A10B-9A3E3EAC89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4797" y="2377735"/>
                  <a:ext cx="1568222" cy="0"/>
                </a:xfrm>
                <a:prstGeom prst="line">
                  <a:avLst/>
                </a:prstGeom>
                <a:grpFill/>
                <a:ln w="19050">
                  <a:solidFill>
                    <a:srgbClr val="D6D4E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CC49BFCD-1DA1-4312-9C0E-8714147E7CE2}"/>
                  </a:ext>
                </a:extLst>
              </p:cNvPr>
              <p:cNvGrpSpPr/>
              <p:nvPr/>
            </p:nvGrpSpPr>
            <p:grpSpPr>
              <a:xfrm>
                <a:off x="8201307" y="1952957"/>
                <a:ext cx="2564615" cy="3500733"/>
                <a:chOff x="1917139" y="2022735"/>
                <a:chExt cx="2564615" cy="3500733"/>
              </a:xfrm>
              <a:grpFill/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0ED0428-D261-4EB8-8215-4C7B93BDF53D}"/>
                    </a:ext>
                  </a:extLst>
                </p:cNvPr>
                <p:cNvSpPr txBox="1"/>
                <p:nvPr/>
              </p:nvSpPr>
              <p:spPr>
                <a:xfrm>
                  <a:off x="1917139" y="2377735"/>
                  <a:ext cx="2564615" cy="314573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:r>
                    <a:rPr lang="ko-KR" altLang="en-US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 </a:t>
                  </a:r>
                  <a:r>
                    <a:rPr lang="en-US" altLang="ko-KR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GL_LINES</a:t>
                  </a:r>
                  <a:r>
                    <a:rPr lang="ko-KR" altLang="en-US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를 사용하였다</a:t>
                  </a:r>
                  <a:r>
                    <a:rPr lang="en-US" altLang="ko-KR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.</a:t>
                  </a:r>
                </a:p>
                <a:p>
                  <a:pPr>
                    <a:lnSpc>
                      <a:spcPct val="114000"/>
                    </a:lnSpc>
                  </a:pPr>
                  <a:r>
                    <a:rPr lang="en-US" altLang="ko-KR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 </a:t>
                  </a:r>
                  <a:r>
                    <a:rPr lang="ko-KR" altLang="en-US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마우스를 클릭한 후 </a:t>
                  </a:r>
                  <a:r>
                    <a:rPr lang="ko-KR" altLang="en-US" sz="1600" spc="-15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드래그하는</a:t>
                  </a:r>
                  <a:r>
                    <a:rPr lang="ko-KR" altLang="en-US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 대로 그려준다</a:t>
                  </a:r>
                  <a:r>
                    <a:rPr lang="en-US" altLang="ko-KR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. </a:t>
                  </a:r>
                  <a:r>
                    <a:rPr lang="ko-KR" altLang="en-US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마우스가 이동한 경로를 따라 </a:t>
                  </a:r>
                  <a:r>
                    <a:rPr lang="ko-KR" altLang="en-US" sz="1600" spc="-15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그려주기</a:t>
                  </a:r>
                  <a:r>
                    <a:rPr lang="ko-KR" altLang="en-US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 위해서 </a:t>
                  </a:r>
                  <a:r>
                    <a:rPr lang="en-US" altLang="ko-KR" sz="1600" spc="-15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glutMotionFunc</a:t>
                  </a:r>
                  <a:r>
                    <a:rPr lang="en-US" altLang="ko-KR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()</a:t>
                  </a:r>
                  <a:r>
                    <a:rPr lang="ko-KR" altLang="en-US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를 사용하였다</a:t>
                  </a:r>
                  <a:r>
                    <a:rPr lang="en-US" altLang="ko-KR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. </a:t>
                  </a:r>
                  <a:r>
                    <a:rPr lang="ko-KR" altLang="en-US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마우스가 움직였을 때 이전 좌표와 현재 좌표를 연결하는 선을 그려주어 마우스가 움직이는 대로 그려지는 것처럼 보인다</a:t>
                  </a:r>
                  <a:r>
                    <a:rPr lang="en-US" altLang="ko-KR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.</a:t>
                  </a:r>
                </a:p>
                <a:p>
                  <a:endParaRPr lang="ko-KR" altLang="en-US" sz="1600" spc="-150" dirty="0">
                    <a:latin typeface="조선일보명조" panose="02030304000000000000" pitchFamily="18" charset="-127"/>
                    <a:ea typeface="조선일보명조" panose="02030304000000000000" pitchFamily="18" charset="-127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2FAA6FE-9FDE-4407-AC8E-D48537941C55}"/>
                    </a:ext>
                  </a:extLst>
                </p:cNvPr>
                <p:cNvSpPr txBox="1"/>
                <p:nvPr/>
              </p:nvSpPr>
              <p:spPr>
                <a:xfrm>
                  <a:off x="1917140" y="2022735"/>
                  <a:ext cx="2424001" cy="400110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000" b="1" spc="-300" dirty="0">
                      <a:solidFill>
                        <a:srgbClr val="9995B5"/>
                      </a:solidFill>
                      <a:ea typeface="에스코어 드림 9 Black" panose="020B0A03030302020204" pitchFamily="34" charset="-127"/>
                    </a:rPr>
                    <a:t>3.</a:t>
                  </a:r>
                  <a:r>
                    <a:rPr lang="ko-KR" altLang="en-US" sz="2000" b="1" spc="-300" dirty="0">
                      <a:solidFill>
                        <a:srgbClr val="9995B5"/>
                      </a:solidFill>
                      <a:ea typeface="에스코어 드림 9 Black" panose="020B0A03030302020204" pitchFamily="34" charset="-127"/>
                    </a:rPr>
                    <a:t> 연필로 그리기</a:t>
                  </a:r>
                  <a:endParaRPr lang="ko-KR" altLang="en-US" sz="2000" dirty="0">
                    <a:solidFill>
                      <a:srgbClr val="9995B5"/>
                    </a:solidFill>
                  </a:endParaRPr>
                </a:p>
              </p:txBody>
            </p: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5A2905B1-19B0-4C4E-BF27-7E77CB5334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4797" y="2377735"/>
                  <a:ext cx="1568222" cy="0"/>
                </a:xfrm>
                <a:prstGeom prst="line">
                  <a:avLst/>
                </a:prstGeom>
                <a:grpFill/>
                <a:ln w="19050">
                  <a:solidFill>
                    <a:srgbClr val="D6D4E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9AA55C9-E024-42DF-ACE2-0173CE3C844E}"/>
              </a:ext>
            </a:extLst>
          </p:cNvPr>
          <p:cNvSpPr txBox="1"/>
          <p:nvPr/>
        </p:nvSpPr>
        <p:spPr>
          <a:xfrm>
            <a:off x="206943" y="190777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CDE2E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5. </a:t>
            </a:r>
            <a:r>
              <a:rPr lang="ko-KR" altLang="en-US" sz="3600" dirty="0">
                <a:solidFill>
                  <a:srgbClr val="CDE2E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주요 기능의 설명 </a:t>
            </a:r>
          </a:p>
        </p:txBody>
      </p:sp>
    </p:spTree>
    <p:extLst>
      <p:ext uri="{BB962C8B-B14F-4D97-AF65-F5344CB8AC3E}">
        <p14:creationId xmlns:p14="http://schemas.microsoft.com/office/powerpoint/2010/main" val="3256548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16015D3-F718-4135-983D-D7FA2705359C}"/>
              </a:ext>
            </a:extLst>
          </p:cNvPr>
          <p:cNvSpPr/>
          <p:nvPr/>
        </p:nvSpPr>
        <p:spPr>
          <a:xfrm rot="16200000" flipH="1">
            <a:off x="6073140" y="-4936557"/>
            <a:ext cx="45719" cy="11656194"/>
          </a:xfrm>
          <a:prstGeom prst="rect">
            <a:avLst/>
          </a:prstGeom>
          <a:solidFill>
            <a:srgbClr val="7387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4048B81-2D60-4383-AD5B-A57BAEBF77AC}"/>
              </a:ext>
            </a:extLst>
          </p:cNvPr>
          <p:cNvGrpSpPr/>
          <p:nvPr/>
        </p:nvGrpSpPr>
        <p:grpSpPr>
          <a:xfrm>
            <a:off x="1416938" y="1706495"/>
            <a:ext cx="9358121" cy="4001024"/>
            <a:chOff x="1634622" y="1621541"/>
            <a:chExt cx="9358121" cy="400102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6EC90E4-D6A3-4F7E-AD3A-F7E4C43D8E0C}"/>
                </a:ext>
              </a:extLst>
            </p:cNvPr>
            <p:cNvSpPr/>
            <p:nvPr/>
          </p:nvSpPr>
          <p:spPr>
            <a:xfrm>
              <a:off x="8410410" y="1621541"/>
              <a:ext cx="2582333" cy="3572933"/>
            </a:xfrm>
            <a:prstGeom prst="rect">
              <a:avLst/>
            </a:prstGeom>
            <a:solidFill>
              <a:srgbClr val="D6D4E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F95470A-8E96-4961-911F-23E3E04D8EA0}"/>
                </a:ext>
              </a:extLst>
            </p:cNvPr>
            <p:cNvSpPr/>
            <p:nvPr/>
          </p:nvSpPr>
          <p:spPr>
            <a:xfrm>
              <a:off x="5154980" y="1626171"/>
              <a:ext cx="2582333" cy="3572933"/>
            </a:xfrm>
            <a:prstGeom prst="rect">
              <a:avLst/>
            </a:prstGeom>
            <a:solidFill>
              <a:srgbClr val="D6D4E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876C117-E7EF-452A-B2A2-12EC52F54D44}"/>
                </a:ext>
              </a:extLst>
            </p:cNvPr>
            <p:cNvSpPr/>
            <p:nvPr/>
          </p:nvSpPr>
          <p:spPr>
            <a:xfrm>
              <a:off x="1959630" y="1642533"/>
              <a:ext cx="2582333" cy="3572933"/>
            </a:xfrm>
            <a:prstGeom prst="rect">
              <a:avLst/>
            </a:prstGeom>
            <a:solidFill>
              <a:srgbClr val="D6D4E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0436E1B-ABEB-4A7B-9C32-82DAE2B44B34}"/>
                </a:ext>
              </a:extLst>
            </p:cNvPr>
            <p:cNvGrpSpPr/>
            <p:nvPr/>
          </p:nvGrpSpPr>
          <p:grpSpPr>
            <a:xfrm>
              <a:off x="1634622" y="1901385"/>
              <a:ext cx="8922753" cy="3721180"/>
              <a:chOff x="1843170" y="1909738"/>
              <a:chExt cx="8922753" cy="3721180"/>
            </a:xfrm>
            <a:solidFill>
              <a:schemeClr val="bg1"/>
            </a:solidFill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F1D4308E-B7A3-4004-9A80-94A8B84483AC}"/>
                  </a:ext>
                </a:extLst>
              </p:cNvPr>
              <p:cNvGrpSpPr/>
              <p:nvPr/>
            </p:nvGrpSpPr>
            <p:grpSpPr>
              <a:xfrm>
                <a:off x="1843170" y="1909738"/>
                <a:ext cx="8922753" cy="3721180"/>
                <a:chOff x="1812980" y="1846417"/>
                <a:chExt cx="8922753" cy="3721180"/>
              </a:xfrm>
              <a:grpFill/>
            </p:grpSpPr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9F56E3DD-1AFE-4856-9AC8-FEE584F98AD6}"/>
                    </a:ext>
                  </a:extLst>
                </p:cNvPr>
                <p:cNvSpPr/>
                <p:nvPr/>
              </p:nvSpPr>
              <p:spPr>
                <a:xfrm>
                  <a:off x="1812980" y="1851399"/>
                  <a:ext cx="2582333" cy="3716198"/>
                </a:xfrm>
                <a:prstGeom prst="rect">
                  <a:avLst/>
                </a:prstGeom>
                <a:grpFill/>
                <a:ln w="19050">
                  <a:solidFill>
                    <a:srgbClr val="B1AEC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0D3933D9-A1B2-4807-90F8-B6ECA82DFB10}"/>
                    </a:ext>
                  </a:extLst>
                </p:cNvPr>
                <p:cNvSpPr/>
                <p:nvPr/>
              </p:nvSpPr>
              <p:spPr>
                <a:xfrm>
                  <a:off x="4983190" y="1846418"/>
                  <a:ext cx="2582333" cy="3721179"/>
                </a:xfrm>
                <a:prstGeom prst="rect">
                  <a:avLst/>
                </a:prstGeom>
                <a:grpFill/>
                <a:ln w="19050">
                  <a:solidFill>
                    <a:srgbClr val="B1AEC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1F7723E9-5B91-49F4-AD77-BB1C68607491}"/>
                    </a:ext>
                  </a:extLst>
                </p:cNvPr>
                <p:cNvSpPr/>
                <p:nvPr/>
              </p:nvSpPr>
              <p:spPr>
                <a:xfrm>
                  <a:off x="8153400" y="1846417"/>
                  <a:ext cx="2582333" cy="3721179"/>
                </a:xfrm>
                <a:prstGeom prst="rect">
                  <a:avLst/>
                </a:prstGeom>
                <a:grpFill/>
                <a:ln w="19050">
                  <a:solidFill>
                    <a:srgbClr val="B1AEC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80856A43-BB1A-4D22-A11F-24A177D37C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91906" y="2805354"/>
                <a:ext cx="24524" cy="0"/>
              </a:xfrm>
              <a:prstGeom prst="line">
                <a:avLst/>
              </a:prstGeom>
              <a:grpFill/>
              <a:ln w="19050">
                <a:solidFill>
                  <a:srgbClr val="D6D4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8801A5CB-C76B-4266-A067-8312D3085D1F}"/>
                  </a:ext>
                </a:extLst>
              </p:cNvPr>
              <p:cNvGrpSpPr/>
              <p:nvPr/>
            </p:nvGrpSpPr>
            <p:grpSpPr>
              <a:xfrm>
                <a:off x="1897438" y="1972959"/>
                <a:ext cx="2442844" cy="3411561"/>
                <a:chOff x="1897438" y="1972959"/>
                <a:chExt cx="2442844" cy="3411561"/>
              </a:xfrm>
              <a:grpFill/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F7E898B-B9A0-4B47-A6DD-C969B7EB7869}"/>
                    </a:ext>
                  </a:extLst>
                </p:cNvPr>
                <p:cNvSpPr txBox="1"/>
                <p:nvPr/>
              </p:nvSpPr>
              <p:spPr>
                <a:xfrm>
                  <a:off x="1917139" y="2377735"/>
                  <a:ext cx="2423143" cy="300678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 </a:t>
                  </a:r>
                  <a:r>
                    <a:rPr lang="en-US" altLang="ko-KR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GL_TRIANGLES</a:t>
                  </a:r>
                  <a:r>
                    <a:rPr lang="ko-KR" altLang="en-US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를 사용하였다</a:t>
                  </a:r>
                  <a:r>
                    <a:rPr lang="en-US" altLang="ko-KR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.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 </a:t>
                  </a:r>
                  <a:r>
                    <a:rPr lang="ko-KR" altLang="en-US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처음 점과 두 번째 점</a:t>
                  </a:r>
                  <a:r>
                    <a:rPr lang="en-US" altLang="ko-KR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, </a:t>
                  </a:r>
                  <a:r>
                    <a:rPr lang="ko-KR" altLang="en-US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세 번째 점을 연결하는 삼각형을 그려준다</a:t>
                  </a:r>
                  <a:r>
                    <a:rPr lang="en-US" altLang="ko-KR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. </a:t>
                  </a:r>
                  <a:r>
                    <a:rPr lang="ko-KR" altLang="en-US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첫 번째 점과 두 번째 점을 클릭했을 때는 점만 찍히고 마지막으로 세 번째 점을 클릭하면 내부가 채워진 삼각형이 그려진다</a:t>
                  </a:r>
                  <a:r>
                    <a:rPr lang="en-US" altLang="ko-KR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.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1CDCC9A-51F6-4AC7-A725-8B59937900B1}"/>
                    </a:ext>
                  </a:extLst>
                </p:cNvPr>
                <p:cNvSpPr txBox="1"/>
                <p:nvPr/>
              </p:nvSpPr>
              <p:spPr>
                <a:xfrm>
                  <a:off x="1897438" y="1972959"/>
                  <a:ext cx="1906762" cy="400110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000" dirty="0">
                      <a:solidFill>
                        <a:srgbClr val="9995B5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4. </a:t>
                  </a:r>
                  <a:r>
                    <a:rPr lang="ko-KR" altLang="en-US" sz="2000" dirty="0">
                      <a:solidFill>
                        <a:srgbClr val="9995B5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삼각형 그리기</a:t>
                  </a:r>
                </a:p>
              </p:txBody>
            </p: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72D8F495-1388-4141-93AC-195B4443F2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48208" y="2327972"/>
                  <a:ext cx="1568222" cy="0"/>
                </a:xfrm>
                <a:prstGeom prst="line">
                  <a:avLst/>
                </a:prstGeom>
                <a:grpFill/>
                <a:ln w="19050">
                  <a:solidFill>
                    <a:srgbClr val="D6D4E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B39A150D-1391-4E42-90D9-C2B0F710045D}"/>
                  </a:ext>
                </a:extLst>
              </p:cNvPr>
              <p:cNvGrpSpPr/>
              <p:nvPr/>
            </p:nvGrpSpPr>
            <p:grpSpPr>
              <a:xfrm>
                <a:off x="5031097" y="1977625"/>
                <a:ext cx="2564615" cy="3353179"/>
                <a:chOff x="1917139" y="2023903"/>
                <a:chExt cx="2564615" cy="3353179"/>
              </a:xfrm>
              <a:grpFill/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70D9D08-E58D-42EF-9BDD-57F9B7802F61}"/>
                    </a:ext>
                  </a:extLst>
                </p:cNvPr>
                <p:cNvSpPr txBox="1"/>
                <p:nvPr/>
              </p:nvSpPr>
              <p:spPr>
                <a:xfrm>
                  <a:off x="1917139" y="2377735"/>
                  <a:ext cx="2564615" cy="299934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GL_LINE_LOOP</a:t>
                  </a:r>
                  <a:r>
                    <a:rPr lang="ko-KR" altLang="en-US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를 사용하였다</a:t>
                  </a:r>
                  <a:r>
                    <a:rPr lang="en-US" altLang="ko-KR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.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 </a:t>
                  </a:r>
                  <a:r>
                    <a:rPr lang="ko-KR" altLang="en-US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처음 점과 두 번째 점을 </a:t>
                  </a:r>
                  <a:r>
                    <a:rPr lang="ko-KR" altLang="en-US" sz="1600" spc="-15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입력받는데</a:t>
                  </a:r>
                  <a:r>
                    <a:rPr lang="en-US" altLang="ko-KR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, </a:t>
                  </a:r>
                  <a:r>
                    <a:rPr lang="ko-KR" altLang="en-US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처음 점은 원의 중심 좌표로 사용되고 처음 점과 두 번째 점의 거리가 반지름으로 사용된다</a:t>
                  </a:r>
                  <a:r>
                    <a:rPr lang="en-US" altLang="ko-KR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. </a:t>
                  </a:r>
                  <a:r>
                    <a:rPr lang="ko-KR" altLang="en-US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중심 좌표와 반지름으로 원을 그리는 식을 이용하여 원을 그린다</a:t>
                  </a:r>
                  <a:r>
                    <a:rPr lang="en-US" altLang="ko-KR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.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F68FB78-EE26-433F-B86A-DEA7B2EE0015}"/>
                    </a:ext>
                  </a:extLst>
                </p:cNvPr>
                <p:cNvSpPr txBox="1"/>
                <p:nvPr/>
              </p:nvSpPr>
              <p:spPr>
                <a:xfrm>
                  <a:off x="1950131" y="2023903"/>
                  <a:ext cx="1942975" cy="400110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000" b="1" spc="-300" dirty="0">
                      <a:solidFill>
                        <a:srgbClr val="9995B5"/>
                      </a:solidFill>
                      <a:ea typeface="에스코어 드림 9 Black" panose="020B0A03030302020204" pitchFamily="34" charset="-127"/>
                    </a:rPr>
                    <a:t>5. </a:t>
                  </a:r>
                  <a:r>
                    <a:rPr lang="ko-KR" altLang="en-US" sz="2000" b="1" spc="-300" dirty="0">
                      <a:solidFill>
                        <a:srgbClr val="9995B5"/>
                      </a:solidFill>
                      <a:ea typeface="에스코어 드림 9 Black" panose="020B0A03030302020204" pitchFamily="34" charset="-127"/>
                    </a:rPr>
                    <a:t>원 그리기</a:t>
                  </a:r>
                  <a:endParaRPr lang="ko-KR" altLang="en-US" sz="2000" dirty="0">
                    <a:solidFill>
                      <a:srgbClr val="9995B5"/>
                    </a:solidFill>
                  </a:endParaRPr>
                </a:p>
              </p:txBody>
            </p: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6440D480-829D-45A9-A10B-9A3E3EAC89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4797" y="2377735"/>
                  <a:ext cx="1568222" cy="0"/>
                </a:xfrm>
                <a:prstGeom prst="line">
                  <a:avLst/>
                </a:prstGeom>
                <a:grpFill/>
                <a:ln w="19050">
                  <a:solidFill>
                    <a:srgbClr val="D6D4E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CC49BFCD-1DA1-4312-9C0E-8714147E7CE2}"/>
                  </a:ext>
                </a:extLst>
              </p:cNvPr>
              <p:cNvGrpSpPr/>
              <p:nvPr/>
            </p:nvGrpSpPr>
            <p:grpSpPr>
              <a:xfrm>
                <a:off x="8201307" y="1952957"/>
                <a:ext cx="2564615" cy="3677961"/>
                <a:chOff x="1917139" y="2022735"/>
                <a:chExt cx="2564615" cy="3677961"/>
              </a:xfrm>
              <a:grpFill/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0ED0428-D261-4EB8-8215-4C7B93BDF53D}"/>
                    </a:ext>
                  </a:extLst>
                </p:cNvPr>
                <p:cNvSpPr txBox="1"/>
                <p:nvPr/>
              </p:nvSpPr>
              <p:spPr>
                <a:xfrm>
                  <a:off x="1917139" y="2377735"/>
                  <a:ext cx="2564615" cy="332296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14000"/>
                    </a:lnSpc>
                  </a:pPr>
                  <a:r>
                    <a:rPr lang="ko-KR" altLang="en-US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 </a:t>
                  </a:r>
                  <a:r>
                    <a:rPr lang="en-US" altLang="ko-KR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GL_LINE_LOOP, GL_QUADS</a:t>
                  </a:r>
                  <a:r>
                    <a:rPr lang="ko-KR" altLang="en-US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를 사용하였다</a:t>
                  </a:r>
                  <a:r>
                    <a:rPr lang="en-US" altLang="ko-KR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.  </a:t>
                  </a:r>
                </a:p>
                <a:p>
                  <a:pPr>
                    <a:lnSpc>
                      <a:spcPct val="114000"/>
                    </a:lnSpc>
                  </a:pPr>
                  <a:r>
                    <a:rPr lang="en-US" altLang="ko-KR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 </a:t>
                  </a:r>
                  <a:r>
                    <a:rPr lang="ko-KR" altLang="en-US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선만 있는 사각형과 채운 사각형 둘 다 시작점과 끝 점을 </a:t>
                  </a:r>
                  <a:r>
                    <a:rPr lang="ko-KR" altLang="en-US" sz="1600" spc="-15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입력받아</a:t>
                  </a:r>
                  <a:r>
                    <a:rPr lang="ko-KR" altLang="en-US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 사각형을 그리는데</a:t>
                  </a:r>
                  <a:r>
                    <a:rPr lang="en-US" altLang="ko-KR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, </a:t>
                  </a:r>
                  <a:r>
                    <a:rPr lang="ko-KR" altLang="en-US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시작점과 끝 점으로 부터 나머지 사각형의 꼭짓점을 구해 직사각형을 그려준다</a:t>
                  </a:r>
                  <a:r>
                    <a:rPr lang="en-US" altLang="ko-KR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.</a:t>
                  </a:r>
                </a:p>
                <a:p>
                  <a:r>
                    <a:rPr lang="en-US" altLang="ko-KR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glVertex3f(x[0], y[0],0); </a:t>
                  </a:r>
                  <a:r>
                    <a:rPr lang="ko-KR" altLang="en-US" sz="1600" spc="-150" dirty="0" err="1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처음점</a:t>
                  </a:r>
                  <a:endParaRPr lang="ko-KR" altLang="en-US" sz="1600" spc="-150" dirty="0">
                    <a:latin typeface="조선일보명조" panose="02030304000000000000" pitchFamily="18" charset="-127"/>
                    <a:ea typeface="조선일보명조" panose="02030304000000000000" pitchFamily="18" charset="-127"/>
                  </a:endParaRPr>
                </a:p>
                <a:p>
                  <a:r>
                    <a:rPr lang="en-US" altLang="ko-KR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glVertex3f(x[1],y[0],0);      </a:t>
                  </a:r>
                </a:p>
                <a:p>
                  <a:r>
                    <a:rPr lang="en-US" altLang="ko-KR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glVertex3f(x[1],y[1],0); </a:t>
                  </a:r>
                  <a:r>
                    <a:rPr lang="ko-KR" altLang="en-US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끝 점</a:t>
                  </a:r>
                </a:p>
                <a:p>
                  <a:r>
                    <a:rPr lang="en-US" altLang="ko-KR" sz="1600" spc="-150" dirty="0">
                      <a:latin typeface="조선일보명조" panose="02030304000000000000" pitchFamily="18" charset="-127"/>
                      <a:ea typeface="조선일보명조" panose="02030304000000000000" pitchFamily="18" charset="-127"/>
                    </a:rPr>
                    <a:t>glVertex3f(x[0], y[1],0); </a:t>
                  </a:r>
                  <a:endParaRPr lang="ko-KR" altLang="en-US" sz="1600" spc="-150" dirty="0">
                    <a:latin typeface="조선일보명조" panose="02030304000000000000" pitchFamily="18" charset="-127"/>
                    <a:ea typeface="조선일보명조" panose="02030304000000000000" pitchFamily="18" charset="-127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2FAA6FE-9FDE-4407-AC8E-D48537941C55}"/>
                    </a:ext>
                  </a:extLst>
                </p:cNvPr>
                <p:cNvSpPr txBox="1"/>
                <p:nvPr/>
              </p:nvSpPr>
              <p:spPr>
                <a:xfrm>
                  <a:off x="1917140" y="2022735"/>
                  <a:ext cx="2424001" cy="400110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000" b="1" spc="-300" dirty="0">
                      <a:solidFill>
                        <a:srgbClr val="9995B5"/>
                      </a:solidFill>
                      <a:ea typeface="에스코어 드림 9 Black" panose="020B0A03030302020204" pitchFamily="34" charset="-127"/>
                    </a:rPr>
                    <a:t>6. </a:t>
                  </a:r>
                  <a:r>
                    <a:rPr lang="ko-KR" altLang="en-US" sz="2000" b="1" spc="-300" dirty="0">
                      <a:solidFill>
                        <a:srgbClr val="9995B5"/>
                      </a:solidFill>
                      <a:ea typeface="에스코어 드림 9 Black" panose="020B0A03030302020204" pitchFamily="34" charset="-127"/>
                    </a:rPr>
                    <a:t>사각형</a:t>
                  </a:r>
                  <a:r>
                    <a:rPr lang="en-US" altLang="ko-KR" sz="2000" b="1" spc="-300" dirty="0">
                      <a:solidFill>
                        <a:srgbClr val="9995B5"/>
                      </a:solidFill>
                      <a:ea typeface="에스코어 드림 9 Black" panose="020B0A03030302020204" pitchFamily="34" charset="-127"/>
                    </a:rPr>
                    <a:t> </a:t>
                  </a:r>
                  <a:r>
                    <a:rPr lang="ko-KR" altLang="en-US" sz="2000" b="1" spc="-300" dirty="0">
                      <a:solidFill>
                        <a:srgbClr val="9995B5"/>
                      </a:solidFill>
                      <a:ea typeface="에스코어 드림 9 Black" panose="020B0A03030302020204" pitchFamily="34" charset="-127"/>
                    </a:rPr>
                    <a:t>그리기</a:t>
                  </a:r>
                  <a:endParaRPr lang="ko-KR" altLang="en-US" sz="2000" dirty="0">
                    <a:solidFill>
                      <a:srgbClr val="9995B5"/>
                    </a:solidFill>
                  </a:endParaRPr>
                </a:p>
              </p:txBody>
            </p: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5A2905B1-19B0-4C4E-BF27-7E77CB5334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4797" y="2377735"/>
                  <a:ext cx="1568222" cy="0"/>
                </a:xfrm>
                <a:prstGeom prst="line">
                  <a:avLst/>
                </a:prstGeom>
                <a:grpFill/>
                <a:ln w="19050">
                  <a:solidFill>
                    <a:srgbClr val="D6D4E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9AA55C9-E024-42DF-ACE2-0173CE3C844E}"/>
              </a:ext>
            </a:extLst>
          </p:cNvPr>
          <p:cNvSpPr txBox="1"/>
          <p:nvPr/>
        </p:nvSpPr>
        <p:spPr>
          <a:xfrm>
            <a:off x="206943" y="190777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CDE2E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5. </a:t>
            </a:r>
            <a:r>
              <a:rPr lang="ko-KR" altLang="en-US" sz="3600" dirty="0">
                <a:solidFill>
                  <a:srgbClr val="CDE2E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주요 기능의 설명 </a:t>
            </a:r>
          </a:p>
        </p:txBody>
      </p:sp>
    </p:spTree>
    <p:extLst>
      <p:ext uri="{BB962C8B-B14F-4D97-AF65-F5344CB8AC3E}">
        <p14:creationId xmlns:p14="http://schemas.microsoft.com/office/powerpoint/2010/main" val="231045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16015D3-F718-4135-983D-D7FA2705359C}"/>
              </a:ext>
            </a:extLst>
          </p:cNvPr>
          <p:cNvSpPr/>
          <p:nvPr/>
        </p:nvSpPr>
        <p:spPr>
          <a:xfrm rot="16200000" flipH="1">
            <a:off x="6073140" y="-4936557"/>
            <a:ext cx="45719" cy="11656194"/>
          </a:xfrm>
          <a:prstGeom prst="rect">
            <a:avLst/>
          </a:prstGeom>
          <a:solidFill>
            <a:srgbClr val="7387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4048B81-2D60-4383-AD5B-A57BAEBF77AC}"/>
              </a:ext>
            </a:extLst>
          </p:cNvPr>
          <p:cNvGrpSpPr/>
          <p:nvPr/>
        </p:nvGrpSpPr>
        <p:grpSpPr>
          <a:xfrm>
            <a:off x="1819227" y="1763856"/>
            <a:ext cx="2907341" cy="3836767"/>
            <a:chOff x="1634622" y="1642533"/>
            <a:chExt cx="2907341" cy="3836767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876C117-E7EF-452A-B2A2-12EC52F54D44}"/>
                </a:ext>
              </a:extLst>
            </p:cNvPr>
            <p:cNvSpPr/>
            <p:nvPr/>
          </p:nvSpPr>
          <p:spPr>
            <a:xfrm>
              <a:off x="1959630" y="1642533"/>
              <a:ext cx="2582333" cy="3572933"/>
            </a:xfrm>
            <a:prstGeom prst="rect">
              <a:avLst/>
            </a:prstGeom>
            <a:solidFill>
              <a:srgbClr val="D6D4E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0436E1B-ABEB-4A7B-9C32-82DAE2B44B34}"/>
                </a:ext>
              </a:extLst>
            </p:cNvPr>
            <p:cNvGrpSpPr/>
            <p:nvPr/>
          </p:nvGrpSpPr>
          <p:grpSpPr>
            <a:xfrm>
              <a:off x="1634622" y="1906367"/>
              <a:ext cx="2582333" cy="3572933"/>
              <a:chOff x="1843170" y="1914720"/>
              <a:chExt cx="2582333" cy="3572933"/>
            </a:xfrm>
            <a:solidFill>
              <a:schemeClr val="bg1"/>
            </a:solidFill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9F56E3DD-1AFE-4856-9AC8-FEE584F98AD6}"/>
                  </a:ext>
                </a:extLst>
              </p:cNvPr>
              <p:cNvSpPr/>
              <p:nvPr/>
            </p:nvSpPr>
            <p:spPr>
              <a:xfrm>
                <a:off x="1843170" y="1914720"/>
                <a:ext cx="2582333" cy="3572933"/>
              </a:xfrm>
              <a:prstGeom prst="rect">
                <a:avLst/>
              </a:prstGeom>
              <a:grpFill/>
              <a:ln w="19050">
                <a:solidFill>
                  <a:srgbClr val="B1AEC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80856A43-BB1A-4D22-A11F-24A177D37C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91906" y="2805354"/>
                <a:ext cx="24524" cy="0"/>
              </a:xfrm>
              <a:prstGeom prst="line">
                <a:avLst/>
              </a:prstGeom>
              <a:grpFill/>
              <a:ln w="19050">
                <a:solidFill>
                  <a:srgbClr val="D6D4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8801A5CB-C76B-4266-A067-8312D3085D1F}"/>
                  </a:ext>
                </a:extLst>
              </p:cNvPr>
              <p:cNvGrpSpPr/>
              <p:nvPr/>
            </p:nvGrpSpPr>
            <p:grpSpPr>
              <a:xfrm>
                <a:off x="1897438" y="1972959"/>
                <a:ext cx="2442844" cy="1934234"/>
                <a:chOff x="1897438" y="1972959"/>
                <a:chExt cx="2442844" cy="1934234"/>
              </a:xfrm>
              <a:grpFill/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F7E898B-B9A0-4B47-A6DD-C969B7EB7869}"/>
                    </a:ext>
                  </a:extLst>
                </p:cNvPr>
                <p:cNvSpPr txBox="1"/>
                <p:nvPr/>
              </p:nvSpPr>
              <p:spPr>
                <a:xfrm>
                  <a:off x="1917139" y="2377735"/>
                  <a:ext cx="2423143" cy="1529458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GL_POLYGON</a:t>
                  </a:r>
                  <a:r>
                    <a:rPr lang="ko-KR" altLang="en-US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을 사용하였다</a:t>
                  </a:r>
                  <a:r>
                    <a:rPr lang="en-US" altLang="ko-KR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.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 GL_POLYGON</a:t>
                  </a:r>
                  <a:r>
                    <a:rPr lang="ko-KR" altLang="en-US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이 그려지는 원리를 그대로 사용하여 화면에 그려지도록 하였다</a:t>
                  </a:r>
                  <a:r>
                    <a:rPr lang="en-US" altLang="ko-KR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.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1CDCC9A-51F6-4AC7-A725-8B59937900B1}"/>
                    </a:ext>
                  </a:extLst>
                </p:cNvPr>
                <p:cNvSpPr txBox="1"/>
                <p:nvPr/>
              </p:nvSpPr>
              <p:spPr>
                <a:xfrm>
                  <a:off x="1897438" y="1972959"/>
                  <a:ext cx="1906762" cy="400110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000" dirty="0">
                      <a:solidFill>
                        <a:srgbClr val="9995B5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7. </a:t>
                  </a:r>
                  <a:r>
                    <a:rPr lang="ko-KR" altLang="en-US" sz="2000" dirty="0">
                      <a:solidFill>
                        <a:srgbClr val="9995B5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다각형 그리기</a:t>
                  </a:r>
                </a:p>
              </p:txBody>
            </p: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72D8F495-1388-4141-93AC-195B4443F2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48208" y="2327972"/>
                  <a:ext cx="1568222" cy="0"/>
                </a:xfrm>
                <a:prstGeom prst="line">
                  <a:avLst/>
                </a:prstGeom>
                <a:grpFill/>
                <a:ln w="19050">
                  <a:solidFill>
                    <a:srgbClr val="D6D4E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9AA55C9-E024-42DF-ACE2-0173CE3C844E}"/>
              </a:ext>
            </a:extLst>
          </p:cNvPr>
          <p:cNvSpPr txBox="1"/>
          <p:nvPr/>
        </p:nvSpPr>
        <p:spPr>
          <a:xfrm>
            <a:off x="206943" y="190777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CDE2E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5. </a:t>
            </a:r>
            <a:r>
              <a:rPr lang="ko-KR" altLang="en-US" sz="3600" dirty="0">
                <a:solidFill>
                  <a:srgbClr val="CDE2E9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주요 기능의 설명 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5FF640C-C2A0-417A-8845-D720712650EE}"/>
              </a:ext>
            </a:extLst>
          </p:cNvPr>
          <p:cNvGrpSpPr/>
          <p:nvPr/>
        </p:nvGrpSpPr>
        <p:grpSpPr>
          <a:xfrm>
            <a:off x="7143662" y="1763856"/>
            <a:ext cx="2907341" cy="3836767"/>
            <a:chOff x="1634622" y="1642533"/>
            <a:chExt cx="2907341" cy="3836767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38DE6F8-B21A-4C1E-96CE-BFCC9A52599B}"/>
                </a:ext>
              </a:extLst>
            </p:cNvPr>
            <p:cNvSpPr/>
            <p:nvPr/>
          </p:nvSpPr>
          <p:spPr>
            <a:xfrm>
              <a:off x="1959630" y="1642533"/>
              <a:ext cx="2582333" cy="3572933"/>
            </a:xfrm>
            <a:prstGeom prst="rect">
              <a:avLst/>
            </a:prstGeom>
            <a:solidFill>
              <a:srgbClr val="D6D4E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C763DD95-E5A9-46F5-980D-5F3F85BFFAAA}"/>
                </a:ext>
              </a:extLst>
            </p:cNvPr>
            <p:cNvGrpSpPr/>
            <p:nvPr/>
          </p:nvGrpSpPr>
          <p:grpSpPr>
            <a:xfrm>
              <a:off x="1634622" y="1906367"/>
              <a:ext cx="2582333" cy="3572933"/>
              <a:chOff x="1843170" y="1914720"/>
              <a:chExt cx="2582333" cy="3572933"/>
            </a:xfrm>
            <a:solidFill>
              <a:schemeClr val="bg1"/>
            </a:solidFill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3ED333A-BB44-4BDC-98D2-24E0CD6FEEDE}"/>
                  </a:ext>
                </a:extLst>
              </p:cNvPr>
              <p:cNvSpPr/>
              <p:nvPr/>
            </p:nvSpPr>
            <p:spPr>
              <a:xfrm>
                <a:off x="1843170" y="1914720"/>
                <a:ext cx="2582333" cy="3572933"/>
              </a:xfrm>
              <a:prstGeom prst="rect">
                <a:avLst/>
              </a:prstGeom>
              <a:grpFill/>
              <a:ln w="19050">
                <a:solidFill>
                  <a:srgbClr val="B1AEC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56EEE07D-4FC8-4F29-8F2A-2A6E98F27E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91906" y="2805354"/>
                <a:ext cx="24524" cy="0"/>
              </a:xfrm>
              <a:prstGeom prst="line">
                <a:avLst/>
              </a:prstGeom>
              <a:grpFill/>
              <a:ln w="19050">
                <a:solidFill>
                  <a:srgbClr val="D6D4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4AA7177-BC8D-4237-AC2E-34BDABF45DF3}"/>
                  </a:ext>
                </a:extLst>
              </p:cNvPr>
              <p:cNvGrpSpPr/>
              <p:nvPr/>
            </p:nvGrpSpPr>
            <p:grpSpPr>
              <a:xfrm>
                <a:off x="1897438" y="1972959"/>
                <a:ext cx="2442844" cy="2672897"/>
                <a:chOff x="1897438" y="1972959"/>
                <a:chExt cx="2442844" cy="2672897"/>
              </a:xfrm>
              <a:grpFill/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0599783-FC66-4F82-94D0-BA5A58CEEB20}"/>
                    </a:ext>
                  </a:extLst>
                </p:cNvPr>
                <p:cNvSpPr txBox="1"/>
                <p:nvPr/>
              </p:nvSpPr>
              <p:spPr>
                <a:xfrm>
                  <a:off x="1917139" y="2377735"/>
                  <a:ext cx="2423143" cy="226812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메뉴에서 색을 선택하면 </a:t>
                  </a:r>
                  <a:r>
                    <a:rPr lang="en-US" altLang="ko-KR" sz="1600" spc="-150" dirty="0" err="1">
                      <a:latin typeface="에스코어 드림 8 Heavy"/>
                      <a:ea typeface="조선일보명조" panose="02030304000000000000" pitchFamily="18" charset="-127"/>
                    </a:rPr>
                    <a:t>color_mode</a:t>
                  </a:r>
                  <a:r>
                    <a:rPr lang="ko-KR" altLang="en-US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변수를 바꾼 색 이름으로 바꾸어 화면에 도형을 그릴 때 </a:t>
                  </a:r>
                  <a:r>
                    <a:rPr lang="en-US" altLang="ko-KR" sz="1600" spc="-150" dirty="0" err="1">
                      <a:latin typeface="에스코어 드림 8 Heavy"/>
                      <a:ea typeface="조선일보명조" panose="02030304000000000000" pitchFamily="18" charset="-127"/>
                    </a:rPr>
                    <a:t>setColor</a:t>
                  </a:r>
                  <a:r>
                    <a:rPr lang="en-US" altLang="ko-KR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(</a:t>
                  </a:r>
                  <a:r>
                    <a:rPr lang="en-US" altLang="ko-KR" sz="1600" spc="-150" dirty="0" err="1">
                      <a:latin typeface="에스코어 드림 8 Heavy"/>
                      <a:ea typeface="조선일보명조" panose="02030304000000000000" pitchFamily="18" charset="-127"/>
                    </a:rPr>
                    <a:t>color_mode</a:t>
                  </a:r>
                  <a:r>
                    <a:rPr lang="en-US" altLang="ko-KR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) </a:t>
                  </a:r>
                  <a:r>
                    <a:rPr lang="ko-KR" altLang="en-US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함수를 불러와 색을 바꿔준다</a:t>
                  </a:r>
                  <a:r>
                    <a:rPr lang="en-US" altLang="ko-KR" sz="1600" spc="-150" dirty="0">
                      <a:latin typeface="에스코어 드림 8 Heavy"/>
                      <a:ea typeface="조선일보명조" panose="02030304000000000000" pitchFamily="18" charset="-127"/>
                    </a:rPr>
                    <a:t>.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087A5C8-38C5-4A44-9961-CF4A4FCED90C}"/>
                    </a:ext>
                  </a:extLst>
                </p:cNvPr>
                <p:cNvSpPr txBox="1"/>
                <p:nvPr/>
              </p:nvSpPr>
              <p:spPr>
                <a:xfrm>
                  <a:off x="1897438" y="1972959"/>
                  <a:ext cx="1906762" cy="400110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2000" dirty="0">
                      <a:solidFill>
                        <a:srgbClr val="9995B5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8. </a:t>
                  </a:r>
                  <a:r>
                    <a:rPr lang="ko-KR" altLang="en-US" sz="2000" dirty="0">
                      <a:solidFill>
                        <a:srgbClr val="9995B5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색 바꾸기</a:t>
                  </a:r>
                </a:p>
              </p:txBody>
            </p: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C34E81A5-06D0-48F8-8181-EAEDB04FC6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48208" y="2327972"/>
                  <a:ext cx="1568222" cy="0"/>
                </a:xfrm>
                <a:prstGeom prst="line">
                  <a:avLst/>
                </a:prstGeom>
                <a:grpFill/>
                <a:ln w="19050">
                  <a:solidFill>
                    <a:srgbClr val="D6D4E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414401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921</Words>
  <Application>Microsoft Office PowerPoint</Application>
  <PresentationFormat>와이드스크린</PresentationFormat>
  <Paragraphs>124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9" baseType="lpstr">
      <vt:lpstr>BC 카드 B</vt:lpstr>
      <vt:lpstr>DX국민시대</vt:lpstr>
      <vt:lpstr>나눔스퀘어_ac</vt:lpstr>
      <vt:lpstr>나눔스퀘어_ac Bold</vt:lpstr>
      <vt:lpstr>나눔스퀘어_ac Light</vt:lpstr>
      <vt:lpstr>맑은 고딕</vt:lpstr>
      <vt:lpstr>스웨거 TTF</vt:lpstr>
      <vt:lpstr>시인</vt:lpstr>
      <vt:lpstr>에스코어 드림 8 Heavy</vt:lpstr>
      <vt:lpstr>에스코어 드림 9 Black</vt:lpstr>
      <vt:lpstr>조선일보명조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이태양</dc:creator>
  <cp:lastModifiedBy>이태양</cp:lastModifiedBy>
  <cp:revision>53</cp:revision>
  <dcterms:created xsi:type="dcterms:W3CDTF">2020-12-04T03:58:02Z</dcterms:created>
  <dcterms:modified xsi:type="dcterms:W3CDTF">2020-12-13T09:24:45Z</dcterms:modified>
</cp:coreProperties>
</file>