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57" r:id="rId4"/>
    <p:sldId id="260" r:id="rId5"/>
    <p:sldId id="262" r:id="rId6"/>
    <p:sldId id="258" r:id="rId7"/>
    <p:sldId id="259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197"/>
  </p:normalViewPr>
  <p:slideViewPr>
    <p:cSldViewPr snapToGrid="0" snapToObjects="1">
      <p:cViewPr varScale="1">
        <p:scale>
          <a:sx n="84" d="100"/>
          <a:sy n="84" d="100"/>
        </p:scale>
        <p:origin x="200" y="10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0D7C9-1687-43D2-8C28-15AB8448E03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D9496F-8140-40B6-B975-A03B3D1002C2}">
      <dgm:prSet custT="1"/>
      <dgm:spPr/>
      <dgm:t>
        <a:bodyPr/>
        <a:lstStyle/>
        <a:p>
          <a:r>
            <a:rPr lang="ko-KR" altLang="en-US" sz="1700" dirty="0"/>
            <a:t>로또 </a:t>
          </a:r>
          <a:r>
            <a:rPr lang="en-US" altLang="ko-KR" sz="1700" dirty="0"/>
            <a:t>1</a:t>
          </a:r>
          <a:r>
            <a:rPr lang="ko-KR" altLang="en-US" sz="1700" dirty="0"/>
            <a:t>등 확률은 </a:t>
          </a:r>
          <a:r>
            <a:rPr lang="en-US" sz="1700" dirty="0"/>
            <a:t>8,145,060</a:t>
          </a:r>
          <a:r>
            <a:rPr lang="ko-KR" altLang="en-US" sz="1700" dirty="0"/>
            <a:t> 분의 </a:t>
          </a:r>
          <a:r>
            <a:rPr lang="en-US" altLang="ko-KR" sz="1700" dirty="0"/>
            <a:t>1</a:t>
          </a:r>
          <a:r>
            <a:rPr lang="ko-KR" altLang="en-US" sz="1700" dirty="0"/>
            <a:t> 이라는 것을 알고 계셨나요</a:t>
          </a:r>
          <a:r>
            <a:rPr lang="en-US" altLang="ko-KR" sz="1700" dirty="0"/>
            <a:t>?</a:t>
          </a:r>
          <a:endParaRPr lang="en-US" sz="1700" dirty="0"/>
        </a:p>
      </dgm:t>
    </dgm:pt>
    <dgm:pt modelId="{58980622-720F-4C31-B343-AAB34EBA38D4}" type="parTrans" cxnId="{571EC27E-AF7B-45B6-AEAF-5E27A5C0C23B}">
      <dgm:prSet/>
      <dgm:spPr/>
      <dgm:t>
        <a:bodyPr/>
        <a:lstStyle/>
        <a:p>
          <a:endParaRPr lang="en-US"/>
        </a:p>
      </dgm:t>
    </dgm:pt>
    <dgm:pt modelId="{7F068EBB-1735-418F-899A-4CD656BE83CC}" type="sibTrans" cxnId="{571EC27E-AF7B-45B6-AEAF-5E27A5C0C23B}">
      <dgm:prSet/>
      <dgm:spPr/>
      <dgm:t>
        <a:bodyPr/>
        <a:lstStyle/>
        <a:p>
          <a:endParaRPr lang="en-US"/>
        </a:p>
      </dgm:t>
    </dgm:pt>
    <dgm:pt modelId="{AE118AC0-5D85-49D9-902F-3A17F9DD5E36}">
      <dgm:prSet custT="1"/>
      <dgm:spPr/>
      <dgm:t>
        <a:bodyPr/>
        <a:lstStyle/>
        <a:p>
          <a:r>
            <a:rPr lang="ko-KR" altLang="en-US" sz="2000" dirty="0"/>
            <a:t>원했던 결과값이 나오는지 확인해 보겠습니다</a:t>
          </a:r>
          <a:r>
            <a:rPr lang="en-US" altLang="ko-KR" sz="2000" dirty="0"/>
            <a:t>.</a:t>
          </a:r>
          <a:endParaRPr lang="en-US" sz="2000" dirty="0"/>
        </a:p>
      </dgm:t>
    </dgm:pt>
    <dgm:pt modelId="{CDBCD7E7-5D42-43D3-9BA9-7B7559E05C8B}" type="parTrans" cxnId="{C3B0DC22-A9E5-4E4F-B865-D98B794DFFCF}">
      <dgm:prSet/>
      <dgm:spPr/>
      <dgm:t>
        <a:bodyPr/>
        <a:lstStyle/>
        <a:p>
          <a:endParaRPr lang="en-US"/>
        </a:p>
      </dgm:t>
    </dgm:pt>
    <dgm:pt modelId="{6248742F-99F7-4D25-B827-E4534FA2E049}" type="sibTrans" cxnId="{C3B0DC22-A9E5-4E4F-B865-D98B794DFFCF}">
      <dgm:prSet/>
      <dgm:spPr/>
      <dgm:t>
        <a:bodyPr/>
        <a:lstStyle/>
        <a:p>
          <a:endParaRPr lang="en-US"/>
        </a:p>
      </dgm:t>
    </dgm:pt>
    <dgm:pt modelId="{C5A4ADCD-6399-436C-899E-C3499C42CA2D}">
      <dgm:prSet custT="1"/>
      <dgm:spPr/>
      <dgm:t>
        <a:bodyPr/>
        <a:lstStyle/>
        <a:p>
          <a:pPr latinLnBrk="1"/>
          <a:r>
            <a:rPr lang="ko-KR" altLang="en-US" sz="1800" dirty="0" err="1"/>
            <a:t>난수</a:t>
          </a:r>
          <a:r>
            <a:rPr lang="ko-KR" altLang="en-US" sz="1800" dirty="0"/>
            <a:t> 생성을 이용한 로또프로그램을 직접 기획</a:t>
          </a:r>
          <a:r>
            <a:rPr lang="en-US" altLang="ko-KR" sz="1800" dirty="0"/>
            <a:t>,</a:t>
          </a:r>
          <a:r>
            <a:rPr lang="ko-KR" altLang="en-US" sz="1800" dirty="0"/>
            <a:t> 코딩 해보겠습니다</a:t>
          </a:r>
          <a:r>
            <a:rPr lang="en-US" altLang="ko-KR" sz="1800" dirty="0"/>
            <a:t>.</a:t>
          </a:r>
          <a:endParaRPr lang="en-US" sz="1800" dirty="0"/>
        </a:p>
      </dgm:t>
    </dgm:pt>
    <dgm:pt modelId="{E8F355FF-AF4A-4265-8E0B-AA82CCF1B052}" type="sibTrans" cxnId="{6752756C-3DC7-404A-8983-39F9DFFB28FB}">
      <dgm:prSet/>
      <dgm:spPr/>
      <dgm:t>
        <a:bodyPr/>
        <a:lstStyle/>
        <a:p>
          <a:endParaRPr lang="en-US"/>
        </a:p>
      </dgm:t>
    </dgm:pt>
    <dgm:pt modelId="{93E2BABD-B587-4762-85DF-D3DB20CA7A8F}" type="parTrans" cxnId="{6752756C-3DC7-404A-8983-39F9DFFB28FB}">
      <dgm:prSet/>
      <dgm:spPr/>
      <dgm:t>
        <a:bodyPr/>
        <a:lstStyle/>
        <a:p>
          <a:endParaRPr lang="en-US"/>
        </a:p>
      </dgm:t>
    </dgm:pt>
    <dgm:pt modelId="{3A2C0E65-A386-9E49-ACD4-1BA9BC0A95A8}" type="pres">
      <dgm:prSet presAssocID="{D510D7C9-1687-43D2-8C28-15AB8448E03E}" presName="outerComposite" presStyleCnt="0">
        <dgm:presLayoutVars>
          <dgm:chMax val="5"/>
          <dgm:dir/>
          <dgm:resizeHandles val="exact"/>
        </dgm:presLayoutVars>
      </dgm:prSet>
      <dgm:spPr/>
    </dgm:pt>
    <dgm:pt modelId="{F3B136CF-EF49-8141-9EDF-7EC5BB9ACBBC}" type="pres">
      <dgm:prSet presAssocID="{D510D7C9-1687-43D2-8C28-15AB8448E03E}" presName="dummyMaxCanvas" presStyleCnt="0">
        <dgm:presLayoutVars/>
      </dgm:prSet>
      <dgm:spPr/>
    </dgm:pt>
    <dgm:pt modelId="{C643D605-F843-A246-B90C-B66A6A2C8243}" type="pres">
      <dgm:prSet presAssocID="{D510D7C9-1687-43D2-8C28-15AB8448E03E}" presName="ThreeNodes_1" presStyleLbl="node1" presStyleIdx="0" presStyleCnt="3">
        <dgm:presLayoutVars>
          <dgm:bulletEnabled val="1"/>
        </dgm:presLayoutVars>
      </dgm:prSet>
      <dgm:spPr/>
    </dgm:pt>
    <dgm:pt modelId="{6298E5CE-2D3F-AD4B-8268-C743E2C3393A}" type="pres">
      <dgm:prSet presAssocID="{D510D7C9-1687-43D2-8C28-15AB8448E03E}" presName="ThreeNodes_2" presStyleLbl="node1" presStyleIdx="1" presStyleCnt="3">
        <dgm:presLayoutVars>
          <dgm:bulletEnabled val="1"/>
        </dgm:presLayoutVars>
      </dgm:prSet>
      <dgm:spPr/>
    </dgm:pt>
    <dgm:pt modelId="{3B886839-A83A-B546-ADA3-D0B5BDEA9966}" type="pres">
      <dgm:prSet presAssocID="{D510D7C9-1687-43D2-8C28-15AB8448E03E}" presName="ThreeNodes_3" presStyleLbl="node1" presStyleIdx="2" presStyleCnt="3">
        <dgm:presLayoutVars>
          <dgm:bulletEnabled val="1"/>
        </dgm:presLayoutVars>
      </dgm:prSet>
      <dgm:spPr/>
    </dgm:pt>
    <dgm:pt modelId="{82C8676F-F5E5-4F4A-82B7-485B57559310}" type="pres">
      <dgm:prSet presAssocID="{D510D7C9-1687-43D2-8C28-15AB8448E03E}" presName="ThreeConn_1-2" presStyleLbl="fgAccFollowNode1" presStyleIdx="0" presStyleCnt="2">
        <dgm:presLayoutVars>
          <dgm:bulletEnabled val="1"/>
        </dgm:presLayoutVars>
      </dgm:prSet>
      <dgm:spPr/>
    </dgm:pt>
    <dgm:pt modelId="{F868B950-417B-A84D-838D-CAEB98C8DA54}" type="pres">
      <dgm:prSet presAssocID="{D510D7C9-1687-43D2-8C28-15AB8448E03E}" presName="ThreeConn_2-3" presStyleLbl="fgAccFollowNode1" presStyleIdx="1" presStyleCnt="2">
        <dgm:presLayoutVars>
          <dgm:bulletEnabled val="1"/>
        </dgm:presLayoutVars>
      </dgm:prSet>
      <dgm:spPr/>
    </dgm:pt>
    <dgm:pt modelId="{4781CEC8-EE37-AF40-9987-D4BFA3575147}" type="pres">
      <dgm:prSet presAssocID="{D510D7C9-1687-43D2-8C28-15AB8448E03E}" presName="ThreeNodes_1_text" presStyleLbl="node1" presStyleIdx="2" presStyleCnt="3">
        <dgm:presLayoutVars>
          <dgm:bulletEnabled val="1"/>
        </dgm:presLayoutVars>
      </dgm:prSet>
      <dgm:spPr/>
    </dgm:pt>
    <dgm:pt modelId="{35030438-7370-7841-8910-E400D1A222BC}" type="pres">
      <dgm:prSet presAssocID="{D510D7C9-1687-43D2-8C28-15AB8448E03E}" presName="ThreeNodes_2_text" presStyleLbl="node1" presStyleIdx="2" presStyleCnt="3">
        <dgm:presLayoutVars>
          <dgm:bulletEnabled val="1"/>
        </dgm:presLayoutVars>
      </dgm:prSet>
      <dgm:spPr/>
    </dgm:pt>
    <dgm:pt modelId="{BB49AC5B-2A89-6D49-A817-A00A948C66F2}" type="pres">
      <dgm:prSet presAssocID="{D510D7C9-1687-43D2-8C28-15AB8448E03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3B0DC22-A9E5-4E4F-B865-D98B794DFFCF}" srcId="{D510D7C9-1687-43D2-8C28-15AB8448E03E}" destId="{AE118AC0-5D85-49D9-902F-3A17F9DD5E36}" srcOrd="2" destOrd="0" parTransId="{CDBCD7E7-5D42-43D3-9BA9-7B7559E05C8B}" sibTransId="{6248742F-99F7-4D25-B827-E4534FA2E049}"/>
    <dgm:cxn modelId="{8A17C44A-982B-9040-B6C4-83D23B9344BE}" type="presOf" srcId="{E8F355FF-AF4A-4265-8E0B-AA82CCF1B052}" destId="{F868B950-417B-A84D-838D-CAEB98C8DA54}" srcOrd="0" destOrd="0" presId="urn:microsoft.com/office/officeart/2005/8/layout/vProcess5"/>
    <dgm:cxn modelId="{E63D7058-ECBC-A54A-BCB2-0491546D9E33}" type="presOf" srcId="{87D9496F-8140-40B6-B975-A03B3D1002C2}" destId="{4781CEC8-EE37-AF40-9987-D4BFA3575147}" srcOrd="1" destOrd="0" presId="urn:microsoft.com/office/officeart/2005/8/layout/vProcess5"/>
    <dgm:cxn modelId="{B25BE860-D916-F24C-862E-3E18BCF4D0A9}" type="presOf" srcId="{7F068EBB-1735-418F-899A-4CD656BE83CC}" destId="{82C8676F-F5E5-4F4A-82B7-485B57559310}" srcOrd="0" destOrd="0" presId="urn:microsoft.com/office/officeart/2005/8/layout/vProcess5"/>
    <dgm:cxn modelId="{86C5DB62-9DD2-4A41-9A30-8B6CE9A59203}" type="presOf" srcId="{AE118AC0-5D85-49D9-902F-3A17F9DD5E36}" destId="{3B886839-A83A-B546-ADA3-D0B5BDEA9966}" srcOrd="0" destOrd="0" presId="urn:microsoft.com/office/officeart/2005/8/layout/vProcess5"/>
    <dgm:cxn modelId="{079F616C-4333-2B4D-8171-C136D0614D67}" type="presOf" srcId="{AE118AC0-5D85-49D9-902F-3A17F9DD5E36}" destId="{BB49AC5B-2A89-6D49-A817-A00A948C66F2}" srcOrd="1" destOrd="0" presId="urn:microsoft.com/office/officeart/2005/8/layout/vProcess5"/>
    <dgm:cxn modelId="{6752756C-3DC7-404A-8983-39F9DFFB28FB}" srcId="{D510D7C9-1687-43D2-8C28-15AB8448E03E}" destId="{C5A4ADCD-6399-436C-899E-C3499C42CA2D}" srcOrd="1" destOrd="0" parTransId="{93E2BABD-B587-4762-85DF-D3DB20CA7A8F}" sibTransId="{E8F355FF-AF4A-4265-8E0B-AA82CCF1B052}"/>
    <dgm:cxn modelId="{834AFD7C-5839-D64C-951F-7E703794C9D3}" type="presOf" srcId="{D510D7C9-1687-43D2-8C28-15AB8448E03E}" destId="{3A2C0E65-A386-9E49-ACD4-1BA9BC0A95A8}" srcOrd="0" destOrd="0" presId="urn:microsoft.com/office/officeart/2005/8/layout/vProcess5"/>
    <dgm:cxn modelId="{571EC27E-AF7B-45B6-AEAF-5E27A5C0C23B}" srcId="{D510D7C9-1687-43D2-8C28-15AB8448E03E}" destId="{87D9496F-8140-40B6-B975-A03B3D1002C2}" srcOrd="0" destOrd="0" parTransId="{58980622-720F-4C31-B343-AAB34EBA38D4}" sibTransId="{7F068EBB-1735-418F-899A-4CD656BE83CC}"/>
    <dgm:cxn modelId="{4DA5DB7F-9C86-7D48-92D9-4BAF3D5B474D}" type="presOf" srcId="{87D9496F-8140-40B6-B975-A03B3D1002C2}" destId="{C643D605-F843-A246-B90C-B66A6A2C8243}" srcOrd="0" destOrd="0" presId="urn:microsoft.com/office/officeart/2005/8/layout/vProcess5"/>
    <dgm:cxn modelId="{EBAF48AD-DCBA-5F4A-B56C-227C9460D2B3}" type="presOf" srcId="{C5A4ADCD-6399-436C-899E-C3499C42CA2D}" destId="{6298E5CE-2D3F-AD4B-8268-C743E2C3393A}" srcOrd="0" destOrd="0" presId="urn:microsoft.com/office/officeart/2005/8/layout/vProcess5"/>
    <dgm:cxn modelId="{BAA497CB-B22B-1049-B5ED-D30557C542E1}" type="presOf" srcId="{C5A4ADCD-6399-436C-899E-C3499C42CA2D}" destId="{35030438-7370-7841-8910-E400D1A222BC}" srcOrd="1" destOrd="0" presId="urn:microsoft.com/office/officeart/2005/8/layout/vProcess5"/>
    <dgm:cxn modelId="{6C420D24-B0AA-C248-9DF8-2D50F3BA6D8A}" type="presParOf" srcId="{3A2C0E65-A386-9E49-ACD4-1BA9BC0A95A8}" destId="{F3B136CF-EF49-8141-9EDF-7EC5BB9ACBBC}" srcOrd="0" destOrd="0" presId="urn:microsoft.com/office/officeart/2005/8/layout/vProcess5"/>
    <dgm:cxn modelId="{47FF8F76-C591-F54F-9864-9CB46A5C5B4A}" type="presParOf" srcId="{3A2C0E65-A386-9E49-ACD4-1BA9BC0A95A8}" destId="{C643D605-F843-A246-B90C-B66A6A2C8243}" srcOrd="1" destOrd="0" presId="urn:microsoft.com/office/officeart/2005/8/layout/vProcess5"/>
    <dgm:cxn modelId="{7DAB2BBF-6A1A-744C-8332-B67171FEB625}" type="presParOf" srcId="{3A2C0E65-A386-9E49-ACD4-1BA9BC0A95A8}" destId="{6298E5CE-2D3F-AD4B-8268-C743E2C3393A}" srcOrd="2" destOrd="0" presId="urn:microsoft.com/office/officeart/2005/8/layout/vProcess5"/>
    <dgm:cxn modelId="{D0E4D1C2-9737-9540-9977-CEF7C8E82D92}" type="presParOf" srcId="{3A2C0E65-A386-9E49-ACD4-1BA9BC0A95A8}" destId="{3B886839-A83A-B546-ADA3-D0B5BDEA9966}" srcOrd="3" destOrd="0" presId="urn:microsoft.com/office/officeart/2005/8/layout/vProcess5"/>
    <dgm:cxn modelId="{5A782D30-818C-4F4E-AA77-DBB034A9E3A3}" type="presParOf" srcId="{3A2C0E65-A386-9E49-ACD4-1BA9BC0A95A8}" destId="{82C8676F-F5E5-4F4A-82B7-485B57559310}" srcOrd="4" destOrd="0" presId="urn:microsoft.com/office/officeart/2005/8/layout/vProcess5"/>
    <dgm:cxn modelId="{E62A7732-EC92-E544-9C99-7BE26C4AACA1}" type="presParOf" srcId="{3A2C0E65-A386-9E49-ACD4-1BA9BC0A95A8}" destId="{F868B950-417B-A84D-838D-CAEB98C8DA54}" srcOrd="5" destOrd="0" presId="urn:microsoft.com/office/officeart/2005/8/layout/vProcess5"/>
    <dgm:cxn modelId="{EAEC8B07-9924-8948-9E5E-0C982DA8B9CD}" type="presParOf" srcId="{3A2C0E65-A386-9E49-ACD4-1BA9BC0A95A8}" destId="{4781CEC8-EE37-AF40-9987-D4BFA3575147}" srcOrd="6" destOrd="0" presId="urn:microsoft.com/office/officeart/2005/8/layout/vProcess5"/>
    <dgm:cxn modelId="{E7B9BB39-280E-9142-BD37-EE1F0840FF79}" type="presParOf" srcId="{3A2C0E65-A386-9E49-ACD4-1BA9BC0A95A8}" destId="{35030438-7370-7841-8910-E400D1A222BC}" srcOrd="7" destOrd="0" presId="urn:microsoft.com/office/officeart/2005/8/layout/vProcess5"/>
    <dgm:cxn modelId="{5025E35C-31D8-A949-AA99-83510809056F}" type="presParOf" srcId="{3A2C0E65-A386-9E49-ACD4-1BA9BC0A95A8}" destId="{BB49AC5B-2A89-6D49-A817-A00A948C66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3D605-F843-A246-B90C-B66A6A2C8243}">
      <dsp:nvSpPr>
        <dsp:cNvPr id="0" name=""/>
        <dsp:cNvSpPr/>
      </dsp:nvSpPr>
      <dsp:spPr>
        <a:xfrm>
          <a:off x="0" y="0"/>
          <a:ext cx="8549640" cy="1085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로또 </a:t>
          </a:r>
          <a:r>
            <a:rPr lang="en-US" altLang="ko-KR" sz="1700" kern="1200" dirty="0"/>
            <a:t>1</a:t>
          </a:r>
          <a:r>
            <a:rPr lang="ko-KR" altLang="en-US" sz="1700" kern="1200" dirty="0"/>
            <a:t>등 확률은 </a:t>
          </a:r>
          <a:r>
            <a:rPr lang="en-US" sz="1700" kern="1200" dirty="0"/>
            <a:t>8,145,060</a:t>
          </a:r>
          <a:r>
            <a:rPr lang="ko-KR" altLang="en-US" sz="1700" kern="1200" dirty="0"/>
            <a:t> 분의 </a:t>
          </a:r>
          <a:r>
            <a:rPr lang="en-US" altLang="ko-KR" sz="1700" kern="1200" dirty="0"/>
            <a:t>1</a:t>
          </a:r>
          <a:r>
            <a:rPr lang="ko-KR" altLang="en-US" sz="1700" kern="1200" dirty="0"/>
            <a:t> 이라는 것을 알고 계셨나요</a:t>
          </a:r>
          <a:r>
            <a:rPr lang="en-US" altLang="ko-KR" sz="1700" kern="1200" dirty="0"/>
            <a:t>?</a:t>
          </a:r>
          <a:endParaRPr lang="en-US" sz="1700" kern="1200" dirty="0"/>
        </a:p>
      </dsp:txBody>
      <dsp:txXfrm>
        <a:off x="31789" y="31789"/>
        <a:ext cx="7378458" cy="1021775"/>
      </dsp:txXfrm>
    </dsp:sp>
    <dsp:sp modelId="{6298E5CE-2D3F-AD4B-8268-C743E2C3393A}">
      <dsp:nvSpPr>
        <dsp:cNvPr id="0" name=""/>
        <dsp:cNvSpPr/>
      </dsp:nvSpPr>
      <dsp:spPr>
        <a:xfrm>
          <a:off x="754379" y="1266245"/>
          <a:ext cx="8549640" cy="1085353"/>
        </a:xfrm>
        <a:prstGeom prst="roundRect">
          <a:avLst>
            <a:gd name="adj" fmla="val 10000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난수</a:t>
          </a:r>
          <a:r>
            <a:rPr lang="ko-KR" altLang="en-US" sz="1800" kern="1200" dirty="0"/>
            <a:t> 생성을 이용한 로또프로그램을 직접 기획</a:t>
          </a:r>
          <a:r>
            <a:rPr lang="en-US" altLang="ko-KR" sz="1800" kern="1200" dirty="0"/>
            <a:t>,</a:t>
          </a:r>
          <a:r>
            <a:rPr lang="ko-KR" altLang="en-US" sz="1800" kern="1200" dirty="0"/>
            <a:t> 코딩 해보겠습니다</a:t>
          </a:r>
          <a:r>
            <a:rPr lang="en-US" altLang="ko-KR" sz="1800" kern="1200" dirty="0"/>
            <a:t>.</a:t>
          </a:r>
          <a:endParaRPr lang="en-US" sz="1800" kern="1200" dirty="0"/>
        </a:p>
      </dsp:txBody>
      <dsp:txXfrm>
        <a:off x="786168" y="1298034"/>
        <a:ext cx="7026202" cy="1021775"/>
      </dsp:txXfrm>
    </dsp:sp>
    <dsp:sp modelId="{3B886839-A83A-B546-ADA3-D0B5BDEA9966}">
      <dsp:nvSpPr>
        <dsp:cNvPr id="0" name=""/>
        <dsp:cNvSpPr/>
      </dsp:nvSpPr>
      <dsp:spPr>
        <a:xfrm>
          <a:off x="1508759" y="2532491"/>
          <a:ext cx="8549640" cy="1085353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원했던 결과값이 나오는지 확인해 보겠습니다</a:t>
          </a:r>
          <a:r>
            <a:rPr lang="en-US" altLang="ko-KR" sz="2000" kern="1200" dirty="0"/>
            <a:t>.</a:t>
          </a:r>
          <a:endParaRPr lang="en-US" sz="2000" kern="1200" dirty="0"/>
        </a:p>
      </dsp:txBody>
      <dsp:txXfrm>
        <a:off x="1540548" y="2564280"/>
        <a:ext cx="7026202" cy="1021775"/>
      </dsp:txXfrm>
    </dsp:sp>
    <dsp:sp modelId="{82C8676F-F5E5-4F4A-82B7-485B57559310}">
      <dsp:nvSpPr>
        <dsp:cNvPr id="0" name=""/>
        <dsp:cNvSpPr/>
      </dsp:nvSpPr>
      <dsp:spPr>
        <a:xfrm>
          <a:off x="7844160" y="823059"/>
          <a:ext cx="705479" cy="705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002893" y="823059"/>
        <a:ext cx="388013" cy="530873"/>
      </dsp:txXfrm>
    </dsp:sp>
    <dsp:sp modelId="{F868B950-417B-A84D-838D-CAEB98C8DA54}">
      <dsp:nvSpPr>
        <dsp:cNvPr id="0" name=""/>
        <dsp:cNvSpPr/>
      </dsp:nvSpPr>
      <dsp:spPr>
        <a:xfrm>
          <a:off x="8598540" y="2082069"/>
          <a:ext cx="705479" cy="705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57273" y="2082069"/>
        <a:ext cx="388013" cy="530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7/17/22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387EF-4D63-734C-89CC-1468BDDAB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     로또  분석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8366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B63C0-00E5-F844-8409-A5E71B17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48" y="0"/>
            <a:ext cx="10058400" cy="1609344"/>
          </a:xfrm>
        </p:spPr>
        <p:txBody>
          <a:bodyPr>
            <a:normAutofit fontScale="90000"/>
          </a:bodyPr>
          <a:lstStyle/>
          <a:p>
            <a:br>
              <a:rPr kumimoji="1" lang="en-US" altLang="ko-Kore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느낀점</a:t>
            </a:r>
            <a:br>
              <a:rPr kumimoji="1" lang="en-US" altLang="ko-KR" dirty="0"/>
            </a:br>
            <a:endParaRPr kumimoji="1" lang="ko-Kore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B332468-3B75-4B45-8F60-821E3577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48" y="1609344"/>
            <a:ext cx="10058400" cy="404971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endParaRPr kumimoji="1" lang="en" altLang="ko-Kore-KR" sz="2400" dirty="0"/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기획이 </a:t>
            </a:r>
            <a:r>
              <a:rPr kumimoji="1" lang="ko-KR" altLang="en-US" sz="2400" dirty="0" err="1"/>
              <a:t>중요하다는것을</a:t>
            </a:r>
            <a:r>
              <a:rPr kumimoji="1" lang="ko-KR" altLang="en-US" sz="2400" dirty="0"/>
              <a:t> 느꼈습니다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처음에는 여러 기능들을 넣어서  만들어야겠다 생각했지만 기획 후 코딩을 하면서 계속해서 기능들이 빠지고 수정되면서 일의 순서가 계속 뒤죽박죽이었습니다</a:t>
            </a:r>
            <a:r>
              <a:rPr kumimoji="1"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원하는 결과값을 만들었지만 </a:t>
            </a:r>
            <a:r>
              <a:rPr kumimoji="1" lang="ko-KR" altLang="en-US" dirty="0" err="1"/>
              <a:t>여러번</a:t>
            </a:r>
            <a:r>
              <a:rPr kumimoji="1" lang="ko-KR" altLang="en-US" dirty="0"/>
              <a:t> 확인을 위하여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문을 돌렸는데 원하는 값이 나오지 않았습니다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조합 같은 결과만 계속 나옴</a:t>
            </a:r>
            <a:r>
              <a:rPr kumimoji="1" lang="en-US" altLang="ko-KR" dirty="0"/>
              <a:t>)</a:t>
            </a:r>
            <a:r>
              <a:rPr kumimoji="1" lang="ko-KR" altLang="en-US" dirty="0"/>
              <a:t> 결국 고치지 못하여 </a:t>
            </a:r>
            <a:r>
              <a:rPr kumimoji="1" lang="ko-KR" altLang="en-US" dirty="0" err="1"/>
              <a:t>여러번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실행하고싶으면</a:t>
            </a:r>
            <a:r>
              <a:rPr kumimoji="1" lang="ko-KR" altLang="en-US" dirty="0"/>
              <a:t> 수동으로 실행했다 </a:t>
            </a:r>
            <a:r>
              <a:rPr kumimoji="1" lang="ko-KR" altLang="en-US" dirty="0" err="1"/>
              <a:t>껐다를</a:t>
            </a:r>
            <a:r>
              <a:rPr kumimoji="1" lang="ko-KR" altLang="en-US" dirty="0"/>
              <a:t> 반복했습니다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                                       </a:t>
            </a:r>
            <a:r>
              <a:rPr kumimoji="1" lang="ko-KR" altLang="en-US" dirty="0" err="1"/>
              <a:t>메인에서의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함수처리와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문에 대해서 더 </a:t>
            </a:r>
            <a:r>
              <a:rPr kumimoji="1" lang="ko-KR" altLang="en-US" dirty="0" err="1"/>
              <a:t>공부해야겠습니다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endParaRPr kumimoji="1" lang="en" altLang="ko-Kore-KR" dirty="0"/>
          </a:p>
          <a:p>
            <a:endParaRPr kumimoji="1"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210019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0EC36D0-A6DC-964A-BBEB-3300479D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kumimoji="1" lang="ko-KR" altLang="en-US" sz="3000">
                <a:solidFill>
                  <a:srgbClr val="FFFFFF"/>
                </a:solidFill>
              </a:rPr>
              <a:t> </a:t>
            </a:r>
            <a:r>
              <a:rPr kumimoji="1" lang="en-US" altLang="ko-KR" sz="3000">
                <a:solidFill>
                  <a:srgbClr val="FFFFFF"/>
                </a:solidFill>
              </a:rPr>
              <a:t>-</a:t>
            </a:r>
            <a:r>
              <a:rPr kumimoji="1" lang="ko-KR" altLang="en-US" sz="3000">
                <a:solidFill>
                  <a:srgbClr val="FFFFFF"/>
                </a:solidFill>
              </a:rPr>
              <a:t> 목차</a:t>
            </a:r>
            <a:endParaRPr kumimoji="1" lang="ko-Kore-KR" altLang="en-US" sz="3000">
              <a:solidFill>
                <a:srgbClr val="FFFFFF"/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E27E5-735C-0D41-8E08-4A316749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kumimoji="1" lang="ko-KR" altLang="en-US" dirty="0"/>
              <a:t>개요</a:t>
            </a:r>
            <a:endParaRPr kumimoji="1" lang="en-US" altLang="ko-KR" dirty="0"/>
          </a:p>
          <a:p>
            <a:pPr marL="457200" indent="-457200">
              <a:buAutoNum type="arabicPeriod"/>
            </a:pP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ko-KR" altLang="en-US" dirty="0"/>
              <a:t>순서도</a:t>
            </a:r>
            <a:endParaRPr kumimoji="1" lang="en-US" altLang="ko-KR" dirty="0"/>
          </a:p>
          <a:p>
            <a:pPr marL="457200" indent="-457200">
              <a:buAutoNum type="arabicPeriod"/>
            </a:pP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ko-KR" altLang="en-US" dirty="0"/>
              <a:t>결과 화면</a:t>
            </a:r>
            <a:endParaRPr kumimoji="1" lang="en-US" altLang="ko-KR" dirty="0"/>
          </a:p>
          <a:p>
            <a:pPr marL="457200" indent="-457200">
              <a:buAutoNum type="arabicPeriod"/>
            </a:pP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ko-KR" altLang="en-US" dirty="0" err="1"/>
              <a:t>느낀점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713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C36D0-A6DC-964A-BBEB-3300479D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개요</a:t>
            </a:r>
            <a:endParaRPr kumimoji="1" lang="ko-Kore-KR" alt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894957F2-08C4-B145-3CA2-7AD1C86B5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44354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5965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EDBFB-55B5-6645-AD84-0CD8F3F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23" y="0"/>
            <a:ext cx="10058400" cy="1609344"/>
          </a:xfrm>
        </p:spPr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로또 확률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21ACB-BF9A-8C43-8954-B52B3B87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www.lottoen.com</a:t>
            </a:r>
            <a:r>
              <a:rPr kumimoji="1" lang="en" altLang="ko-Kore-KR" dirty="0"/>
              <a:t>/lotto645/lab/</a:t>
            </a:r>
            <a:r>
              <a:rPr kumimoji="1" lang="en" altLang="ko-Kore-KR" dirty="0" err="1"/>
              <a:t>num_sum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C8757-0CC1-D147-B47A-045300C4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94" y="1199803"/>
            <a:ext cx="8635635" cy="4059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C16BC-4F63-F24A-80A3-CE1AB916BCA2}"/>
              </a:ext>
            </a:extLst>
          </p:cNvPr>
          <p:cNvSpPr txBox="1"/>
          <p:nvPr/>
        </p:nvSpPr>
        <p:spPr>
          <a:xfrm>
            <a:off x="3309535" y="5127467"/>
            <a:ext cx="629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로또</a:t>
            </a:r>
            <a:r>
              <a:rPr kumimoji="1" lang="ko-KR" altLang="en-US" dirty="0"/>
              <a:t> 번호 총합이</a:t>
            </a:r>
            <a:r>
              <a:rPr kumimoji="1" lang="en-US" altLang="ko-KR" dirty="0"/>
              <a:t>121~140</a:t>
            </a:r>
            <a:r>
              <a:rPr kumimoji="1" lang="ko-KR" altLang="en-US" dirty="0"/>
              <a:t>의 경우 </a:t>
            </a:r>
            <a:r>
              <a:rPr kumimoji="1" lang="en-US" altLang="ko-KR" dirty="0"/>
              <a:t>1</a:t>
            </a:r>
            <a:r>
              <a:rPr kumimoji="1" lang="ko-KR" altLang="en-US" dirty="0"/>
              <a:t>등 비율이 가장 높습니다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5455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EDBFB-55B5-6645-AD84-0CD8F3F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23" y="0"/>
            <a:ext cx="10058400" cy="1609344"/>
          </a:xfrm>
        </p:spPr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로또 확률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21ACB-BF9A-8C43-8954-B52B3B87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kumimoji="1" lang="en" altLang="ko-Kore-KR" dirty="0"/>
          </a:p>
          <a:p>
            <a:pPr marL="0" indent="0">
              <a:buNone/>
            </a:pPr>
            <a:endParaRPr kumimoji="1" lang="en" altLang="ko-Kore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저번 주 보너스번호가 배열의 세번째 수보다 크고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이상</a:t>
            </a:r>
            <a:r>
              <a:rPr kumimoji="1" lang="en-US" altLang="ko-KR" dirty="0"/>
              <a:t>)</a:t>
            </a:r>
            <a:r>
              <a:rPr kumimoji="1" lang="ko-KR" altLang="en-US" dirty="0"/>
              <a:t> 네번째 번호보다 작으면    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이하</a:t>
            </a:r>
            <a:r>
              <a:rPr kumimoji="1" lang="en-US" altLang="ko-KR" dirty="0"/>
              <a:t>)</a:t>
            </a:r>
            <a:r>
              <a:rPr kumimoji="1" lang="ko-KR" altLang="en-US" dirty="0"/>
              <a:t>  확률이 높아진다고 생각해보았습니다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946</a:t>
            </a:r>
            <a:r>
              <a:rPr kumimoji="1" lang="ko-KR" altLang="en-US" dirty="0" err="1"/>
              <a:t>회차</a:t>
            </a:r>
            <a:r>
              <a:rPr kumimoji="1" lang="ko-KR" altLang="en-US" dirty="0"/>
              <a:t> 숫자 총합은 </a:t>
            </a:r>
            <a:r>
              <a:rPr kumimoji="1" lang="en-US" altLang="ko-KR" dirty="0"/>
              <a:t>150,</a:t>
            </a:r>
            <a:r>
              <a:rPr kumimoji="1" lang="ko-KR" altLang="en-US" dirty="0"/>
              <a:t> 각 </a:t>
            </a:r>
            <a:r>
              <a:rPr kumimoji="1" lang="ko-KR" altLang="en-US" dirty="0" err="1"/>
              <a:t>자리수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홀짝을</a:t>
            </a:r>
            <a:r>
              <a:rPr kumimoji="1" lang="ko-KR" altLang="en-US" dirty="0"/>
              <a:t> 확인합니다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5=</a:t>
            </a:r>
            <a:r>
              <a:rPr kumimoji="1" lang="ko-KR" altLang="en-US" dirty="0"/>
              <a:t>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0=</a:t>
            </a:r>
            <a:r>
              <a:rPr kumimoji="1" lang="ko-KR" altLang="en-US" dirty="0"/>
              <a:t>짝                 하나당 </a:t>
            </a:r>
            <a:r>
              <a:rPr kumimoji="1" lang="en-US" altLang="ko-KR" dirty="0"/>
              <a:t>+2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해주어 홀</a:t>
            </a:r>
            <a:r>
              <a:rPr kumimoji="1" lang="en-US" altLang="ko-KR" dirty="0"/>
              <a:t>4,</a:t>
            </a:r>
            <a:r>
              <a:rPr kumimoji="1" lang="ko-KR" altLang="en-US" dirty="0"/>
              <a:t> 짝</a:t>
            </a:r>
            <a:r>
              <a:rPr kumimoji="1" lang="en-US" altLang="ko-KR" dirty="0"/>
              <a:t>2</a:t>
            </a:r>
            <a:r>
              <a:rPr kumimoji="1" lang="ko-KR" altLang="en-US" dirty="0"/>
              <a:t> 라는 값을 얻을 수 있고 예상 로또 배열의                  </a:t>
            </a:r>
            <a:r>
              <a:rPr kumimoji="1" lang="ko-KR" altLang="en-US" dirty="0" err="1"/>
              <a:t>홀짝수가</a:t>
            </a:r>
            <a:r>
              <a:rPr kumimoji="1" lang="ko-KR" altLang="en-US" dirty="0"/>
              <a:t> 계산한 값과 같으면 확률이 높아진다고 생각해보았습니다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15AB4-574D-E24A-AD8E-E72657070E2D}"/>
              </a:ext>
            </a:extLst>
          </p:cNvPr>
          <p:cNvSpPr txBox="1"/>
          <p:nvPr/>
        </p:nvSpPr>
        <p:spPr>
          <a:xfrm>
            <a:off x="4361439" y="604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아이디어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C59202C-7D1B-BF44-87CD-2D6EEBDC6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89" y="1924550"/>
            <a:ext cx="3568700" cy="609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9111A65-F740-DF4A-85F7-57DF35499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07" y="2477883"/>
            <a:ext cx="345837" cy="3056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03CDED6-8D87-0745-82AB-7F897BA6B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63" y="1975350"/>
            <a:ext cx="3543300" cy="5588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F480C71-E4B4-7342-9EF5-33ABCA014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46" y="2486452"/>
            <a:ext cx="345837" cy="305623"/>
          </a:xfrm>
          <a:prstGeom prst="rect">
            <a:avLst/>
          </a:prstGeom>
        </p:spPr>
      </p:pic>
      <p:pic>
        <p:nvPicPr>
          <p:cNvPr id="33" name="그림 3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0D40B54-725B-E94B-8D2F-9E414FF6B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94" y="1346718"/>
            <a:ext cx="1968500" cy="406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5078553-1B0B-B94B-AC49-80DCB29BD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39" y="1414775"/>
            <a:ext cx="1930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8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B63C0-00E5-F844-8409-A5E71B17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48" y="0"/>
            <a:ext cx="10058400" cy="1609344"/>
          </a:xfrm>
        </p:spPr>
        <p:txBody>
          <a:bodyPr>
            <a:normAutofit fontScale="90000"/>
          </a:bodyPr>
          <a:lstStyle/>
          <a:p>
            <a:br>
              <a:rPr kumimoji="1" lang="en-US" altLang="ko-Kore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순서도 </a:t>
            </a:r>
            <a:br>
              <a:rPr kumimoji="1" lang="en-US" altLang="ko-KR" dirty="0"/>
            </a:br>
            <a:endParaRPr kumimoji="1" lang="ko-Kore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853AD82-1846-914A-8FB8-FCAC4B9A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1C196F56-2B2D-B944-BA68-BB9B750A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1" y="1270000"/>
            <a:ext cx="10058400" cy="5232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E4CED3-75CA-7744-A427-2A18DF3B23FD}"/>
              </a:ext>
            </a:extLst>
          </p:cNvPr>
          <p:cNvSpPr txBox="1"/>
          <p:nvPr/>
        </p:nvSpPr>
        <p:spPr>
          <a:xfrm>
            <a:off x="3111500" y="62000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난수</a:t>
            </a:r>
            <a:r>
              <a:rPr kumimoji="1" lang="ko-KR" altLang="en-US" dirty="0"/>
              <a:t> 받기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830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FFAA3-E3FF-FD45-AE4B-FF29B4A3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순서도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5442F-D6D1-9847-8476-223BF05A1C1D}"/>
              </a:ext>
            </a:extLst>
          </p:cNvPr>
          <p:cNvSpPr txBox="1"/>
          <p:nvPr/>
        </p:nvSpPr>
        <p:spPr>
          <a:xfrm>
            <a:off x="762000" y="36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CA07A-2A99-F84D-B438-598371011302}"/>
              </a:ext>
            </a:extLst>
          </p:cNvPr>
          <p:cNvSpPr txBox="1"/>
          <p:nvPr/>
        </p:nvSpPr>
        <p:spPr>
          <a:xfrm>
            <a:off x="3467100" y="6572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 </a:t>
            </a:r>
            <a:r>
              <a:rPr kumimoji="1" lang="ko-Kore-KR" altLang="en-US" dirty="0"/>
              <a:t>점수</a:t>
            </a:r>
            <a:r>
              <a:rPr kumimoji="1" lang="ko-KR" altLang="en-US" dirty="0"/>
              <a:t> 확인</a:t>
            </a:r>
            <a:endParaRPr kumimoji="1" lang="ko-Kore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F92200C-4DBE-B44D-9C85-EDD76CAA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64" y="1452711"/>
            <a:ext cx="2396471" cy="5424985"/>
          </a:xfrm>
          <a:prstGeom prst="rect">
            <a:avLst/>
          </a:prstGeom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D8ED47D9-64D2-FE41-B296-6E1AC1025F88}"/>
              </a:ext>
            </a:extLst>
          </p:cNvPr>
          <p:cNvSpPr/>
          <p:nvPr/>
        </p:nvSpPr>
        <p:spPr>
          <a:xfrm>
            <a:off x="6127843" y="4667534"/>
            <a:ext cx="2273504" cy="75062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81A29B5-2D18-3A42-925D-B420A1A4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32" y="1447816"/>
            <a:ext cx="3838563" cy="5437480"/>
          </a:xfrm>
          <a:prstGeom prst="rect">
            <a:avLst/>
          </a:prstGeom>
        </p:spPr>
      </p:pic>
      <p:sp>
        <p:nvSpPr>
          <p:cNvPr id="30" name="내용 개체 틀 29">
            <a:extLst>
              <a:ext uri="{FF2B5EF4-FFF2-40B4-BE49-F238E27FC236}">
                <a16:creationId xmlns:a16="http://schemas.microsoft.com/office/drawing/2014/main" id="{D67B29E6-316D-5548-952C-EC6DDB20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1044" y="4764024"/>
            <a:ext cx="2257203" cy="1408175"/>
          </a:xfrm>
        </p:spPr>
        <p:txBody>
          <a:bodyPr/>
          <a:lstStyle/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470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B63C0-00E5-F844-8409-A5E71B17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48" y="0"/>
            <a:ext cx="10058400" cy="1609344"/>
          </a:xfrm>
        </p:spPr>
        <p:txBody>
          <a:bodyPr>
            <a:normAutofit fontScale="90000"/>
          </a:bodyPr>
          <a:lstStyle/>
          <a:p>
            <a:br>
              <a:rPr kumimoji="1" lang="en-US" altLang="ko-Kore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결과 화면 </a:t>
            </a:r>
            <a:br>
              <a:rPr kumimoji="1" lang="en-US" altLang="ko-KR" dirty="0"/>
            </a:br>
            <a:endParaRPr kumimoji="1" lang="ko-Kore-KR" altLang="en-US" dirty="0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66D788CE-FDDB-FA4F-9B9B-32EC86CE5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5" y="4747998"/>
            <a:ext cx="3048000" cy="1663700"/>
          </a:xfr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85466FA-8FB4-E14D-BBC5-B0CC8630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94" y="1397746"/>
            <a:ext cx="3022600" cy="16383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26588F3-0176-0949-ACF8-4BB5D3408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44" y="4935000"/>
            <a:ext cx="3098800" cy="16383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80DF6B7-CC07-F84E-88E7-D75342951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07" y="3153673"/>
            <a:ext cx="3048000" cy="163830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B6A23E6-8E94-574A-9215-988213E76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07" y="4870052"/>
            <a:ext cx="3048000" cy="1663700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04FC3D66-3B63-9E41-BFA5-E822F9F899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94" y="3153673"/>
            <a:ext cx="3136900" cy="1663700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6F2F3D1-430D-B645-8E97-B75F74096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20" y="3109698"/>
            <a:ext cx="3086100" cy="163830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40399BFA-732A-B943-8F75-F4F61E649B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1399194"/>
            <a:ext cx="3060700" cy="1676400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0D2697F6-6851-7C42-BB66-67467D63DF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5" y="1399194"/>
            <a:ext cx="3187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B63C0-00E5-F844-8409-A5E71B17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48" y="0"/>
            <a:ext cx="10058400" cy="1609344"/>
          </a:xfrm>
        </p:spPr>
        <p:txBody>
          <a:bodyPr>
            <a:normAutofit fontScale="90000"/>
          </a:bodyPr>
          <a:lstStyle/>
          <a:p>
            <a:br>
              <a:rPr kumimoji="1" lang="en-US" altLang="ko-Kore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결과 화면 </a:t>
            </a:r>
            <a:br>
              <a:rPr kumimoji="1" lang="en-US" altLang="ko-KR" dirty="0"/>
            </a:br>
            <a:endParaRPr kumimoji="1" lang="ko-Kore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B332468-3B75-4B45-8F60-821E3577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48" y="1746202"/>
            <a:ext cx="10058400" cy="4049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kumimoji="1" lang="en" altLang="ko-Kore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1022</a:t>
            </a:r>
            <a:r>
              <a:rPr kumimoji="1" lang="ko-KR" altLang="en-US" dirty="0"/>
              <a:t>회의 보너스번호는 </a:t>
            </a:r>
            <a:r>
              <a:rPr kumimoji="1" lang="en-US" altLang="ko-KR" dirty="0"/>
              <a:t>28</a:t>
            </a:r>
            <a:r>
              <a:rPr kumimoji="1" lang="ko-KR" altLang="en-US" dirty="0"/>
              <a:t>이었습니다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9</a:t>
            </a:r>
            <a:r>
              <a:rPr kumimoji="1" lang="ko-KR" altLang="en-US" dirty="0"/>
              <a:t>번의 실행을 한 실행 결과 중 매우 추천한다는 결과는 한 개가 나왔고                                  나쁘지 않은 결과를 얻었습니다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            </a:t>
            </a:r>
            <a:r>
              <a:rPr kumimoji="1" lang="en-US" altLang="ko-KR" sz="600" dirty="0"/>
              <a:t>10000</a:t>
            </a:r>
            <a:r>
              <a:rPr kumimoji="1" lang="ko-KR" altLang="en-US" sz="600" dirty="0" err="1"/>
              <a:t>번정도</a:t>
            </a:r>
            <a:r>
              <a:rPr kumimoji="1" lang="ko-KR" altLang="en-US" sz="600" dirty="0"/>
              <a:t> 돌리면 </a:t>
            </a:r>
            <a:r>
              <a:rPr kumimoji="1" lang="en-US" altLang="ko-KR" sz="600" dirty="0"/>
              <a:t>1</a:t>
            </a:r>
            <a:r>
              <a:rPr kumimoji="1" lang="ko-KR" altLang="en-US" sz="600" dirty="0"/>
              <a:t>등이 나올지도</a:t>
            </a:r>
            <a:r>
              <a:rPr kumimoji="1" lang="en-US" altLang="ko-KR" sz="600" dirty="0"/>
              <a:t>?</a:t>
            </a:r>
            <a:endParaRPr kumimoji="1" lang="en" altLang="ko-Kore-KR" sz="600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953C745-A83E-9241-B685-105ADA045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44" y="5122625"/>
            <a:ext cx="3060700" cy="16764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E6AE2A-2E69-4D48-8AC2-9F8096CC2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44" y="5122625"/>
            <a:ext cx="2887734" cy="15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5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{CDE0DE25-C54C-F042-A82C-2ED0F0B0F0B0}tf10001070</Template>
  <TotalTime>930</TotalTime>
  <Words>264</Words>
  <Application>Microsoft Macintosh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목판</vt:lpstr>
      <vt:lpstr>     로또  분석 </vt:lpstr>
      <vt:lpstr> - 목차</vt:lpstr>
      <vt:lpstr> - 개요</vt:lpstr>
      <vt:lpstr>- 로또 확률</vt:lpstr>
      <vt:lpstr>- 로또 확률</vt:lpstr>
      <vt:lpstr> - 순서도  </vt:lpstr>
      <vt:lpstr>- 순서도 </vt:lpstr>
      <vt:lpstr> - 결과 화면  </vt:lpstr>
      <vt:lpstr> - 결과 화면  </vt:lpstr>
      <vt:lpstr> - 느낀점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로또  분석 </dc:title>
  <dc:creator>장태연</dc:creator>
  <cp:lastModifiedBy>장태연</cp:lastModifiedBy>
  <cp:revision>9</cp:revision>
  <dcterms:created xsi:type="dcterms:W3CDTF">2022-07-16T10:58:11Z</dcterms:created>
  <dcterms:modified xsi:type="dcterms:W3CDTF">2022-07-17T02:33:58Z</dcterms:modified>
</cp:coreProperties>
</file>