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94"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18" autoAdjust="0"/>
    <p:restoredTop sz="92279" autoAdjust="0"/>
  </p:normalViewPr>
  <p:slideViewPr>
    <p:cSldViewPr>
      <p:cViewPr>
        <p:scale>
          <a:sx n="150" d="100"/>
          <a:sy n="150" d="100"/>
        </p:scale>
        <p:origin x="5"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5F669-E11F-4290-ADD8-3E8A85E01FDD}" type="datetimeFigureOut">
              <a:rPr lang="en-US" smtClean="0"/>
              <a:t>5/2/2020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2B98E-D96B-4B1B-BCC8-B17993D69338}" type="slidenum">
              <a:rPr lang="en-US" smtClean="0"/>
              <a:t>‹#›</a:t>
            </a:fld>
            <a:endParaRPr lang="en-US" dirty="0"/>
          </a:p>
        </p:txBody>
      </p:sp>
    </p:spTree>
    <p:extLst>
      <p:ext uri="{BB962C8B-B14F-4D97-AF65-F5344CB8AC3E}">
        <p14:creationId xmlns:p14="http://schemas.microsoft.com/office/powerpoint/2010/main" val="409385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2B98E-D96B-4B1B-BCC8-B17993D69338}" type="slidenum">
              <a:rPr lang="en-US" smtClean="0"/>
              <a:t>1</a:t>
            </a:fld>
            <a:endParaRPr lang="en-US" dirty="0"/>
          </a:p>
        </p:txBody>
      </p:sp>
    </p:spTree>
    <p:extLst>
      <p:ext uri="{BB962C8B-B14F-4D97-AF65-F5344CB8AC3E}">
        <p14:creationId xmlns:p14="http://schemas.microsoft.com/office/powerpoint/2010/main" val="2974826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0" y="6248400"/>
            <a:ext cx="9144000" cy="634680"/>
          </a:xfrm>
          <a:prstGeom prst="rect">
            <a:avLst/>
          </a:prstGeom>
          <a:solidFill>
            <a:srgbClr val="CFCFC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GE Inspira" pitchFamily="34" charset="0"/>
              <a:ea typeface="宋体" pitchFamily="2" charset="-122"/>
            </a:endParaRPr>
          </a:p>
        </p:txBody>
      </p:sp>
      <p:sp>
        <p:nvSpPr>
          <p:cNvPr id="6" name="Rectangle 2"/>
          <p:cNvSpPr>
            <a:spLocks noChangeArrowheads="1"/>
          </p:cNvSpPr>
          <p:nvPr/>
        </p:nvSpPr>
        <p:spPr bwMode="auto">
          <a:xfrm>
            <a:off x="152400" y="2514600"/>
            <a:ext cx="4267200" cy="228600"/>
          </a:xfrm>
          <a:prstGeom prst="rect">
            <a:avLst/>
          </a:prstGeom>
          <a:solidFill>
            <a:srgbClr val="A3D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r>
              <a:rPr lang="en-US" altLang="zh-CN" sz="1200" b="1" i="1" dirty="0">
                <a:latin typeface="GE Inspira" pitchFamily="34" charset="0"/>
                <a:ea typeface="宋体" pitchFamily="2" charset="-122"/>
              </a:rPr>
              <a:t>Org-Chart</a:t>
            </a:r>
          </a:p>
        </p:txBody>
      </p:sp>
      <p:sp>
        <p:nvSpPr>
          <p:cNvPr id="8" name="Text Box 4"/>
          <p:cNvSpPr txBox="1">
            <a:spLocks noChangeArrowheads="1"/>
          </p:cNvSpPr>
          <p:nvPr/>
        </p:nvSpPr>
        <p:spPr bwMode="auto">
          <a:xfrm>
            <a:off x="1701006" y="6384076"/>
            <a:ext cx="69977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sz="1400" i="1" dirty="0">
                <a:latin typeface="GE Inspira" pitchFamily="34" charset="0"/>
                <a:ea typeface="宋体" pitchFamily="2" charset="-122"/>
              </a:rPr>
              <a:t>The 6</a:t>
            </a:r>
            <a:r>
              <a:rPr lang="en-US" altLang="zh-CN" sz="1400" i="1" baseline="30000" dirty="0">
                <a:latin typeface="GE Inspira" pitchFamily="34" charset="0"/>
                <a:ea typeface="宋体" pitchFamily="2" charset="-122"/>
              </a:rPr>
              <a:t>th</a:t>
            </a:r>
            <a:r>
              <a:rPr lang="en-US" altLang="zh-CN" sz="1400" i="1" dirty="0">
                <a:latin typeface="GE Inspira" pitchFamily="34" charset="0"/>
                <a:ea typeface="宋体" pitchFamily="2" charset="-122"/>
              </a:rPr>
              <a:t> China College Students’ “Internet +”  Innovation and Entrepreneurship Competition</a:t>
            </a:r>
          </a:p>
        </p:txBody>
      </p:sp>
      <p:sp>
        <p:nvSpPr>
          <p:cNvPr id="9" name="Rectangle 5"/>
          <p:cNvSpPr>
            <a:spLocks noChangeArrowheads="1"/>
          </p:cNvSpPr>
          <p:nvPr/>
        </p:nvSpPr>
        <p:spPr bwMode="auto">
          <a:xfrm>
            <a:off x="152400" y="2743200"/>
            <a:ext cx="4191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dirty="0">
                <a:latin typeface="GE Inspira" pitchFamily="34" charset="0"/>
                <a:ea typeface="宋体" pitchFamily="2" charset="-122"/>
              </a:rPr>
              <a:t>Team:  	</a:t>
            </a:r>
          </a:p>
          <a:p>
            <a:r>
              <a:rPr lang="en-US" altLang="zh-CN" sz="1000" dirty="0">
                <a:latin typeface="GE Inspira" pitchFamily="34" charset="0"/>
                <a:ea typeface="宋体" pitchFamily="2" charset="-122"/>
              </a:rPr>
              <a:t>                                Guide Teacher and Program Lead: </a:t>
            </a:r>
            <a:r>
              <a:rPr lang="en-US" altLang="zh-CN" sz="1000" dirty="0" err="1">
                <a:latin typeface="GE Inspira" pitchFamily="34" charset="0"/>
                <a:ea typeface="宋体" pitchFamily="2" charset="-122"/>
              </a:rPr>
              <a:t>Jianrong</a:t>
            </a:r>
            <a:r>
              <a:rPr lang="en-US" altLang="zh-CN" sz="1000" dirty="0">
                <a:latin typeface="GE Inspira" pitchFamily="34" charset="0"/>
                <a:ea typeface="宋体" pitchFamily="2" charset="-122"/>
              </a:rPr>
              <a:t> Xiao,   </a:t>
            </a:r>
            <a:endParaRPr lang="en-US" sz="1000" dirty="0"/>
          </a:p>
          <a:p>
            <a:r>
              <a:rPr lang="en-US" altLang="zh-CN" sz="1000" dirty="0">
                <a:latin typeface="GE Inspira" pitchFamily="34" charset="0"/>
                <a:ea typeface="宋体" pitchFamily="2" charset="-122"/>
              </a:rPr>
              <a:t>	Adviser : Andy Hsiao</a:t>
            </a:r>
          </a:p>
          <a:p>
            <a:r>
              <a:rPr lang="en-US" altLang="zh-CN" sz="1000" dirty="0">
                <a:latin typeface="GE Inspira" pitchFamily="34" charset="0"/>
                <a:ea typeface="宋体" pitchFamily="2" charset="-122"/>
              </a:rPr>
              <a:t>	Drone base station :   Run Peng, </a:t>
            </a:r>
            <a:r>
              <a:rPr lang="en-US" altLang="zh-CN" sz="1000" dirty="0" err="1">
                <a:latin typeface="GE Inspira" pitchFamily="34" charset="0"/>
                <a:ea typeface="宋体" pitchFamily="2" charset="-122"/>
              </a:rPr>
              <a:t>Wuyuqing</a:t>
            </a:r>
            <a:r>
              <a:rPr lang="en-US" altLang="zh-CN" sz="1000" dirty="0">
                <a:latin typeface="GE Inspira" pitchFamily="34" charset="0"/>
                <a:ea typeface="宋体" pitchFamily="2" charset="-122"/>
              </a:rPr>
              <a:t> Yang.</a:t>
            </a:r>
          </a:p>
          <a:p>
            <a:r>
              <a:rPr lang="en-US" altLang="zh-CN" sz="1000" dirty="0">
                <a:latin typeface="GE Inspira" pitchFamily="34" charset="0"/>
                <a:ea typeface="宋体" pitchFamily="2" charset="-122"/>
              </a:rPr>
              <a:t>	Drone SW and package device:     </a:t>
            </a:r>
            <a:r>
              <a:rPr lang="en-US" altLang="zh-CN" sz="1000" dirty="0" err="1">
                <a:latin typeface="GE Inspira" pitchFamily="34" charset="0"/>
                <a:ea typeface="宋体" pitchFamily="2" charset="-122"/>
              </a:rPr>
              <a:t>Weihao</a:t>
            </a:r>
            <a:r>
              <a:rPr lang="en-US" altLang="zh-CN" sz="1000" dirty="0">
                <a:latin typeface="GE Inspira" pitchFamily="34" charset="0"/>
                <a:ea typeface="宋体" pitchFamily="2" charset="-122"/>
              </a:rPr>
              <a:t> Cai, Yang Chen.</a:t>
            </a:r>
          </a:p>
          <a:p>
            <a:r>
              <a:rPr lang="en-US" altLang="zh-CN" sz="1000" dirty="0">
                <a:latin typeface="GE Inspira" pitchFamily="34" charset="0"/>
                <a:ea typeface="宋体" pitchFamily="2" charset="-122"/>
              </a:rPr>
              <a:t>                                Web console : </a:t>
            </a:r>
            <a:r>
              <a:rPr lang="en-US" altLang="zh-CN" sz="1000" dirty="0" err="1">
                <a:latin typeface="GE Inspira" pitchFamily="34" charset="0"/>
                <a:ea typeface="宋体" pitchFamily="2" charset="-122"/>
              </a:rPr>
              <a:t>Taeyon</a:t>
            </a:r>
            <a:r>
              <a:rPr lang="en-US" altLang="zh-CN" sz="1000" dirty="0">
                <a:latin typeface="GE Inspira" pitchFamily="34" charset="0"/>
                <a:ea typeface="宋体" pitchFamily="2" charset="-122"/>
              </a:rPr>
              <a:t> Kim, </a:t>
            </a:r>
            <a:r>
              <a:rPr lang="en-US" altLang="zh-CN" sz="1000" dirty="0" err="1">
                <a:latin typeface="GE Inspira" pitchFamily="34" charset="0"/>
                <a:ea typeface="宋体" pitchFamily="2" charset="-122"/>
              </a:rPr>
              <a:t>J.H.Park</a:t>
            </a:r>
            <a:endParaRPr lang="en-US" altLang="zh-CN" sz="1000" dirty="0">
              <a:latin typeface="GE Inspira" pitchFamily="34" charset="0"/>
              <a:ea typeface="宋体" pitchFamily="2" charset="-122"/>
            </a:endParaRPr>
          </a:p>
          <a:p>
            <a:r>
              <a:rPr lang="en-US" altLang="zh-CN" sz="1000" dirty="0">
                <a:latin typeface="GE Inspira" pitchFamily="34" charset="0"/>
                <a:ea typeface="宋体" pitchFamily="2" charset="-122"/>
              </a:rPr>
              <a:t>                                Marketing: </a:t>
            </a:r>
            <a:r>
              <a:rPr lang="en-US" altLang="zh-CN" sz="1000" dirty="0" err="1">
                <a:latin typeface="GE Inspira" pitchFamily="34" charset="0"/>
                <a:ea typeface="宋体" pitchFamily="2" charset="-122"/>
              </a:rPr>
              <a:t>Jiaying</a:t>
            </a:r>
            <a:r>
              <a:rPr lang="en-US" altLang="zh-CN" sz="1000" dirty="0">
                <a:latin typeface="GE Inspira" pitchFamily="34" charset="0"/>
                <a:ea typeface="宋体" pitchFamily="2" charset="-122"/>
              </a:rPr>
              <a:t> Peng, </a:t>
            </a:r>
            <a:r>
              <a:rPr lang="en-US" altLang="zh-CN" sz="1000" dirty="0" err="1">
                <a:latin typeface="GE Inspira" pitchFamily="34" charset="0"/>
                <a:ea typeface="宋体" pitchFamily="2" charset="-122"/>
              </a:rPr>
              <a:t>Danning</a:t>
            </a:r>
            <a:r>
              <a:rPr lang="en-US" altLang="zh-CN" sz="1000" dirty="0">
                <a:latin typeface="GE Inspira" pitchFamily="34" charset="0"/>
                <a:ea typeface="宋体" pitchFamily="2" charset="-122"/>
              </a:rPr>
              <a:t> Lao</a:t>
            </a:r>
          </a:p>
          <a:p>
            <a:pPr eaLnBrk="0" hangingPunct="0"/>
            <a:endParaRPr lang="en-US" altLang="zh-CN" sz="1000" dirty="0">
              <a:latin typeface="GE Inspira" pitchFamily="34" charset="0"/>
              <a:ea typeface="宋体" pitchFamily="2" charset="-122"/>
            </a:endParaRPr>
          </a:p>
          <a:p>
            <a:pPr eaLnBrk="0" hangingPunct="0"/>
            <a:endParaRPr lang="en-US" altLang="zh-CN" sz="1000" dirty="0">
              <a:latin typeface="GE Inspira" pitchFamily="34" charset="0"/>
              <a:ea typeface="宋体" pitchFamily="2" charset="-122"/>
            </a:endParaRPr>
          </a:p>
        </p:txBody>
      </p:sp>
      <p:grpSp>
        <p:nvGrpSpPr>
          <p:cNvPr id="17" name="Group 13"/>
          <p:cNvGrpSpPr>
            <a:grpSpLocks/>
          </p:cNvGrpSpPr>
          <p:nvPr/>
        </p:nvGrpSpPr>
        <p:grpSpPr bwMode="auto">
          <a:xfrm>
            <a:off x="152400" y="501650"/>
            <a:ext cx="4114800" cy="314325"/>
            <a:chOff x="96" y="432"/>
            <a:chExt cx="2592" cy="198"/>
          </a:xfrm>
        </p:grpSpPr>
        <p:sp>
          <p:nvSpPr>
            <p:cNvPr id="18" name="Rectangle 14"/>
            <p:cNvSpPr>
              <a:spLocks noChangeArrowheads="1"/>
            </p:cNvSpPr>
            <p:nvPr/>
          </p:nvSpPr>
          <p:spPr bwMode="auto">
            <a:xfrm>
              <a:off x="96" y="432"/>
              <a:ext cx="1152" cy="1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400" b="1" dirty="0">
                  <a:latin typeface="GE Inspira" pitchFamily="34" charset="0"/>
                  <a:ea typeface="宋体" pitchFamily="2" charset="-122"/>
                </a:rPr>
                <a:t>Program Overview</a:t>
              </a:r>
            </a:p>
          </p:txBody>
        </p:sp>
        <p:sp>
          <p:nvSpPr>
            <p:cNvPr id="19" name="Line 15"/>
            <p:cNvSpPr>
              <a:spLocks noChangeShapeType="1"/>
            </p:cNvSpPr>
            <p:nvPr/>
          </p:nvSpPr>
          <p:spPr bwMode="auto">
            <a:xfrm flipV="1">
              <a:off x="1248" y="528"/>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GE Inspira" pitchFamily="34" charset="0"/>
              </a:endParaRPr>
            </a:p>
          </p:txBody>
        </p:sp>
      </p:grpSp>
      <p:sp>
        <p:nvSpPr>
          <p:cNvPr id="20" name="Line 16"/>
          <p:cNvSpPr>
            <a:spLocks noChangeShapeType="1"/>
          </p:cNvSpPr>
          <p:nvPr/>
        </p:nvSpPr>
        <p:spPr bwMode="auto">
          <a:xfrm>
            <a:off x="4572000" y="1084621"/>
            <a:ext cx="0" cy="541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GE Inspira" pitchFamily="34" charset="0"/>
            </a:endParaRPr>
          </a:p>
        </p:txBody>
      </p:sp>
      <p:sp>
        <p:nvSpPr>
          <p:cNvPr id="21" name="Line 17"/>
          <p:cNvSpPr>
            <a:spLocks noChangeShapeType="1"/>
          </p:cNvSpPr>
          <p:nvPr/>
        </p:nvSpPr>
        <p:spPr bwMode="auto">
          <a:xfrm>
            <a:off x="152400" y="381000"/>
            <a:ext cx="868680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GE Inspira" pitchFamily="34" charset="0"/>
            </a:endParaRPr>
          </a:p>
        </p:txBody>
      </p:sp>
      <p:sp>
        <p:nvSpPr>
          <p:cNvPr id="22" name="Rectangle 18"/>
          <p:cNvSpPr>
            <a:spLocks noChangeArrowheads="1"/>
          </p:cNvSpPr>
          <p:nvPr/>
        </p:nvSpPr>
        <p:spPr bwMode="auto">
          <a:xfrm>
            <a:off x="4800600" y="5813425"/>
            <a:ext cx="968535" cy="30777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dirty="0">
                <a:latin typeface="GE Inspira" pitchFamily="34" charset="0"/>
                <a:ea typeface="宋体" pitchFamily="2" charset="-122"/>
              </a:rPr>
              <a:t>Discussion</a:t>
            </a:r>
          </a:p>
        </p:txBody>
      </p:sp>
      <p:sp>
        <p:nvSpPr>
          <p:cNvPr id="23" name="Text Box 19"/>
          <p:cNvSpPr txBox="1">
            <a:spLocks noChangeArrowheads="1"/>
          </p:cNvSpPr>
          <p:nvPr/>
        </p:nvSpPr>
        <p:spPr bwMode="auto">
          <a:xfrm>
            <a:off x="5867400" y="5829003"/>
            <a:ext cx="2971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1200" dirty="0">
                <a:latin typeface="GE Inspira" pitchFamily="34" charset="0"/>
                <a:ea typeface="宋体" pitchFamily="2" charset="-122"/>
              </a:rPr>
              <a:t>Total: 0, Open:0</a:t>
            </a:r>
          </a:p>
        </p:txBody>
      </p:sp>
      <p:sp>
        <p:nvSpPr>
          <p:cNvPr id="25" name="Text Box 21"/>
          <p:cNvSpPr txBox="1">
            <a:spLocks noChangeArrowheads="1"/>
          </p:cNvSpPr>
          <p:nvPr/>
        </p:nvSpPr>
        <p:spPr bwMode="auto">
          <a:xfrm>
            <a:off x="1981200" y="4343400"/>
            <a:ext cx="2362200" cy="2444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zh-CN" sz="1000" b="1" dirty="0">
                <a:latin typeface="GE Inspira" pitchFamily="34" charset="0"/>
                <a:ea typeface="宋体" pitchFamily="2" charset="-122"/>
              </a:rPr>
              <a:t>Next milestone</a:t>
            </a:r>
            <a:r>
              <a:rPr lang="en-US" altLang="zh-CN" sz="1000" dirty="0">
                <a:latin typeface="GE Inspira" pitchFamily="34" charset="0"/>
                <a:ea typeface="宋体" pitchFamily="2" charset="-122"/>
              </a:rPr>
              <a:t>: </a:t>
            </a:r>
            <a:endParaRPr lang="en-US" altLang="zh-CN" sz="1000" u="sng" dirty="0">
              <a:solidFill>
                <a:schemeClr val="accent2"/>
              </a:solidFill>
              <a:latin typeface="GE Inspira" pitchFamily="34" charset="0"/>
              <a:ea typeface="宋体" pitchFamily="2" charset="-122"/>
            </a:endParaRPr>
          </a:p>
        </p:txBody>
      </p:sp>
      <p:sp>
        <p:nvSpPr>
          <p:cNvPr id="26" name="Rectangle 22"/>
          <p:cNvSpPr>
            <a:spLocks noChangeArrowheads="1"/>
          </p:cNvSpPr>
          <p:nvPr/>
        </p:nvSpPr>
        <p:spPr bwMode="auto">
          <a:xfrm>
            <a:off x="228600" y="4267200"/>
            <a:ext cx="1676400" cy="3143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400" b="1">
                <a:latin typeface="GE Inspira" pitchFamily="34" charset="0"/>
                <a:ea typeface="宋体" pitchFamily="2" charset="-122"/>
              </a:rPr>
              <a:t>Schedule</a:t>
            </a:r>
          </a:p>
        </p:txBody>
      </p:sp>
      <p:grpSp>
        <p:nvGrpSpPr>
          <p:cNvPr id="2" name="Group 1"/>
          <p:cNvGrpSpPr/>
          <p:nvPr/>
        </p:nvGrpSpPr>
        <p:grpSpPr>
          <a:xfrm>
            <a:off x="4724400" y="2428875"/>
            <a:ext cx="4191000" cy="635000"/>
            <a:chOff x="4724400" y="2428875"/>
            <a:chExt cx="4191000" cy="635000"/>
          </a:xfrm>
        </p:grpSpPr>
        <p:sp>
          <p:nvSpPr>
            <p:cNvPr id="10" name="Rectangle 6"/>
            <p:cNvSpPr>
              <a:spLocks noChangeArrowheads="1"/>
            </p:cNvSpPr>
            <p:nvPr/>
          </p:nvSpPr>
          <p:spPr bwMode="auto">
            <a:xfrm>
              <a:off x="4724400" y="2667000"/>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Font typeface="Wingdings" pitchFamily="2" charset="2"/>
                <a:buNone/>
              </a:pPr>
              <a:endParaRPr lang="en-US" altLang="zh-CN" sz="1000" dirty="0">
                <a:latin typeface="GE Inspira" pitchFamily="34" charset="0"/>
                <a:ea typeface="宋体" pitchFamily="2" charset="-122"/>
              </a:endParaRPr>
            </a:p>
            <a:p>
              <a:pPr eaLnBrk="0" hangingPunct="0">
                <a:buFont typeface="Wingdings" pitchFamily="2" charset="2"/>
                <a:buNone/>
              </a:pPr>
              <a:endParaRPr lang="en-US" altLang="zh-CN" sz="1000" dirty="0">
                <a:latin typeface="GE Inspira" pitchFamily="34" charset="0"/>
                <a:ea typeface="宋体" pitchFamily="2" charset="-122"/>
              </a:endParaRPr>
            </a:p>
          </p:txBody>
        </p:sp>
        <p:sp>
          <p:nvSpPr>
            <p:cNvPr id="27" name="Rectangle 23"/>
            <p:cNvSpPr>
              <a:spLocks noChangeArrowheads="1"/>
            </p:cNvSpPr>
            <p:nvPr/>
          </p:nvSpPr>
          <p:spPr bwMode="auto">
            <a:xfrm>
              <a:off x="4800600" y="2428875"/>
              <a:ext cx="2154238" cy="3143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dirty="0">
                  <a:latin typeface="GE Inspira" pitchFamily="34" charset="0"/>
                  <a:ea typeface="宋体" pitchFamily="2" charset="-122"/>
                </a:rPr>
                <a:t>Recent Accomplishments</a:t>
              </a:r>
            </a:p>
          </p:txBody>
        </p:sp>
        <p:sp>
          <p:nvSpPr>
            <p:cNvPr id="28" name="Line 24"/>
            <p:cNvSpPr>
              <a:spLocks noChangeShapeType="1"/>
            </p:cNvSpPr>
            <p:nvPr/>
          </p:nvSpPr>
          <p:spPr bwMode="auto">
            <a:xfrm flipV="1">
              <a:off x="6934200" y="2581275"/>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E Inspira" pitchFamily="34" charset="0"/>
              </a:endParaRPr>
            </a:p>
          </p:txBody>
        </p:sp>
      </p:grpSp>
      <p:sp>
        <p:nvSpPr>
          <p:cNvPr id="39" name="Rectangle 36"/>
          <p:cNvSpPr>
            <a:spLocks noChangeArrowheads="1"/>
          </p:cNvSpPr>
          <p:nvPr/>
        </p:nvSpPr>
        <p:spPr bwMode="auto">
          <a:xfrm>
            <a:off x="4724400" y="2825116"/>
            <a:ext cx="510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71450" indent="-171450">
              <a:buFont typeface="Wingdings" pitchFamily="2" charset="2"/>
              <a:buChar char="ü"/>
            </a:pPr>
            <a:r>
              <a:rPr lang="en-US" altLang="zh-CN" sz="1000" dirty="0">
                <a:solidFill>
                  <a:schemeClr val="accent1"/>
                </a:solidFill>
                <a:latin typeface="GE Inspira" pitchFamily="34" charset="0"/>
                <a:ea typeface="宋体" charset="-122"/>
              </a:rPr>
              <a:t>Made “restaurant-exclusive” delivery page</a:t>
            </a:r>
          </a:p>
          <a:p>
            <a:pPr marL="171450" indent="-171450">
              <a:buFont typeface="Wingdings" pitchFamily="2" charset="2"/>
              <a:buChar char="ü"/>
            </a:pPr>
            <a:r>
              <a:rPr lang="en-US" altLang="zh-CN" sz="1000" dirty="0">
                <a:solidFill>
                  <a:schemeClr val="accent1"/>
                </a:solidFill>
                <a:latin typeface="GE Inspira" pitchFamily="34" charset="0"/>
                <a:ea typeface="宋体" charset="-122"/>
              </a:rPr>
              <a:t>Baidu-map input for address</a:t>
            </a:r>
          </a:p>
          <a:p>
            <a:pPr marL="171450" indent="-171450">
              <a:buFont typeface="Wingdings" pitchFamily="2" charset="2"/>
              <a:buChar char="ü"/>
            </a:pPr>
            <a:endParaRPr lang="en-US" altLang="zh-CN" sz="1000" dirty="0">
              <a:latin typeface="GE Inspira" pitchFamily="34" charset="0"/>
              <a:ea typeface="宋体" charset="-122"/>
            </a:endParaRPr>
          </a:p>
          <a:p>
            <a:pPr marL="171450" indent="-171450">
              <a:buFont typeface="Wingdings" pitchFamily="2" charset="2"/>
              <a:buChar char="ü"/>
            </a:pPr>
            <a:endParaRPr lang="en-US" altLang="zh-CN" sz="1000" dirty="0">
              <a:latin typeface="GE Inspira" pitchFamily="34" charset="0"/>
              <a:ea typeface="宋体" charset="-122"/>
            </a:endParaRPr>
          </a:p>
          <a:p>
            <a:pPr marL="171450" indent="-171450">
              <a:buFont typeface="Wingdings" pitchFamily="2" charset="2"/>
              <a:buChar char="ü"/>
            </a:pPr>
            <a:endParaRPr lang="en-US" altLang="zh-CN" sz="1000" dirty="0">
              <a:latin typeface="GE Inspira" pitchFamily="34" charset="0"/>
              <a:ea typeface="宋体" charset="-122"/>
            </a:endParaRPr>
          </a:p>
          <a:p>
            <a:pPr marL="171450" indent="-171450">
              <a:buFont typeface="Wingdings" pitchFamily="2" charset="2"/>
              <a:buChar char="ü"/>
            </a:pPr>
            <a:endParaRPr lang="en-US" altLang="zh-CN" sz="1000" dirty="0">
              <a:latin typeface="GE Inspira" pitchFamily="34" charset="0"/>
              <a:ea typeface="宋体" charset="-122"/>
            </a:endParaRPr>
          </a:p>
        </p:txBody>
      </p:sp>
      <p:grpSp>
        <p:nvGrpSpPr>
          <p:cNvPr id="3" name="Group 2"/>
          <p:cNvGrpSpPr/>
          <p:nvPr/>
        </p:nvGrpSpPr>
        <p:grpSpPr>
          <a:xfrm>
            <a:off x="4724400" y="523875"/>
            <a:ext cx="4267200" cy="714435"/>
            <a:chOff x="4724400" y="523875"/>
            <a:chExt cx="4267200" cy="714435"/>
          </a:xfrm>
        </p:grpSpPr>
        <p:grpSp>
          <p:nvGrpSpPr>
            <p:cNvPr id="14" name="Group 10"/>
            <p:cNvGrpSpPr>
              <a:grpSpLocks/>
            </p:cNvGrpSpPr>
            <p:nvPr/>
          </p:nvGrpSpPr>
          <p:grpSpPr bwMode="auto">
            <a:xfrm>
              <a:off x="4800600" y="523875"/>
              <a:ext cx="3886200" cy="314325"/>
              <a:chOff x="3024" y="432"/>
              <a:chExt cx="2448" cy="198"/>
            </a:xfrm>
          </p:grpSpPr>
          <p:sp>
            <p:nvSpPr>
              <p:cNvPr id="15" name="Rectangle 11"/>
              <p:cNvSpPr>
                <a:spLocks noChangeArrowheads="1"/>
              </p:cNvSpPr>
              <p:nvPr/>
            </p:nvSpPr>
            <p:spPr bwMode="auto">
              <a:xfrm>
                <a:off x="3024" y="432"/>
                <a:ext cx="1008" cy="1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1400" b="1" dirty="0">
                    <a:latin typeface="GE Inspira" pitchFamily="34" charset="0"/>
                    <a:ea typeface="宋体" pitchFamily="2" charset="-122"/>
                  </a:rPr>
                  <a:t>6 week window</a:t>
                </a:r>
              </a:p>
            </p:txBody>
          </p:sp>
          <p:sp>
            <p:nvSpPr>
              <p:cNvPr id="16" name="Line 12"/>
              <p:cNvSpPr>
                <a:spLocks noChangeShapeType="1"/>
              </p:cNvSpPr>
              <p:nvPr/>
            </p:nvSpPr>
            <p:spPr bwMode="auto">
              <a:xfrm flipV="1">
                <a:off x="4032" y="528"/>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E Inspira" pitchFamily="34" charset="0"/>
                </a:endParaRPr>
              </a:p>
            </p:txBody>
          </p:sp>
        </p:grpSp>
        <p:sp>
          <p:nvSpPr>
            <p:cNvPr id="41" name="Rectangle 41"/>
            <p:cNvSpPr>
              <a:spLocks noChangeArrowheads="1"/>
            </p:cNvSpPr>
            <p:nvPr/>
          </p:nvSpPr>
          <p:spPr bwMode="auto">
            <a:xfrm>
              <a:off x="4724400" y="838200"/>
              <a:ext cx="4267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tabLst>
                  <a:tab pos="574675" algn="l"/>
                  <a:tab pos="1317625" algn="l"/>
                </a:tabLst>
              </a:pPr>
              <a:r>
                <a:rPr lang="en-US" sz="1000" u="sng" dirty="0">
                  <a:latin typeface="GE Inspira" pitchFamily="34" charset="0"/>
                </a:rPr>
                <a:t>Plan	Act/</a:t>
              </a:r>
              <a:r>
                <a:rPr lang="en-US" sz="1000" u="sng" dirty="0" err="1">
                  <a:latin typeface="GE Inspira" pitchFamily="34" charset="0"/>
                </a:rPr>
                <a:t>Est</a:t>
              </a:r>
              <a:r>
                <a:rPr lang="en-US" sz="1000" u="sng" dirty="0">
                  <a:latin typeface="GE Inspira" pitchFamily="34" charset="0"/>
                </a:rPr>
                <a:t>*	Deliverable</a:t>
              </a:r>
            </a:p>
            <a:p>
              <a:pPr>
                <a:tabLst>
                  <a:tab pos="574675" algn="l"/>
                  <a:tab pos="1317625" algn="l"/>
                </a:tabLst>
              </a:pPr>
              <a:endParaRPr lang="en-US" sz="1000" dirty="0">
                <a:latin typeface="GE Inspira" pitchFamily="34" charset="0"/>
              </a:endParaRPr>
            </a:p>
          </p:txBody>
        </p:sp>
      </p:grpSp>
      <p:sp>
        <p:nvSpPr>
          <p:cNvPr id="7" name="Rectangle 3"/>
          <p:cNvSpPr>
            <a:spLocks noChangeArrowheads="1"/>
          </p:cNvSpPr>
          <p:nvPr/>
        </p:nvSpPr>
        <p:spPr bwMode="auto">
          <a:xfrm>
            <a:off x="86473" y="817602"/>
            <a:ext cx="4502989" cy="1631216"/>
          </a:xfrm>
          <a:prstGeom prst="rect">
            <a:avLst/>
          </a:prstGeom>
          <a:noFill/>
          <a:ln>
            <a:noFill/>
          </a:ln>
          <a:effectLst/>
        </p:spPr>
        <p:txBody>
          <a:bodyPr wrap="square">
            <a:spAutoFit/>
          </a:bodyPr>
          <a:lstStyle/>
          <a:p>
            <a:r>
              <a:rPr lang="en-US" altLang="zh-CN" sz="1000" dirty="0">
                <a:latin typeface="GE Inspira" pitchFamily="34" charset="0"/>
                <a:ea typeface="宋体" pitchFamily="2" charset="-122"/>
                <a:cs typeface="Times New Roman" pitchFamily="18" charset="0"/>
              </a:rPr>
              <a:t>Design an automatic drone logistics system,  when deliver, Package will be sent into the drone base station  and then fixed to the drone, drone will take off and fly to </a:t>
            </a:r>
            <a:r>
              <a:rPr lang="en-US" altLang="zh-CN" sz="1000" dirty="0">
                <a:latin typeface="GE Inspira" pitchFamily="34" charset="0"/>
                <a:cs typeface="Times New Roman" pitchFamily="18" charset="0"/>
              </a:rPr>
              <a:t>the destination, package home station will be automatic open to receive the box. When receive, package be put into the package home station , a notice will be give to drone, and the drone will take off from the drone base station, and fly to package hone station to take the package and then go back to drone base station, package will be get from the drone and send out of the done station automatically .</a:t>
            </a:r>
            <a:endParaRPr lang="en-US" altLang="zh-CN" sz="1000" dirty="0">
              <a:latin typeface="GE Inspira" pitchFamily="34" charset="0"/>
              <a:ea typeface="宋体" pitchFamily="2" charset="-122"/>
              <a:cs typeface="Times New Roman" pitchFamily="18" charset="0"/>
            </a:endParaRPr>
          </a:p>
          <a:p>
            <a:endParaRPr lang="en-US" sz="1000" dirty="0">
              <a:latin typeface="GE Inspira" pitchFamily="34" charset="0"/>
              <a:ea typeface="宋体" pitchFamily="2" charset="-122"/>
              <a:cs typeface="Times New Roman" pitchFamily="18" charset="0"/>
            </a:endParaRPr>
          </a:p>
          <a:p>
            <a:r>
              <a:rPr lang="en-US" sz="1000" dirty="0">
                <a:latin typeface="GE Inspira" pitchFamily="34" charset="0"/>
                <a:ea typeface="宋体" pitchFamily="2" charset="-122"/>
                <a:cs typeface="Times New Roman" pitchFamily="18" charset="0"/>
              </a:rPr>
              <a:t>- HW:  Drone, Package fix device, Drone base station, </a:t>
            </a:r>
            <a:r>
              <a:rPr lang="en-US" altLang="zh-CN" sz="1000" dirty="0">
                <a:latin typeface="GE Inspira" pitchFamily="34" charset="0"/>
                <a:ea typeface="宋体" pitchFamily="2" charset="-122"/>
                <a:cs typeface="Times New Roman" pitchFamily="18" charset="0"/>
              </a:rPr>
              <a:t>Package home station, </a:t>
            </a:r>
            <a:endParaRPr lang="en-US" sz="1000" dirty="0">
              <a:latin typeface="GE Inspira" pitchFamily="34" charset="0"/>
              <a:ea typeface="宋体" pitchFamily="2" charset="-122"/>
              <a:cs typeface="Times New Roman" pitchFamily="18" charset="0"/>
            </a:endParaRPr>
          </a:p>
          <a:p>
            <a:r>
              <a:rPr lang="en-US" sz="1000" dirty="0">
                <a:latin typeface="GE Inspira" pitchFamily="34" charset="0"/>
                <a:ea typeface="宋体" pitchFamily="2" charset="-122"/>
                <a:cs typeface="Times New Roman" pitchFamily="18" charset="0"/>
              </a:rPr>
              <a:t>- SW:  Automatic control in Drone BS and package HS, Web Console, SW in Drone.</a:t>
            </a:r>
          </a:p>
        </p:txBody>
      </p:sp>
      <p:grpSp>
        <p:nvGrpSpPr>
          <p:cNvPr id="11" name="Group 7"/>
          <p:cNvGrpSpPr>
            <a:grpSpLocks/>
          </p:cNvGrpSpPr>
          <p:nvPr/>
        </p:nvGrpSpPr>
        <p:grpSpPr bwMode="auto">
          <a:xfrm>
            <a:off x="4800600" y="3800475"/>
            <a:ext cx="4010025" cy="314325"/>
            <a:chOff x="3024" y="2499"/>
            <a:chExt cx="2526" cy="198"/>
          </a:xfrm>
        </p:grpSpPr>
        <p:sp>
          <p:nvSpPr>
            <p:cNvPr id="12" name="Rectangle 8"/>
            <p:cNvSpPr>
              <a:spLocks noChangeArrowheads="1"/>
            </p:cNvSpPr>
            <p:nvPr/>
          </p:nvSpPr>
          <p:spPr bwMode="auto">
            <a:xfrm>
              <a:off x="3024" y="2499"/>
              <a:ext cx="1090" cy="19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1400" b="1" dirty="0">
                  <a:latin typeface="GE Inspira" pitchFamily="34" charset="0"/>
                  <a:ea typeface="宋体" pitchFamily="2" charset="-122"/>
                </a:rPr>
                <a:t>Risks / Help Needed</a:t>
              </a:r>
            </a:p>
          </p:txBody>
        </p:sp>
        <p:sp>
          <p:nvSpPr>
            <p:cNvPr id="13" name="Line 9"/>
            <p:cNvSpPr>
              <a:spLocks noChangeShapeType="1"/>
            </p:cNvSpPr>
            <p:nvPr/>
          </p:nvSpPr>
          <p:spPr bwMode="auto">
            <a:xfrm flipV="1">
              <a:off x="4110" y="2587"/>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GE Inspira" pitchFamily="34" charset="0"/>
              </a:endParaRPr>
            </a:p>
          </p:txBody>
        </p:sp>
      </p:grpSp>
      <p:sp>
        <p:nvSpPr>
          <p:cNvPr id="36" name="Text Box 33"/>
          <p:cNvSpPr txBox="1">
            <a:spLocks noChangeArrowheads="1"/>
          </p:cNvSpPr>
          <p:nvPr/>
        </p:nvSpPr>
        <p:spPr bwMode="auto">
          <a:xfrm>
            <a:off x="-38100" y="25932"/>
            <a:ext cx="91440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dirty="0">
                <a:latin typeface="GE Inspira" pitchFamily="34" charset="0"/>
              </a:rPr>
              <a:t>FW</a:t>
            </a:r>
            <a:r>
              <a:rPr lang="en-US" altLang="zh-CN" sz="1600" dirty="0">
                <a:latin typeface="GE Inspira" pitchFamily="34" charset="0"/>
              </a:rPr>
              <a:t>14                                                         Automatic Drone Logistics System                                                 Sparkl          </a:t>
            </a:r>
            <a:endParaRPr lang="en-US" sz="1800" dirty="0">
              <a:latin typeface="GE Inspira" pitchFamily="34" charset="0"/>
            </a:endParaRPr>
          </a:p>
        </p:txBody>
      </p:sp>
      <p:graphicFrame>
        <p:nvGraphicFramePr>
          <p:cNvPr id="42" name="Table 41"/>
          <p:cNvGraphicFramePr>
            <a:graphicFrameLocks noGrp="1"/>
          </p:cNvGraphicFramePr>
          <p:nvPr>
            <p:extLst>
              <p:ext uri="{D42A27DB-BD31-4B8C-83A1-F6EECF244321}">
                <p14:modId xmlns:p14="http://schemas.microsoft.com/office/powerpoint/2010/main" val="3805505730"/>
              </p:ext>
            </p:extLst>
          </p:nvPr>
        </p:nvGraphicFramePr>
        <p:xfrm>
          <a:off x="251629" y="4701912"/>
          <a:ext cx="4126698" cy="1486163"/>
        </p:xfrm>
        <a:graphic>
          <a:graphicData uri="http://schemas.openxmlformats.org/drawingml/2006/table">
            <a:tbl>
              <a:tblPr>
                <a:tableStyleId>{5C22544A-7EE6-4342-B048-85BDC9FD1C3A}</a:tableStyleId>
              </a:tblPr>
              <a:tblGrid>
                <a:gridCol w="218677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73127">
                  <a:extLst>
                    <a:ext uri="{9D8B030D-6E8A-4147-A177-3AD203B41FA5}">
                      <a16:colId xmlns:a16="http://schemas.microsoft.com/office/drawing/2014/main" val="20002"/>
                    </a:ext>
                  </a:extLst>
                </a:gridCol>
              </a:tblGrid>
              <a:tr h="212309">
                <a:tc>
                  <a:txBody>
                    <a:bodyPr/>
                    <a:lstStyle/>
                    <a:p>
                      <a:pPr algn="ctr" fontAlgn="b"/>
                      <a:r>
                        <a:rPr lang="en-US" sz="1000" b="0" i="1" u="none" strike="noStrike" dirty="0">
                          <a:effectLst/>
                          <a:latin typeface="GE Inspira" panose="020F0603030400020203" pitchFamily="34" charset="0"/>
                          <a:cs typeface="Arial" panose="020B0604020202020204" pitchFamily="34" charset="0"/>
                        </a:rPr>
                        <a:t>Item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latin typeface="GE Inspira" panose="020F0603030400020203" pitchFamily="34" charset="0"/>
                          <a:cs typeface="Arial" panose="020B0604020202020204" pitchFamily="34" charset="0"/>
                        </a:rPr>
                        <a:t>Plan</a:t>
                      </a:r>
                      <a:endParaRPr lang="en-US" sz="1000" b="0" i="1" u="none" strike="noStrike">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u="none" strike="noStrike">
                          <a:effectLst/>
                          <a:latin typeface="GE Inspira" panose="020F0603030400020203" pitchFamily="34" charset="0"/>
                          <a:cs typeface="Arial" panose="020B0604020202020204" pitchFamily="34" charset="0"/>
                        </a:rPr>
                        <a:t>Act/Est*</a:t>
                      </a:r>
                      <a:endParaRPr lang="en-US" sz="1000" b="0" i="1" u="none" strike="noStrike">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Finalize Program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Finalize Team Role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Competition Registration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000" b="0" i="0" u="none" strike="noStrike" dirty="0">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SJTU Internal Competition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000" b="0" i="0" u="none" strike="noStrike" dirty="0">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Shanghai Competition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000" b="0" i="0" u="none" strike="noStrike" dirty="0">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12309">
                <a:tc>
                  <a:txBody>
                    <a:bodyPr/>
                    <a:lstStyle/>
                    <a:p>
                      <a:pPr algn="l" fontAlgn="b"/>
                      <a:r>
                        <a:rPr lang="en-US" sz="1000" b="0" i="0" u="none" strike="noStrike" dirty="0">
                          <a:effectLst/>
                          <a:latin typeface="GE Inspira" panose="020F0603030400020203" pitchFamily="34" charset="0"/>
                          <a:cs typeface="Arial" panose="020B0604020202020204" pitchFamily="34" charset="0"/>
                        </a:rPr>
                        <a:t>Final Competition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000" b="0" i="0" u="none" strike="noStrike" dirty="0">
                          <a:effectLst/>
                          <a:latin typeface="GE Inspira" panose="020F0603030400020203" pitchFamily="34" charset="0"/>
                          <a:cs typeface="Arial" panose="020B0604020202020204" pitchFamily="34" charset="0"/>
                        </a:rPr>
                        <a:t>FW44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000" b="0" i="0" u="none" strike="noStrike" dirty="0">
                        <a:effectLst/>
                        <a:latin typeface="GE Inspira" panose="020F0603030400020203"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43" name="Rectangle 42"/>
          <p:cNvSpPr/>
          <p:nvPr/>
        </p:nvSpPr>
        <p:spPr>
          <a:xfrm>
            <a:off x="4709224" y="999468"/>
            <a:ext cx="44180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tabLst>
                <a:tab pos="574675" algn="l"/>
                <a:tab pos="1317625" algn="l"/>
              </a:tabLst>
            </a:pPr>
            <a:r>
              <a:rPr lang="en-US" altLang="zh-CN" sz="1000" dirty="0">
                <a:latin typeface="GE Inspira" pitchFamily="34" charset="0"/>
                <a:ea typeface="宋体" charset="-122"/>
              </a:rPr>
              <a:t>FW18       </a:t>
            </a:r>
            <a:r>
              <a:rPr lang="en-US" altLang="ko-KR" sz="1000" dirty="0">
                <a:solidFill>
                  <a:schemeClr val="accent1"/>
                </a:solidFill>
                <a:latin typeface="GE Inspira" pitchFamily="34" charset="0"/>
                <a:ea typeface="宋体" charset="-122"/>
              </a:rPr>
              <a:t>Work with Marketing</a:t>
            </a:r>
            <a:r>
              <a:rPr lang="ko-KR" altLang="en-US" sz="1000" dirty="0">
                <a:solidFill>
                  <a:schemeClr val="accent1"/>
                </a:solidFill>
                <a:latin typeface="GE Inspira" pitchFamily="34" charset="0"/>
                <a:ea typeface="宋体" charset="-122"/>
              </a:rPr>
              <a:t> </a:t>
            </a:r>
            <a:r>
              <a:rPr lang="en-US" altLang="ko-KR" sz="1000" dirty="0">
                <a:solidFill>
                  <a:schemeClr val="accent1"/>
                </a:solidFill>
                <a:latin typeface="GE Inspira" pitchFamily="34" charset="0"/>
                <a:ea typeface="宋体" charset="-122"/>
              </a:rPr>
              <a:t>Team</a:t>
            </a:r>
            <a:endParaRPr lang="en-US" altLang="zh-CN" sz="1000" dirty="0">
              <a:solidFill>
                <a:schemeClr val="accent1"/>
              </a:solidFill>
              <a:latin typeface="GE Inspira" pitchFamily="34" charset="0"/>
              <a:ea typeface="宋体" charset="-122"/>
            </a:endParaRPr>
          </a:p>
          <a:p>
            <a:pPr marL="457200" indent="-457200">
              <a:tabLst>
                <a:tab pos="574675" algn="l"/>
                <a:tab pos="1317625" algn="l"/>
              </a:tabLst>
            </a:pPr>
            <a:r>
              <a:rPr lang="en-US" altLang="zh-CN" sz="1000" dirty="0">
                <a:latin typeface="GE Inspira" pitchFamily="34" charset="0"/>
                <a:ea typeface="宋体" charset="-122"/>
              </a:rPr>
              <a:t>FW19-23 </a:t>
            </a:r>
            <a:r>
              <a:rPr lang="en-US" altLang="ko-KR" sz="1000" dirty="0">
                <a:solidFill>
                  <a:schemeClr val="accent1"/>
                </a:solidFill>
                <a:latin typeface="GE Inspira" pitchFamily="34" charset="0"/>
                <a:ea typeface="宋体" charset="-122"/>
              </a:rPr>
              <a:t>Work with Software Team (Location of Drone, status)</a:t>
            </a:r>
          </a:p>
          <a:p>
            <a:pPr marL="457200" indent="-457200">
              <a:tabLst>
                <a:tab pos="574675" algn="l"/>
                <a:tab pos="1317625" algn="l"/>
              </a:tabLst>
            </a:pPr>
            <a:r>
              <a:rPr lang="en-US" altLang="zh-CN" sz="1000" dirty="0">
                <a:solidFill>
                  <a:schemeClr val="accent1"/>
                </a:solidFill>
                <a:latin typeface="GE Inspira" pitchFamily="34" charset="0"/>
                <a:ea typeface="宋体" charset="-122"/>
              </a:rPr>
              <a:t>		Finish UI and design of website</a:t>
            </a:r>
          </a:p>
          <a:p>
            <a:pPr marL="457200" indent="-457200">
              <a:tabLst>
                <a:tab pos="574675" algn="l"/>
                <a:tab pos="1317625" algn="l"/>
              </a:tabLst>
            </a:pPr>
            <a:r>
              <a:rPr lang="en-US" altLang="zh-CN" sz="1000" dirty="0">
                <a:solidFill>
                  <a:schemeClr val="accent1"/>
                </a:solidFill>
                <a:latin typeface="GE Inspira" pitchFamily="34" charset="0"/>
                <a:ea typeface="宋体" charset="-122"/>
              </a:rPr>
              <a:t>	    Add story to our website</a:t>
            </a:r>
          </a:p>
        </p:txBody>
      </p:sp>
      <p:sp>
        <p:nvSpPr>
          <p:cNvPr id="44" name="TextBox 43"/>
          <p:cNvSpPr txBox="1"/>
          <p:nvPr/>
        </p:nvSpPr>
        <p:spPr>
          <a:xfrm>
            <a:off x="4759327" y="4248438"/>
            <a:ext cx="4267200" cy="1169551"/>
          </a:xfrm>
          <a:prstGeom prst="rect">
            <a:avLst/>
          </a:prstGeom>
          <a:noFill/>
        </p:spPr>
        <p:txBody>
          <a:bodyPr wrap="square" rtlCol="0">
            <a:spAutoFit/>
          </a:bodyPr>
          <a:lstStyle/>
          <a:p>
            <a:r>
              <a:rPr lang="en-US" altLang="ko-KR" sz="1000" b="1" dirty="0">
                <a:solidFill>
                  <a:schemeClr val="accent1"/>
                </a:solidFill>
                <a:latin typeface="GE Inspira" pitchFamily="34" charset="0"/>
                <a:ea typeface="宋体" charset="-122"/>
              </a:rPr>
              <a:t>Issue:  </a:t>
            </a:r>
            <a:r>
              <a:rPr lang="en-US" altLang="ko-KR" sz="1000" dirty="0">
                <a:solidFill>
                  <a:schemeClr val="accent1"/>
                </a:solidFill>
                <a:latin typeface="GE Inspira" pitchFamily="34" charset="0"/>
                <a:ea typeface="宋体" charset="-122"/>
              </a:rPr>
              <a:t>Drone</a:t>
            </a:r>
            <a:r>
              <a:rPr lang="ko-KR" altLang="en-US" sz="1000" dirty="0">
                <a:solidFill>
                  <a:schemeClr val="accent1"/>
                </a:solidFill>
                <a:latin typeface="GE Inspira" pitchFamily="34" charset="0"/>
                <a:ea typeface="宋体" charset="-122"/>
              </a:rPr>
              <a:t> </a:t>
            </a:r>
            <a:r>
              <a:rPr lang="en-US" altLang="ko-KR" sz="1000" dirty="0">
                <a:solidFill>
                  <a:schemeClr val="accent1"/>
                </a:solidFill>
                <a:latin typeface="GE Inspira" pitchFamily="34" charset="0"/>
                <a:ea typeface="宋体" charset="-122"/>
              </a:rPr>
              <a:t>GPS</a:t>
            </a:r>
            <a:r>
              <a:rPr lang="ko-KR" altLang="en-US" sz="1000" dirty="0">
                <a:solidFill>
                  <a:schemeClr val="accent1"/>
                </a:solidFill>
                <a:latin typeface="GE Inspira" pitchFamily="34" charset="0"/>
                <a:ea typeface="宋体" charset="-122"/>
              </a:rPr>
              <a:t> </a:t>
            </a:r>
            <a:r>
              <a:rPr lang="en-US" altLang="ko-KR" sz="1000" dirty="0">
                <a:solidFill>
                  <a:schemeClr val="accent1"/>
                </a:solidFill>
                <a:latin typeface="GE Inspira" pitchFamily="34" charset="0"/>
                <a:ea typeface="宋体" charset="-122"/>
              </a:rPr>
              <a:t>–</a:t>
            </a:r>
            <a:r>
              <a:rPr lang="ko-KR" altLang="en-US" sz="1000" dirty="0">
                <a:solidFill>
                  <a:schemeClr val="accent1"/>
                </a:solidFill>
                <a:latin typeface="GE Inspira" pitchFamily="34" charset="0"/>
                <a:ea typeface="宋体" charset="-122"/>
              </a:rPr>
              <a:t> </a:t>
            </a:r>
            <a:r>
              <a:rPr lang="en-US" altLang="ko-KR" sz="1000" dirty="0">
                <a:solidFill>
                  <a:schemeClr val="accent1"/>
                </a:solidFill>
                <a:latin typeface="GE Inspira" pitchFamily="34" charset="0"/>
                <a:ea typeface="宋体" charset="-122"/>
              </a:rPr>
              <a:t>Maps</a:t>
            </a:r>
            <a:r>
              <a:rPr lang="ko-KR" altLang="en-US" sz="1000" dirty="0">
                <a:solidFill>
                  <a:schemeClr val="accent1"/>
                </a:solidFill>
                <a:latin typeface="GE Inspira" pitchFamily="34" charset="0"/>
                <a:ea typeface="宋体" charset="-122"/>
              </a:rPr>
              <a:t> </a:t>
            </a:r>
            <a:r>
              <a:rPr lang="en-US" altLang="ko-KR" sz="1000" dirty="0">
                <a:solidFill>
                  <a:schemeClr val="accent1"/>
                </a:solidFill>
                <a:latin typeface="GE Inspira" pitchFamily="34" charset="0"/>
                <a:ea typeface="宋体" charset="-122"/>
              </a:rPr>
              <a:t>don’t show specific room (</a:t>
            </a:r>
            <a:r>
              <a:rPr lang="en-US" altLang="ko-KR" sz="1000" dirty="0" err="1">
                <a:solidFill>
                  <a:schemeClr val="accent1"/>
                </a:solidFill>
                <a:latin typeface="GE Inspira" pitchFamily="34" charset="0"/>
                <a:ea typeface="宋体" charset="-122"/>
              </a:rPr>
              <a:t>eg.</a:t>
            </a:r>
            <a:r>
              <a:rPr lang="en-US" altLang="ko-KR" sz="1000" dirty="0">
                <a:solidFill>
                  <a:schemeClr val="accent1"/>
                </a:solidFill>
                <a:latin typeface="GE Inspira" pitchFamily="34" charset="0"/>
                <a:ea typeface="宋体" charset="-122"/>
              </a:rPr>
              <a:t> </a:t>
            </a:r>
            <a:r>
              <a:rPr lang="zh-CN" altLang="en-US" sz="1000" dirty="0">
                <a:solidFill>
                  <a:schemeClr val="accent1"/>
                </a:solidFill>
                <a:latin typeface="GE Inspira" pitchFamily="34" charset="0"/>
                <a:ea typeface="宋体" charset="-122"/>
              </a:rPr>
              <a:t>东</a:t>
            </a:r>
            <a:r>
              <a:rPr lang="en-US" altLang="zh-CN" sz="1000" dirty="0">
                <a:solidFill>
                  <a:schemeClr val="accent1"/>
                </a:solidFill>
                <a:latin typeface="GE Inspira" pitchFamily="34" charset="0"/>
                <a:ea typeface="宋体" charset="-122"/>
              </a:rPr>
              <a:t>20-219</a:t>
            </a:r>
            <a:r>
              <a:rPr lang="en-US" altLang="ko-KR" sz="1000" dirty="0">
                <a:solidFill>
                  <a:schemeClr val="accent1"/>
                </a:solidFill>
                <a:latin typeface="GE Inspira" pitchFamily="34" charset="0"/>
                <a:ea typeface="宋体" charset="-122"/>
              </a:rPr>
              <a:t>), only the </a:t>
            </a:r>
            <a:r>
              <a:rPr lang="ko-KR" altLang="en-US" sz="1000" dirty="0">
                <a:solidFill>
                  <a:schemeClr val="accent1"/>
                </a:solidFill>
                <a:latin typeface="GE Inspira" pitchFamily="34" charset="0"/>
                <a:ea typeface="宋体" charset="-122"/>
              </a:rPr>
              <a:t>ㄴ</a:t>
            </a:r>
            <a:r>
              <a:rPr lang="en-US" altLang="ko-KR" sz="1000" dirty="0">
                <a:solidFill>
                  <a:schemeClr val="accent1"/>
                </a:solidFill>
                <a:latin typeface="GE Inspira" pitchFamily="34" charset="0"/>
                <a:ea typeface="宋体" charset="-122"/>
              </a:rPr>
              <a:t>restaurants and </a:t>
            </a:r>
            <a:r>
              <a:rPr lang="zh-CN" altLang="en-US" sz="1000" dirty="0">
                <a:solidFill>
                  <a:schemeClr val="accent1"/>
                </a:solidFill>
                <a:latin typeface="GE Inspira" pitchFamily="34" charset="0"/>
                <a:ea typeface="宋体" charset="-122"/>
              </a:rPr>
              <a:t>小区正门</a:t>
            </a:r>
            <a:r>
              <a:rPr lang="en-US" altLang="ko-KR" sz="1000" dirty="0">
                <a:solidFill>
                  <a:schemeClr val="accent1"/>
                </a:solidFill>
                <a:latin typeface="GE Inspira" pitchFamily="34" charset="0"/>
                <a:ea typeface="宋体" charset="-122"/>
              </a:rPr>
              <a:t>/</a:t>
            </a:r>
            <a:r>
              <a:rPr lang="zh-CN" altLang="en-US" sz="1000" dirty="0">
                <a:solidFill>
                  <a:schemeClr val="accent1"/>
                </a:solidFill>
                <a:latin typeface="GE Inspira" pitchFamily="34" charset="0"/>
                <a:ea typeface="宋体" charset="-122"/>
              </a:rPr>
              <a:t>上院</a:t>
            </a:r>
            <a:r>
              <a:rPr lang="en-US" altLang="zh-CN" sz="1000" dirty="0">
                <a:solidFill>
                  <a:schemeClr val="accent1"/>
                </a:solidFill>
                <a:latin typeface="GE Inspira" pitchFamily="34" charset="0"/>
                <a:ea typeface="宋体" charset="-122"/>
              </a:rPr>
              <a:t>/</a:t>
            </a:r>
            <a:r>
              <a:rPr lang="zh-CN" altLang="en-US" sz="1000" dirty="0">
                <a:solidFill>
                  <a:schemeClr val="accent1"/>
                </a:solidFill>
                <a:latin typeface="GE Inspira" pitchFamily="34" charset="0"/>
                <a:ea typeface="宋体" charset="-122"/>
              </a:rPr>
              <a:t>学生公寓东</a:t>
            </a:r>
            <a:r>
              <a:rPr lang="en-US" altLang="zh-CN" sz="1000" dirty="0">
                <a:solidFill>
                  <a:schemeClr val="accent1"/>
                </a:solidFill>
                <a:latin typeface="GE Inspira" pitchFamily="34" charset="0"/>
                <a:ea typeface="宋体" charset="-122"/>
              </a:rPr>
              <a:t>21</a:t>
            </a:r>
            <a:r>
              <a:rPr lang="zh-CN" altLang="en-US" sz="1000" dirty="0">
                <a:solidFill>
                  <a:schemeClr val="accent1"/>
                </a:solidFill>
                <a:latin typeface="GE Inspira" pitchFamily="34" charset="0"/>
                <a:ea typeface="宋体" charset="-122"/>
              </a:rPr>
              <a:t>号楼</a:t>
            </a:r>
            <a:endParaRPr lang="en-US" altLang="ko-KR" sz="1000" dirty="0">
              <a:solidFill>
                <a:schemeClr val="accent1"/>
              </a:solidFill>
              <a:latin typeface="GE Inspira" pitchFamily="34" charset="0"/>
              <a:ea typeface="宋体" charset="-122"/>
            </a:endParaRPr>
          </a:p>
          <a:p>
            <a:endParaRPr lang="en-US" altLang="ko-KR" sz="1000" dirty="0">
              <a:solidFill>
                <a:schemeClr val="accent1"/>
              </a:solidFill>
              <a:latin typeface="GE Inspira" pitchFamily="34" charset="0"/>
              <a:ea typeface="宋体" charset="-122"/>
            </a:endParaRPr>
          </a:p>
          <a:p>
            <a:r>
              <a:rPr lang="en-US" altLang="ko-KR" sz="1000" dirty="0">
                <a:solidFill>
                  <a:schemeClr val="accent1"/>
                </a:solidFill>
                <a:latin typeface="GE Inspira" pitchFamily="34" charset="0"/>
                <a:ea typeface="宋体" charset="-122"/>
              </a:rPr>
              <a:t>Action: We should change our target to restaurants and 1</a:t>
            </a:r>
            <a:r>
              <a:rPr lang="en-US" altLang="ko-KR" sz="1000" baseline="30000" dirty="0">
                <a:solidFill>
                  <a:schemeClr val="accent1"/>
                </a:solidFill>
                <a:latin typeface="GE Inspira" pitchFamily="34" charset="0"/>
                <a:ea typeface="宋体" charset="-122"/>
              </a:rPr>
              <a:t>st</a:t>
            </a:r>
            <a:r>
              <a:rPr lang="en-US" altLang="ko-KR" sz="1000" dirty="0">
                <a:solidFill>
                  <a:schemeClr val="accent1"/>
                </a:solidFill>
                <a:latin typeface="GE Inspira" pitchFamily="34" charset="0"/>
                <a:ea typeface="宋体" charset="-122"/>
              </a:rPr>
              <a:t> floor of building (instead of room 219 of </a:t>
            </a:r>
            <a:r>
              <a:rPr lang="zh-CN" altLang="en-US" sz="1000" dirty="0">
                <a:solidFill>
                  <a:schemeClr val="accent1"/>
                </a:solidFill>
                <a:latin typeface="GE Inspira" pitchFamily="34" charset="0"/>
                <a:ea typeface="宋体" charset="-122"/>
              </a:rPr>
              <a:t>东</a:t>
            </a:r>
            <a:r>
              <a:rPr lang="en-US" altLang="ko-KR" sz="1000" dirty="0">
                <a:solidFill>
                  <a:schemeClr val="accent1"/>
                </a:solidFill>
                <a:latin typeface="GE Inspira" pitchFamily="34" charset="0"/>
                <a:ea typeface="宋体" charset="-122"/>
              </a:rPr>
              <a:t>25 for example) </a:t>
            </a:r>
            <a:endParaRPr lang="en-US" sz="1000" dirty="0">
              <a:latin typeface="GE Inspira" pitchFamily="34" charset="0"/>
              <a:ea typeface="宋体" charset="-122"/>
            </a:endParaRPr>
          </a:p>
          <a:p>
            <a:endParaRPr lang="en-US" sz="1000" dirty="0">
              <a:latin typeface="GE Inspira" pitchFamily="34" charset="0"/>
              <a:ea typeface="宋体" charset="-122"/>
            </a:endParaRPr>
          </a:p>
          <a:p>
            <a:r>
              <a:rPr lang="en-US" sz="1000" dirty="0">
                <a:latin typeface="GE Inspira" pitchFamily="34" charset="0"/>
                <a:ea typeface="宋体" charset="-122"/>
              </a:rPr>
              <a:t>	</a:t>
            </a:r>
          </a:p>
        </p:txBody>
      </p:sp>
      <p:pic>
        <p:nvPicPr>
          <p:cNvPr id="30" name="图片 29">
            <a:extLst>
              <a:ext uri="{FF2B5EF4-FFF2-40B4-BE49-F238E27FC236}">
                <a16:creationId xmlns:a16="http://schemas.microsoft.com/office/drawing/2014/main" id="{EDFD53FC-664F-4C80-9052-8EE5A7D5E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0" y="6248400"/>
            <a:ext cx="942980" cy="634680"/>
          </a:xfrm>
          <a:prstGeom prst="rect">
            <a:avLst/>
          </a:prstGeom>
        </p:spPr>
      </p:pic>
    </p:spTree>
    <p:extLst>
      <p:ext uri="{BB962C8B-B14F-4D97-AF65-F5344CB8AC3E}">
        <p14:creationId xmlns:p14="http://schemas.microsoft.com/office/powerpoint/2010/main" val="2645548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000" dirty="0">
            <a:latin typeface="GE Inspira"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41685</TotalTime>
  <Words>398</Words>
  <Application>Microsoft Office PowerPoint</Application>
  <PresentationFormat>On-screen Show (4:3)</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GE Inspira</vt:lpstr>
      <vt:lpstr>Arial</vt:lpstr>
      <vt:lpstr>Calibri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Xingde Kang</dc:creator>
  <cp:lastModifiedBy>태연 김</cp:lastModifiedBy>
  <cp:revision>853</cp:revision>
  <dcterms:created xsi:type="dcterms:W3CDTF">2006-08-16T00:00:00Z</dcterms:created>
  <dcterms:modified xsi:type="dcterms:W3CDTF">2020-05-01T17:46:08Z</dcterms:modified>
</cp:coreProperties>
</file>