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70" r:id="rId3"/>
    <p:sldId id="271" r:id="rId4"/>
    <p:sldId id="274" r:id="rId5"/>
    <p:sldId id="272" r:id="rId6"/>
    <p:sldId id="276" r:id="rId7"/>
    <p:sldId id="275" r:id="rId8"/>
    <p:sldId id="277" r:id="rId9"/>
    <p:sldId id="278" r:id="rId10"/>
    <p:sldId id="27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35B1"/>
    <a:srgbClr val="4FD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631" autoAdjust="0"/>
  </p:normalViewPr>
  <p:slideViewPr>
    <p:cSldViewPr snapToGrid="0">
      <p:cViewPr varScale="1">
        <p:scale>
          <a:sx n="100" d="100"/>
          <a:sy n="100" d="100"/>
        </p:scale>
        <p:origin x="-85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2CB87-63A3-4D15-9780-4ACAA288289D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66288-1547-4439-A833-C612F381B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764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C450ED-D0C8-4FCA-A8AE-CA648BF3FD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Window network</a:t>
            </a:r>
            <a:br>
              <a:rPr lang="en-US" altLang="ko-KR" dirty="0">
                <a:latin typeface="Arial Black" panose="020B0A04020102020204" pitchFamily="34" charset="0"/>
              </a:rPr>
            </a:br>
            <a:r>
              <a:rPr lang="en-US" altLang="ko-KR" dirty="0">
                <a:latin typeface="Arial Black" panose="020B0A04020102020204" pitchFamily="34" charset="0"/>
              </a:rPr>
              <a:t>-chapter </a:t>
            </a:r>
            <a:r>
              <a:rPr lang="en-US" altLang="ko-KR" dirty="0" smtClean="0">
                <a:latin typeface="Arial Black" panose="020B0A04020102020204" pitchFamily="34" charset="0"/>
              </a:rPr>
              <a:t>2-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157906D-33E2-461E-8927-2A19147080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SOULSEEK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190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4" y="0"/>
            <a:ext cx="11217896" cy="64102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2</a:t>
            </a:r>
            <a:r>
              <a:rPr lang="en-US" altLang="ko-KR" dirty="0" smtClean="0">
                <a:latin typeface="Arial Black" panose="020B0A04020102020204" pitchFamily="34" charset="0"/>
              </a:rPr>
              <a:t>. </a:t>
            </a:r>
            <a:r>
              <a:rPr lang="en-US" altLang="ko-KR" dirty="0">
                <a:latin typeface="Arial Black" panose="020B0A04020102020204" pitchFamily="34" charset="0"/>
              </a:rPr>
              <a:t>TCP</a:t>
            </a:r>
            <a:r>
              <a:rPr lang="ko-KR" altLang="en-US" dirty="0">
                <a:latin typeface="Arial Black" panose="020B0A04020102020204" pitchFamily="34" charset="0"/>
              </a:rPr>
              <a:t>서버 </a:t>
            </a:r>
            <a:r>
              <a:rPr lang="en-US" altLang="ko-KR" dirty="0">
                <a:latin typeface="Arial Black" panose="020B0A04020102020204" pitchFamily="34" charset="0"/>
              </a:rPr>
              <a:t>– </a:t>
            </a:r>
            <a:r>
              <a:rPr lang="ko-KR" altLang="en-US" dirty="0">
                <a:latin typeface="Arial Black" panose="020B0A04020102020204" pitchFamily="34" charset="0"/>
              </a:rPr>
              <a:t>클라이언트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186D314-3A6A-4E66-9ACD-5CA8F3ECCA04}"/>
              </a:ext>
            </a:extLst>
          </p:cNvPr>
          <p:cNvSpPr txBox="1"/>
          <p:nvPr/>
        </p:nvSpPr>
        <p:spPr>
          <a:xfrm>
            <a:off x="461914" y="647562"/>
            <a:ext cx="1121789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r</a:t>
            </a:r>
            <a:r>
              <a:rPr lang="en-US" altLang="ko-K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ecv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함수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Int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recv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(SOCKET s, char*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buf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int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len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int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flags);</a:t>
            </a:r>
          </a:p>
          <a:p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첫 번째 인자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통신할 대상과 연결된 소켓이다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두 번째 인자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받은 데이터를 저장할 버퍼의 주소이다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세 번째 인자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: OS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의 수신 버퍼로 부터 복사할 최대 데이터 크기다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이 값은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buf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가 가리키는 응용 						프로그램 버퍼보다 크지 않아야 한다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네 번째 인자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recv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함수의 동작을 바꾸는 옵션으로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대부분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0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을 사용하면 된다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recv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함수가 성공적인 </a:t>
            </a:r>
            <a:r>
              <a:rPr lang="ko-KR" alt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리턴을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 할 수 있는 상황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수신 버퍼에 데이터가 도달한 경우</a:t>
            </a:r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recv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함수의 세 번째 인자인 </a:t>
            </a:r>
            <a:r>
              <a:rPr lang="en-US" altLang="ko-KR" sz="16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len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보다 크지 않은 범위에서 가능하면 많은 데이터를 응용 프로그램 버퍼에 복사한 후 실제 복사한 바이트 수를 리턴 한다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이 경우 </a:t>
            </a:r>
            <a:r>
              <a:rPr lang="en-US" altLang="ko-KR" sz="16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recv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함수의 리턴 값은 최소 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1, 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최대 </a:t>
            </a:r>
            <a:r>
              <a:rPr lang="en-US" altLang="ko-KR" sz="16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len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이다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접속이 정상 종료 한 경우</a:t>
            </a: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상대편 응용 프로그램이 </a:t>
            </a:r>
            <a:r>
              <a:rPr lang="en-US" altLang="ko-KR" sz="16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closesocket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() 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함수를 호출해 접속을 종료하면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TCP 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프로토콜 수준에서 접속종료를 위한 </a:t>
            </a:r>
            <a:r>
              <a:rPr lang="ko-KR" altLang="en-US" sz="16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패킷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교환 절차가 일어난다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이 경우 </a:t>
            </a:r>
            <a:r>
              <a:rPr lang="en-US" altLang="ko-KR" sz="16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recv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함수는 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0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을 </a:t>
            </a:r>
            <a:r>
              <a:rPr lang="ko-KR" altLang="en-US" sz="16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리턴한다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en-US" altLang="ko-KR" sz="16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recv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() 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함수의 리턴 값이 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0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인 경우를 정상종료라 부른다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20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TCP Server, TCP Client </a:t>
            </a:r>
            <a:r>
              <a:rPr lang="ko-KR" altLang="en-US" sz="20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프로젝트를 참고하자</a:t>
            </a:r>
            <a:r>
              <a:rPr lang="en-US" altLang="ko-KR" sz="20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endParaRPr lang="en-US" altLang="ko-KR" sz="2000" dirty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6750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78A47D-4F17-40FE-AB70-7AF78A9575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5BE3A7E-6A3F-401E-A025-BBB8FDB8DD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xmlns="" id="{41EE9036-817C-476C-BD59-B5184F9A3E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F098087A-B4E4-4300-A841-44988BD88E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F5BD5F4B-A39C-4DF9-84E4-A4D33F30E6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D7FA9858-BFA0-4D5B-AF72-B1B65EB069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A508A5F3-AFE0-4750-A9C2-B51A514FFC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xmlns="" id="{92B4AAEB-ABF4-42A7-BE52-0B442190D1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xmlns="" id="{3767C370-4A42-4376-8CAE-606C4BC8F4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xmlns="" id="{36205F53-9C95-4954-B97C-1625BB8A35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xmlns="" id="{DC80B58E-3469-43E9-96FC-D747B69830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xmlns="" id="{E17A4ED2-DDD7-4B4D-A39C-9B0121C886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xmlns="" id="{A2C14A85-E7A9-4E1D-809F-20F5CFA788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xmlns="" id="{F3D51E32-9399-4B7F-8D91-BF9A068B83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xmlns="" id="{9969F9D2-502D-4C1D-ABA5-02B1BF2A00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xmlns="" id="{4AE555C6-5623-478A-BF35-63E9929A3A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xmlns="" id="{A3D3AED4-A69E-4301-9BB4-436DC5F0C9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xmlns="" id="{C3B8082C-2D81-48D7-8B45-85B7C89296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xmlns="" id="{9AD35461-BA86-408B-8A29-244EB2F2FB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xmlns="" id="{F238E495-B6C6-4857-899B-CDD5848312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xmlns="" id="{E20A751E-054C-4EC2-8DA3-0EC923A658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xmlns="" id="{B6E8E701-3D21-4E5C-AB6E-9A74046970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xmlns="" id="{431BDA41-D09D-4984-B888-756F5F81B4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xmlns="" id="{0DC943D2-20E4-4C00-82D2-D405A7C00B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xmlns="" id="{4BC34A74-80A2-4DE1-8ADC-BBD1709035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xmlns="" id="{C6C3CA25-431F-4E26-952D-4AA9C4C725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xmlns="" id="{776D1836-82AE-40EF-9829-C6B8D2CF02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xmlns="" id="{9A8E397E-ADF9-45C1-98F4-3F5A86378B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xmlns="" id="{DE07CFD9-357F-40BC-A792-CE874BFE50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A23F676-29A5-42B7-BE61-266896E2E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893" y="3055483"/>
            <a:ext cx="2869416" cy="718459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085ECEC0-FF5D-4348-92C7-1EA7C61E77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2365855-3EBE-4573-85C5-B82E63763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 smtClean="0">
                <a:latin typeface="Arial Black" panose="020B0A04020102020204" pitchFamily="34" charset="0"/>
              </a:rPr>
              <a:t>TCP</a:t>
            </a:r>
            <a:r>
              <a:rPr lang="ko-KR" altLang="en-US" sz="1800" dirty="0" smtClean="0">
                <a:latin typeface="Arial Black" panose="020B0A04020102020204" pitchFamily="34" charset="0"/>
              </a:rPr>
              <a:t>서버 </a:t>
            </a:r>
            <a:r>
              <a:rPr lang="en-US" altLang="ko-KR" sz="1800" dirty="0" smtClean="0">
                <a:latin typeface="Arial Black" panose="020B0A04020102020204" pitchFamily="34" charset="0"/>
              </a:rPr>
              <a:t>– </a:t>
            </a:r>
            <a:r>
              <a:rPr lang="ko-KR" altLang="en-US" sz="1800" dirty="0" smtClean="0">
                <a:latin typeface="Arial Black" panose="020B0A04020102020204" pitchFamily="34" charset="0"/>
              </a:rPr>
              <a:t>클라이언트 개념</a:t>
            </a:r>
            <a:endParaRPr lang="en-US" altLang="ko-KR" sz="1800" dirty="0" smtClean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smtClean="0">
                <a:latin typeface="Arial Black" panose="020B0A04020102020204" pitchFamily="34" charset="0"/>
              </a:rPr>
              <a:t>TCP</a:t>
            </a:r>
            <a:r>
              <a:rPr lang="ko-KR" altLang="en-US" sz="1800" dirty="0" smtClean="0">
                <a:latin typeface="Arial Black" panose="020B0A04020102020204" pitchFamily="34" charset="0"/>
              </a:rPr>
              <a:t>서버 </a:t>
            </a:r>
            <a:r>
              <a:rPr lang="en-US" altLang="ko-KR" sz="1800" dirty="0" smtClean="0">
                <a:latin typeface="Arial Black" panose="020B0A04020102020204" pitchFamily="34" charset="0"/>
              </a:rPr>
              <a:t>– </a:t>
            </a:r>
            <a:r>
              <a:rPr lang="ko-KR" altLang="en-US" sz="1800" dirty="0" smtClean="0">
                <a:latin typeface="Arial Black" panose="020B0A04020102020204" pitchFamily="34" charset="0"/>
              </a:rPr>
              <a:t>클라이언트 구현</a:t>
            </a:r>
            <a:endParaRPr lang="en-US" altLang="ko-KR" sz="1800" dirty="0" smtClean="0">
              <a:latin typeface="Arial Black" panose="020B0A04020102020204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F4E035BE-9FF4-43D3-BC25-CF582D7FF8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F98BCEB2-EC20-4E84-A994-0AC37292C8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7A2E1821-AEDF-417E-9F17-83379E9C09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CB3734E2-8292-4B47-B6AB-0E5A058DE9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A0B09C51-29AB-45C0-B707-CCFB9DF280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10C0CED-AE1B-45AE-B5E1-57521E589D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1F2327-4B45-41AA-B41C-7404B6A1E4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5A63224C-41A0-42C0-96F6-0B2BE99A13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A7C00B9F-C253-4776-9935-EC02254A4F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062D4AA-13F3-4064-8440-FFE8562D85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3E143B27-CB82-440B-879B-D25C1891C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07815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28950"/>
            <a:ext cx="9905998" cy="80010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1. TCP</a:t>
            </a:r>
            <a:r>
              <a:rPr lang="ko-KR" altLang="en-US" dirty="0">
                <a:latin typeface="Arial Black" panose="020B0A04020102020204" pitchFamily="34" charset="0"/>
              </a:rPr>
              <a:t>서버 </a:t>
            </a:r>
            <a:r>
              <a:rPr lang="en-US" altLang="ko-KR" dirty="0">
                <a:latin typeface="Arial Black" panose="020B0A04020102020204" pitchFamily="34" charset="0"/>
              </a:rPr>
              <a:t>– </a:t>
            </a:r>
            <a:r>
              <a:rPr lang="ko-KR" altLang="en-US" dirty="0">
                <a:latin typeface="Arial Black" panose="020B0A04020102020204" pitchFamily="34" charset="0"/>
              </a:rPr>
              <a:t>클라이언트 </a:t>
            </a:r>
            <a:r>
              <a:rPr lang="ko-KR" altLang="en-US" dirty="0" smtClean="0">
                <a:latin typeface="Arial Black" panose="020B0A04020102020204" pitchFamily="34" charset="0"/>
              </a:rPr>
              <a:t>개념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757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4" y="0"/>
            <a:ext cx="11217896" cy="64102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1. TCP</a:t>
            </a:r>
            <a:r>
              <a:rPr lang="ko-KR" altLang="en-US" dirty="0">
                <a:latin typeface="Arial Black" panose="020B0A04020102020204" pitchFamily="34" charset="0"/>
              </a:rPr>
              <a:t>서버 </a:t>
            </a:r>
            <a:r>
              <a:rPr lang="en-US" altLang="ko-KR" dirty="0">
                <a:latin typeface="Arial Black" panose="020B0A04020102020204" pitchFamily="34" charset="0"/>
              </a:rPr>
              <a:t>– </a:t>
            </a:r>
            <a:r>
              <a:rPr lang="ko-KR" altLang="en-US" dirty="0">
                <a:latin typeface="Arial Black" panose="020B0A04020102020204" pitchFamily="34" charset="0"/>
              </a:rPr>
              <a:t>클라이언트 개념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186D314-3A6A-4E66-9ACD-5CA8F3ECCA04}"/>
              </a:ext>
            </a:extLst>
          </p:cNvPr>
          <p:cNvSpPr txBox="1"/>
          <p:nvPr/>
        </p:nvSpPr>
        <p:spPr>
          <a:xfrm>
            <a:off x="461914" y="641023"/>
            <a:ext cx="1121789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TCP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서버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–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클라이언트 핵심 동작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서버는 먼저 실행하여 클라이언트가 접속하기를 기다린다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클라이언트는 서버에 접속하여 데이터를 보낸다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서버는 클라이언트 접속을 수용하고 클라이언트가 보낸 데이터를 받아서 처리한다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서버는 처리한 데이터를 클라이언트에 보낸다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클라이언트는 서버가 보낸 데이터를 받아서 처리한다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데이터를 주고 받는 과정을 모두 마치면 접속을 끊는다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동작 원리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A</a:t>
            </a:r>
            <a:r>
              <a:rPr lang="ko-KR" altLang="en-US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단계 </a:t>
            </a:r>
            <a:r>
              <a:rPr lang="en-US" altLang="ko-KR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서버는 소켓을 생성한 후 클라이언트가 접속하기를 기다린다</a:t>
            </a:r>
            <a:r>
              <a:rPr lang="en-US" altLang="ko-KR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이때 서버가 사용하는 소켓은 특정 포트번호와 결합되어 있어서 이 포트 번호로 접속하는 클라이언트만 수용 할 수 있다</a:t>
            </a:r>
            <a:r>
              <a:rPr lang="en-US" altLang="ko-KR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B</a:t>
            </a:r>
            <a:r>
              <a:rPr lang="ko-KR" altLang="en-US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단계 </a:t>
            </a:r>
            <a:r>
              <a:rPr lang="en-US" altLang="ko-KR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클라이언트가 서버에 접속 한다</a:t>
            </a:r>
            <a:r>
              <a:rPr lang="en-US" altLang="ko-KR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이때 </a:t>
            </a:r>
            <a:r>
              <a:rPr lang="en-US" altLang="ko-KR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TCP </a:t>
            </a:r>
            <a:r>
              <a:rPr lang="ko-KR" altLang="en-US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프로토콜 수준에서 연결 설정을 위한 </a:t>
            </a:r>
            <a:r>
              <a:rPr lang="ko-KR" altLang="en-US" sz="14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패킷</a:t>
            </a:r>
            <a:r>
              <a:rPr lang="ko-KR" altLang="en-US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교환이 일어난다</a:t>
            </a:r>
            <a:r>
              <a:rPr lang="en-US" altLang="ko-KR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C</a:t>
            </a:r>
            <a:r>
              <a:rPr lang="ko-KR" altLang="en-US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단계 </a:t>
            </a:r>
            <a:r>
              <a:rPr lang="en-US" altLang="ko-KR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TCP </a:t>
            </a:r>
            <a:r>
              <a:rPr lang="ko-KR" altLang="en-US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프로토콜 수준의 연결 절차가 끝나면</a:t>
            </a:r>
            <a:r>
              <a:rPr lang="en-US" altLang="ko-KR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서버는 접속한 클라이언트와 통신할 수 있는 새로운 소켓을 생성한다</a:t>
            </a:r>
            <a:r>
              <a:rPr lang="en-US" altLang="ko-KR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이 소켓을 이용해 서버는 클라이언트와 데이터를 주고 받는다</a:t>
            </a:r>
            <a:r>
              <a:rPr lang="en-US" altLang="ko-KR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기존 소켓은 새로운 클라이언트 접속을 수용하는 용도로 계속 사용한다</a:t>
            </a:r>
            <a:r>
              <a:rPr lang="en-US" altLang="ko-KR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D</a:t>
            </a:r>
            <a:r>
              <a:rPr lang="ko-KR" altLang="en-US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단계 </a:t>
            </a:r>
            <a:r>
              <a:rPr lang="en-US" altLang="ko-KR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 </a:t>
            </a:r>
            <a:r>
              <a:rPr lang="ko-KR" altLang="en-US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두 클라이언트가 접속한 후의 상태를 나타낸 것이다</a:t>
            </a:r>
            <a:r>
              <a:rPr lang="en-US" altLang="ko-KR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서버에는 소켓이 총 세 개 존재하며</a:t>
            </a:r>
            <a:r>
              <a:rPr lang="en-US" altLang="ko-KR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이 중 두 소켓을 접속한 클라이언트와 통신하는 용도로 사용한다</a:t>
            </a:r>
            <a:r>
              <a:rPr lang="en-US" altLang="ko-KR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870100" y="2604241"/>
            <a:ext cx="9994646" cy="2130640"/>
            <a:chOff x="844398" y="4686954"/>
            <a:chExt cx="9994646" cy="2130640"/>
          </a:xfrm>
        </p:grpSpPr>
        <p:grpSp>
          <p:nvGrpSpPr>
            <p:cNvPr id="62" name="그룹 61"/>
            <p:cNvGrpSpPr/>
            <p:nvPr/>
          </p:nvGrpSpPr>
          <p:grpSpPr>
            <a:xfrm>
              <a:off x="844398" y="4686954"/>
              <a:ext cx="1089176" cy="1103531"/>
              <a:chOff x="844398" y="4686954"/>
              <a:chExt cx="1089176" cy="1103531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857249" y="5056286"/>
                <a:ext cx="1076325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rPr>
                  <a:t>TCP</a:t>
                </a:r>
                <a:r>
                  <a:rPr lang="ko-KR" altLang="en-US" sz="1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rPr>
                  <a:t>서버</a:t>
                </a:r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123541" y="5513486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대기</a:t>
                </a:r>
                <a:endParaRPr lang="ko-KR" alt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44398" y="4686954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rPr>
                  <a:t>A 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rPr>
                  <a:t>단</a:t>
                </a:r>
                <a:r>
                  <a: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rPr>
                  <a:t>계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3346600" y="4686954"/>
              <a:ext cx="3965727" cy="826532"/>
              <a:chOff x="2558898" y="4680932"/>
              <a:chExt cx="3965727" cy="826532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2571749" y="5050264"/>
                <a:ext cx="1076325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rPr>
                  <a:t>TCP</a:t>
                </a:r>
                <a:r>
                  <a:rPr lang="ko-KR" altLang="en-US" sz="1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rPr>
                  <a:t>서버</a:t>
                </a:r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558898" y="4680932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rPr>
                  <a:t>B 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rPr>
                  <a:t>단</a:t>
                </a:r>
                <a:r>
                  <a: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rPr>
                  <a:t>계</a:t>
                </a: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048249" y="5050264"/>
                <a:ext cx="1476376" cy="4572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rPr>
                  <a:t>TCP</a:t>
                </a:r>
              </a:p>
              <a:p>
                <a:pPr algn="ctr"/>
                <a:r>
                  <a:rPr lang="ko-KR" altLang="en-US" sz="1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rPr>
                  <a:t>클라이언트 </a:t>
                </a:r>
                <a:r>
                  <a:rPr lang="en-US" altLang="ko-KR" sz="1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rPr>
                  <a:t>#1</a:t>
                </a:r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cxnSp>
            <p:nvCxnSpPr>
              <p:cNvPr id="8" name="직선 화살표 연결선 7"/>
              <p:cNvCxnSpPr>
                <a:stCxn id="34" idx="1"/>
                <a:endCxn id="31" idx="3"/>
              </p:cNvCxnSpPr>
              <p:nvPr/>
            </p:nvCxnSpPr>
            <p:spPr>
              <a:xfrm flipH="1">
                <a:off x="3648074" y="5278864"/>
                <a:ext cx="1400175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688329" y="4989174"/>
                <a:ext cx="13035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클라이언트 접속</a:t>
                </a:r>
                <a:endParaRPr lang="ko-KR" alt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857249" y="5853831"/>
              <a:ext cx="3965727" cy="963763"/>
              <a:chOff x="2020735" y="5734445"/>
              <a:chExt cx="3965727" cy="963763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2033586" y="6192609"/>
                <a:ext cx="1076325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rPr>
                  <a:t>TCP</a:t>
                </a:r>
                <a:r>
                  <a:rPr lang="ko-KR" altLang="en-US" sz="1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rPr>
                  <a:t>서버</a:t>
                </a:r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020735" y="5823277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rPr>
                  <a:t>C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rPr>
                  <a:t> 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rPr>
                  <a:t>단</a:t>
                </a:r>
                <a:r>
                  <a: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rPr>
                  <a:t>계</a:t>
                </a: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4510086" y="5734445"/>
                <a:ext cx="1476376" cy="4572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rPr>
                  <a:t>TCP</a:t>
                </a:r>
              </a:p>
              <a:p>
                <a:pPr algn="ctr"/>
                <a:r>
                  <a:rPr lang="ko-KR" altLang="en-US" sz="1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rPr>
                  <a:t>클라이언트 </a:t>
                </a:r>
                <a:r>
                  <a:rPr lang="en-US" altLang="ko-KR" sz="1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rPr>
                  <a:t>#1</a:t>
                </a:r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803178" y="603458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통신</a:t>
                </a:r>
                <a:endParaRPr lang="ko-KR" alt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16" name="꺾인 연결선 15"/>
              <p:cNvCxnSpPr/>
              <p:nvPr/>
            </p:nvCxnSpPr>
            <p:spPr>
              <a:xfrm flipV="1">
                <a:off x="3109911" y="5944959"/>
                <a:ext cx="1400175" cy="381000"/>
              </a:xfrm>
              <a:prstGeom prst="bentConnector3">
                <a:avLst>
                  <a:gd name="adj1" fmla="val 84014"/>
                </a:avLst>
              </a:prstGeom>
              <a:ln w="28575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3109911" y="6421209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대기</a:t>
                </a:r>
                <a:endParaRPr lang="ko-KR" alt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873317" y="5456360"/>
              <a:ext cx="3965727" cy="1353514"/>
              <a:chOff x="6873317" y="4918797"/>
              <a:chExt cx="3965727" cy="1353514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6886168" y="5376961"/>
                <a:ext cx="1076325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rPr>
                  <a:t>TCP</a:t>
                </a:r>
                <a:r>
                  <a:rPr lang="ko-KR" altLang="en-US" sz="1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rPr>
                  <a:t>서버</a:t>
                </a:r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873317" y="5007629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rPr>
                  <a:t>D </a:t>
                </a:r>
                <a:r>
                  <a:rPr lang="ko-KR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rPr>
                  <a:t>단</a:t>
                </a:r>
                <a:r>
                  <a: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rPr>
                  <a:t>계</a:t>
                </a: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9362668" y="4918797"/>
                <a:ext cx="1476376" cy="4572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rPr>
                  <a:t>TCP</a:t>
                </a:r>
              </a:p>
              <a:p>
                <a:pPr algn="ctr"/>
                <a:r>
                  <a:rPr lang="ko-KR" altLang="en-US" sz="1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rPr>
                  <a:t>클라이언트 </a:t>
                </a:r>
                <a:r>
                  <a:rPr lang="en-US" altLang="ko-KR" sz="1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rPr>
                  <a:t>#1</a:t>
                </a:r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655759" y="52194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통신</a:t>
                </a:r>
                <a:endParaRPr lang="ko-KR" alt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47" name="꺾인 연결선 46"/>
              <p:cNvCxnSpPr/>
              <p:nvPr/>
            </p:nvCxnSpPr>
            <p:spPr>
              <a:xfrm flipV="1">
                <a:off x="7962493" y="5129311"/>
                <a:ext cx="1400175" cy="381000"/>
              </a:xfrm>
              <a:prstGeom prst="bentConnector3">
                <a:avLst>
                  <a:gd name="adj1" fmla="val 84014"/>
                </a:avLst>
              </a:prstGeom>
              <a:ln w="28575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직사각형 48"/>
              <p:cNvSpPr/>
              <p:nvPr/>
            </p:nvSpPr>
            <p:spPr>
              <a:xfrm>
                <a:off x="9362668" y="5815111"/>
                <a:ext cx="1476376" cy="4572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rPr>
                  <a:t>TCP</a:t>
                </a:r>
              </a:p>
              <a:p>
                <a:pPr algn="ctr"/>
                <a:r>
                  <a:rPr lang="ko-KR" altLang="en-US" sz="1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rPr>
                  <a:t>클라이언트 </a:t>
                </a:r>
                <a:r>
                  <a:rPr lang="en-US" altLang="ko-KR" sz="1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rPr>
                  <a:t>#2</a:t>
                </a:r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662580" y="5702804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통신</a:t>
                </a:r>
                <a:endParaRPr lang="ko-KR" alt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53" name="꺾인 연결선 52"/>
              <p:cNvCxnSpPr>
                <a:endCxn id="49" idx="1"/>
              </p:cNvCxnSpPr>
              <p:nvPr/>
            </p:nvCxnSpPr>
            <p:spPr>
              <a:xfrm>
                <a:off x="7962493" y="5697943"/>
                <a:ext cx="1400175" cy="345768"/>
              </a:xfrm>
              <a:prstGeom prst="bentConnector3">
                <a:avLst>
                  <a:gd name="adj1" fmla="val 84014"/>
                </a:avLst>
              </a:prstGeom>
              <a:ln w="28575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30418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28950"/>
            <a:ext cx="9905998" cy="80010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2. TCP</a:t>
            </a:r>
            <a:r>
              <a:rPr lang="ko-KR" altLang="en-US" dirty="0">
                <a:latin typeface="Arial Black" panose="020B0A04020102020204" pitchFamily="34" charset="0"/>
              </a:rPr>
              <a:t>서버 </a:t>
            </a:r>
            <a:r>
              <a:rPr lang="en-US" altLang="ko-KR" dirty="0">
                <a:latin typeface="Arial Black" panose="020B0A04020102020204" pitchFamily="34" charset="0"/>
              </a:rPr>
              <a:t>– </a:t>
            </a:r>
            <a:r>
              <a:rPr lang="ko-KR" altLang="en-US" dirty="0">
                <a:latin typeface="Arial Black" panose="020B0A04020102020204" pitchFamily="34" charset="0"/>
              </a:rPr>
              <a:t>클라이언트 </a:t>
            </a:r>
            <a:r>
              <a:rPr lang="ko-KR" altLang="en-US" dirty="0" smtClean="0">
                <a:latin typeface="Arial Black" panose="020B0A04020102020204" pitchFamily="34" charset="0"/>
              </a:rPr>
              <a:t>구현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26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4" y="0"/>
            <a:ext cx="11217896" cy="64102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2</a:t>
            </a:r>
            <a:r>
              <a:rPr lang="en-US" altLang="ko-KR" dirty="0" smtClean="0">
                <a:latin typeface="Arial Black" panose="020B0A04020102020204" pitchFamily="34" charset="0"/>
              </a:rPr>
              <a:t>. </a:t>
            </a:r>
            <a:r>
              <a:rPr lang="en-US" altLang="ko-KR" dirty="0">
                <a:latin typeface="Arial Black" panose="020B0A04020102020204" pitchFamily="34" charset="0"/>
              </a:rPr>
              <a:t>TCP</a:t>
            </a:r>
            <a:r>
              <a:rPr lang="ko-KR" altLang="en-US" dirty="0">
                <a:latin typeface="Arial Black" panose="020B0A04020102020204" pitchFamily="34" charset="0"/>
              </a:rPr>
              <a:t>서버 </a:t>
            </a:r>
            <a:r>
              <a:rPr lang="en-US" altLang="ko-KR" dirty="0">
                <a:latin typeface="Arial Black" panose="020B0A04020102020204" pitchFamily="34" charset="0"/>
              </a:rPr>
              <a:t>– </a:t>
            </a:r>
            <a:r>
              <a:rPr lang="ko-KR" altLang="en-US" dirty="0">
                <a:latin typeface="Arial Black" panose="020B0A04020102020204" pitchFamily="34" charset="0"/>
              </a:rPr>
              <a:t>클라이언트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186D314-3A6A-4E66-9ACD-5CA8F3ECCA04}"/>
              </a:ext>
            </a:extLst>
          </p:cNvPr>
          <p:cNvSpPr txBox="1"/>
          <p:nvPr/>
        </p:nvSpPr>
        <p:spPr>
          <a:xfrm>
            <a:off x="461914" y="647562"/>
            <a:ext cx="1121789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Winsock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응용 프로그램의 공통 구조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TCP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서버 함수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socket()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함수로 소켓을 생성함으로써 사용할 프로토콜을 결정한다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bind()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함수로 지역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IP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주소와 지역 포트 번호를 결정한다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l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isten()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함수로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TCP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LISTENING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상태로 변경한다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accept()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함수로 자신에게 접속한 클라이언트와 통신할 수 있는 새로운 소켓을 생성한다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이때 원격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IP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주소와 원격 포트 번화가 결정된다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send(),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recv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함수로 클라이언트와 통신을 수행한 후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closesocket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함수로 소켓을 닫는다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새로운 클라이언트 접속이 들어올 때마다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4~5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과정을 반복한다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2974" y="1204496"/>
            <a:ext cx="10363202" cy="2230855"/>
            <a:chOff x="942974" y="1204496"/>
            <a:chExt cx="10363202" cy="2230855"/>
          </a:xfrm>
        </p:grpSpPr>
        <p:sp>
          <p:nvSpPr>
            <p:cNvPr id="7" name="직사각형 6"/>
            <p:cNvSpPr/>
            <p:nvPr/>
          </p:nvSpPr>
          <p:spPr>
            <a:xfrm>
              <a:off x="942975" y="1543050"/>
              <a:ext cx="1247776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rial Black" pitchFamily="34" charset="0"/>
                </a:rPr>
                <a:t>socket()</a:t>
              </a:r>
              <a:endParaRPr lang="ko-KR" altLang="en-US" dirty="0">
                <a:latin typeface="Arial Black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2974" y="1204496"/>
              <a:ext cx="10432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Arial Black" pitchFamily="34" charset="0"/>
                </a:rPr>
                <a:t>TCP</a:t>
              </a:r>
              <a:r>
                <a:rPr lang="ko-KR" altLang="en-US" sz="1600" dirty="0" smtClean="0">
                  <a:latin typeface="Arial Black" pitchFamily="34" charset="0"/>
                </a:rPr>
                <a:t>서버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514600" y="1543050"/>
              <a:ext cx="962026" cy="4572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rial Black" pitchFamily="34" charset="0"/>
                </a:rPr>
                <a:t>bind()</a:t>
              </a:r>
              <a:endParaRPr lang="ko-KR" altLang="en-US" dirty="0">
                <a:latin typeface="Arial Black" pitchFamily="34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762375" y="1543050"/>
              <a:ext cx="1247776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rial Black" pitchFamily="34" charset="0"/>
                </a:rPr>
                <a:t>listen()</a:t>
              </a:r>
              <a:endParaRPr lang="ko-KR" altLang="en-US" dirty="0">
                <a:latin typeface="Arial Black" pitchFamily="34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295900" y="1543050"/>
              <a:ext cx="1247776" cy="457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rial Black" pitchFamily="34" charset="0"/>
                </a:rPr>
                <a:t>accept()</a:t>
              </a:r>
              <a:endParaRPr lang="ko-KR" altLang="en-US" dirty="0">
                <a:latin typeface="Arial Black" pitchFamily="34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810375" y="1543050"/>
              <a:ext cx="1000125" cy="4572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latin typeface="Arial Black" pitchFamily="34" charset="0"/>
                </a:rPr>
                <a:t>recv</a:t>
              </a:r>
              <a:r>
                <a:rPr lang="en-US" altLang="ko-KR" dirty="0" smtClean="0">
                  <a:latin typeface="Arial Black" pitchFamily="34" charset="0"/>
                </a:rPr>
                <a:t>()</a:t>
              </a:r>
              <a:endParaRPr lang="ko-KR" altLang="en-US" dirty="0">
                <a:latin typeface="Arial Black" pitchFamily="34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8096250" y="1543050"/>
              <a:ext cx="1000125" cy="457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rial Black" pitchFamily="34" charset="0"/>
                </a:rPr>
                <a:t>send()</a:t>
              </a:r>
              <a:endParaRPr lang="ko-KR" altLang="en-US" dirty="0">
                <a:latin typeface="Arial Black" pitchFamily="34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382125" y="1543050"/>
              <a:ext cx="1924050" cy="4572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latin typeface="Arial Black" pitchFamily="34" charset="0"/>
                </a:rPr>
                <a:t>closesocket</a:t>
              </a:r>
              <a:r>
                <a:rPr lang="en-US" altLang="ko-KR" dirty="0" smtClean="0">
                  <a:latin typeface="Arial Black" pitchFamily="34" charset="0"/>
                </a:rPr>
                <a:t>()</a:t>
              </a:r>
              <a:endParaRPr lang="ko-KR" altLang="en-US" dirty="0">
                <a:latin typeface="Arial Black" pitchFamily="34" charset="0"/>
              </a:endParaRPr>
            </a:p>
          </p:txBody>
        </p:sp>
        <p:cxnSp>
          <p:nvCxnSpPr>
            <p:cNvPr id="12" name="직선 화살표 연결선 11"/>
            <p:cNvCxnSpPr>
              <a:stCxn id="7" idx="3"/>
              <a:endCxn id="38" idx="1"/>
            </p:cNvCxnSpPr>
            <p:nvPr/>
          </p:nvCxnSpPr>
          <p:spPr>
            <a:xfrm>
              <a:off x="2190751" y="1771650"/>
              <a:ext cx="323849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38" idx="3"/>
              <a:endCxn id="40" idx="1"/>
            </p:cNvCxnSpPr>
            <p:nvPr/>
          </p:nvCxnSpPr>
          <p:spPr>
            <a:xfrm>
              <a:off x="3476626" y="1771650"/>
              <a:ext cx="285749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40" idx="3"/>
              <a:endCxn id="41" idx="1"/>
            </p:cNvCxnSpPr>
            <p:nvPr/>
          </p:nvCxnSpPr>
          <p:spPr>
            <a:xfrm>
              <a:off x="5010151" y="1771650"/>
              <a:ext cx="285749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41" idx="3"/>
              <a:endCxn id="48" idx="1"/>
            </p:cNvCxnSpPr>
            <p:nvPr/>
          </p:nvCxnSpPr>
          <p:spPr>
            <a:xfrm>
              <a:off x="6543676" y="1771650"/>
              <a:ext cx="266699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48" idx="3"/>
              <a:endCxn id="52" idx="1"/>
            </p:cNvCxnSpPr>
            <p:nvPr/>
          </p:nvCxnSpPr>
          <p:spPr>
            <a:xfrm>
              <a:off x="7810500" y="1771650"/>
              <a:ext cx="285750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52" idx="3"/>
              <a:endCxn id="54" idx="1"/>
            </p:cNvCxnSpPr>
            <p:nvPr/>
          </p:nvCxnSpPr>
          <p:spPr>
            <a:xfrm>
              <a:off x="9096375" y="1771650"/>
              <a:ext cx="285750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>
            <a:xfrm>
              <a:off x="942976" y="2971800"/>
              <a:ext cx="1247776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rial Black" pitchFamily="34" charset="0"/>
                </a:rPr>
                <a:t>socket()</a:t>
              </a:r>
              <a:endParaRPr lang="ko-KR" altLang="en-US" dirty="0">
                <a:latin typeface="Arial Black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42975" y="2633246"/>
              <a:ext cx="1658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Arial Black" pitchFamily="34" charset="0"/>
                </a:rPr>
                <a:t>TCP</a:t>
              </a:r>
              <a:r>
                <a:rPr lang="ko-KR" altLang="en-US" sz="1600" dirty="0" smtClean="0">
                  <a:latin typeface="Arial Black" pitchFamily="34" charset="0"/>
                </a:rPr>
                <a:t>클라이언트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153025" y="2971800"/>
              <a:ext cx="1390652" cy="457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rial Black" pitchFamily="34" charset="0"/>
                </a:rPr>
                <a:t>connect()</a:t>
              </a:r>
              <a:endParaRPr lang="ko-KR" altLang="en-US" dirty="0">
                <a:latin typeface="Arial Black" pitchFamily="34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810376" y="2971800"/>
              <a:ext cx="1000125" cy="457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rial Black" pitchFamily="34" charset="0"/>
                </a:rPr>
                <a:t>send()</a:t>
              </a:r>
              <a:endParaRPr lang="ko-KR" altLang="en-US" dirty="0">
                <a:latin typeface="Arial Black" pitchFamily="34" charset="0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8096251" y="2971800"/>
              <a:ext cx="1000125" cy="4572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latin typeface="Arial Black" pitchFamily="34" charset="0"/>
                </a:rPr>
                <a:t>recv</a:t>
              </a:r>
              <a:r>
                <a:rPr lang="en-US" altLang="ko-KR" dirty="0" smtClean="0">
                  <a:latin typeface="Arial Black" pitchFamily="34" charset="0"/>
                </a:rPr>
                <a:t>()</a:t>
              </a:r>
              <a:endParaRPr lang="ko-KR" altLang="en-US" dirty="0">
                <a:latin typeface="Arial Black" pitchFamily="34" charset="0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9382126" y="2971800"/>
              <a:ext cx="1924050" cy="4572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latin typeface="Arial Black" pitchFamily="34" charset="0"/>
                </a:rPr>
                <a:t>closesocket</a:t>
              </a:r>
              <a:r>
                <a:rPr lang="en-US" altLang="ko-KR" dirty="0" smtClean="0">
                  <a:latin typeface="Arial Black" pitchFamily="34" charset="0"/>
                </a:rPr>
                <a:t>()</a:t>
              </a:r>
              <a:endParaRPr lang="ko-KR" altLang="en-US" dirty="0">
                <a:latin typeface="Arial Black" pitchFamily="34" charset="0"/>
              </a:endParaRPr>
            </a:p>
          </p:txBody>
        </p:sp>
        <p:cxnSp>
          <p:nvCxnSpPr>
            <p:cNvPr id="70" name="직선 화살표 연결선 69"/>
            <p:cNvCxnSpPr>
              <a:stCxn id="55" idx="3"/>
              <a:endCxn id="59" idx="1"/>
            </p:cNvCxnSpPr>
            <p:nvPr/>
          </p:nvCxnSpPr>
          <p:spPr>
            <a:xfrm>
              <a:off x="2190752" y="3200400"/>
              <a:ext cx="296227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stCxn id="59" idx="3"/>
              <a:endCxn id="60" idx="1"/>
            </p:cNvCxnSpPr>
            <p:nvPr/>
          </p:nvCxnSpPr>
          <p:spPr>
            <a:xfrm>
              <a:off x="6543677" y="3200400"/>
              <a:ext cx="266699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stCxn id="60" idx="3"/>
              <a:endCxn id="61" idx="1"/>
            </p:cNvCxnSpPr>
            <p:nvPr/>
          </p:nvCxnSpPr>
          <p:spPr>
            <a:xfrm>
              <a:off x="7810501" y="3200400"/>
              <a:ext cx="285750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stCxn id="61" idx="3"/>
              <a:endCxn id="67" idx="1"/>
            </p:cNvCxnSpPr>
            <p:nvPr/>
          </p:nvCxnSpPr>
          <p:spPr>
            <a:xfrm>
              <a:off x="9096376" y="3200400"/>
              <a:ext cx="285750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59" idx="0"/>
              <a:endCxn id="41" idx="2"/>
            </p:cNvCxnSpPr>
            <p:nvPr/>
          </p:nvCxnSpPr>
          <p:spPr>
            <a:xfrm flipV="1">
              <a:off x="5848351" y="2000250"/>
              <a:ext cx="71437" cy="9715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60" idx="0"/>
              <a:endCxn id="48" idx="2"/>
            </p:cNvCxnSpPr>
            <p:nvPr/>
          </p:nvCxnSpPr>
          <p:spPr>
            <a:xfrm flipH="1" flipV="1">
              <a:off x="7310438" y="2000250"/>
              <a:ext cx="1" cy="9715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>
              <a:stCxn id="52" idx="2"/>
              <a:endCxn id="61" idx="0"/>
            </p:cNvCxnSpPr>
            <p:nvPr/>
          </p:nvCxnSpPr>
          <p:spPr>
            <a:xfrm>
              <a:off x="8596313" y="2000250"/>
              <a:ext cx="1" cy="9715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꺾인 연결선 91"/>
            <p:cNvCxnSpPr>
              <a:stCxn id="52" idx="0"/>
              <a:endCxn id="41" idx="0"/>
            </p:cNvCxnSpPr>
            <p:nvPr/>
          </p:nvCxnSpPr>
          <p:spPr>
            <a:xfrm rot="16200000" flipV="1">
              <a:off x="7258051" y="204787"/>
              <a:ext cx="12700" cy="2676525"/>
            </a:xfrm>
            <a:prstGeom prst="bentConnector3">
              <a:avLst>
                <a:gd name="adj1" fmla="val 3299984"/>
              </a:avLst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꺾인 연결선 95"/>
            <p:cNvCxnSpPr>
              <a:stCxn id="61" idx="2"/>
              <a:endCxn id="59" idx="2"/>
            </p:cNvCxnSpPr>
            <p:nvPr/>
          </p:nvCxnSpPr>
          <p:spPr>
            <a:xfrm rot="5400000">
              <a:off x="7222333" y="2055019"/>
              <a:ext cx="12700" cy="2747963"/>
            </a:xfrm>
            <a:prstGeom prst="bentConnector3">
              <a:avLst>
                <a:gd name="adj1" fmla="val 2999984"/>
              </a:avLst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170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4" y="0"/>
            <a:ext cx="11217896" cy="64102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2</a:t>
            </a:r>
            <a:r>
              <a:rPr lang="en-US" altLang="ko-KR" dirty="0" smtClean="0">
                <a:latin typeface="Arial Black" panose="020B0A04020102020204" pitchFamily="34" charset="0"/>
              </a:rPr>
              <a:t>. </a:t>
            </a:r>
            <a:r>
              <a:rPr lang="en-US" altLang="ko-KR" dirty="0">
                <a:latin typeface="Arial Black" panose="020B0A04020102020204" pitchFamily="34" charset="0"/>
              </a:rPr>
              <a:t>TCP</a:t>
            </a:r>
            <a:r>
              <a:rPr lang="ko-KR" altLang="en-US" dirty="0">
                <a:latin typeface="Arial Black" panose="020B0A04020102020204" pitchFamily="34" charset="0"/>
              </a:rPr>
              <a:t>서버 </a:t>
            </a:r>
            <a:r>
              <a:rPr lang="en-US" altLang="ko-KR" dirty="0">
                <a:latin typeface="Arial Black" panose="020B0A04020102020204" pitchFamily="34" charset="0"/>
              </a:rPr>
              <a:t>– </a:t>
            </a:r>
            <a:r>
              <a:rPr lang="ko-KR" altLang="en-US" dirty="0">
                <a:latin typeface="Arial Black" panose="020B0A04020102020204" pitchFamily="34" charset="0"/>
              </a:rPr>
              <a:t>클라이언트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186D314-3A6A-4E66-9ACD-5CA8F3ECCA04}"/>
              </a:ext>
            </a:extLst>
          </p:cNvPr>
          <p:cNvSpPr txBox="1"/>
          <p:nvPr/>
        </p:nvSpPr>
        <p:spPr>
          <a:xfrm>
            <a:off x="461914" y="647562"/>
            <a:ext cx="1121789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b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ind()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함수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소켓과 소켓정보를 만들어 준다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i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nt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bind(SOCKET s,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const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struct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sockaddr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* name,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int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namelen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);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첫 번째 인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자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클라이언트 접속을 수용할 목적으로 만든 소켓으로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지역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IP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주소와 지역 포트 번호가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			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	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아직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결정되지 않은 상태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두 번째 인자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소켓 주소 구조체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(TCP/IP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의 경우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SOCKADDR_IN)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를 지역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IP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주소와 지역 포트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					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번호로 초기화하여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전달한다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세 번째 인자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소켓 주소 구조체의 길이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바이트 단위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listen()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함수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클라이언트를 접속 받을 준비를 한다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Int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listen(SOCKET s,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int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backlog);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첫 번째 인자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클라이언트 접속을 수용할 목적으로 만든 소켓으로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bind()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함수로 지역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IP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주소와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					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지역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PORT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번호를 설정한 상태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두 번째 인자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서버가 당장 처리하지 않더라도 접속 가능한 클라이언트의 개수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a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ccept()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함수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클라이언트의 접속요청을 기다렸다가 클라이언트 접속을 승인 시 클라이언트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				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소켓 정보로 소켓을 만들어 리턴 한다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SOCKET accept(SOCKET s,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struct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sockaddr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*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addr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int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*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addrlen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);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첫 번째 인자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클라이언트 접속을 수용할 목적으로 만든 소켓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bind()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함수로 지역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IP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주소와 지역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					PORT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번호를 설정하고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listen()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함수로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TCP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포트 상태를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LISTENING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으로 변경한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					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상태이다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두 번째 인자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소켓 주소 구조체를 전달하면 접속한 클라이언트의 주소체계 정보로 채워진다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세 번째 인자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소켓 주소 구조체의 크기</a:t>
            </a:r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23763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4" y="0"/>
            <a:ext cx="11217896" cy="64102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2</a:t>
            </a:r>
            <a:r>
              <a:rPr lang="en-US" altLang="ko-KR" dirty="0" smtClean="0">
                <a:latin typeface="Arial Black" panose="020B0A04020102020204" pitchFamily="34" charset="0"/>
              </a:rPr>
              <a:t>. </a:t>
            </a:r>
            <a:r>
              <a:rPr lang="en-US" altLang="ko-KR" dirty="0">
                <a:latin typeface="Arial Black" panose="020B0A04020102020204" pitchFamily="34" charset="0"/>
              </a:rPr>
              <a:t>TCP</a:t>
            </a:r>
            <a:r>
              <a:rPr lang="ko-KR" altLang="en-US" dirty="0">
                <a:latin typeface="Arial Black" panose="020B0A04020102020204" pitchFamily="34" charset="0"/>
              </a:rPr>
              <a:t>서버 </a:t>
            </a:r>
            <a:r>
              <a:rPr lang="en-US" altLang="ko-KR" dirty="0">
                <a:latin typeface="Arial Black" panose="020B0A04020102020204" pitchFamily="34" charset="0"/>
              </a:rPr>
              <a:t>– </a:t>
            </a:r>
            <a:r>
              <a:rPr lang="ko-KR" altLang="en-US" dirty="0">
                <a:latin typeface="Arial Black" panose="020B0A04020102020204" pitchFamily="34" charset="0"/>
              </a:rPr>
              <a:t>클라이언트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186D314-3A6A-4E66-9ACD-5CA8F3ECCA04}"/>
              </a:ext>
            </a:extLst>
          </p:cNvPr>
          <p:cNvSpPr txBox="1"/>
          <p:nvPr/>
        </p:nvSpPr>
        <p:spPr>
          <a:xfrm>
            <a:off x="461914" y="647562"/>
            <a:ext cx="11217896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TCP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클라이언트 함수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socket()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함수의 소켓을 생성함으로써 사용할 프로토콜을 결정한다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c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onnect()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함수로 서버에 접속한다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이때 원격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IP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주소와 원격 포트 번호는 물론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지역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IP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주소와 지역 포트 번호도 결정된다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s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end(),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recv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등의 데이터 전송 함수로 서버와 통신한 후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closesocket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함수로 소켓을 닫는다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connect()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함수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int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connect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(SOCKET s,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const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struct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sockaddr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*name,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int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namelen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);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첫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번째 인자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서버와 통신할 목적으로 만든 소켓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두 번째 인자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소켓 주소 구조체를 서버 주소로 초기화하여 전달한다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세 번째 인자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소켓 주소 구조체의 길이다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TCP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데이터 전송 함수</a:t>
            </a:r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s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end/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recv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가 가장 기본형태이며 다양한 함수가 존재한다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소켓 버퍼로의 접근을 가능하게 만들어준다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소켓 버퍼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송신버퍼와 수신버퍼를 통칭해서 이르는 말이다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송신 버퍼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는 데이터를 전송하기 전까지 임시로 저장해두는 영역</a:t>
            </a:r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수신 버퍼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는 데이터를 받아서 처리하기 전까지 임시로 저장해두는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영역</a:t>
            </a:r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TCP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는 데이터의 경계가 구분되지 않기 때문에 서로 데이터를 구분하는 약속이 필요하다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09707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4" y="0"/>
            <a:ext cx="11217896" cy="64102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2</a:t>
            </a:r>
            <a:r>
              <a:rPr lang="en-US" altLang="ko-KR" dirty="0" smtClean="0">
                <a:latin typeface="Arial Black" panose="020B0A04020102020204" pitchFamily="34" charset="0"/>
              </a:rPr>
              <a:t>. </a:t>
            </a:r>
            <a:r>
              <a:rPr lang="en-US" altLang="ko-KR" dirty="0">
                <a:latin typeface="Arial Black" panose="020B0A04020102020204" pitchFamily="34" charset="0"/>
              </a:rPr>
              <a:t>TCP</a:t>
            </a:r>
            <a:r>
              <a:rPr lang="ko-KR" altLang="en-US" dirty="0">
                <a:latin typeface="Arial Black" panose="020B0A04020102020204" pitchFamily="34" charset="0"/>
              </a:rPr>
              <a:t>서버 </a:t>
            </a:r>
            <a:r>
              <a:rPr lang="en-US" altLang="ko-KR" dirty="0">
                <a:latin typeface="Arial Black" panose="020B0A04020102020204" pitchFamily="34" charset="0"/>
              </a:rPr>
              <a:t>– </a:t>
            </a:r>
            <a:r>
              <a:rPr lang="ko-KR" altLang="en-US" dirty="0">
                <a:latin typeface="Arial Black" panose="020B0A04020102020204" pitchFamily="34" charset="0"/>
              </a:rPr>
              <a:t>클라이언트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186D314-3A6A-4E66-9ACD-5CA8F3ECCA04}"/>
              </a:ext>
            </a:extLst>
          </p:cNvPr>
          <p:cNvSpPr txBox="1"/>
          <p:nvPr/>
        </p:nvSpPr>
        <p:spPr>
          <a:xfrm>
            <a:off x="461914" y="647562"/>
            <a:ext cx="1121789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s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end()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함수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i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nt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send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(SOCKET s,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const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char*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buf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int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len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int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flags);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첫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번째 인자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통신할 대상과 연결된 소켓</a:t>
            </a:r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두 번째 인자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보낼 데이터를 담고 있는 버퍼의 주소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세 번째 인자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보낼 데이터의 크기</a:t>
            </a:r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네 번째 인자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send()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함수의 동작을 바꾸는 옵션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대부분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0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을 사용</a:t>
            </a:r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send()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에 사용하는 소켓의 특성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블로킹 소켓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앞선 예제들에서 작성한 모든 소켓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소켓을 대상으로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s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end()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함수를 호출하면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송신 버퍼의 여유 공간이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send()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함수의 세 번째 인자인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len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보다 작을 경우 해당 프로세스는 대기 상태가 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송신 버퍼에 충분한 공간이 생기면 프로세스는 깨어나고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len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크기만큼 데이터 복사가 일러난 후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send()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함수가 </a:t>
            </a: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리턴한다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리턴값은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len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과 같다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Tx/>
              <a:buChar char="-"/>
            </a:pPr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넌블로킹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 소켓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Ioctlsocket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함수를 이용하면 블로킹 소켓을 </a:t>
            </a: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넌블로킹으로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바꿀 수 있다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소켓을 대상으로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send()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함수를 호출하면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송신버퍼의 여유 공간만큼 데이터를 복사한 후 실제 복사한 바이트 수를 </a:t>
            </a: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리턴한다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이 경우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send()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함수의 리턴 값은 최소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1,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최대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len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이다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00508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811</Words>
  <Application>Microsoft Office PowerPoint</Application>
  <PresentationFormat>사용자 지정</PresentationFormat>
  <Paragraphs>157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회로</vt:lpstr>
      <vt:lpstr>Window network -chapter 2-</vt:lpstr>
      <vt:lpstr>목차</vt:lpstr>
      <vt:lpstr>1. TCP서버 – 클라이언트 개념</vt:lpstr>
      <vt:lpstr>1. TCP서버 – 클라이언트 개념</vt:lpstr>
      <vt:lpstr>2. TCP서버 – 클라이언트 구현</vt:lpstr>
      <vt:lpstr>2. TCP서버 – 클라이언트 구현</vt:lpstr>
      <vt:lpstr>2. TCP서버 – 클라이언트 구현</vt:lpstr>
      <vt:lpstr>2. TCP서버 – 클라이언트 구현</vt:lpstr>
      <vt:lpstr>2. TCP서버 – 클라이언트 구현</vt:lpstr>
      <vt:lpstr>2. TCP서버 – 클라이언트 구현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WINAPI -chapter 1-</dc:title>
  <dc:creator>Ji Hyeon Choi</dc:creator>
  <cp:lastModifiedBy>C-01</cp:lastModifiedBy>
  <cp:revision>61</cp:revision>
  <dcterms:created xsi:type="dcterms:W3CDTF">2019-02-07T15:32:53Z</dcterms:created>
  <dcterms:modified xsi:type="dcterms:W3CDTF">2019-05-21T03:41:36Z</dcterms:modified>
</cp:coreProperties>
</file>