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71" r:id="rId4"/>
    <p:sldId id="274" r:id="rId5"/>
    <p:sldId id="282" r:id="rId6"/>
    <p:sldId id="283" r:id="rId7"/>
    <p:sldId id="284" r:id="rId8"/>
    <p:sldId id="272" r:id="rId9"/>
    <p:sldId id="281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7" r:id="rId18"/>
    <p:sldId id="298" r:id="rId19"/>
    <p:sldId id="299" r:id="rId20"/>
    <p:sldId id="285" r:id="rId21"/>
    <p:sldId id="286" r:id="rId22"/>
    <p:sldId id="300" r:id="rId23"/>
    <p:sldId id="295" r:id="rId24"/>
    <p:sldId id="301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5B1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6" d="100"/>
          <a:sy n="106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CB87-63A3-4D15-9780-4ACAA288289D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6288-1547-4439-A833-C612F381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C450ED-D0C8-4FCA-A8AE-CA648BF3F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Window network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-chapter 3-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157906D-33E2-461E-8927-2A1914708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Thread </a:t>
            </a:r>
            <a:r>
              <a:rPr lang="ko-KR" altLang="en-US" sz="2400" dirty="0">
                <a:latin typeface="Arial Black" panose="020B0A04020102020204" pitchFamily="34" charset="0"/>
              </a:rPr>
              <a:t>전환 과정</a:t>
            </a:r>
            <a:endParaRPr lang="en-US" altLang="ko-KR" sz="2400" dirty="0">
              <a:latin typeface="Arial Black" panose="020B0A04020102020204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572804" y="1261642"/>
            <a:ext cx="9270229" cy="4863718"/>
            <a:chOff x="771525" y="1260916"/>
            <a:chExt cx="9270229" cy="4863718"/>
          </a:xfrm>
        </p:grpSpPr>
        <p:grpSp>
          <p:nvGrpSpPr>
            <p:cNvPr id="13" name="그룹 12"/>
            <p:cNvGrpSpPr/>
            <p:nvPr/>
          </p:nvGrpSpPr>
          <p:grpSpPr>
            <a:xfrm>
              <a:off x="771525" y="1343025"/>
              <a:ext cx="1935979" cy="1773138"/>
              <a:chOff x="771525" y="1343025"/>
              <a:chExt cx="1935979" cy="177313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771525" y="1343025"/>
                <a:ext cx="714375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962025" y="1752600"/>
                <a:ext cx="0" cy="73342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1219200" y="1752599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90158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49923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600200" y="2228850"/>
                <a:ext cx="771525" cy="466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CPU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71525" y="2777609"/>
                <a:ext cx="1935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1. Thread 1</a:t>
                </a:r>
                <a:r>
                  <a:rPr lang="ko-KR" altLang="en-US" sz="1600" dirty="0">
                    <a:latin typeface="Arial Black" pitchFamily="34" charset="0"/>
                  </a:rPr>
                  <a:t> 실행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792647" y="1260916"/>
              <a:ext cx="3108463" cy="2020103"/>
              <a:chOff x="2987537" y="1342281"/>
              <a:chExt cx="3108463" cy="202010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067297" y="1342281"/>
                <a:ext cx="714375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3257797" y="1751856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3514972" y="1751855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085930" y="1411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5695" y="1411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895972" y="2228106"/>
                <a:ext cx="771525" cy="466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CPU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87537" y="2777609"/>
                <a:ext cx="1553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2. </a:t>
                </a:r>
                <a:r>
                  <a:rPr lang="ko-KR" altLang="en-US" sz="1600" dirty="0" err="1">
                    <a:latin typeface="Arial Black" pitchFamily="34" charset="0"/>
                  </a:rPr>
                  <a:t>컨텍트</a:t>
                </a:r>
                <a:r>
                  <a:rPr lang="ko-KR" altLang="en-US" sz="1600" dirty="0">
                    <a:latin typeface="Arial Black" pitchFamily="34" charset="0"/>
                  </a:rPr>
                  <a:t> 전환</a:t>
                </a:r>
                <a:endParaRPr lang="en-US" altLang="ko-KR" sz="1600" dirty="0">
                  <a:latin typeface="Arial Black" pitchFamily="34" charset="0"/>
                </a:endParaRPr>
              </a:p>
              <a:p>
                <a:r>
                  <a:rPr lang="en-US" altLang="ko-KR" sz="1600" dirty="0">
                    <a:latin typeface="Arial Black" pitchFamily="34" charset="0"/>
                  </a:rPr>
                  <a:t>(1</a:t>
                </a:r>
                <a:r>
                  <a:rPr lang="ko-KR" altLang="en-US" sz="1600" dirty="0">
                    <a:latin typeface="Arial Black" pitchFamily="34" charset="0"/>
                  </a:rPr>
                  <a:t>에서 </a:t>
                </a:r>
                <a:r>
                  <a:rPr lang="en-US" altLang="ko-KR" sz="1600" dirty="0">
                    <a:latin typeface="Arial Black" pitchFamily="34" charset="0"/>
                  </a:rPr>
                  <a:t>2</a:t>
                </a:r>
                <a:r>
                  <a:rPr lang="ko-KR" altLang="en-US" sz="1600" dirty="0">
                    <a:latin typeface="Arial Black" pitchFamily="34" charset="0"/>
                  </a:rPr>
                  <a:t>로</a:t>
                </a:r>
                <a:r>
                  <a:rPr lang="en-US" altLang="ko-KR" sz="1600" dirty="0">
                    <a:latin typeface="Arial Black" pitchFamily="34" charset="0"/>
                  </a:rPr>
                  <a:t>)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800600" y="1411842"/>
                <a:ext cx="1295400" cy="521687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itchFamily="34" charset="0"/>
                  </a:rPr>
                  <a:t>Thread 1</a:t>
                </a:r>
              </a:p>
              <a:p>
                <a:pPr algn="ctr"/>
                <a:r>
                  <a:rPr lang="ko-KR" altLang="en-US" sz="1600" dirty="0">
                    <a:latin typeface="Arial Black" pitchFamily="34" charset="0"/>
                  </a:rPr>
                  <a:t>레지스터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800600" y="2814942"/>
                <a:ext cx="1295400" cy="521687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itchFamily="34" charset="0"/>
                  </a:rPr>
                  <a:t>Thread 2</a:t>
                </a:r>
              </a:p>
              <a:p>
                <a:pPr algn="ctr"/>
                <a:r>
                  <a:rPr lang="ko-KR" altLang="en-US" sz="1600" dirty="0">
                    <a:latin typeface="Arial Black" pitchFamily="34" charset="0"/>
                  </a:rPr>
                  <a:t>레지스터</a:t>
                </a:r>
              </a:p>
            </p:txBody>
          </p:sp>
          <p:cxnSp>
            <p:nvCxnSpPr>
              <p:cNvPr id="25" name="직선 화살표 연결선 24"/>
              <p:cNvCxnSpPr>
                <a:stCxn id="23" idx="0"/>
                <a:endCxn id="20" idx="3"/>
              </p:cNvCxnSpPr>
              <p:nvPr/>
            </p:nvCxnSpPr>
            <p:spPr>
              <a:xfrm flipH="1" flipV="1">
                <a:off x="4667497" y="2461469"/>
                <a:ext cx="780803" cy="35347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stCxn id="23" idx="1"/>
                <a:endCxn id="20" idx="2"/>
              </p:cNvCxnSpPr>
              <p:nvPr/>
            </p:nvCxnSpPr>
            <p:spPr>
              <a:xfrm flipH="1" flipV="1">
                <a:off x="4281735" y="2694831"/>
                <a:ext cx="518865" cy="3809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0" idx="3"/>
                <a:endCxn id="22" idx="2"/>
              </p:cNvCxnSpPr>
              <p:nvPr/>
            </p:nvCxnSpPr>
            <p:spPr>
              <a:xfrm flipV="1">
                <a:off x="4667497" y="1933529"/>
                <a:ext cx="780803" cy="527940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20" idx="0"/>
                <a:endCxn id="22" idx="1"/>
              </p:cNvCxnSpPr>
              <p:nvPr/>
            </p:nvCxnSpPr>
            <p:spPr>
              <a:xfrm flipV="1">
                <a:off x="4281735" y="1672686"/>
                <a:ext cx="518865" cy="555420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771525" y="4104531"/>
              <a:ext cx="3028703" cy="2020103"/>
              <a:chOff x="3067297" y="1342281"/>
              <a:chExt cx="3028703" cy="202010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067297" y="1342281"/>
                <a:ext cx="714375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화살표 연결선 39"/>
              <p:cNvCxnSpPr/>
              <p:nvPr/>
            </p:nvCxnSpPr>
            <p:spPr>
              <a:xfrm>
                <a:off x="3257797" y="1751856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3514972" y="1751855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085930" y="1411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345695" y="1411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895972" y="2228106"/>
                <a:ext cx="771525" cy="466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CPU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77069" y="2777609"/>
                <a:ext cx="1553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4. </a:t>
                </a:r>
                <a:r>
                  <a:rPr lang="ko-KR" altLang="en-US" sz="1600" dirty="0" err="1">
                    <a:latin typeface="Arial Black" pitchFamily="34" charset="0"/>
                  </a:rPr>
                  <a:t>컨텍트</a:t>
                </a:r>
                <a:r>
                  <a:rPr lang="ko-KR" altLang="en-US" sz="1600" dirty="0">
                    <a:latin typeface="Arial Black" pitchFamily="34" charset="0"/>
                  </a:rPr>
                  <a:t> 전환</a:t>
                </a:r>
                <a:endParaRPr lang="en-US" altLang="ko-KR" sz="1600" dirty="0">
                  <a:latin typeface="Arial Black" pitchFamily="34" charset="0"/>
                </a:endParaRPr>
              </a:p>
              <a:p>
                <a:r>
                  <a:rPr lang="en-US" altLang="ko-KR" sz="1600" dirty="0">
                    <a:latin typeface="Arial Black" pitchFamily="34" charset="0"/>
                  </a:rPr>
                  <a:t>(2</a:t>
                </a:r>
                <a:r>
                  <a:rPr lang="ko-KR" altLang="en-US" sz="1600" dirty="0">
                    <a:latin typeface="Arial Black" pitchFamily="34" charset="0"/>
                  </a:rPr>
                  <a:t>에서 </a:t>
                </a:r>
                <a:r>
                  <a:rPr lang="en-US" altLang="ko-KR" sz="1600" dirty="0">
                    <a:latin typeface="Arial Black" pitchFamily="34" charset="0"/>
                  </a:rPr>
                  <a:t>1</a:t>
                </a:r>
                <a:r>
                  <a:rPr lang="ko-KR" altLang="en-US" sz="1600" dirty="0">
                    <a:latin typeface="Arial Black" pitchFamily="34" charset="0"/>
                  </a:rPr>
                  <a:t>로</a:t>
                </a:r>
                <a:r>
                  <a:rPr lang="en-US" altLang="ko-KR" sz="1600" dirty="0">
                    <a:latin typeface="Arial Black" pitchFamily="34" charset="0"/>
                  </a:rPr>
                  <a:t>)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00600" y="1411842"/>
                <a:ext cx="1295400" cy="521687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itchFamily="34" charset="0"/>
                  </a:rPr>
                  <a:t>Thread 1</a:t>
                </a:r>
              </a:p>
              <a:p>
                <a:pPr algn="ctr"/>
                <a:r>
                  <a:rPr lang="ko-KR" altLang="en-US" sz="1600" dirty="0">
                    <a:latin typeface="Arial Black" pitchFamily="34" charset="0"/>
                  </a:rPr>
                  <a:t>레지스터</a:t>
                </a: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00600" y="2814942"/>
                <a:ext cx="1295400" cy="521687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itchFamily="34" charset="0"/>
                  </a:rPr>
                  <a:t>Thread 2</a:t>
                </a:r>
              </a:p>
              <a:p>
                <a:pPr algn="ctr"/>
                <a:r>
                  <a:rPr lang="ko-KR" altLang="en-US" sz="1600" dirty="0">
                    <a:latin typeface="Arial Black" pitchFamily="34" charset="0"/>
                  </a:rPr>
                  <a:t>레지스터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8105775" y="1494681"/>
              <a:ext cx="1935979" cy="1773138"/>
              <a:chOff x="771525" y="1343025"/>
              <a:chExt cx="1935979" cy="1773138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771525" y="1343025"/>
                <a:ext cx="714375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화살표 연결선 53"/>
              <p:cNvCxnSpPr/>
              <p:nvPr/>
            </p:nvCxnSpPr>
            <p:spPr>
              <a:xfrm>
                <a:off x="962025" y="1752600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219200" y="1752599"/>
                <a:ext cx="0" cy="73342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790158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49923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600200" y="2228850"/>
                <a:ext cx="771525" cy="466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CPU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71525" y="2777609"/>
                <a:ext cx="1935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3. Thread 1</a:t>
                </a:r>
                <a:r>
                  <a:rPr lang="ko-KR" altLang="en-US" sz="1600" dirty="0">
                    <a:latin typeface="Arial Black" pitchFamily="34" charset="0"/>
                  </a:rPr>
                  <a:t> 실행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886325" y="4337150"/>
              <a:ext cx="1935979" cy="1773138"/>
              <a:chOff x="771525" y="1343025"/>
              <a:chExt cx="1935979" cy="1773138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771525" y="1343025"/>
                <a:ext cx="714375" cy="1352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962025" y="1752600"/>
                <a:ext cx="0" cy="73342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/>
              <p:cNvCxnSpPr/>
              <p:nvPr/>
            </p:nvCxnSpPr>
            <p:spPr>
              <a:xfrm>
                <a:off x="1219200" y="1752599"/>
                <a:ext cx="0" cy="733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90158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1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49923" y="141184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itchFamily="34" charset="0"/>
                  </a:rPr>
                  <a:t>2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00200" y="2228850"/>
                <a:ext cx="771525" cy="466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itchFamily="34" charset="0"/>
                  </a:rPr>
                  <a:t>CPU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71525" y="2777609"/>
                <a:ext cx="1935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itchFamily="34" charset="0"/>
                  </a:rPr>
                  <a:t>5. Thread 1</a:t>
                </a:r>
                <a:r>
                  <a:rPr lang="ko-KR" altLang="en-US" sz="1600" dirty="0">
                    <a:latin typeface="Arial Black" pitchFamily="34" charset="0"/>
                  </a:rPr>
                  <a:t> 실행</a:t>
                </a:r>
                <a:endParaRPr lang="ko-KR" altLang="en-US" dirty="0">
                  <a:latin typeface="Arial Black" pitchFamily="34" charset="0"/>
                </a:endParaRPr>
              </a:p>
            </p:txBody>
          </p:sp>
        </p:grpSp>
        <p:cxnSp>
          <p:nvCxnSpPr>
            <p:cNvPr id="69" name="직선 화살표 연결선 68"/>
            <p:cNvCxnSpPr>
              <a:stCxn id="46" idx="1"/>
              <a:endCxn id="44" idx="0"/>
            </p:cNvCxnSpPr>
            <p:nvPr/>
          </p:nvCxnSpPr>
          <p:spPr>
            <a:xfrm flipH="1">
              <a:off x="1985963" y="4434936"/>
              <a:ext cx="518865" cy="5554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46" idx="2"/>
              <a:endCxn id="44" idx="3"/>
            </p:cNvCxnSpPr>
            <p:nvPr/>
          </p:nvCxnSpPr>
          <p:spPr>
            <a:xfrm flipH="1">
              <a:off x="2371725" y="4695779"/>
              <a:ext cx="780803" cy="5279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4" idx="2"/>
              <a:endCxn id="47" idx="1"/>
            </p:cNvCxnSpPr>
            <p:nvPr/>
          </p:nvCxnSpPr>
          <p:spPr>
            <a:xfrm>
              <a:off x="1985963" y="5457081"/>
              <a:ext cx="518865" cy="3809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4" idx="3"/>
              <a:endCxn id="47" idx="0"/>
            </p:cNvCxnSpPr>
            <p:nvPr/>
          </p:nvCxnSpPr>
          <p:spPr>
            <a:xfrm>
              <a:off x="2371725" y="5223719"/>
              <a:ext cx="780803" cy="35347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6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전환 과정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1</a:t>
            </a:r>
            <a:r>
              <a:rPr lang="ko-KR" altLang="en-US" sz="2000" dirty="0">
                <a:latin typeface="Arial Black" panose="020B0A04020102020204" pitchFamily="34" charset="0"/>
              </a:rPr>
              <a:t>번 실행 중</a:t>
            </a:r>
            <a:r>
              <a:rPr lang="en-US" altLang="ko-KR" sz="2000" dirty="0">
                <a:latin typeface="Arial Black" panose="020B0A04020102020204" pitchFamily="34" charset="0"/>
              </a:rPr>
              <a:t>, </a:t>
            </a:r>
            <a:r>
              <a:rPr lang="ko-KR" altLang="en-US" sz="2000" dirty="0">
                <a:latin typeface="Arial Black" panose="020B0A04020102020204" pitchFamily="34" charset="0"/>
              </a:rPr>
              <a:t>명령을 하나씩 수행할 때마다 </a:t>
            </a:r>
            <a:r>
              <a:rPr lang="en-US" altLang="ko-KR" sz="2000" dirty="0">
                <a:latin typeface="Arial Black" panose="020B0A04020102020204" pitchFamily="34" charset="0"/>
              </a:rPr>
              <a:t>CPU </a:t>
            </a:r>
            <a:r>
              <a:rPr lang="ko-KR" altLang="en-US" sz="2000" dirty="0">
                <a:latin typeface="Arial Black" panose="020B0A04020102020204" pitchFamily="34" charset="0"/>
              </a:rPr>
              <a:t>레지스터 값과 메모리의 </a:t>
            </a:r>
            <a:r>
              <a:rPr lang="ko-KR" altLang="en-US" sz="2000" dirty="0" err="1">
                <a:latin typeface="Arial Black" panose="020B0A04020102020204" pitchFamily="34" charset="0"/>
              </a:rPr>
              <a:t>스택</a:t>
            </a:r>
            <a:r>
              <a:rPr lang="ko-KR" altLang="en-US" sz="2000" dirty="0">
                <a:latin typeface="Arial Black" panose="020B0A04020102020204" pitchFamily="34" charset="0"/>
              </a:rPr>
              <a:t> 내용이 변경된다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Black" panose="020B0A04020102020204" pitchFamily="34" charset="0"/>
              </a:rPr>
              <a:t>Thread 1</a:t>
            </a:r>
            <a:r>
              <a:rPr lang="ko-KR" altLang="en-US" sz="2000" dirty="0">
                <a:latin typeface="Arial Black" panose="020B0A04020102020204" pitchFamily="34" charset="0"/>
              </a:rPr>
              <a:t>번의 실행을 중지하고 실행 상태를 저장한다</a:t>
            </a:r>
            <a:r>
              <a:rPr lang="en-US" altLang="ko-KR" sz="2000" dirty="0">
                <a:latin typeface="Arial Black" panose="020B0A04020102020204" pitchFamily="34" charset="0"/>
              </a:rPr>
              <a:t>.(</a:t>
            </a:r>
            <a:r>
              <a:rPr lang="ko-KR" altLang="en-US" sz="2000" dirty="0" err="1">
                <a:latin typeface="Arial Black" panose="020B0A04020102020204" pitchFamily="34" charset="0"/>
              </a:rPr>
              <a:t>스택은</a:t>
            </a:r>
            <a:r>
              <a:rPr lang="ko-KR" altLang="en-US" sz="2000" dirty="0">
                <a:latin typeface="Arial Black" panose="020B0A04020102020204" pitchFamily="34" charset="0"/>
              </a:rPr>
              <a:t> 메모리에 계속 유지되므로 그림에서는 </a:t>
            </a:r>
            <a:r>
              <a:rPr lang="en-US" altLang="ko-KR" sz="2000" dirty="0">
                <a:latin typeface="Arial Black" panose="020B0A04020102020204" pitchFamily="34" charset="0"/>
              </a:rPr>
              <a:t>CPU </a:t>
            </a:r>
            <a:r>
              <a:rPr lang="ko-KR" altLang="en-US" sz="2000" dirty="0">
                <a:latin typeface="Arial Black" panose="020B0A04020102020204" pitchFamily="34" charset="0"/>
              </a:rPr>
              <a:t>레지스터만 저장하는 것으로 표시했다</a:t>
            </a:r>
            <a:r>
              <a:rPr lang="en-US" altLang="ko-KR" sz="2000" dirty="0">
                <a:latin typeface="Arial Black" panose="020B0A04020102020204" pitchFamily="34" charset="0"/>
              </a:rPr>
              <a:t>). </a:t>
            </a:r>
            <a:r>
              <a:rPr lang="ko-KR" altLang="en-US" sz="2000" dirty="0">
                <a:latin typeface="Arial Black" panose="020B0A04020102020204" pitchFamily="34" charset="0"/>
              </a:rPr>
              <a:t>이전에 저장해둔 </a:t>
            </a:r>
            <a:r>
              <a:rPr lang="en-US" altLang="ko-KR" sz="2000" dirty="0">
                <a:latin typeface="Arial Black" panose="020B0A04020102020204" pitchFamily="34" charset="0"/>
              </a:rPr>
              <a:t>Thread 2</a:t>
            </a:r>
            <a:r>
              <a:rPr lang="ko-KR" altLang="en-US" sz="2000" dirty="0">
                <a:latin typeface="Arial Black" panose="020B0A04020102020204" pitchFamily="34" charset="0"/>
              </a:rPr>
              <a:t>의 상태를 복원한다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Black" panose="020B0A04020102020204" pitchFamily="34" charset="0"/>
              </a:rPr>
              <a:t>Thread 2</a:t>
            </a:r>
            <a:r>
              <a:rPr lang="ko-KR" altLang="en-US" sz="2000" dirty="0">
                <a:latin typeface="Arial Black" panose="020B0A04020102020204" pitchFamily="34" charset="0"/>
              </a:rPr>
              <a:t>번 실행 중</a:t>
            </a:r>
            <a:r>
              <a:rPr lang="en-US" altLang="ko-KR" sz="2000" dirty="0">
                <a:latin typeface="Arial Black" panose="020B0A04020102020204" pitchFamily="34" charset="0"/>
              </a:rPr>
              <a:t>, </a:t>
            </a:r>
            <a:r>
              <a:rPr lang="ko-KR" altLang="en-US" sz="2000" dirty="0">
                <a:latin typeface="Arial Black" panose="020B0A04020102020204" pitchFamily="34" charset="0"/>
              </a:rPr>
              <a:t>명령을 하나씩 수행할 때마다 </a:t>
            </a:r>
            <a:r>
              <a:rPr lang="en-US" altLang="ko-KR" sz="2000" dirty="0">
                <a:latin typeface="Arial Black" panose="020B0A04020102020204" pitchFamily="34" charset="0"/>
              </a:rPr>
              <a:t>CPU </a:t>
            </a:r>
            <a:r>
              <a:rPr lang="ko-KR" altLang="en-US" sz="2000" dirty="0">
                <a:latin typeface="Arial Black" panose="020B0A04020102020204" pitchFamily="34" charset="0"/>
              </a:rPr>
              <a:t>레지스터 값과 메모리의 </a:t>
            </a:r>
            <a:r>
              <a:rPr lang="ko-KR" altLang="en-US" sz="2000" dirty="0" err="1">
                <a:latin typeface="Arial Black" panose="020B0A04020102020204" pitchFamily="34" charset="0"/>
              </a:rPr>
              <a:t>스택</a:t>
            </a:r>
            <a:r>
              <a:rPr lang="ko-KR" altLang="en-US" sz="2000" dirty="0">
                <a:latin typeface="Arial Black" panose="020B0A04020102020204" pitchFamily="34" charset="0"/>
              </a:rPr>
              <a:t> 내용이 변경된다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Black" panose="020B0A04020102020204" pitchFamily="34" charset="0"/>
              </a:rPr>
              <a:t>Thread 2</a:t>
            </a:r>
            <a:r>
              <a:rPr lang="ko-KR" altLang="en-US" sz="2000" dirty="0">
                <a:latin typeface="Arial Black" panose="020B0A04020102020204" pitchFamily="34" charset="0"/>
              </a:rPr>
              <a:t>번의 실행을 중지하고 실행 상태를 저장한다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이전에 저장해둔 </a:t>
            </a:r>
            <a:r>
              <a:rPr lang="en-US" altLang="ko-KR" sz="2000" dirty="0">
                <a:latin typeface="Arial Black" panose="020B0A04020102020204" pitchFamily="34" charset="0"/>
              </a:rPr>
              <a:t>Thread 1</a:t>
            </a:r>
            <a:r>
              <a:rPr lang="ko-KR" altLang="en-US" sz="2000" dirty="0">
                <a:latin typeface="Arial Black" panose="020B0A04020102020204" pitchFamily="34" charset="0"/>
              </a:rPr>
              <a:t>의 상태를 복원한다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Arial Black" panose="020B0A04020102020204" pitchFamily="34" charset="0"/>
              </a:rPr>
              <a:t>Thread 1</a:t>
            </a:r>
            <a:r>
              <a:rPr lang="ko-KR" altLang="en-US" sz="2000" dirty="0">
                <a:latin typeface="Arial Black" panose="020B0A04020102020204" pitchFamily="34" charset="0"/>
              </a:rPr>
              <a:t>을 다시 실행한다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이전 실행 상태를 복원했으므로 </a:t>
            </a:r>
            <a:r>
              <a:rPr lang="en-US" altLang="ko-KR" sz="2000" dirty="0">
                <a:latin typeface="Arial Black" panose="020B0A04020102020204" pitchFamily="34" charset="0"/>
              </a:rPr>
              <a:t>Thread 1</a:t>
            </a:r>
            <a:r>
              <a:rPr lang="ko-KR" altLang="en-US" sz="2000" dirty="0">
                <a:latin typeface="Arial Black" panose="020B0A04020102020204" pitchFamily="34" charset="0"/>
              </a:rPr>
              <a:t>은 마지막으로 수행한 명령 다음 위치부터 진행한다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45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</a:rPr>
              <a:t>Window</a:t>
            </a:r>
            <a:r>
              <a:rPr lang="ko-KR" altLang="en-US" sz="2000" dirty="0">
                <a:latin typeface="Arial Black" panose="020B0A04020102020204" pitchFamily="34" charset="0"/>
              </a:rPr>
              <a:t> 작업 관리자를 통해 어떠한 응용 프로그램들이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를 어떻게 쓰고 있는지 볼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026" name="Picture 2" descr="C:\Users\C-01\Desktop\Window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89" y="1273075"/>
            <a:ext cx="3881486" cy="27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-01\Desktop\Window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15" y="1265947"/>
            <a:ext cx="3886200" cy="27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-01\Desktop\WindowNetwork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0" y="4093020"/>
            <a:ext cx="3881485" cy="27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-01\Desktop\WindowNetwork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15" y="4093019"/>
            <a:ext cx="3886200" cy="27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Thread </a:t>
            </a:r>
            <a:r>
              <a:rPr lang="ko-KR" altLang="en-US" sz="2400" dirty="0">
                <a:latin typeface="Arial Black" panose="020B0A04020102020204" pitchFamily="34" charset="0"/>
              </a:rPr>
              <a:t>생성과 종료</a:t>
            </a:r>
            <a:endParaRPr lang="en-US" altLang="ko-KR" sz="2400" dirty="0">
              <a:latin typeface="Arial Black" panose="020B0A040201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</a:rPr>
              <a:t>Main()</a:t>
            </a:r>
            <a:r>
              <a:rPr lang="ko-KR" altLang="en-US" sz="2000" dirty="0">
                <a:latin typeface="Arial Black" panose="020B0A04020102020204" pitchFamily="34" charset="0"/>
              </a:rPr>
              <a:t>함수가 주 </a:t>
            </a:r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함수에 해당하고 별개로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에서 돌아갈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함수가 따로 필요하다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생성함수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err="1">
                <a:latin typeface="Arial Black" panose="020B0A04020102020204" pitchFamily="34" charset="0"/>
              </a:rPr>
              <a:t>CreateThread</a:t>
            </a:r>
            <a:r>
              <a:rPr lang="en-US" altLang="ko-KR" sz="2000" dirty="0">
                <a:latin typeface="Arial Black" panose="020B0A04020102020204" pitchFamily="34" charset="0"/>
              </a:rPr>
              <a:t>() – C/C++</a:t>
            </a:r>
            <a:r>
              <a:rPr lang="ko-KR" altLang="en-US" sz="2000" dirty="0">
                <a:latin typeface="Arial Black" panose="020B0A04020102020204" pitchFamily="34" charset="0"/>
              </a:rPr>
              <a:t>라이브러리를 쓴다면 </a:t>
            </a:r>
            <a:r>
              <a:rPr lang="en-US" altLang="ko-KR" sz="2000" dirty="0">
                <a:latin typeface="Arial Black" panose="020B0A04020102020204" pitchFamily="34" charset="0"/>
              </a:rPr>
              <a:t>_</a:t>
            </a:r>
            <a:r>
              <a:rPr lang="en-US" altLang="ko-KR" sz="2000" dirty="0" err="1">
                <a:latin typeface="Arial Black" panose="020B0A04020102020204" pitchFamily="34" charset="0"/>
              </a:rPr>
              <a:t>beginThreadex</a:t>
            </a:r>
            <a:r>
              <a:rPr lang="en-US" altLang="ko-KR" sz="2000" dirty="0">
                <a:latin typeface="Arial Black" panose="020B0A04020102020204" pitchFamily="34" charset="0"/>
              </a:rPr>
              <a:t>()</a:t>
            </a:r>
            <a:r>
              <a:rPr lang="ko-KR" altLang="en-US" sz="2000" dirty="0">
                <a:latin typeface="Arial Black" panose="020B0A04020102020204" pitchFamily="34" charset="0"/>
              </a:rPr>
              <a:t>를 사용하면 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HANDLE </a:t>
            </a:r>
            <a:r>
              <a:rPr lang="en-US" altLang="ko-KR" dirty="0" err="1">
                <a:latin typeface="Arial Black" panose="020B0A04020102020204" pitchFamily="34" charset="0"/>
              </a:rPr>
              <a:t>CreateThread</a:t>
            </a:r>
            <a:r>
              <a:rPr lang="en-US" altLang="ko-KR" dirty="0">
                <a:latin typeface="Arial Black" panose="020B0A04020102020204" pitchFamily="34" charset="0"/>
              </a:rPr>
              <a:t>(LPSECURITY_ATTRIBUTES </a:t>
            </a:r>
            <a:r>
              <a:rPr lang="en-US" altLang="ko-KR" dirty="0" err="1">
                <a:latin typeface="Arial Black" panose="020B0A04020102020204" pitchFamily="34" charset="0"/>
              </a:rPr>
              <a:t>lpThreadAttributes</a:t>
            </a:r>
            <a:r>
              <a:rPr lang="en-US" altLang="ko-KR" dirty="0">
                <a:latin typeface="Arial Black" panose="020B0A04020102020204" pitchFamily="34" charset="0"/>
              </a:rPr>
              <a:t>, SIZE_T </a:t>
            </a:r>
            <a:r>
              <a:rPr lang="en-US" altLang="ko-KR" dirty="0" err="1">
                <a:latin typeface="Arial Black" panose="020B0A04020102020204" pitchFamily="34" charset="0"/>
              </a:rPr>
              <a:t>dwStackSize</a:t>
            </a:r>
            <a:r>
              <a:rPr lang="en-US" altLang="ko-KR" dirty="0">
                <a:latin typeface="Arial Black" panose="020B0A04020102020204" pitchFamily="34" charset="0"/>
              </a:rPr>
              <a:t>, LPTHREAD_START_ROUTINE </a:t>
            </a:r>
            <a:r>
              <a:rPr lang="en-US" altLang="ko-KR" dirty="0" err="1">
                <a:latin typeface="Arial Black" panose="020B0A04020102020204" pitchFamily="34" charset="0"/>
              </a:rPr>
              <a:t>lpStartAddress</a:t>
            </a:r>
            <a:r>
              <a:rPr lang="en-US" altLang="ko-KR" dirty="0">
                <a:latin typeface="Arial Black" panose="020B0A04020102020204" pitchFamily="34" charset="0"/>
              </a:rPr>
              <a:t>, LPVOID </a:t>
            </a:r>
            <a:r>
              <a:rPr lang="en-US" altLang="ko-KR" dirty="0" err="1">
                <a:latin typeface="Arial Black" panose="020B0A04020102020204" pitchFamily="34" charset="0"/>
              </a:rPr>
              <a:t>lpParameter</a:t>
            </a:r>
            <a:r>
              <a:rPr lang="en-US" altLang="ko-KR" dirty="0">
                <a:latin typeface="Arial Black" panose="020B0A04020102020204" pitchFamily="34" charset="0"/>
              </a:rPr>
              <a:t>, DWORD </a:t>
            </a:r>
            <a:r>
              <a:rPr lang="en-US" altLang="ko-KR" dirty="0" err="1">
                <a:latin typeface="Arial Black" panose="020B0A04020102020204" pitchFamily="34" charset="0"/>
              </a:rPr>
              <a:t>dwCreationFlags</a:t>
            </a:r>
            <a:r>
              <a:rPr lang="en-US" altLang="ko-KR" dirty="0">
                <a:latin typeface="Arial Black" panose="020B0A04020102020204" pitchFamily="34" charset="0"/>
              </a:rPr>
              <a:t>, LPDWORD </a:t>
            </a:r>
            <a:r>
              <a:rPr lang="en-US" altLang="ko-KR" dirty="0" err="1">
                <a:latin typeface="Arial Black" panose="020B0A04020102020204" pitchFamily="34" charset="0"/>
              </a:rPr>
              <a:t>lpParameter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성공시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Thread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핸들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실패시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NULL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SEBURITY_ATTRIBUTES </a:t>
            </a:r>
            <a:r>
              <a:rPr lang="ko-KR" altLang="en-US" sz="1600" dirty="0">
                <a:latin typeface="Arial Black" panose="020B0A04020102020204" pitchFamily="34" charset="0"/>
              </a:rPr>
              <a:t>구조</a:t>
            </a:r>
            <a:r>
              <a:rPr lang="en-US" altLang="ko-KR" sz="1600" dirty="0">
                <a:latin typeface="Arial Black" panose="020B0A04020102020204" pitchFamily="34" charset="0"/>
              </a:rPr>
              <a:t>CP</a:t>
            </a:r>
            <a:r>
              <a:rPr lang="ko-KR" altLang="en-US" sz="1600" dirty="0">
                <a:latin typeface="Arial Black" panose="020B0A04020102020204" pitchFamily="34" charset="0"/>
              </a:rPr>
              <a:t>를 통해 핸들 상속과 보안 </a:t>
            </a:r>
            <a:r>
              <a:rPr lang="ko-KR" altLang="en-US" sz="1600" dirty="0" err="1">
                <a:latin typeface="Arial Black" panose="020B0A04020102020204" pitchFamily="34" charset="0"/>
              </a:rPr>
              <a:t>디스크립터</a:t>
            </a:r>
            <a:r>
              <a:rPr lang="ko-KR" altLang="en-US" sz="1600" dirty="0">
                <a:latin typeface="Arial Black" panose="020B0A04020102020204" pitchFamily="34" charset="0"/>
              </a:rPr>
              <a:t> 정보를 전달</a:t>
            </a:r>
            <a:r>
              <a:rPr lang="en-US" altLang="ko-KR" sz="1600" dirty="0">
                <a:latin typeface="Arial Black" panose="020B0A04020102020204" pitchFamily="34" charset="0"/>
              </a:rPr>
              <a:t>. NULL</a:t>
            </a:r>
            <a:r>
              <a:rPr lang="ko-KR" altLang="en-US" sz="1600" dirty="0">
                <a:latin typeface="Arial Black" panose="020B0A04020102020204" pitchFamily="34" charset="0"/>
              </a:rPr>
              <a:t>을 사용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Thread</a:t>
            </a:r>
            <a:r>
              <a:rPr lang="ko-KR" altLang="en-US" sz="1600" dirty="0">
                <a:latin typeface="Arial Black" panose="020B0A04020102020204" pitchFamily="34" charset="0"/>
              </a:rPr>
              <a:t>에 할당되는 </a:t>
            </a:r>
            <a:r>
              <a:rPr lang="ko-KR" altLang="en-US" sz="1600" dirty="0" err="1">
                <a:latin typeface="Arial Black" panose="020B0A04020102020204" pitchFamily="34" charset="0"/>
              </a:rPr>
              <a:t>스택</a:t>
            </a:r>
            <a:r>
              <a:rPr lang="ko-KR" altLang="en-US" sz="1600" dirty="0">
                <a:latin typeface="Arial Black" panose="020B0A04020102020204" pitchFamily="34" charset="0"/>
              </a:rPr>
              <a:t> 크기다</a:t>
            </a:r>
            <a:r>
              <a:rPr lang="en-US" altLang="ko-KR" sz="1600" dirty="0">
                <a:latin typeface="Arial Black" panose="020B0A04020102020204" pitchFamily="34" charset="0"/>
              </a:rPr>
              <a:t>. 0</a:t>
            </a:r>
            <a:r>
              <a:rPr lang="ko-KR" altLang="en-US" sz="1600" dirty="0">
                <a:latin typeface="Arial Black" panose="020B0A04020102020204" pitchFamily="34" charset="0"/>
              </a:rPr>
              <a:t>을 사용하면 기본크기를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 C++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1MB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세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Thread </a:t>
            </a:r>
            <a:r>
              <a:rPr lang="ko-KR" altLang="en-US" sz="1600" dirty="0">
                <a:latin typeface="Arial Black" panose="020B0A04020102020204" pitchFamily="34" charset="0"/>
              </a:rPr>
              <a:t>함수의 시작 주소다</a:t>
            </a:r>
            <a:r>
              <a:rPr lang="en-US" altLang="ko-KR" sz="1600" dirty="0">
                <a:latin typeface="Arial Black" panose="020B0A04020102020204" pitchFamily="34" charset="0"/>
              </a:rPr>
              <a:t>. Thread </a:t>
            </a:r>
            <a:r>
              <a:rPr lang="ko-KR" altLang="en-US" sz="1600" dirty="0">
                <a:latin typeface="Arial Black" panose="020B0A04020102020204" pitchFamily="34" charset="0"/>
              </a:rPr>
              <a:t>함수는 반드시 </a:t>
            </a:r>
            <a:r>
              <a:rPr lang="en-US" altLang="ko-KR" sz="1600" dirty="0">
                <a:latin typeface="Arial Black" panose="020B0A04020102020204" pitchFamily="34" charset="0"/>
              </a:rPr>
              <a:t>DWORD WINAPI </a:t>
            </a:r>
            <a:r>
              <a:rPr lang="en-US" altLang="ko-KR" sz="1600" dirty="0" err="1">
                <a:latin typeface="Arial Black" panose="020B0A04020102020204" pitchFamily="34" charset="0"/>
              </a:rPr>
              <a:t>ThreadProc</a:t>
            </a:r>
            <a:r>
              <a:rPr lang="en-US" altLang="ko-KR" sz="1600" dirty="0">
                <a:latin typeface="Arial Black" panose="020B0A04020102020204" pitchFamily="34" charset="0"/>
              </a:rPr>
              <a:t>(LPVOID </a:t>
            </a:r>
            <a:r>
              <a:rPr lang="en-US" altLang="ko-KR" sz="1600" dirty="0" err="1">
                <a:latin typeface="Arial Black" panose="020B0A04020102020204" pitchFamily="34" charset="0"/>
              </a:rPr>
              <a:t>lpParameter</a:t>
            </a:r>
            <a:r>
              <a:rPr lang="en-US" altLang="ko-KR" sz="1600" dirty="0">
                <a:latin typeface="Arial Black" panose="020B0A04020102020204" pitchFamily="34" charset="0"/>
              </a:rPr>
              <a:t>){ } </a:t>
            </a:r>
            <a:r>
              <a:rPr lang="ko-KR" altLang="en-US" sz="1600" dirty="0">
                <a:latin typeface="Arial Black" panose="020B0A04020102020204" pitchFamily="34" charset="0"/>
              </a:rPr>
              <a:t>형식이 되어야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네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Thread </a:t>
            </a:r>
            <a:r>
              <a:rPr lang="ko-KR" altLang="en-US" sz="1600" dirty="0">
                <a:latin typeface="Arial Black" panose="020B0A04020102020204" pitchFamily="34" charset="0"/>
              </a:rPr>
              <a:t>함수에 전달할 인자</a:t>
            </a:r>
            <a:r>
              <a:rPr lang="en-US" altLang="ko-KR" sz="1600" dirty="0">
                <a:latin typeface="Arial Black" panose="020B0A04020102020204" pitchFamily="34" charset="0"/>
              </a:rPr>
              <a:t>, void</a:t>
            </a:r>
            <a:r>
              <a:rPr lang="ko-KR" altLang="en-US" sz="1600" dirty="0">
                <a:latin typeface="Arial Black" panose="020B0A04020102020204" pitchFamily="34" charset="0"/>
              </a:rPr>
              <a:t>형 포인터므로 포인터 크기보다 작거나 같은 데이터는 값 또는 주소 형태로 전달된다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포인터 보다 큰 데이터는 값을 구조체나 배열에 넣고 주소 형태로 전달한다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다섯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Thread </a:t>
            </a:r>
            <a:r>
              <a:rPr lang="ko-KR" altLang="en-US" sz="1600" dirty="0">
                <a:latin typeface="Arial Black" panose="020B0A04020102020204" pitchFamily="34" charset="0"/>
              </a:rPr>
              <a:t>생성을 제어하는 값으로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또는 </a:t>
            </a:r>
            <a:r>
              <a:rPr lang="en-US" altLang="ko-KR" sz="1600" dirty="0">
                <a:latin typeface="Arial Black" panose="020B0A04020102020204" pitchFamily="34" charset="0"/>
              </a:rPr>
              <a:t>CREATE_SUSPENDED</a:t>
            </a:r>
            <a:r>
              <a:rPr lang="ko-KR" altLang="en-US" sz="1600" dirty="0">
                <a:latin typeface="Arial Black" panose="020B0A04020102020204" pitchFamily="34" charset="0"/>
              </a:rPr>
              <a:t>를 사용</a:t>
            </a:r>
            <a:r>
              <a:rPr lang="en-US" altLang="ko-KR" sz="1600" dirty="0">
                <a:latin typeface="Arial Black" panose="020B0A04020102020204" pitchFamily="34" charset="0"/>
              </a:rPr>
              <a:t>, 0</a:t>
            </a:r>
            <a:r>
              <a:rPr lang="ko-KR" altLang="en-US" sz="1600" dirty="0">
                <a:latin typeface="Arial Black" panose="020B0A04020102020204" pitchFamily="34" charset="0"/>
              </a:rPr>
              <a:t>은 곧바로 실행</a:t>
            </a:r>
            <a:r>
              <a:rPr lang="en-US" altLang="ko-KR" sz="1600" dirty="0">
                <a:latin typeface="Arial Black" panose="020B0A04020102020204" pitchFamily="34" charset="0"/>
              </a:rPr>
              <a:t>, CREATE_SUSPENDED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ResumeThread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함수 호출 전까지 대기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여섯 번째 인자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</a:t>
            </a:r>
            <a:r>
              <a:rPr lang="en-US" altLang="ko-KR" sz="1600" dirty="0">
                <a:latin typeface="Arial Black" panose="020B0A04020102020204" pitchFamily="34" charset="0"/>
              </a:rPr>
              <a:t>DWORD</a:t>
            </a:r>
            <a:r>
              <a:rPr lang="ko-KR" altLang="en-US" sz="1600" dirty="0">
                <a:latin typeface="Arial Black" panose="020B0A04020102020204" pitchFamily="34" charset="0"/>
              </a:rPr>
              <a:t>형 변수를 전단하면 여기에 </a:t>
            </a:r>
            <a:r>
              <a:rPr lang="en-US" altLang="ko-KR" sz="1600" dirty="0">
                <a:latin typeface="Arial Black" panose="020B0A04020102020204" pitchFamily="34" charset="0"/>
              </a:rPr>
              <a:t>Thread ID</a:t>
            </a:r>
            <a:r>
              <a:rPr lang="ko-KR" altLang="en-US" sz="1600" dirty="0">
                <a:latin typeface="Arial Black" panose="020B0A04020102020204" pitchFamily="34" charset="0"/>
              </a:rPr>
              <a:t>가 저장된다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필요 없다면 </a:t>
            </a:r>
            <a:r>
              <a:rPr lang="en-US" altLang="ko-KR" sz="1600" dirty="0">
                <a:latin typeface="Arial Black" panose="020B0A04020102020204" pitchFamily="34" charset="0"/>
              </a:rPr>
              <a:t>NULL</a:t>
            </a:r>
            <a:r>
              <a:rPr lang="ko-KR" altLang="en-US" sz="1600" dirty="0">
                <a:latin typeface="Arial Black" panose="020B0A04020102020204" pitchFamily="34" charset="0"/>
              </a:rPr>
              <a:t>값을 사용해도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86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1288723"/>
            <a:ext cx="112178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종료 방법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함수를 </a:t>
            </a:r>
            <a:r>
              <a:rPr lang="ko-KR" altLang="en-US" sz="2000" dirty="0" err="1">
                <a:latin typeface="Arial Black" panose="020B0A04020102020204" pitchFamily="34" charset="0"/>
              </a:rPr>
              <a:t>리턴한다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 함수 안에서 </a:t>
            </a:r>
            <a:r>
              <a:rPr lang="en-US" altLang="ko-KR" dirty="0" err="1">
                <a:latin typeface="Arial Black" panose="020B0A04020102020204" pitchFamily="34" charset="0"/>
              </a:rPr>
              <a:t>ExitThread</a:t>
            </a:r>
            <a:r>
              <a:rPr lang="en-US" altLang="ko-KR" dirty="0">
                <a:latin typeface="Arial Black" panose="020B0A04020102020204" pitchFamily="34" charset="0"/>
              </a:rPr>
              <a:t>() </a:t>
            </a:r>
            <a:r>
              <a:rPr lang="ko-KR" altLang="en-US" dirty="0">
                <a:latin typeface="Arial Black" panose="020B0A04020102020204" pitchFamily="34" charset="0"/>
              </a:rPr>
              <a:t>함수를 호출한다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다른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가 </a:t>
            </a:r>
            <a:r>
              <a:rPr lang="en-US" altLang="ko-KR" dirty="0" err="1">
                <a:latin typeface="Arial Black" panose="020B0A04020102020204" pitchFamily="34" charset="0"/>
              </a:rPr>
              <a:t>TerminateThread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함수를 호출해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를 강제 종료 시킨다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Main Thread</a:t>
            </a:r>
            <a:r>
              <a:rPr lang="ko-KR" altLang="en-US" dirty="0">
                <a:latin typeface="Arial Black" panose="020B0A04020102020204" pitchFamily="34" charset="0"/>
              </a:rPr>
              <a:t>가 종료하면 모든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가 종료된다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종료 함수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void </a:t>
            </a:r>
            <a:r>
              <a:rPr lang="en-US" altLang="ko-KR" dirty="0" err="1">
                <a:latin typeface="Arial Black" panose="020B0A04020102020204" pitchFamily="34" charset="0"/>
              </a:rPr>
              <a:t>ExitThread</a:t>
            </a:r>
            <a:r>
              <a:rPr lang="en-US" altLang="ko-KR" dirty="0">
                <a:latin typeface="Arial Black" panose="020B0A04020102020204" pitchFamily="34" charset="0"/>
              </a:rPr>
              <a:t>(DWORD </a:t>
            </a:r>
            <a:r>
              <a:rPr lang="en-US" altLang="ko-KR" dirty="0" err="1">
                <a:latin typeface="Arial Black" panose="020B0A04020102020204" pitchFamily="34" charset="0"/>
              </a:rPr>
              <a:t>dwExitCode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C/C++</a:t>
            </a:r>
            <a:r>
              <a:rPr lang="ko-KR" altLang="en-US" sz="1600" dirty="0" err="1">
                <a:latin typeface="Arial Black" panose="020B0A04020102020204" pitchFamily="34" charset="0"/>
              </a:rPr>
              <a:t>라이브러리하면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_</a:t>
            </a:r>
            <a:r>
              <a:rPr lang="en-US" altLang="ko-KR" sz="1600" dirty="0" err="1">
                <a:latin typeface="Arial Black" panose="020B0A04020102020204" pitchFamily="34" charset="0"/>
              </a:rPr>
              <a:t>endthreadex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를 사용하면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첫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종료코드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BOOL </a:t>
            </a:r>
            <a:r>
              <a:rPr lang="en-US" altLang="ko-KR" dirty="0" err="1">
                <a:latin typeface="Arial Black" panose="020B0A04020102020204" pitchFamily="34" charset="0"/>
              </a:rPr>
              <a:t>TerminateThread</a:t>
            </a:r>
            <a:r>
              <a:rPr lang="en-US" altLang="ko-KR" dirty="0">
                <a:latin typeface="Arial Black" panose="020B0A04020102020204" pitchFamily="34" charset="0"/>
              </a:rPr>
              <a:t>(HANDLE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, DWORD </a:t>
            </a:r>
            <a:r>
              <a:rPr lang="en-US" altLang="ko-KR" dirty="0" err="1">
                <a:latin typeface="Arial Black" panose="020B0A04020102020204" pitchFamily="34" charset="0"/>
              </a:rPr>
              <a:t>dwExitCode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첫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종료할 </a:t>
            </a:r>
            <a:r>
              <a:rPr lang="en-US" altLang="ko-KR" sz="1600" dirty="0">
                <a:latin typeface="Arial Black" panose="020B0A04020102020204" pitchFamily="34" charset="0"/>
              </a:rPr>
              <a:t>Thread</a:t>
            </a:r>
            <a:r>
              <a:rPr lang="ko-KR" altLang="en-US" sz="1600" dirty="0">
                <a:latin typeface="Arial Black" panose="020B0A04020102020204" pitchFamily="34" charset="0"/>
              </a:rPr>
              <a:t>를 가리키는 핸들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두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종료 코드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구현 형태 </a:t>
            </a:r>
            <a:r>
              <a:rPr lang="en-US" altLang="ko-KR" sz="2000" dirty="0">
                <a:latin typeface="Arial Black" panose="020B0A04020102020204" pitchFamily="34" charset="0"/>
              </a:rPr>
              <a:t>– Thread Project</a:t>
            </a:r>
            <a:r>
              <a:rPr lang="ko-KR" altLang="en-US" sz="2000" dirty="0">
                <a:latin typeface="Arial Black" panose="020B0A04020102020204" pitchFamily="34" charset="0"/>
              </a:rPr>
              <a:t>를 확인하자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DWORD WINAPI f(LPVOID </a:t>
            </a:r>
            <a:r>
              <a:rPr lang="en-US" altLang="ko-KR" sz="2000" dirty="0" err="1">
                <a:latin typeface="Arial Black" panose="020B0A04020102020204" pitchFamily="34" charset="0"/>
              </a:rPr>
              <a:t>arg</a:t>
            </a:r>
            <a:r>
              <a:rPr lang="en-US" altLang="ko-KR" sz="20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…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return 0; // Thread </a:t>
            </a:r>
            <a:r>
              <a:rPr lang="ko-KR" altLang="en-US" sz="2000" dirty="0">
                <a:latin typeface="Arial Black" panose="020B0A04020102020204" pitchFamily="34" charset="0"/>
              </a:rPr>
              <a:t>종료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 err="1">
                <a:latin typeface="Arial Black" panose="020B0A04020102020204" pitchFamily="34" charset="0"/>
              </a:rPr>
              <a:t>int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Main()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…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// </a:t>
            </a:r>
            <a:r>
              <a:rPr lang="ko-KR" altLang="en-US" sz="2000" dirty="0">
                <a:latin typeface="Arial Black" panose="020B0A04020102020204" pitchFamily="34" charset="0"/>
              </a:rPr>
              <a:t>첫 번째 </a:t>
            </a:r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생성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	HANDLE hThread1 = </a:t>
            </a:r>
            <a:r>
              <a:rPr lang="en-US" altLang="ko-KR" sz="2000" dirty="0" err="1">
                <a:latin typeface="Arial Black" panose="020B0A04020102020204" pitchFamily="34" charset="0"/>
              </a:rPr>
              <a:t>CreateThread</a:t>
            </a:r>
            <a:r>
              <a:rPr lang="en-US" altLang="ko-KR" sz="2000" dirty="0">
                <a:latin typeface="Arial Black" panose="020B0A04020102020204" pitchFamily="34" charset="0"/>
              </a:rPr>
              <a:t>(NULL, 0, f, NULL, 0, NULL);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if(hThread1 == NULL) </a:t>
            </a:r>
            <a:r>
              <a:rPr lang="ko-KR" altLang="en-US" sz="2000" dirty="0">
                <a:latin typeface="Arial Black" panose="020B0A04020102020204" pitchFamily="34" charset="0"/>
              </a:rPr>
              <a:t>오류처리</a:t>
            </a:r>
            <a:r>
              <a:rPr lang="en-US" altLang="ko-KR" sz="20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…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//</a:t>
            </a:r>
            <a:r>
              <a:rPr lang="ko-KR" altLang="en-US" sz="2000" dirty="0">
                <a:latin typeface="Arial Black" panose="020B0A04020102020204" pitchFamily="34" charset="0"/>
              </a:rPr>
              <a:t>두 번째 </a:t>
            </a:r>
            <a:r>
              <a:rPr lang="en-US" altLang="ko-KR" sz="2000" dirty="0">
                <a:latin typeface="Arial Black" panose="020B0A04020102020204" pitchFamily="34" charset="0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</a:rPr>
              <a:t>생성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	HANDLE hThread2 = </a:t>
            </a:r>
            <a:r>
              <a:rPr lang="en-US" altLang="ko-KR" sz="2000" dirty="0" err="1">
                <a:latin typeface="Arial Black" panose="020B0A04020102020204" pitchFamily="34" charset="0"/>
              </a:rPr>
              <a:t>CreateThread</a:t>
            </a:r>
            <a:r>
              <a:rPr lang="en-US" altLang="ko-KR" sz="2000" dirty="0">
                <a:latin typeface="Arial Black" panose="020B0A04020102020204" pitchFamily="34" charset="0"/>
              </a:rPr>
              <a:t>(NULL, 0, f, NULL, 0, NULL);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	if(</a:t>
            </a:r>
            <a:r>
              <a:rPr lang="en-US" altLang="ko-KR" sz="2000" dirty="0" err="1">
                <a:latin typeface="Arial Black" panose="020B0A04020102020204" pitchFamily="34" charset="0"/>
              </a:rPr>
              <a:t>hThread</a:t>
            </a:r>
            <a:r>
              <a:rPr lang="en-US" altLang="ko-KR" sz="2000" dirty="0">
                <a:latin typeface="Arial Black" panose="020B0A04020102020204" pitchFamily="34" charset="0"/>
              </a:rPr>
              <a:t> == NULL) </a:t>
            </a:r>
            <a:r>
              <a:rPr lang="ko-KR" altLang="en-US" sz="2000" dirty="0">
                <a:latin typeface="Arial Black" panose="020B0A04020102020204" pitchFamily="34" charset="0"/>
              </a:rPr>
              <a:t>오류처리</a:t>
            </a:r>
            <a:r>
              <a:rPr lang="en-US" altLang="ko-KR" sz="20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20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3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Thread </a:t>
            </a:r>
            <a:r>
              <a:rPr lang="ko-KR" altLang="en-US" sz="2400" dirty="0">
                <a:latin typeface="Arial Black" panose="020B0A04020102020204" pitchFamily="34" charset="0"/>
              </a:rPr>
              <a:t>제어</a:t>
            </a:r>
            <a:endParaRPr lang="en-US" altLang="ko-KR" sz="2400" dirty="0"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Thread Priority </a:t>
            </a:r>
            <a:r>
              <a:rPr lang="ko-KR" altLang="en-US" sz="2000" dirty="0">
                <a:latin typeface="Arial Black" panose="020B0A04020102020204" pitchFamily="34" charset="0"/>
              </a:rPr>
              <a:t>변경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들은 </a:t>
            </a:r>
            <a:r>
              <a:rPr lang="en-US" altLang="ko-KR" dirty="0">
                <a:latin typeface="Arial Black" panose="020B0A04020102020204" pitchFamily="34" charset="0"/>
              </a:rPr>
              <a:t>CPU</a:t>
            </a:r>
            <a:r>
              <a:rPr lang="ko-KR" altLang="en-US" dirty="0">
                <a:latin typeface="Arial Black" panose="020B0A04020102020204" pitchFamily="34" charset="0"/>
              </a:rPr>
              <a:t>시간을 사용하려고 서로 경쟁한다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따라서 각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에 </a:t>
            </a:r>
            <a:r>
              <a:rPr lang="en-US" altLang="ko-KR" dirty="0">
                <a:latin typeface="Arial Black" panose="020B0A04020102020204" pitchFamily="34" charset="0"/>
              </a:rPr>
              <a:t>CPU </a:t>
            </a:r>
            <a:r>
              <a:rPr lang="ko-KR" altLang="en-US" dirty="0">
                <a:latin typeface="Arial Black" panose="020B0A04020102020204" pitchFamily="34" charset="0"/>
              </a:rPr>
              <a:t>시간을 적절히 분배하기 위한 정책을 사용하는데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이를 </a:t>
            </a:r>
            <a:r>
              <a:rPr lang="en-US" altLang="ko-KR" dirty="0">
                <a:latin typeface="Arial Black" panose="020B0A04020102020204" pitchFamily="34" charset="0"/>
              </a:rPr>
              <a:t>Thread scheduling </a:t>
            </a:r>
            <a:r>
              <a:rPr lang="ko-KR" altLang="en-US" dirty="0">
                <a:latin typeface="Arial Black" panose="020B0A04020102020204" pitchFamily="34" charset="0"/>
              </a:rPr>
              <a:t>또는 </a:t>
            </a:r>
            <a:r>
              <a:rPr lang="en-US" altLang="ko-KR" dirty="0">
                <a:latin typeface="Arial Black" panose="020B0A04020102020204" pitchFamily="34" charset="0"/>
              </a:rPr>
              <a:t>CPU scheduling</a:t>
            </a:r>
            <a:r>
              <a:rPr lang="ko-KR" altLang="en-US" dirty="0">
                <a:latin typeface="Arial Black" panose="020B0A04020102020204" pitchFamily="34" charset="0"/>
              </a:rPr>
              <a:t>이라고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</a:rPr>
              <a:t>windows OS</a:t>
            </a:r>
            <a:r>
              <a:rPr lang="ko-KR" altLang="en-US" sz="2000" dirty="0">
                <a:latin typeface="Arial Black" panose="020B0A04020102020204" pitchFamily="34" charset="0"/>
              </a:rPr>
              <a:t>에서는</a:t>
            </a:r>
            <a:r>
              <a:rPr lang="en-US" altLang="ko-KR" sz="2000" dirty="0">
                <a:latin typeface="Arial Black" panose="020B0A04020102020204" pitchFamily="34" charset="0"/>
              </a:rPr>
              <a:t> Priority</a:t>
            </a:r>
            <a:r>
              <a:rPr lang="ko-KR" altLang="en-US" sz="2000" dirty="0">
                <a:latin typeface="Arial Black" panose="020B0A04020102020204" pitchFamily="34" charset="0"/>
              </a:rPr>
              <a:t>를 기준으로 하는 기법으로 </a:t>
            </a:r>
            <a:r>
              <a:rPr lang="en-US" altLang="ko-KR" sz="2000" dirty="0">
                <a:latin typeface="Arial Black" panose="020B0A04020102020204" pitchFamily="34" charset="0"/>
              </a:rPr>
              <a:t>scheduling</a:t>
            </a:r>
            <a:r>
              <a:rPr lang="ko-KR" altLang="en-US" sz="2000" dirty="0">
                <a:latin typeface="Arial Black" panose="020B0A04020102020204" pitchFamily="34" charset="0"/>
              </a:rPr>
              <a:t>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Priority</a:t>
            </a:r>
            <a:r>
              <a:rPr lang="ko-KR" altLang="en-US" dirty="0">
                <a:latin typeface="Arial Black" panose="020B0A04020102020204" pitchFamily="34" charset="0"/>
              </a:rPr>
              <a:t>를 결정하는 요소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Process Priority : </a:t>
            </a:r>
            <a:r>
              <a:rPr lang="ko-KR" altLang="en-US" dirty="0">
                <a:latin typeface="Arial Black" panose="020B0A04020102020204" pitchFamily="34" charset="0"/>
              </a:rPr>
              <a:t>우선순위 클래스라 부른다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Thread </a:t>
            </a:r>
            <a:r>
              <a:rPr lang="en-US" altLang="ko-KR" dirty="0" err="1">
                <a:latin typeface="Arial Black" panose="020B0A04020102020204" pitchFamily="34" charset="0"/>
              </a:rPr>
              <a:t>Prioriry</a:t>
            </a:r>
            <a:r>
              <a:rPr lang="en-US" altLang="ko-KR" dirty="0">
                <a:latin typeface="Arial Black" panose="020B0A04020102020204" pitchFamily="34" charset="0"/>
              </a:rPr>
              <a:t> : </a:t>
            </a:r>
            <a:r>
              <a:rPr lang="ko-KR" altLang="en-US" dirty="0">
                <a:latin typeface="Arial Black" panose="020B0A04020102020204" pitchFamily="34" charset="0"/>
              </a:rPr>
              <a:t>우선순위 레벨이라 부른다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보통 응용 프로그램에서는 우선순위레벨을 변경하고 </a:t>
            </a:r>
            <a:r>
              <a:rPr lang="en-US" altLang="ko-KR" dirty="0" err="1">
                <a:latin typeface="Arial Black" panose="020B0A04020102020204" pitchFamily="34" charset="0"/>
              </a:rPr>
              <a:t>SetThreadPriority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와 </a:t>
            </a:r>
            <a:r>
              <a:rPr lang="en-US" altLang="ko-KR" dirty="0" err="1">
                <a:latin typeface="Arial Black" panose="020B0A04020102020204" pitchFamily="34" charset="0"/>
              </a:rPr>
              <a:t>GetThreadPriority</a:t>
            </a:r>
            <a:r>
              <a:rPr lang="en-US" altLang="ko-KR" dirty="0">
                <a:latin typeface="Arial Black" panose="020B0A04020102020204" pitchFamily="34" charset="0"/>
              </a:rPr>
              <a:t>()</a:t>
            </a:r>
            <a:r>
              <a:rPr lang="ko-KR" altLang="en-US" dirty="0">
                <a:latin typeface="Arial Black" panose="020B0A04020102020204" pitchFamily="34" charset="0"/>
              </a:rPr>
              <a:t>가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이를 지원한다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BOOL </a:t>
            </a:r>
            <a:r>
              <a:rPr lang="en-US" altLang="ko-KR" dirty="0" err="1">
                <a:latin typeface="Arial Black" panose="020B0A04020102020204" pitchFamily="34" charset="0"/>
              </a:rPr>
              <a:t>SetThreadPriority</a:t>
            </a:r>
            <a:r>
              <a:rPr lang="en-US" altLang="ko-KR" dirty="0">
                <a:latin typeface="Arial Black" panose="020B0A04020102020204" pitchFamily="34" charset="0"/>
              </a:rPr>
              <a:t>(HANDLE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nPriority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우선순위 레벨을 변경한다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성공 </a:t>
            </a:r>
            <a:r>
              <a:rPr lang="en-US" altLang="ko-KR" sz="1600" dirty="0">
                <a:latin typeface="Arial Black" panose="020B0A04020102020204" pitchFamily="34" charset="0"/>
              </a:rPr>
              <a:t>: 0</a:t>
            </a:r>
            <a:r>
              <a:rPr lang="ko-KR" altLang="en-US" sz="1600" dirty="0">
                <a:latin typeface="Arial Black" panose="020B0A04020102020204" pitchFamily="34" charset="0"/>
              </a:rPr>
              <a:t>이 아닌 값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실패 </a:t>
            </a:r>
            <a:r>
              <a:rPr lang="en-US" altLang="ko-KR" sz="1600" dirty="0">
                <a:latin typeface="Arial Black" panose="020B0A04020102020204" pitchFamily="34" charset="0"/>
              </a:rPr>
              <a:t>: 0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첫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Thread </a:t>
            </a:r>
            <a:r>
              <a:rPr lang="ko-KR" altLang="en-US" sz="1600" dirty="0">
                <a:latin typeface="Arial Black" panose="020B0A04020102020204" pitchFamily="34" charset="0"/>
              </a:rPr>
              <a:t>핸들 값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두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우선 순위 레벨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Int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GetThreadPriority</a:t>
            </a:r>
            <a:r>
              <a:rPr lang="en-US" altLang="ko-KR" dirty="0">
                <a:latin typeface="Arial Black" panose="020B0A04020102020204" pitchFamily="34" charset="0"/>
              </a:rPr>
              <a:t>(HANDLE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우선순위 레벨을 알려준다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성공 </a:t>
            </a:r>
            <a:r>
              <a:rPr lang="en-US" altLang="ko-KR" sz="1600" dirty="0">
                <a:latin typeface="Arial Black" panose="020B0A04020102020204" pitchFamily="34" charset="0"/>
              </a:rPr>
              <a:t>:  </a:t>
            </a:r>
            <a:r>
              <a:rPr lang="ko-KR" altLang="en-US" sz="1600" dirty="0">
                <a:latin typeface="Arial Black" panose="020B0A04020102020204" pitchFamily="34" charset="0"/>
              </a:rPr>
              <a:t>우선순위 레벨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실패 </a:t>
            </a:r>
            <a:r>
              <a:rPr lang="en-US" altLang="ko-KR" sz="1600" dirty="0">
                <a:latin typeface="Arial Black" panose="020B0A04020102020204" pitchFamily="34" charset="0"/>
              </a:rPr>
              <a:t>: THREAD_PRIORITY_ERROR_RETURN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첫 번째 인자 </a:t>
            </a:r>
            <a:r>
              <a:rPr lang="en-US" altLang="ko-KR" sz="1600" dirty="0">
                <a:latin typeface="Arial Black" panose="020B0A04020102020204" pitchFamily="34" charset="0"/>
              </a:rPr>
              <a:t>: Thread </a:t>
            </a:r>
            <a:r>
              <a:rPr lang="ko-KR" altLang="en-US" sz="1600" dirty="0">
                <a:latin typeface="Arial Black" panose="020B0A04020102020204" pitchFamily="34" charset="0"/>
              </a:rPr>
              <a:t>핸들 값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7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Thread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종료 기다리기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실행 중지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재 시작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Thread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종료 기다리기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 - </a:t>
            </a:r>
            <a:r>
              <a:rPr lang="ko-KR" altLang="en-US" dirty="0">
                <a:latin typeface="Arial Black" panose="020B0A04020102020204" pitchFamily="34" charset="0"/>
              </a:rPr>
              <a:t>다른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의 종료 여부를 체크 할 때 사용한다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종료 기다리기 함수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2000" dirty="0">
                <a:latin typeface="Arial Black" panose="020B0A04020102020204" pitchFamily="34" charset="0"/>
              </a:rPr>
              <a:t>DWORD </a:t>
            </a:r>
            <a:r>
              <a:rPr lang="en-US" altLang="ko-KR" sz="2000" dirty="0" err="1">
                <a:latin typeface="Arial Black" panose="020B0A04020102020204" pitchFamily="34" charset="0"/>
              </a:rPr>
              <a:t>WaitSingleObject</a:t>
            </a:r>
            <a:r>
              <a:rPr lang="en-US" altLang="ko-KR" sz="2000" dirty="0">
                <a:latin typeface="Arial Black" panose="020B0A04020102020204" pitchFamily="34" charset="0"/>
              </a:rPr>
              <a:t>(HANDLE </a:t>
            </a:r>
            <a:r>
              <a:rPr lang="en-US" altLang="ko-KR" sz="2000" dirty="0" err="1">
                <a:latin typeface="Arial Black" panose="020B0A04020102020204" pitchFamily="34" charset="0"/>
              </a:rPr>
              <a:t>hHandle</a:t>
            </a:r>
            <a:r>
              <a:rPr lang="en-US" altLang="ko-KR" sz="2000" dirty="0">
                <a:latin typeface="Arial Black" panose="020B0A04020102020204" pitchFamily="34" charset="0"/>
              </a:rPr>
              <a:t>, DWORD </a:t>
            </a:r>
            <a:r>
              <a:rPr lang="en-US" altLang="ko-KR" sz="2000" dirty="0" err="1">
                <a:latin typeface="Arial Black" panose="020B0A04020102020204" pitchFamily="34" charset="0"/>
              </a:rPr>
              <a:t>dwMilliseconds</a:t>
            </a:r>
            <a:r>
              <a:rPr lang="en-US" altLang="ko-KR" sz="2000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성공 </a:t>
            </a:r>
            <a:r>
              <a:rPr lang="en-US" altLang="ko-KR" dirty="0">
                <a:latin typeface="Arial Black" panose="020B0A04020102020204" pitchFamily="34" charset="0"/>
              </a:rPr>
              <a:t>: WAIT_OBJECT_0 or WAIT_TIMEOUT, </a:t>
            </a:r>
            <a:r>
              <a:rPr lang="ko-KR" altLang="en-US" dirty="0">
                <a:latin typeface="Arial Black" panose="020B0A04020102020204" pitchFamily="34" charset="0"/>
              </a:rPr>
              <a:t>실패 </a:t>
            </a:r>
            <a:r>
              <a:rPr lang="en-US" altLang="ko-KR" dirty="0">
                <a:latin typeface="Arial Black" panose="020B0A04020102020204" pitchFamily="34" charset="0"/>
              </a:rPr>
              <a:t>: WAIT_FAILED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종료를 기다릴 대상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를 나타낸다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두 번째 인자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대기 시간으로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 err="1">
                <a:latin typeface="Arial Black" panose="020B0A04020102020204" pitchFamily="34" charset="0"/>
              </a:rPr>
              <a:t>밀리초</a:t>
            </a:r>
            <a:r>
              <a:rPr lang="ko-KR" altLang="en-US" dirty="0">
                <a:latin typeface="Arial Black" panose="020B0A04020102020204" pitchFamily="34" charset="0"/>
              </a:rPr>
              <a:t> 단위를 사용한다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이 </a:t>
            </a:r>
            <a:r>
              <a:rPr lang="ko-KR" altLang="en-US" dirty="0" err="1">
                <a:latin typeface="Arial Black" panose="020B0A04020102020204" pitchFamily="34" charset="0"/>
              </a:rPr>
              <a:t>시간안에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가 종료하지 않으면 </a:t>
            </a:r>
            <a:r>
              <a:rPr lang="en-US" altLang="ko-KR" dirty="0" err="1">
                <a:latin typeface="Arial Black" panose="020B0A04020102020204" pitchFamily="34" charset="0"/>
              </a:rPr>
              <a:t>WaitForSingleObject</a:t>
            </a:r>
            <a:r>
              <a:rPr lang="en-US" altLang="ko-KR" dirty="0">
                <a:latin typeface="Arial Black" panose="020B0A04020102020204" pitchFamily="34" charset="0"/>
              </a:rPr>
              <a:t>() </a:t>
            </a:r>
            <a:r>
              <a:rPr lang="ko-KR" altLang="en-US" dirty="0">
                <a:latin typeface="Arial Black" panose="020B0A04020102020204" pitchFamily="34" charset="0"/>
              </a:rPr>
              <a:t>함수는 </a:t>
            </a:r>
            <a:r>
              <a:rPr lang="ko-KR" altLang="en-US" dirty="0" err="1">
                <a:latin typeface="Arial Black" panose="020B0A04020102020204" pitchFamily="34" charset="0"/>
              </a:rPr>
              <a:t>리턴하고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이때 리턴 값은 </a:t>
            </a:r>
            <a:r>
              <a:rPr lang="en-US" altLang="ko-KR" dirty="0">
                <a:latin typeface="Arial Black" panose="020B0A04020102020204" pitchFamily="34" charset="0"/>
              </a:rPr>
              <a:t>WAIT_TIMEOUT</a:t>
            </a:r>
            <a:r>
              <a:rPr lang="ko-KR" altLang="en-US" dirty="0">
                <a:latin typeface="Arial Black" panose="020B0A04020102020204" pitchFamily="34" charset="0"/>
              </a:rPr>
              <a:t>이 된다</a:t>
            </a:r>
            <a:r>
              <a:rPr lang="en-US" altLang="ko-KR" dirty="0">
                <a:latin typeface="Arial Black" panose="020B0A04020102020204" pitchFamily="34" charset="0"/>
              </a:rPr>
              <a:t>. Thread</a:t>
            </a:r>
            <a:r>
              <a:rPr lang="ko-KR" altLang="en-US" dirty="0">
                <a:latin typeface="Arial Black" panose="020B0A04020102020204" pitchFamily="34" charset="0"/>
              </a:rPr>
              <a:t>가 종료한 경우에는 </a:t>
            </a:r>
            <a:r>
              <a:rPr lang="en-US" altLang="ko-KR" dirty="0">
                <a:latin typeface="Arial Black" panose="020B0A04020102020204" pitchFamily="34" charset="0"/>
              </a:rPr>
              <a:t>WAIT_OBJECT_0</a:t>
            </a:r>
            <a:r>
              <a:rPr lang="ko-KR" altLang="en-US" dirty="0">
                <a:latin typeface="Arial Black" panose="020B0A04020102020204" pitchFamily="34" charset="0"/>
              </a:rPr>
              <a:t>을 리턴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대기 시간으로 </a:t>
            </a:r>
            <a:r>
              <a:rPr lang="en-US" altLang="ko-KR" dirty="0">
                <a:latin typeface="Arial Black" panose="020B0A04020102020204" pitchFamily="34" charset="0"/>
              </a:rPr>
              <a:t>INFINITE </a:t>
            </a:r>
            <a:r>
              <a:rPr lang="ko-KR" altLang="en-US" dirty="0">
                <a:latin typeface="Arial Black" panose="020B0A04020102020204" pitchFamily="34" charset="0"/>
              </a:rPr>
              <a:t>값을 사용하면 </a:t>
            </a:r>
            <a:r>
              <a:rPr lang="en-US" altLang="ko-KR" dirty="0">
                <a:latin typeface="Arial Black" panose="020B0A04020102020204" pitchFamily="34" charset="0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</a:rPr>
              <a:t>가 종료할 때까지 무한히 기다린다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Ex)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CreateThread</a:t>
            </a:r>
            <a:r>
              <a:rPr lang="en-US" altLang="ko-KR" dirty="0">
                <a:latin typeface="Arial Black" panose="020B0A04020102020204" pitchFamily="34" charset="0"/>
              </a:rPr>
              <a:t>(…);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DWORD </a:t>
            </a:r>
            <a:r>
              <a:rPr lang="en-US" altLang="ko-KR" dirty="0" err="1">
                <a:latin typeface="Arial Black" panose="020B0A04020102020204" pitchFamily="34" charset="0"/>
              </a:rPr>
              <a:t>retval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WaitForSingleObject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, 1000);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if(</a:t>
            </a:r>
            <a:r>
              <a:rPr lang="en-US" altLang="ko-KR" dirty="0" err="1">
                <a:latin typeface="Arial Black" panose="020B0A04020102020204" pitchFamily="34" charset="0"/>
              </a:rPr>
              <a:t>retval</a:t>
            </a:r>
            <a:r>
              <a:rPr lang="en-US" altLang="ko-KR" dirty="0">
                <a:latin typeface="Arial Black" panose="020B0A04020102020204" pitchFamily="34" charset="0"/>
              </a:rPr>
              <a:t> == WAIT_OBJECT_0){ … } // Thread </a:t>
            </a:r>
            <a:r>
              <a:rPr lang="ko-KR" altLang="en-US" dirty="0">
                <a:latin typeface="Arial Black" panose="020B0A04020102020204" pitchFamily="34" charset="0"/>
              </a:rPr>
              <a:t>종료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else if(</a:t>
            </a:r>
            <a:r>
              <a:rPr lang="en-US" altLang="ko-KR" dirty="0" err="1">
                <a:latin typeface="Arial Black" panose="020B0A04020102020204" pitchFamily="34" charset="0"/>
              </a:rPr>
              <a:t>retval</a:t>
            </a:r>
            <a:r>
              <a:rPr lang="en-US" altLang="ko-KR" dirty="0">
                <a:latin typeface="Arial Black" panose="020B0A04020102020204" pitchFamily="34" charset="0"/>
              </a:rPr>
              <a:t> == WAIT_TIMEOUT) { … } // </a:t>
            </a:r>
            <a:r>
              <a:rPr lang="ko-KR" altLang="en-US" dirty="0">
                <a:latin typeface="Arial Black" panose="020B0A04020102020204" pitchFamily="34" charset="0"/>
              </a:rPr>
              <a:t>타임아웃</a:t>
            </a:r>
            <a:r>
              <a:rPr lang="en-US" altLang="ko-KR" dirty="0">
                <a:latin typeface="Arial Black" panose="020B0A04020102020204" pitchFamily="34" charset="0"/>
              </a:rPr>
              <a:t>(Thread</a:t>
            </a:r>
            <a:r>
              <a:rPr lang="ko-KR" altLang="en-US" dirty="0">
                <a:latin typeface="Arial Black" panose="020B0A04020102020204" pitchFamily="34" charset="0"/>
              </a:rPr>
              <a:t>는 아직 종료 안 함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else { … } //Error </a:t>
            </a:r>
            <a:r>
              <a:rPr lang="ko-KR" altLang="en-US" dirty="0">
                <a:latin typeface="Arial Black" panose="020B0A04020102020204" pitchFamily="34" charset="0"/>
              </a:rPr>
              <a:t>발생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2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DWORD </a:t>
            </a:r>
            <a:r>
              <a:rPr lang="en-US" altLang="ko-KR" dirty="0" err="1">
                <a:latin typeface="Arial Black" panose="020B0A04020102020204" pitchFamily="34" charset="0"/>
              </a:rPr>
              <a:t>WaitForMultipleObjects</a:t>
            </a:r>
            <a:r>
              <a:rPr lang="en-US" altLang="ko-KR" dirty="0">
                <a:latin typeface="Arial Black" panose="020B0A04020102020204" pitchFamily="34" charset="0"/>
              </a:rPr>
              <a:t>(DWORD </a:t>
            </a:r>
            <a:r>
              <a:rPr lang="en-US" altLang="ko-KR" dirty="0" err="1">
                <a:latin typeface="Arial Black" panose="020B0A04020102020204" pitchFamily="34" charset="0"/>
              </a:rPr>
              <a:t>nCount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const</a:t>
            </a:r>
            <a:r>
              <a:rPr lang="en-US" altLang="ko-KR" dirty="0">
                <a:latin typeface="Arial Black" panose="020B0A04020102020204" pitchFamily="34" charset="0"/>
              </a:rPr>
              <a:t> HANDLE *</a:t>
            </a:r>
            <a:r>
              <a:rPr lang="en-US" altLang="ko-KR" dirty="0" err="1">
                <a:latin typeface="Arial Black" panose="020B0A04020102020204" pitchFamily="34" charset="0"/>
              </a:rPr>
              <a:t>lpHandles</a:t>
            </a:r>
            <a:r>
              <a:rPr lang="en-US" altLang="ko-KR" dirty="0">
                <a:latin typeface="Arial Black" panose="020B0A04020102020204" pitchFamily="34" charset="0"/>
              </a:rPr>
              <a:t>, BOOL </a:t>
            </a:r>
            <a:r>
              <a:rPr lang="en-US" altLang="ko-KR" dirty="0" err="1">
                <a:latin typeface="Arial Black" panose="020B0A04020102020204" pitchFamily="34" charset="0"/>
              </a:rPr>
              <a:t>bWaitAll</a:t>
            </a:r>
            <a:r>
              <a:rPr lang="en-US" altLang="ko-KR" dirty="0">
                <a:latin typeface="Arial Black" panose="020B0A04020102020204" pitchFamily="34" charset="0"/>
              </a:rPr>
              <a:t>, DWORD </a:t>
            </a:r>
            <a:r>
              <a:rPr lang="en-US" altLang="ko-KR" dirty="0" err="1">
                <a:latin typeface="Arial Black" panose="020B0A04020102020204" pitchFamily="34" charset="0"/>
              </a:rPr>
              <a:t>dwMilliseconds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Arial Black" panose="020B0A04020102020204" pitchFamily="34" charset="0"/>
              </a:rPr>
              <a:t>WaitForSingleObject</a:t>
            </a:r>
            <a:r>
              <a:rPr lang="en-US" altLang="ko-KR" sz="1700" dirty="0">
                <a:latin typeface="Arial Black" panose="020B0A04020102020204" pitchFamily="34" charset="0"/>
              </a:rPr>
              <a:t>()</a:t>
            </a:r>
            <a:r>
              <a:rPr lang="ko-KR" altLang="en-US" sz="1700" dirty="0">
                <a:latin typeface="Arial Black" panose="020B0A04020102020204" pitchFamily="34" charset="0"/>
              </a:rPr>
              <a:t>함수를 사용하면 </a:t>
            </a:r>
            <a:r>
              <a:rPr lang="en-US" altLang="ko-KR" sz="1700" dirty="0">
                <a:latin typeface="Arial Black" panose="020B0A04020102020204" pitchFamily="34" charset="0"/>
              </a:rPr>
              <a:t>Thread </a:t>
            </a:r>
            <a:r>
              <a:rPr lang="ko-KR" altLang="en-US" sz="1700" dirty="0">
                <a:latin typeface="Arial Black" panose="020B0A04020102020204" pitchFamily="34" charset="0"/>
              </a:rPr>
              <a:t>개수 만큼 호출해야 하는데 한번만 호출해서 이를 해결 할 수 있다</a:t>
            </a:r>
            <a:r>
              <a:rPr lang="en-US" altLang="ko-KR" sz="17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 Black" panose="020B0A04020102020204" pitchFamily="34" charset="0"/>
              </a:rPr>
              <a:t>성공 </a:t>
            </a:r>
            <a:r>
              <a:rPr lang="en-US" altLang="ko-KR" sz="1700" dirty="0">
                <a:latin typeface="Arial Black" panose="020B0A04020102020204" pitchFamily="34" charset="0"/>
              </a:rPr>
              <a:t>: WAIT_OBJECT_0 ~ WAIT_OBJECT_0 + </a:t>
            </a:r>
            <a:r>
              <a:rPr lang="en-US" altLang="ko-KR" sz="1700" dirty="0" err="1">
                <a:latin typeface="Arial Black" panose="020B0A04020102020204" pitchFamily="34" charset="0"/>
              </a:rPr>
              <a:t>nCount</a:t>
            </a:r>
            <a:r>
              <a:rPr lang="en-US" altLang="ko-KR" sz="1700" dirty="0">
                <a:latin typeface="Arial Black" panose="020B0A04020102020204" pitchFamily="34" charset="0"/>
              </a:rPr>
              <a:t> -1 or WAIT_TIMEOUT </a:t>
            </a:r>
            <a:r>
              <a:rPr lang="ko-KR" altLang="en-US" sz="1700" dirty="0">
                <a:latin typeface="Arial Black" panose="020B0A04020102020204" pitchFamily="34" charset="0"/>
              </a:rPr>
              <a:t>실패 </a:t>
            </a:r>
            <a:r>
              <a:rPr lang="en-US" altLang="ko-KR" sz="1700" dirty="0">
                <a:latin typeface="Arial Black" panose="020B0A04020102020204" pitchFamily="34" charset="0"/>
              </a:rPr>
              <a:t>: WAIT_FAILED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 Black" panose="020B0A04020102020204" pitchFamily="34" charset="0"/>
              </a:rPr>
              <a:t>첫 번째 인자 </a:t>
            </a:r>
            <a:r>
              <a:rPr lang="en-US" altLang="ko-KR" sz="1700" dirty="0">
                <a:latin typeface="Arial Black" panose="020B0A04020102020204" pitchFamily="34" charset="0"/>
              </a:rPr>
              <a:t>: </a:t>
            </a:r>
            <a:r>
              <a:rPr lang="ko-KR" altLang="en-US" sz="1700" dirty="0">
                <a:latin typeface="Arial Black" panose="020B0A04020102020204" pitchFamily="34" charset="0"/>
              </a:rPr>
              <a:t>종료 대기할 </a:t>
            </a:r>
            <a:r>
              <a:rPr lang="en-US" altLang="ko-KR" sz="1700" dirty="0">
                <a:latin typeface="Arial Black" panose="020B0A04020102020204" pitchFamily="34" charset="0"/>
              </a:rPr>
              <a:t>Thread </a:t>
            </a:r>
            <a:r>
              <a:rPr lang="ko-KR" altLang="en-US" sz="1700" dirty="0">
                <a:latin typeface="Arial Black" panose="020B0A04020102020204" pitchFamily="34" charset="0"/>
              </a:rPr>
              <a:t>개수</a:t>
            </a:r>
            <a:r>
              <a:rPr lang="en-US" altLang="ko-KR" sz="1700" dirty="0">
                <a:latin typeface="Arial Black" panose="020B0A04020102020204" pitchFamily="34" charset="0"/>
              </a:rPr>
              <a:t>, MAXMUM_WAIT_OBJECT</a:t>
            </a:r>
            <a:r>
              <a:rPr lang="ko-KR" altLang="en-US" sz="1700" dirty="0">
                <a:latin typeface="Arial Black" panose="020B0A04020102020204" pitchFamily="34" charset="0"/>
              </a:rPr>
              <a:t>를 최대 값으로 설정</a:t>
            </a:r>
            <a:endParaRPr lang="en-US" altLang="ko-KR" sz="17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 Black" panose="020B0A04020102020204" pitchFamily="34" charset="0"/>
              </a:rPr>
              <a:t>두 번째 인자 </a:t>
            </a:r>
            <a:r>
              <a:rPr lang="en-US" altLang="ko-KR" sz="1700" dirty="0">
                <a:latin typeface="Arial Black" panose="020B0A04020102020204" pitchFamily="34" charset="0"/>
              </a:rPr>
              <a:t>: </a:t>
            </a:r>
            <a:r>
              <a:rPr lang="ko-KR" altLang="en-US" sz="1700" dirty="0">
                <a:latin typeface="Arial Black" panose="020B0A04020102020204" pitchFamily="34" charset="0"/>
              </a:rPr>
              <a:t>종료 대기할 </a:t>
            </a:r>
            <a:r>
              <a:rPr lang="en-US" altLang="ko-KR" sz="1700" dirty="0">
                <a:latin typeface="Arial Black" panose="020B0A04020102020204" pitchFamily="34" charset="0"/>
              </a:rPr>
              <a:t>Thread</a:t>
            </a:r>
            <a:r>
              <a:rPr lang="ko-KR" altLang="en-US" sz="1700" dirty="0">
                <a:latin typeface="Arial Black" panose="020B0A04020102020204" pitchFamily="34" charset="0"/>
              </a:rPr>
              <a:t>들의 배열</a:t>
            </a:r>
            <a:endParaRPr lang="en-US" altLang="ko-KR" sz="17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 Black" panose="020B0A04020102020204" pitchFamily="34" charset="0"/>
              </a:rPr>
              <a:t>세 번째 인자 </a:t>
            </a:r>
            <a:r>
              <a:rPr lang="en-US" altLang="ko-KR" sz="1700" dirty="0">
                <a:latin typeface="Arial Black" panose="020B0A04020102020204" pitchFamily="34" charset="0"/>
              </a:rPr>
              <a:t>: TRUE</a:t>
            </a:r>
            <a:r>
              <a:rPr lang="ko-KR" altLang="en-US" sz="1700" dirty="0">
                <a:latin typeface="Arial Black" panose="020B0A04020102020204" pitchFamily="34" charset="0"/>
              </a:rPr>
              <a:t>면 모든 </a:t>
            </a:r>
            <a:r>
              <a:rPr lang="en-US" altLang="ko-KR" sz="1700" dirty="0">
                <a:latin typeface="Arial Black" panose="020B0A04020102020204" pitchFamily="34" charset="0"/>
              </a:rPr>
              <a:t>Thread</a:t>
            </a:r>
            <a:r>
              <a:rPr lang="ko-KR" altLang="en-US" sz="1700" dirty="0">
                <a:latin typeface="Arial Black" panose="020B0A04020102020204" pitchFamily="34" charset="0"/>
              </a:rPr>
              <a:t>가 종료할 때까지 기다린다</a:t>
            </a:r>
            <a:r>
              <a:rPr lang="en-US" altLang="ko-KR" sz="1700" dirty="0">
                <a:latin typeface="Arial Black" panose="020B0A04020102020204" pitchFamily="34" charset="0"/>
              </a:rPr>
              <a:t>. FALSE</a:t>
            </a:r>
            <a:r>
              <a:rPr lang="ko-KR" altLang="en-US" sz="1700" dirty="0">
                <a:latin typeface="Arial Black" panose="020B0A04020102020204" pitchFamily="34" charset="0"/>
              </a:rPr>
              <a:t>면 하나의 </a:t>
            </a:r>
            <a:r>
              <a:rPr lang="en-US" altLang="ko-KR" sz="1700" dirty="0">
                <a:latin typeface="Arial Black" panose="020B0A04020102020204" pitchFamily="34" charset="0"/>
              </a:rPr>
              <a:t>Thread</a:t>
            </a:r>
            <a:r>
              <a:rPr lang="ko-KR" altLang="en-US" sz="1700" dirty="0">
                <a:latin typeface="Arial Black" panose="020B0A04020102020204" pitchFamily="34" charset="0"/>
              </a:rPr>
              <a:t>가 종료하는 즉시 </a:t>
            </a:r>
            <a:r>
              <a:rPr lang="ko-KR" altLang="en-US" sz="1700" dirty="0" err="1">
                <a:latin typeface="Arial Black" panose="020B0A04020102020204" pitchFamily="34" charset="0"/>
              </a:rPr>
              <a:t>리턴한다</a:t>
            </a:r>
            <a:r>
              <a:rPr lang="en-US" altLang="ko-KR" sz="17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Arial Black" panose="020B0A04020102020204" pitchFamily="34" charset="0"/>
              </a:rPr>
              <a:t>네 번째 인자 </a:t>
            </a:r>
            <a:r>
              <a:rPr lang="en-US" altLang="ko-KR" sz="1700" dirty="0">
                <a:latin typeface="Arial Black" panose="020B0A04020102020204" pitchFamily="34" charset="0"/>
              </a:rPr>
              <a:t>: </a:t>
            </a:r>
            <a:r>
              <a:rPr lang="ko-KR" altLang="en-US" sz="1700" dirty="0">
                <a:latin typeface="Arial Black" panose="020B0A04020102020204" pitchFamily="34" charset="0"/>
              </a:rPr>
              <a:t>대기 시간으로</a:t>
            </a:r>
            <a:r>
              <a:rPr lang="en-US" altLang="ko-KR" sz="1700" dirty="0">
                <a:latin typeface="Arial Black" panose="020B0A04020102020204" pitchFamily="34" charset="0"/>
              </a:rPr>
              <a:t>, </a:t>
            </a:r>
            <a:r>
              <a:rPr lang="ko-KR" altLang="en-US" sz="1700" dirty="0" err="1">
                <a:latin typeface="Arial Black" panose="020B0A04020102020204" pitchFamily="34" charset="0"/>
              </a:rPr>
              <a:t>밀리초</a:t>
            </a:r>
            <a:r>
              <a:rPr lang="ko-KR" altLang="en-US" sz="1700" dirty="0">
                <a:latin typeface="Arial Black" panose="020B0A04020102020204" pitchFamily="34" charset="0"/>
              </a:rPr>
              <a:t> 단위를 사용한다</a:t>
            </a:r>
            <a:r>
              <a:rPr lang="en-US" altLang="ko-KR" sz="1700" dirty="0">
                <a:latin typeface="Arial Black" panose="020B0A04020102020204" pitchFamily="34" charset="0"/>
              </a:rPr>
              <a:t>. </a:t>
            </a:r>
            <a:r>
              <a:rPr lang="ko-KR" altLang="en-US" sz="1700" dirty="0">
                <a:latin typeface="Arial Black" panose="020B0A04020102020204" pitchFamily="34" charset="0"/>
              </a:rPr>
              <a:t>이 </a:t>
            </a:r>
            <a:r>
              <a:rPr lang="ko-KR" altLang="en-US" sz="1700" dirty="0" err="1">
                <a:latin typeface="Arial Black" panose="020B0A04020102020204" pitchFamily="34" charset="0"/>
              </a:rPr>
              <a:t>시간안에</a:t>
            </a:r>
            <a:r>
              <a:rPr lang="ko-KR" altLang="en-US" sz="1700" dirty="0">
                <a:latin typeface="Arial Black" panose="020B0A04020102020204" pitchFamily="34" charset="0"/>
              </a:rPr>
              <a:t> </a:t>
            </a:r>
            <a:r>
              <a:rPr lang="en-US" altLang="ko-KR" sz="1700" dirty="0">
                <a:latin typeface="Arial Black" panose="020B0A04020102020204" pitchFamily="34" charset="0"/>
              </a:rPr>
              <a:t>Thread</a:t>
            </a:r>
            <a:r>
              <a:rPr lang="ko-KR" altLang="en-US" sz="1700" dirty="0">
                <a:latin typeface="Arial Black" panose="020B0A04020102020204" pitchFamily="34" charset="0"/>
              </a:rPr>
              <a:t>가 종료하지 않으면 </a:t>
            </a:r>
            <a:r>
              <a:rPr lang="en-US" altLang="ko-KR" sz="1700" dirty="0" err="1">
                <a:latin typeface="Arial Black" panose="020B0A04020102020204" pitchFamily="34" charset="0"/>
              </a:rPr>
              <a:t>WaitForSingleObject</a:t>
            </a:r>
            <a:r>
              <a:rPr lang="en-US" altLang="ko-KR" sz="1700" dirty="0">
                <a:latin typeface="Arial Black" panose="020B0A04020102020204" pitchFamily="34" charset="0"/>
              </a:rPr>
              <a:t>() </a:t>
            </a:r>
            <a:r>
              <a:rPr lang="ko-KR" altLang="en-US" sz="1700" dirty="0">
                <a:latin typeface="Arial Black" panose="020B0A04020102020204" pitchFamily="34" charset="0"/>
              </a:rPr>
              <a:t>함수는 </a:t>
            </a:r>
            <a:r>
              <a:rPr lang="ko-KR" altLang="en-US" sz="1700" dirty="0" err="1">
                <a:latin typeface="Arial Black" panose="020B0A04020102020204" pitchFamily="34" charset="0"/>
              </a:rPr>
              <a:t>리턴하고</a:t>
            </a:r>
            <a:r>
              <a:rPr lang="en-US" altLang="ko-KR" sz="1700" dirty="0">
                <a:latin typeface="Arial Black" panose="020B0A04020102020204" pitchFamily="34" charset="0"/>
              </a:rPr>
              <a:t>, </a:t>
            </a:r>
            <a:r>
              <a:rPr lang="ko-KR" altLang="en-US" sz="1700" dirty="0">
                <a:latin typeface="Arial Black" panose="020B0A04020102020204" pitchFamily="34" charset="0"/>
              </a:rPr>
              <a:t>이때 리턴 값은 </a:t>
            </a:r>
            <a:r>
              <a:rPr lang="en-US" altLang="ko-KR" sz="1700" dirty="0">
                <a:latin typeface="Arial Black" panose="020B0A04020102020204" pitchFamily="34" charset="0"/>
              </a:rPr>
              <a:t>WAIT_TIMEOUT</a:t>
            </a:r>
            <a:r>
              <a:rPr lang="ko-KR" altLang="en-US" sz="1700" dirty="0">
                <a:latin typeface="Arial Black" panose="020B0A04020102020204" pitchFamily="34" charset="0"/>
              </a:rPr>
              <a:t>이 된다</a:t>
            </a:r>
            <a:r>
              <a:rPr lang="en-US" altLang="ko-KR" sz="1700" dirty="0">
                <a:latin typeface="Arial Black" panose="020B0A04020102020204" pitchFamily="34" charset="0"/>
              </a:rPr>
              <a:t>. Thread</a:t>
            </a:r>
            <a:r>
              <a:rPr lang="ko-KR" altLang="en-US" sz="1700" dirty="0">
                <a:latin typeface="Arial Black" panose="020B0A04020102020204" pitchFamily="34" charset="0"/>
              </a:rPr>
              <a:t>가 종료한 경우에는 </a:t>
            </a:r>
            <a:r>
              <a:rPr lang="en-US" altLang="ko-KR" sz="1700" dirty="0">
                <a:latin typeface="Arial Black" panose="020B0A04020102020204" pitchFamily="34" charset="0"/>
              </a:rPr>
              <a:t>WAIT_OBJECT_0</a:t>
            </a:r>
            <a:r>
              <a:rPr lang="ko-KR" altLang="en-US" sz="1700" dirty="0">
                <a:latin typeface="Arial Black" panose="020B0A04020102020204" pitchFamily="34" charset="0"/>
              </a:rPr>
              <a:t>을 리턴</a:t>
            </a:r>
            <a:r>
              <a:rPr lang="en-US" altLang="ko-KR" sz="1700" dirty="0">
                <a:latin typeface="Arial Black" panose="020B0A04020102020204" pitchFamily="34" charset="0"/>
              </a:rPr>
              <a:t>, </a:t>
            </a:r>
            <a:r>
              <a:rPr lang="ko-KR" altLang="en-US" sz="1700" dirty="0">
                <a:latin typeface="Arial Black" panose="020B0A04020102020204" pitchFamily="34" charset="0"/>
              </a:rPr>
              <a:t>대기 시간으로 </a:t>
            </a:r>
            <a:r>
              <a:rPr lang="en-US" altLang="ko-KR" sz="1700" dirty="0">
                <a:latin typeface="Arial Black" panose="020B0A04020102020204" pitchFamily="34" charset="0"/>
              </a:rPr>
              <a:t>INFINITE </a:t>
            </a:r>
            <a:r>
              <a:rPr lang="ko-KR" altLang="en-US" sz="1700" dirty="0">
                <a:latin typeface="Arial Black" panose="020B0A04020102020204" pitchFamily="34" charset="0"/>
              </a:rPr>
              <a:t>값을 사용하면 </a:t>
            </a:r>
            <a:r>
              <a:rPr lang="en-US" altLang="ko-KR" sz="1700" dirty="0">
                <a:latin typeface="Arial Black" panose="020B0A04020102020204" pitchFamily="34" charset="0"/>
              </a:rPr>
              <a:t>Thread</a:t>
            </a:r>
            <a:r>
              <a:rPr lang="ko-KR" altLang="en-US" sz="1700" dirty="0">
                <a:latin typeface="Arial Black" panose="020B0A04020102020204" pitchFamily="34" charset="0"/>
              </a:rPr>
              <a:t>가 종료할 때까지 무한히 기다린다</a:t>
            </a:r>
            <a:r>
              <a:rPr lang="en-US" altLang="ko-KR" sz="17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Arial Black" panose="020B0A04020102020204" pitchFamily="34" charset="0"/>
            </a:endParaRPr>
          </a:p>
          <a:p>
            <a:r>
              <a:rPr lang="en-US" altLang="ko-KR" sz="1700" dirty="0">
                <a:latin typeface="Arial Black" panose="020B0A04020102020204" pitchFamily="34" charset="0"/>
              </a:rPr>
              <a:t>ex)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//</a:t>
            </a:r>
            <a:r>
              <a:rPr lang="ko-KR" altLang="en-US" dirty="0">
                <a:latin typeface="Arial Black" panose="020B0A04020102020204" pitchFamily="34" charset="0"/>
              </a:rPr>
              <a:t>모든</a:t>
            </a:r>
            <a:r>
              <a:rPr lang="en-US" altLang="ko-KR" dirty="0">
                <a:latin typeface="Arial Black" panose="020B0A04020102020204" pitchFamily="34" charset="0"/>
              </a:rPr>
              <a:t>Thread </a:t>
            </a:r>
            <a:r>
              <a:rPr lang="ko-KR" altLang="en-US" dirty="0">
                <a:latin typeface="Arial Black" panose="020B0A04020102020204" pitchFamily="34" charset="0"/>
              </a:rPr>
              <a:t>종료를 기다린다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[2];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[0] = </a:t>
            </a:r>
            <a:r>
              <a:rPr lang="en-US" altLang="ko-KR" dirty="0" err="1">
                <a:latin typeface="Arial Black" panose="020B0A04020102020204" pitchFamily="34" charset="0"/>
              </a:rPr>
              <a:t>CreateThread</a:t>
            </a:r>
            <a:r>
              <a:rPr lang="en-US" altLang="ko-KR" dirty="0">
                <a:latin typeface="Arial Black" panose="020B0A04020102020204" pitchFamily="34" charset="0"/>
              </a:rPr>
              <a:t>(…);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[1] = </a:t>
            </a:r>
            <a:r>
              <a:rPr lang="en-US" altLang="ko-KR" dirty="0" err="1">
                <a:latin typeface="Arial Black" panose="020B0A04020102020204" pitchFamily="34" charset="0"/>
              </a:rPr>
              <a:t>CreateThread</a:t>
            </a:r>
            <a:r>
              <a:rPr lang="en-US" altLang="ko-KR" dirty="0">
                <a:latin typeface="Arial Black" panose="020B0A04020102020204" pitchFamily="34" charset="0"/>
              </a:rPr>
              <a:t>(…);</a:t>
            </a:r>
          </a:p>
          <a:p>
            <a:r>
              <a:rPr lang="en-US" altLang="ko-KR" dirty="0" err="1">
                <a:latin typeface="Arial Black" panose="020B0A04020102020204" pitchFamily="34" charset="0"/>
              </a:rPr>
              <a:t>WaitForMultipleObjects</a:t>
            </a:r>
            <a:r>
              <a:rPr lang="en-US" altLang="ko-KR" dirty="0">
                <a:latin typeface="Arial Black" panose="020B0A04020102020204" pitchFamily="34" charset="0"/>
              </a:rPr>
              <a:t>(2,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, TRUE, INFINITE);</a:t>
            </a:r>
          </a:p>
        </p:txBody>
      </p:sp>
    </p:spTree>
    <p:extLst>
      <p:ext uri="{BB962C8B-B14F-4D97-AF65-F5344CB8AC3E}">
        <p14:creationId xmlns:p14="http://schemas.microsoft.com/office/powerpoint/2010/main" val="154890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Thread </a:t>
            </a:r>
            <a:r>
              <a:rPr lang="ko-KR" altLang="en-US" dirty="0">
                <a:latin typeface="Arial Black" panose="020B0A04020102020204" pitchFamily="34" charset="0"/>
              </a:rPr>
              <a:t>실행 중지와 재 시작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Sleep(DWORD </a:t>
            </a:r>
            <a:r>
              <a:rPr lang="en-US" altLang="ko-KR" dirty="0" err="1">
                <a:latin typeface="Arial Black" panose="020B0A04020102020204" pitchFamily="34" charset="0"/>
              </a:rPr>
              <a:t>dwMilliseconds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일정 시간 대기 후 자동 시작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대기 시간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SuspendThread</a:t>
            </a:r>
            <a:r>
              <a:rPr lang="en-US" altLang="ko-KR" dirty="0">
                <a:latin typeface="Arial Black" panose="020B0A04020102020204" pitchFamily="34" charset="0"/>
              </a:rPr>
              <a:t>(HANDLE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일시 정지 함수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성공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중지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횟수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실패 </a:t>
            </a:r>
            <a:r>
              <a:rPr lang="en-US" altLang="ko-KR" dirty="0">
                <a:latin typeface="Arial Black" panose="020B0A04020102020204" pitchFamily="34" charset="0"/>
              </a:rPr>
              <a:t>: -1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일시 정지 </a:t>
            </a:r>
            <a:r>
              <a:rPr lang="en-US" altLang="ko-KR" dirty="0">
                <a:latin typeface="Arial Black" panose="020B0A04020102020204" pitchFamily="34" charset="0"/>
              </a:rPr>
              <a:t>Thread </a:t>
            </a:r>
            <a:r>
              <a:rPr lang="ko-KR" altLang="en-US" dirty="0">
                <a:latin typeface="Arial Black" panose="020B0A04020102020204" pitchFamily="34" charset="0"/>
              </a:rPr>
              <a:t>핸들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DWORD </a:t>
            </a:r>
            <a:r>
              <a:rPr lang="en-US" altLang="ko-KR" dirty="0" err="1">
                <a:latin typeface="Arial Black" panose="020B0A04020102020204" pitchFamily="34" charset="0"/>
              </a:rPr>
              <a:t>ResumeThread</a:t>
            </a:r>
            <a:r>
              <a:rPr lang="en-US" altLang="ko-KR" dirty="0">
                <a:latin typeface="Arial Black" panose="020B0A04020102020204" pitchFamily="34" charset="0"/>
              </a:rPr>
              <a:t>(HANDLE </a:t>
            </a:r>
            <a:r>
              <a:rPr lang="en-US" altLang="ko-KR" dirty="0" err="1">
                <a:latin typeface="Arial Black" panose="020B0A04020102020204" pitchFamily="34" charset="0"/>
              </a:rPr>
              <a:t>hThread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재 시작 함수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성공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중지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횟수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실패 </a:t>
            </a:r>
            <a:r>
              <a:rPr lang="en-US" altLang="ko-KR" dirty="0">
                <a:latin typeface="Arial Black" panose="020B0A04020102020204" pitchFamily="34" charset="0"/>
              </a:rPr>
              <a:t>: -1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재 시작 </a:t>
            </a:r>
            <a:r>
              <a:rPr lang="en-US" altLang="ko-KR" dirty="0">
                <a:latin typeface="Arial Black" panose="020B0A04020102020204" pitchFamily="34" charset="0"/>
              </a:rPr>
              <a:t>Thread </a:t>
            </a:r>
            <a:r>
              <a:rPr lang="ko-KR" altLang="en-US" dirty="0">
                <a:latin typeface="Arial Black" panose="020B0A04020102020204" pitchFamily="34" charset="0"/>
              </a:rPr>
              <a:t>핸들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ThreadPriority_WaitEnd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프로젝트를 참고 하자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5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3F676-29A5-42B7-BE61-266896E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93" y="3055483"/>
            <a:ext cx="2869416" cy="718459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365855-3EBE-4573-85C5-B82E6376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기존 </a:t>
            </a:r>
            <a:r>
              <a:rPr lang="en-US" altLang="ko-KR" sz="1800" dirty="0">
                <a:latin typeface="Arial Black" panose="020B0A04020102020204" pitchFamily="34" charset="0"/>
              </a:rPr>
              <a:t>TCP</a:t>
            </a:r>
            <a:r>
              <a:rPr lang="ko-KR" altLang="en-US" sz="1800" dirty="0">
                <a:latin typeface="Arial Black" panose="020B0A04020102020204" pitchFamily="34" charset="0"/>
              </a:rPr>
              <a:t>의 문제점과 해결방안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Arial Black" panose="020B0A04020102020204" pitchFamily="34" charset="0"/>
              </a:rPr>
              <a:t>Multy</a:t>
            </a:r>
            <a:r>
              <a:rPr lang="en-US" altLang="ko-KR" sz="1800" dirty="0">
                <a:latin typeface="Arial Black" panose="020B0A04020102020204" pitchFamily="34" charset="0"/>
              </a:rPr>
              <a:t> Thread </a:t>
            </a:r>
            <a:r>
              <a:rPr lang="ko-KR" altLang="en-US" sz="1800" dirty="0">
                <a:latin typeface="Arial Black" panose="020B0A04020102020204" pitchFamily="34" charset="0"/>
              </a:rPr>
              <a:t>구현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Thread </a:t>
            </a:r>
            <a:r>
              <a:rPr lang="ko-KR" altLang="en-US" sz="1800" dirty="0" smtClean="0">
                <a:latin typeface="Arial Black" panose="020B0A04020102020204" pitchFamily="34" charset="0"/>
              </a:rPr>
              <a:t>동기</a:t>
            </a:r>
            <a:r>
              <a:rPr lang="ko-KR" altLang="en-US" sz="1800" dirty="0">
                <a:latin typeface="Arial Black" panose="020B0A04020102020204" pitchFamily="34" charset="0"/>
              </a:rPr>
              <a:t>화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815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en-US" altLang="ko-KR" dirty="0" err="1">
                <a:latin typeface="Arial Black" panose="020B0A04020102020204" pitchFamily="34" charset="0"/>
              </a:rPr>
              <a:t>Multy</a:t>
            </a:r>
            <a:r>
              <a:rPr lang="en-US" altLang="ko-KR" dirty="0">
                <a:latin typeface="Arial Black" panose="020B0A04020102020204" pitchFamily="34" charset="0"/>
              </a:rPr>
              <a:t> Thread </a:t>
            </a:r>
            <a:r>
              <a:rPr lang="ko-KR" altLang="en-US" dirty="0">
                <a:latin typeface="Arial Black" panose="020B0A04020102020204" pitchFamily="34" charset="0"/>
              </a:rPr>
              <a:t>구현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5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en-US" altLang="ko-KR" dirty="0" err="1">
                <a:latin typeface="Arial Black" panose="020B0A04020102020204" pitchFamily="34" charset="0"/>
              </a:rPr>
              <a:t>Multy</a:t>
            </a:r>
            <a:r>
              <a:rPr lang="en-US" altLang="ko-KR" dirty="0">
                <a:latin typeface="Arial Black" panose="020B0A04020102020204" pitchFamily="34" charset="0"/>
              </a:rPr>
              <a:t> Thread </a:t>
            </a:r>
            <a:r>
              <a:rPr lang="ko-KR" altLang="en-US" dirty="0">
                <a:latin typeface="Arial Black" panose="020B0A04020102020204" pitchFamily="34" charset="0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main()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…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while(1)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//1.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 접속 수용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client_sock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= accept(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listen_sock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…);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…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//2. Thread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생성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CreateThread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(NULL, 0,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ProcessClient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(LPVOID)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Client_sock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0, NULL);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…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DWORD WINAPI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ProcessClient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(LPVOID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arg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//3.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전달된 소켓 저장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SOCKET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client_sock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= (SOCKET)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arg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//4.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 정보 얻기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addrlen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sizeof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clientaddr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getpeername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client_sock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(SOCKADDR*)&amp;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clientaddr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&amp;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addrlen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클라이언트와 데이터 통신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while(1){ … }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17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3. </a:t>
            </a:r>
            <a:r>
              <a:rPr lang="en-US" altLang="ko-KR" dirty="0" err="1">
                <a:latin typeface="Arial Black" panose="020B0A04020102020204" pitchFamily="34" charset="0"/>
              </a:rPr>
              <a:t>Multy</a:t>
            </a:r>
            <a:r>
              <a:rPr lang="en-US" altLang="ko-KR" dirty="0">
                <a:latin typeface="Arial Black" panose="020B0A04020102020204" pitchFamily="34" charset="0"/>
              </a:rPr>
              <a:t> Thread </a:t>
            </a:r>
            <a:r>
              <a:rPr lang="ko-KR" altLang="en-US" dirty="0">
                <a:latin typeface="Arial Black" panose="020B0A04020102020204" pitchFamily="34" charset="0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클라이언트가 접속하면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accept()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함수는 클라이언트와 통신할 수 있는 소켓을 리턴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클라이언트와 통신을 담당할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함수에 소켓을 넘긴다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함수는 인자로 전달된 소켓을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SOCKET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타입으로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Casting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하여 저장해 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getpeername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클라이언트의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IP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주소와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PORT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번호를 얻는다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부분은 클라이언트의 정보 출력을 위한 부분이다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클라이언트와 데이터를 주고 받는다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클라이언트 소켓 정보를 알아보는 함수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getpeername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(SOCKET s, struct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* name, int*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namelen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연결 대상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클라이언트라면 서버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서버라면 클라이언트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IP, PORT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int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getsockname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(SOCKET s, struct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* name, int*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namelent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본인의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IP, PORT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소켓 주소 구조체의 크기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9C04FB-933C-4545-962F-702B7D54B697}"/>
              </a:ext>
            </a:extLst>
          </p:cNvPr>
          <p:cNvSpPr txBox="1"/>
          <p:nvPr/>
        </p:nvSpPr>
        <p:spPr>
          <a:xfrm>
            <a:off x="512190" y="6548946"/>
            <a:ext cx="423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Multy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Thread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프로젝트를 참고하자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50129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4. Thread </a:t>
            </a:r>
            <a:r>
              <a:rPr lang="ko-KR" altLang="en-US" dirty="0">
                <a:latin typeface="Arial Black" panose="020B0A04020102020204" pitchFamily="34" charset="0"/>
              </a:rPr>
              <a:t>동기화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60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Thread </a:t>
            </a:r>
            <a:r>
              <a:rPr lang="ko-KR" altLang="en-US" dirty="0">
                <a:latin typeface="Arial Black" panose="020B0A04020102020204" pitchFamily="34" charset="0"/>
              </a:rPr>
              <a:t>동기화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397476-F8E7-4755-A1D0-A8CD30098B7E}"/>
              </a:ext>
            </a:extLst>
          </p:cNvPr>
          <p:cNvSpPr txBox="1"/>
          <p:nvPr/>
        </p:nvSpPr>
        <p:spPr>
          <a:xfrm>
            <a:off x="461914" y="641023"/>
            <a:ext cx="11217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동기화의 필요성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Thread 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번과정을 수행한 상태에서 정지되고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Thread2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1~3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번 과정을 수행하면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money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5000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다시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Thread1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CPU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시간을 할당 받아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2~3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과정을 수행하면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ECX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저장되어 있던 값에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2000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더해지고 이 값이 메모리에 저장되어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money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3000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결과적으로 선처리한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Thread2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과정은 삭제되는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같은 문제를 해결 하기 위해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동기화 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7073381-79B7-4381-B736-040290072DAD}"/>
              </a:ext>
            </a:extLst>
          </p:cNvPr>
          <p:cNvGrpSpPr/>
          <p:nvPr/>
        </p:nvGrpSpPr>
        <p:grpSpPr>
          <a:xfrm>
            <a:off x="2236993" y="937792"/>
            <a:ext cx="5944378" cy="1633268"/>
            <a:chOff x="1315977" y="1903351"/>
            <a:chExt cx="6306677" cy="2090468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7849922-E56E-460E-A37A-1F51D159278D}"/>
                </a:ext>
              </a:extLst>
            </p:cNvPr>
            <p:cNvSpPr/>
            <p:nvPr/>
          </p:nvSpPr>
          <p:spPr>
            <a:xfrm>
              <a:off x="3213716" y="2272683"/>
              <a:ext cx="2521259" cy="38174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int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money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=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1000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A5AF65B-2EF7-4C8C-83E9-F34349630FE5}"/>
                </a:ext>
              </a:extLst>
            </p:cNvPr>
            <p:cNvSpPr txBox="1"/>
            <p:nvPr/>
          </p:nvSpPr>
          <p:spPr>
            <a:xfrm>
              <a:off x="3888287" y="1903351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공유 변수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E62D2809-031F-4AFF-812C-41E07DA7526A}"/>
                </a:ext>
              </a:extLst>
            </p:cNvPr>
            <p:cNvSpPr/>
            <p:nvPr/>
          </p:nvSpPr>
          <p:spPr>
            <a:xfrm>
              <a:off x="1315977" y="3079419"/>
              <a:ext cx="2873364" cy="91440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1.read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money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600" dirty="0">
                  <a:latin typeface="Arial Black" panose="020B0A04020102020204" pitchFamily="34" charset="0"/>
                </a:rPr>
                <a:t>into</a:t>
              </a:r>
              <a:r>
                <a:rPr lang="ko-KR" altLang="en-US" sz="16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ECX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2.ECX = ECX + 2000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3.Write ECX into money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88A2426-6686-452E-8B71-E7F7F84E4323}"/>
                </a:ext>
              </a:extLst>
            </p:cNvPr>
            <p:cNvSpPr txBox="1"/>
            <p:nvPr/>
          </p:nvSpPr>
          <p:spPr>
            <a:xfrm>
              <a:off x="2161375" y="2710087"/>
              <a:ext cx="11825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Thread 1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D2EED4-77BD-4FDD-8FE1-1A759FD3A353}"/>
                </a:ext>
              </a:extLst>
            </p:cNvPr>
            <p:cNvSpPr/>
            <p:nvPr/>
          </p:nvSpPr>
          <p:spPr>
            <a:xfrm>
              <a:off x="4815258" y="3079419"/>
              <a:ext cx="2807396" cy="91440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1.read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money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into</a:t>
              </a:r>
              <a:r>
                <a:rPr lang="ko-KR" altLang="en-US" sz="1400" dirty="0">
                  <a:latin typeface="Arial Black" panose="020B0A04020102020204" pitchFamily="34" charset="0"/>
                </a:rPr>
                <a:t> </a:t>
              </a:r>
              <a:r>
                <a:rPr lang="en-US" altLang="ko-KR" sz="1400" dirty="0">
                  <a:latin typeface="Arial Black" panose="020B0A04020102020204" pitchFamily="34" charset="0"/>
                </a:rPr>
                <a:t>ECX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2.ECX = ECX + 4000</a:t>
              </a: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3.Write ECX into money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E50404F-5F68-4754-97EC-B8AB3E46EC39}"/>
                </a:ext>
              </a:extLst>
            </p:cNvPr>
            <p:cNvSpPr txBox="1"/>
            <p:nvPr/>
          </p:nvSpPr>
          <p:spPr>
            <a:xfrm>
              <a:off x="5627672" y="2710087"/>
              <a:ext cx="11825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Thread 2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237"/>
              </p:ext>
            </p:extLst>
          </p:nvPr>
        </p:nvGraphicFramePr>
        <p:xfrm>
          <a:off x="586596" y="3916328"/>
          <a:ext cx="10783020" cy="283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205"/>
                <a:gridCol w="7254815"/>
              </a:tblGrid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종류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임계 영역</a:t>
                      </a:r>
                      <a:r>
                        <a:rPr lang="en-US" altLang="ko-KR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criticla</a:t>
                      </a:r>
                      <a:r>
                        <a:rPr lang="en-US" altLang="ko-KR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 section)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공유 자원에 대해 오직 한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의 접근만 허용</a:t>
                      </a:r>
                      <a:endParaRPr lang="en-US" altLang="ko-KR" sz="1600" dirty="0" smtClean="0">
                        <a:latin typeface="Arial Black" pitchFamily="34" charset="0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Arial Black" pitchFamily="34" charset="0"/>
                        </a:rPr>
                        <a:t> -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한 프로세스에 속한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간에만 사용 가능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뮤텍스</a:t>
                      </a:r>
                      <a:r>
                        <a:rPr lang="en-US" altLang="ko-KR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mutex</a:t>
                      </a:r>
                      <a:r>
                        <a:rPr lang="en-US" altLang="ko-KR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itchFamily="34" charset="0"/>
                        </a:rPr>
                        <a:t>)</a:t>
                      </a:r>
                      <a:endParaRPr lang="ko-KR" alt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공유 자원에 대해 오직 한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의 접근만 허용</a:t>
                      </a:r>
                      <a:endParaRPr lang="en-US" altLang="ko-KR" sz="1600" dirty="0" smtClean="0">
                        <a:latin typeface="Arial Black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rial Black" pitchFamily="34" charset="0"/>
                        </a:rPr>
                        <a:t> -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서로 다른 프로세스에 속한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간에도 사용 가능</a:t>
                      </a:r>
                    </a:p>
                  </a:txBody>
                  <a:tcPr/>
                </a:tc>
              </a:tr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이벤트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(event)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사건 발생을 알려 대기 중인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를 깨운다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Arial Black" pitchFamily="34" charset="0"/>
                        </a:rPr>
                        <a:t>세마포어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(semaphore)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한정된 개수의 자원에 여러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가 접근할 때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,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자원을 사용할 수 있는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 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개수를 제한한다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66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대기 기능 타이머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(</a:t>
                      </a:r>
                      <a:r>
                        <a:rPr lang="en-US" altLang="ko-KR" sz="1600" dirty="0" err="1" smtClean="0">
                          <a:latin typeface="Arial Black" pitchFamily="34" charset="0"/>
                        </a:rPr>
                        <a:t>waitable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 timer)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Arial Black" pitchFamily="34" charset="0"/>
                        </a:rPr>
                        <a:t>정해진 시간이 되면 대기중인 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Thread</a:t>
                      </a:r>
                      <a:r>
                        <a:rPr lang="ko-KR" altLang="en-US" sz="1600" dirty="0" smtClean="0">
                          <a:latin typeface="Arial Black" pitchFamily="34" charset="0"/>
                        </a:rPr>
                        <a:t>를 깨운다</a:t>
                      </a:r>
                      <a:r>
                        <a:rPr lang="en-US" altLang="ko-KR" sz="1600" dirty="0" smtClean="0">
                          <a:latin typeface="Arial Black" pitchFamily="34" charset="0"/>
                        </a:rPr>
                        <a:t>.</a:t>
                      </a:r>
                      <a:endParaRPr lang="ko-KR" altLang="en-US" sz="1600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38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Thread </a:t>
            </a:r>
            <a:r>
              <a:rPr lang="ko-KR" altLang="en-US" dirty="0">
                <a:latin typeface="Arial Black" panose="020B0A04020102020204" pitchFamily="34" charset="0"/>
              </a:rPr>
              <a:t>동기화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397476-F8E7-4755-A1D0-A8CD30098B7E}"/>
              </a:ext>
            </a:extLst>
          </p:cNvPr>
          <p:cNvSpPr txBox="1"/>
          <p:nvPr/>
        </p:nvSpPr>
        <p:spPr>
          <a:xfrm>
            <a:off x="461914" y="641023"/>
            <a:ext cx="11217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동기화 기본 개념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동기화가 필요한 상황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둘 이상의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공유자원에 접근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작업을 완료한 후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기다리고 있는 다른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알려준다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동기화 객체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(synchronization object)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Windows 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에서의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매개체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독립적으로 실행하지 않고 다른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와 상호 작용을 토대로 자신의 작업을 진행하게 되는데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동기화 하기 위해서는 각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상호작용해야 하므로 이것을 조율할 중간 매체가 필요하다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동기화 객체의 특징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Create*()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호출하면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커널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(kernel 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운영체제의 핵심 부분을 뜻함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메모리 영역에 동기화 객체가 생성되고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이에 접근할 수 있는 핸들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(HANDLE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타입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평소에는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비신호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상태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(non-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singaled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state)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로 있다가 특정 조건이 만족되면 신호 상태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(signaled state)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비신호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상태에서 신호 상태로 변화 여부는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Wait*()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사용해 감지할 수 있다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사용이 끝나면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CloseHandle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10422" y="3807333"/>
            <a:ext cx="4120879" cy="1248574"/>
            <a:chOff x="2471468" y="1553633"/>
            <a:chExt cx="4058728" cy="1623012"/>
          </a:xfrm>
        </p:grpSpPr>
        <p:sp>
          <p:nvSpPr>
            <p:cNvPr id="16" name="직사각형 15"/>
            <p:cNvSpPr/>
            <p:nvPr/>
          </p:nvSpPr>
          <p:spPr>
            <a:xfrm>
              <a:off x="2471468" y="2216989"/>
              <a:ext cx="1621766" cy="488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동기화 객체</a:t>
              </a:r>
              <a:endParaRPr lang="ko-KR" altLang="en-US" sz="1600" dirty="0"/>
            </a:p>
          </p:txBody>
        </p:sp>
        <p:cxnSp>
          <p:nvCxnSpPr>
            <p:cNvPr id="17" name="직선 연결선 16"/>
            <p:cNvCxnSpPr>
              <a:stCxn id="16" idx="0"/>
            </p:cNvCxnSpPr>
            <p:nvPr/>
          </p:nvCxnSpPr>
          <p:spPr>
            <a:xfrm flipV="1">
              <a:off x="3282351" y="1892188"/>
              <a:ext cx="0" cy="32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9004" y="1553633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비신호</a:t>
              </a:r>
              <a:r>
                <a:rPr lang="ko-KR" altLang="en-US" sz="1600" dirty="0" smtClean="0"/>
                <a:t> 상태</a:t>
              </a:r>
              <a:endParaRPr lang="ko-KR" altLang="en-US" sz="1600" dirty="0"/>
            </a:p>
          </p:txBody>
        </p:sp>
        <p:cxnSp>
          <p:nvCxnSpPr>
            <p:cNvPr id="19" name="직선 화살표 연결선 18"/>
            <p:cNvCxnSpPr>
              <a:stCxn id="16" idx="3"/>
            </p:cNvCxnSpPr>
            <p:nvPr/>
          </p:nvCxnSpPr>
          <p:spPr>
            <a:xfrm>
              <a:off x="4093234" y="2461335"/>
              <a:ext cx="815196" cy="28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500832" y="2464210"/>
              <a:ext cx="0" cy="3566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74910" y="2838091"/>
              <a:ext cx="2051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itchFamily="34" charset="0"/>
                </a:rPr>
                <a:t>Wait*()</a:t>
              </a:r>
              <a:r>
                <a:rPr lang="ko-KR" altLang="en-US" sz="1600" dirty="0" smtClean="0">
                  <a:latin typeface="Arial Black" pitchFamily="34" charset="0"/>
                </a:rPr>
                <a:t>함수로 감지</a:t>
              </a:r>
              <a:endParaRPr lang="ko-KR" altLang="en-US" sz="1600" dirty="0">
                <a:latin typeface="Arial Black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08430" y="2222740"/>
              <a:ext cx="1621766" cy="482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동기화 객체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8558" y="1561635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신호 상태</a:t>
              </a:r>
              <a:endParaRPr lang="ko-KR" altLang="en-US" sz="1600" dirty="0"/>
            </a:p>
          </p:txBody>
        </p:sp>
        <p:cxnSp>
          <p:nvCxnSpPr>
            <p:cNvPr id="24" name="직선 연결선 23"/>
            <p:cNvCxnSpPr>
              <a:stCxn id="22" idx="0"/>
            </p:cNvCxnSpPr>
            <p:nvPr/>
          </p:nvCxnSpPr>
          <p:spPr>
            <a:xfrm flipV="1">
              <a:off x="5719313" y="1892188"/>
              <a:ext cx="0" cy="3305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73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4. Thread </a:t>
            </a:r>
            <a:r>
              <a:rPr lang="ko-KR" altLang="en-US" dirty="0">
                <a:latin typeface="Arial Black" panose="020B0A04020102020204" pitchFamily="34" charset="0"/>
              </a:rPr>
              <a:t>동기화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397476-F8E7-4755-A1D0-A8CD30098B7E}"/>
              </a:ext>
            </a:extLst>
          </p:cNvPr>
          <p:cNvSpPr txBox="1"/>
          <p:nvPr/>
        </p:nvSpPr>
        <p:spPr>
          <a:xfrm>
            <a:off x="461914" y="641023"/>
            <a:ext cx="112178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임계영역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(critical section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 –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ThreadSync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Project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를 확인해보자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둘 이상의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공유 자원에 접근할 때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오직 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만 접근을 허용해야 하는 경우에 사용한다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일반 동기화 객체와 달리 개별 프로세스의 유저 메모리 영역에 존재하는 단순한 구조체다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따라서 다른 프로세스가 접근할 수 없으므로 한 프로세스에 속한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간 동기화에만 사용된다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CRITICAL_SECTION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 // 1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DWORD WINAPI MyThread1(LPVOID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arg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…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 // 3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공유 자원 접근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LeaveCriticalSection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 // 4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DWORD WINAPI MyThread2(LPVOID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arg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); // 3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//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공유 자원 접근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LeaveCriticalSection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); // 4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5397476-F8E7-4755-A1D0-A8CD30098B7E}"/>
              </a:ext>
            </a:extLst>
          </p:cNvPr>
          <p:cNvSpPr txBox="1"/>
          <p:nvPr/>
        </p:nvSpPr>
        <p:spPr>
          <a:xfrm>
            <a:off x="5691300" y="1721994"/>
            <a:ext cx="560894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main(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argc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char* 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argv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[])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InitializeCriticalSection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 // 2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 Thread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두 개 이상 생성해 작업을 진행한다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생성한 모든 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종료할 때까지 기다린다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DeleteCriticalSection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(&amp;</a:t>
            </a:r>
            <a:r>
              <a:rPr lang="en-US" altLang="ko-KR" sz="14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cs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 // 5</a:t>
            </a:r>
          </a:p>
          <a:p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n-US" altLang="ko-KR" sz="14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CRITICAL_SECTION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 변수를 전역 변수로 선언한다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일반 동기화 객체는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Create*()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</a:t>
            </a:r>
            <a:r>
              <a:rPr lang="ko-KR" altLang="en-US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커널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메모리 영역에 생성하지만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임계 영역은 유저 메모리 영역에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대개는 전역변수 형태로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생성한다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임계 영역을 사용하기 전에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InitializeCriticalSection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초기화한다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공유 자원에 접근하기 전에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공유 자원을 사용하고 있는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없다면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함수는 곧바로 </a:t>
            </a:r>
            <a:r>
              <a:rPr lang="ko-KR" altLang="en-US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하지만 공유 자원을 사용하고 있는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있다면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함수는 </a:t>
            </a:r>
            <a:r>
              <a:rPr lang="ko-KR" altLang="en-US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리턴하지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못하고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대기 상태가 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공유 자원 사용을 마치면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LeaveCriticalSection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EnterCriticalSection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함수에서 대기중인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있다면 하나만 선택되어 깨어난다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임계 영역을 사용하는 모든 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종료하면 </a:t>
            </a:r>
            <a:r>
              <a:rPr lang="en-US" altLang="ko-KR" sz="12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DeleteCriticalSection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삭제한다</a:t>
            </a:r>
            <a:r>
              <a:rPr lang="en-US" altLang="ko-KR" sz="12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87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397476-F8E7-4755-A1D0-A8CD30098B7E}"/>
              </a:ext>
            </a:extLst>
          </p:cNvPr>
          <p:cNvSpPr txBox="1"/>
          <p:nvPr/>
        </p:nvSpPr>
        <p:spPr>
          <a:xfrm>
            <a:off x="487052" y="2767280"/>
            <a:ext cx="112178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Chating</a:t>
            </a:r>
            <a:r>
              <a:rPr lang="en-US" altLang="ko-KR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Project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20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MutiThread</a:t>
            </a:r>
            <a:r>
              <a:rPr lang="en-US" altLang="ko-KR" sz="20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ServerPacket</a:t>
            </a:r>
            <a:r>
              <a:rPr lang="en-US" altLang="ko-KR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Project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확인하고</a:t>
            </a:r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콘솔 버전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오목을 온라인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으로 만들어보자</a:t>
            </a:r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콘솔 채팅을 </a:t>
            </a:r>
            <a:r>
              <a:rPr lang="ko-KR" altLang="en-US" sz="20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패킷으로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변경하고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API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를 이용한 채팅 프로그램</a:t>
            </a:r>
            <a:r>
              <a:rPr lang="ko-KR" altLang="en-US" sz="20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을 만들어보자</a:t>
            </a:r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대기방이나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닉네임 같은 설정은 필요 없고 채팅을 쓰고 갱신하고 하는 과정만 보여주자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sz="20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521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기존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의 문제점과 해결방안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기존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의 문제점과 해결방안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- </a:t>
            </a:r>
            <a:r>
              <a:rPr lang="ko-KR" altLang="en-US" dirty="0">
                <a:latin typeface="Arial Black" panose="020B0A04020102020204" pitchFamily="34" charset="0"/>
              </a:rPr>
              <a:t>기존의 통신방식의 문제점을 이해하고 그에 대한 해결책의 방법으로 접근하자</a:t>
            </a:r>
            <a:r>
              <a:rPr lang="en-US" altLang="ko-KR" dirty="0">
                <a:latin typeface="Arial Black" panose="020B0A04020102020204" pitchFamily="34" charset="0"/>
              </a:rPr>
              <a:t>!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기존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TCP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서버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–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클라이언트의 문제점과 해결 방안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클라이언트가 두 개 이상이 서버에 접속할 수 있으나</a:t>
            </a:r>
            <a:r>
              <a:rPr lang="en-US" altLang="ko-KR" sz="2000" dirty="0">
                <a:latin typeface="Arial Black" panose="020B0A04020102020204" pitchFamily="34" charset="0"/>
              </a:rPr>
              <a:t>, </a:t>
            </a:r>
            <a:r>
              <a:rPr lang="ko-KR" altLang="en-US" sz="2000" dirty="0">
                <a:latin typeface="Arial Black" panose="020B0A04020102020204" pitchFamily="34" charset="0"/>
              </a:rPr>
              <a:t>서버가 동시에 클라이언트 구대 이상의 서비스를 할 수 없다 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  <a:endParaRPr lang="en-US" altLang="ko-KR" sz="2000" dirty="0">
              <a:latin typeface="Arial Black" panose="020B0A04020102020204" pitchFamily="34" charset="0"/>
              <a:sym typeface="Wingdings" pitchFamily="2" charset="2"/>
            </a:endParaRP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서버가 각 클라이언트와 연결해 통신하는 시간을 줄이고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매번 통신할 때마다 서버에 접속과 해제를 반복 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서버에 접속한 각 클라이언트를 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Thread</a:t>
            </a: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를 이용해 독립적으로 처리한다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소켓 입출력 모델을 사용한다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lvl="1"/>
            <a:endParaRPr lang="en-US" altLang="ko-KR" sz="2000" dirty="0">
              <a:latin typeface="Arial Black" panose="020B0A04020102020204" pitchFamily="34" charset="0"/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  <a:sym typeface="Wingdings" pitchFamily="2" charset="2"/>
              </a:rPr>
              <a:t>서버와 클라이언트의 </a:t>
            </a:r>
            <a:r>
              <a:rPr lang="en-US" altLang="ko-KR" sz="2000" dirty="0">
                <a:latin typeface="Arial Black" panose="020B0A04020102020204" pitchFamily="34" charset="0"/>
                <a:sym typeface="Wingdings" pitchFamily="2" charset="2"/>
              </a:rPr>
              <a:t>send(), </a:t>
            </a:r>
            <a:r>
              <a:rPr lang="en-US" altLang="ko-KR" sz="2000" dirty="0" err="1">
                <a:latin typeface="Arial Black" panose="020B0A04020102020204" pitchFamily="34" charset="0"/>
                <a:sym typeface="Wingdings" pitchFamily="2" charset="2"/>
              </a:rPr>
              <a:t>recv</a:t>
            </a:r>
            <a:r>
              <a:rPr lang="en-US" altLang="ko-KR" sz="2000" dirty="0">
                <a:latin typeface="Arial Black" panose="020B0A04020102020204" pitchFamily="34" charset="0"/>
                <a:sym typeface="Wingdings" pitchFamily="2" charset="2"/>
              </a:rPr>
              <a:t>() </a:t>
            </a:r>
            <a:r>
              <a:rPr lang="ko-KR" altLang="en-US" sz="2000" dirty="0">
                <a:latin typeface="Arial Black" panose="020B0A04020102020204" pitchFamily="34" charset="0"/>
                <a:sym typeface="Wingdings" pitchFamily="2" charset="2"/>
              </a:rPr>
              <a:t>함수의 호출 순서가 맞지 않아 서로 대기하는 상황을 </a:t>
            </a:r>
            <a:r>
              <a:rPr lang="ko-KR" altLang="en-US" sz="2000" dirty="0" err="1">
                <a:latin typeface="Arial Black" panose="020B0A04020102020204" pitchFamily="34" charset="0"/>
                <a:sym typeface="Wingdings" pitchFamily="2" charset="2"/>
              </a:rPr>
              <a:t>피해야한다</a:t>
            </a:r>
            <a:r>
              <a:rPr lang="en-US" altLang="ko-KR" sz="2000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데이터 송수신 부분을 잘 설계해 교착 상태가 발생하지 않게 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소켓에 타임 아웃 옵션을 적용해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소켓 함수 호출 시 작업이 완료되지 않아도 일정 시간 후에 </a:t>
            </a:r>
            <a:r>
              <a:rPr lang="ko-KR" altLang="en-US" dirty="0" err="1">
                <a:latin typeface="Arial Black" panose="020B0A04020102020204" pitchFamily="34" charset="0"/>
                <a:sym typeface="Wingdings" pitchFamily="2" charset="2"/>
              </a:rPr>
              <a:t>리턴하게</a:t>
            </a: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 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 err="1">
                <a:latin typeface="Arial Black" panose="020B0A04020102020204" pitchFamily="34" charset="0"/>
                <a:sym typeface="Wingdings" pitchFamily="2" charset="2"/>
              </a:rPr>
              <a:t>넌블로킹</a:t>
            </a: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 소켓을 사용한다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  <a:p>
            <a:pPr marL="800100" lvl="1" indent="-342900">
              <a:buFont typeface="Wingdings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itchFamily="2" charset="2"/>
              </a:rPr>
              <a:t>소켓 입출력 모델을 사용한다</a:t>
            </a:r>
            <a:r>
              <a:rPr lang="en-US" altLang="ko-KR" dirty="0">
                <a:latin typeface="Arial Black" panose="020B0A04020102020204" pitchFamily="34" charset="0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4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기존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의 문제점과 해결방안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번 문제의 해결방안의 장단점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통신 시간을 짧게 하여 지속적으로 접속해제를 이행하는 방법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특별한 기법을 도입하지 않고도 쉽게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서버의 시스템 자원을 적게 사용한다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파일 전송 프로그램과 같이 대용량 데이터를 전송하는 응용 프로그램을 구현하는 데는 적합하지 않다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또한 클라이언트 수가 많을 경우 처리 지연 시간이 길어질 확률이 높다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>
                <a:latin typeface="Arial Black" panose="020B0A04020102020204" pitchFamily="34" charset="0"/>
              </a:rPr>
              <a:t>Thred</a:t>
            </a:r>
            <a:r>
              <a:rPr lang="ko-KR" altLang="en-US" sz="2000" dirty="0">
                <a:latin typeface="Arial Black" panose="020B0A04020102020204" pitchFamily="34" charset="0"/>
              </a:rPr>
              <a:t>를 이용하는 방법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소켓 입출력 모델에 비해 비교적 쉽게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접속한 클라이언트 수에 비례해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를 생성하므로 서버의 시스템 자원을 많이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소켓 입출력 모델을 사용하는 방법</a:t>
            </a:r>
            <a:endParaRPr lang="en-US" altLang="ko-KR" sz="2000" dirty="0">
              <a:latin typeface="Arial Black" panose="020B0A04020102020204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소수의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를 이용해 다수의 클라이언트를 처리할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따라서 </a:t>
            </a:r>
            <a:r>
              <a:rPr lang="en-US" altLang="ko-KR" sz="2000" dirty="0">
                <a:latin typeface="Arial Black" panose="020B0A04020102020204" pitchFamily="34" charset="0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</a:rPr>
              <a:t>만 이용하는 방법을 사용하는 것보다 자원을 적게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구현이 가장 어렵다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5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기존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의 문제점과 해결방안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번 문제의 해결방안의 장단점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데이터 송수신 부분을 잘 설계해 교착 상태가 발생하지 않게 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특별한 기법을 도입하지 않고도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데이터 송수신 패턴에 따라 교착 상태가 발생할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따라서 이 방법을 모든 경우에 적용할 수는 없다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소켓에 타임아웃 옵션을 적용한다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비교적 간단하게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다른 방법보다 성능이 떨어진다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>
                <a:latin typeface="Arial Black" panose="020B0A04020102020204" pitchFamily="34" charset="0"/>
              </a:rPr>
              <a:t>넌블로킹</a:t>
            </a:r>
            <a:r>
              <a:rPr lang="ko-KR" altLang="en-US" sz="2000" dirty="0">
                <a:latin typeface="Arial Black" panose="020B0A04020102020204" pitchFamily="34" charset="0"/>
              </a:rPr>
              <a:t> 소켓을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교착 상태를 막을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구현이 복잡하다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시스템 자원을 불필요하게 낭비할 가능성이 크다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소켓 입출력 모델을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 err="1">
                <a:latin typeface="Arial Black" panose="020B0A04020102020204" pitchFamily="34" charset="0"/>
              </a:rPr>
              <a:t>넌블로킹</a:t>
            </a:r>
            <a:r>
              <a:rPr lang="ko-KR" altLang="en-US" sz="2000" dirty="0">
                <a:latin typeface="Arial Black" panose="020B0A04020102020204" pitchFamily="34" charset="0"/>
              </a:rPr>
              <a:t> 소켓의 단점을 보완하고 더불어 교착 상태를 막을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구현이 가장 어렵지만 일관성 있게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endParaRPr lang="en-US" altLang="ko-K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기존 </a:t>
            </a:r>
            <a:r>
              <a:rPr lang="en-US" altLang="ko-KR" dirty="0">
                <a:latin typeface="Arial Black" panose="020B0A04020102020204" pitchFamily="34" charset="0"/>
              </a:rPr>
              <a:t>TCP</a:t>
            </a:r>
            <a:r>
              <a:rPr lang="ko-KR" altLang="en-US" dirty="0">
                <a:latin typeface="Arial Black" panose="020B0A04020102020204" pitchFamily="34" charset="0"/>
              </a:rPr>
              <a:t>의 문제점과 해결방안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번 문제의 해결방안의 장단점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데이터 송수신 부분을 잘 설계해 교착 상태가 발생하지 않게 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특별한 기법을 도입하지 않고도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데이터 송수신 패턴에 따라 교착 상태가 발생할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따라서 이 방법을 모든 경우에 적용할 수는 없다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소켓에 타임아웃 옵션을 적용한다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비교적 간단하게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다른 방법보다 성능이 떨어진다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>
                <a:latin typeface="Arial Black" panose="020B0A04020102020204" pitchFamily="34" charset="0"/>
              </a:rPr>
              <a:t>넌블로킹</a:t>
            </a:r>
            <a:r>
              <a:rPr lang="ko-KR" altLang="en-US" sz="2000" dirty="0">
                <a:latin typeface="Arial Black" panose="020B0A04020102020204" pitchFamily="34" charset="0"/>
              </a:rPr>
              <a:t> 소켓을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교착 상태를 막을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구현이 복잡하다</a:t>
            </a:r>
            <a:r>
              <a:rPr lang="en-US" altLang="ko-KR" sz="2000" dirty="0">
                <a:latin typeface="Arial Black" panose="020B0A04020102020204" pitchFamily="34" charset="0"/>
              </a:rPr>
              <a:t>. </a:t>
            </a:r>
            <a:r>
              <a:rPr lang="ko-KR" altLang="en-US" sz="2000" dirty="0">
                <a:latin typeface="Arial Black" panose="020B0A04020102020204" pitchFamily="34" charset="0"/>
              </a:rPr>
              <a:t>시스템 자원을 불필요하게 낭비할 가능성이 크다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>
              <a:latin typeface="Arial Black" panose="020B0A04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rial Black" panose="020B0A04020102020204" pitchFamily="34" charset="0"/>
              </a:rPr>
              <a:t>소켓 입출력 모델을 사용한다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장점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 err="1">
                <a:latin typeface="Arial Black" panose="020B0A04020102020204" pitchFamily="34" charset="0"/>
              </a:rPr>
              <a:t>넌블로킹</a:t>
            </a:r>
            <a:r>
              <a:rPr lang="ko-KR" altLang="en-US" sz="2000" dirty="0">
                <a:latin typeface="Arial Black" panose="020B0A04020102020204" pitchFamily="34" charset="0"/>
              </a:rPr>
              <a:t> 소켓의 단점을 보완하고 더불어 교착 상태를 막을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Arial Black" panose="020B0A04020102020204" pitchFamily="34" charset="0"/>
              </a:rPr>
              <a:t>단점 </a:t>
            </a:r>
            <a:r>
              <a:rPr lang="en-US" altLang="ko-KR" sz="2000" dirty="0">
                <a:latin typeface="Arial Black" panose="020B0A04020102020204" pitchFamily="34" charset="0"/>
              </a:rPr>
              <a:t>: </a:t>
            </a:r>
            <a:r>
              <a:rPr lang="ko-KR" altLang="en-US" sz="2000" dirty="0">
                <a:latin typeface="Arial Black" panose="020B0A04020102020204" pitchFamily="34" charset="0"/>
              </a:rPr>
              <a:t>구현이 가장 어렵지만 일관성 있게 구현할 수 있다</a:t>
            </a:r>
            <a:r>
              <a:rPr lang="en-US" altLang="ko-KR" sz="2000" dirty="0">
                <a:latin typeface="Arial Black" panose="020B0A04020102020204" pitchFamily="34" charset="0"/>
              </a:rPr>
              <a:t>.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endParaRPr lang="en-US" altLang="ko-K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2. Thread</a:t>
            </a:r>
          </a:p>
        </p:txBody>
      </p:sp>
    </p:spTree>
    <p:extLst>
      <p:ext uri="{BB962C8B-B14F-4D97-AF65-F5344CB8AC3E}">
        <p14:creationId xmlns:p14="http://schemas.microsoft.com/office/powerpoint/2010/main" val="344226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2. Thread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1067900"/>
            <a:ext cx="11217896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  <a:sym typeface="Wingdings" panose="05000000000000000000" pitchFamily="2" charset="2"/>
              </a:rPr>
              <a:t>Process</a:t>
            </a:r>
            <a:r>
              <a:rPr lang="ko-KR" altLang="en-US" sz="24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Process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코드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데이터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리소스를 파일에서 읽어 들여 운영체제가 할당해놓은 메모리 영역에 담고 있는 일종의 컨테이너이며 정적이다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Process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Program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이 올라가기 전까지 활성화 되지 않는다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CPU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시간을 할당 받아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Process 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메모리 영역에 있는 코드를 수행하고 데이터를 사용하며 동적이다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Program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Process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에 올라가 실행이 되기 위해서는 하나이상의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가 필요하다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최소에 생성되는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를 주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Main 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라고 한다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대부분의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OS 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응용 프로그램들은 </a:t>
            </a:r>
            <a:r>
              <a:rPr lang="en-US" altLang="ko-KR" sz="2000" dirty="0" err="1">
                <a:latin typeface="Arial Black" panose="020B0A04020102020204" pitchFamily="34" charset="0"/>
                <a:sym typeface="Wingdings" panose="05000000000000000000" pitchFamily="2" charset="2"/>
              </a:rPr>
              <a:t>MultyThread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로 운용 된다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두 개의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가 동시에 운용될 순 없지만 빠른 타이밍으로 교차 실행을 하면서 전환하면 동시에 실행되는 것처럼 느끼게 된다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  </a:t>
            </a:r>
            <a:r>
              <a:rPr lang="ko-KR" altLang="en-US" sz="2000" dirty="0" err="1">
                <a:latin typeface="Arial Black" panose="020B0A04020102020204" pitchFamily="34" charset="0"/>
                <a:sym typeface="Wingdings" panose="05000000000000000000" pitchFamily="2" charset="2"/>
              </a:rPr>
              <a:t>컨텍트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 전환이라는 것을 통해 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2000" dirty="0">
                <a:latin typeface="Arial Black" panose="020B0A04020102020204" pitchFamily="34" charset="0"/>
                <a:sym typeface="Wingdings" panose="05000000000000000000" pitchFamily="2" charset="2"/>
              </a:rPr>
              <a:t>는 자신이 사용하고 있는 재원을 유지한 채 전환을 할 수 있다</a:t>
            </a:r>
            <a:r>
              <a:rPr lang="en-US" altLang="ko-KR" sz="20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6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2356</Words>
  <Application>Microsoft Office PowerPoint</Application>
  <PresentationFormat>사용자 지정</PresentationFormat>
  <Paragraphs>406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회로</vt:lpstr>
      <vt:lpstr>Window network -chapter 3-</vt:lpstr>
      <vt:lpstr>목차</vt:lpstr>
      <vt:lpstr>1. 기존 TCP의 문제점과 해결방안</vt:lpstr>
      <vt:lpstr>1. 기존 TCP의 문제점과 해결방안</vt:lpstr>
      <vt:lpstr>1. 기존 TCP의 문제점과 해결방안</vt:lpstr>
      <vt:lpstr>1. 기존 TCP의 문제점과 해결방안</vt:lpstr>
      <vt:lpstr>1. 기존 TCP의 문제점과 해결방안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2. Thread</vt:lpstr>
      <vt:lpstr>3. Multy Thread 구현</vt:lpstr>
      <vt:lpstr>3. Multy Thread 구현</vt:lpstr>
      <vt:lpstr>3. Multy Thread 구현</vt:lpstr>
      <vt:lpstr>4. Thread 동기화</vt:lpstr>
      <vt:lpstr>4. Thread 동기화</vt:lpstr>
      <vt:lpstr>4. Thread 동기화</vt:lpstr>
      <vt:lpstr>4. Thread 동기화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 -chapter 1-</dc:title>
  <dc:creator>Ji Hyeon Choi</dc:creator>
  <cp:lastModifiedBy>C-01</cp:lastModifiedBy>
  <cp:revision>90</cp:revision>
  <dcterms:created xsi:type="dcterms:W3CDTF">2019-02-07T15:32:53Z</dcterms:created>
  <dcterms:modified xsi:type="dcterms:W3CDTF">2019-06-05T02:49:15Z</dcterms:modified>
</cp:coreProperties>
</file>