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74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72" r:id="rId13"/>
    <p:sldId id="298" r:id="rId14"/>
    <p:sldId id="299" r:id="rId15"/>
    <p:sldId id="273" r:id="rId16"/>
    <p:sldId id="289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5B1"/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2" autoAdjust="0"/>
  </p:normalViewPr>
  <p:slideViewPr>
    <p:cSldViewPr snapToGrid="0">
      <p:cViewPr varScale="1">
        <p:scale>
          <a:sx n="108" d="100"/>
          <a:sy n="108" d="100"/>
        </p:scale>
        <p:origin x="-618" y="240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CB87-63A3-4D15-9780-4ACAA288289D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66288-1547-4439-A833-C612F381B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6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C450ED-D0C8-4FCA-A8AE-CA648BF3F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Window network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en-US" altLang="ko-KR" dirty="0">
                <a:latin typeface="Arial Black" panose="020B0A04020102020204" pitchFamily="34" charset="0"/>
              </a:rPr>
              <a:t>-chapter </a:t>
            </a:r>
            <a:r>
              <a:rPr lang="en-US" altLang="ko-KR" dirty="0" smtClean="0">
                <a:latin typeface="Arial Black" panose="020B0A04020102020204" pitchFamily="34" charset="0"/>
              </a:rPr>
              <a:t>5-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157906D-33E2-461E-8927-2A1914708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19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WSASend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WSARecv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함수의 특징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2.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마지막 두 인자에 모두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값을 사용하면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send()/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함수처럼 동기 함수로 동작한다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3. Overlapped(1)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WSAOVERLAPPED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구조체인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hEvent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변수를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Overlapped(2)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lpCompletionRoutine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인자를 사용한다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lpCompletionRoutine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의 우선순위가 높으므로 이 값이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아니면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WSAOVERLAPPED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구조체는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hEvent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변수는 사용되지 않는다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Overlapped(1)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의 구현 절차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지원하는 소켓을 생성한다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WSACreateEvent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호출하여 대응하는 이벤트 객체도 같이 생성한다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지원하는 소켓 함수를 호출한다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WSAOVERLAPPED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구조체의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hEvent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변수에 이벤트 객체의 핸들 값을 넣어서 전달한다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작업이 곧바로 완료되지 않으면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함수는 오류를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리턴하고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오류 코드는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WSA_IO_PENDING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으로 설정되고 작업 완료 후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이벤트 객체를 신호 상태로 만들어 이 사실을 응용 프로그램에 알린다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WSAWaitForMulitpleEvents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호출하여 이벤트 객체가 신호 상태가 되기를 기다린다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작업이 완료하여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WSAWaitForMultipleEvents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함수가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리턴하면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WSAGetOverlappedResult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호출해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결과를 확인하고 데이터를 처리한다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새로운 소켓을 생성하면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1~4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단계를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그렇지 않으면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2~4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단계를 반복한다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7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DWORD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WSAWaitForMultipleEvent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cEvents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const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WSAEVENT*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lphEvents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BOOL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dwTimeout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dwTimeout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BOOL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fAlertable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성공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WSA_WAIT_EVENT_0~WSA_WAIT_EVENT_0+cEvent-1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또는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WSA_WAIT_TIMEOUT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실패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WSA_WAIT_FAILED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이벤트 객체 핸들의 배열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이벤트 객체의 수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TRUE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면 모든 이벤트 객체가 신호 상태가 될 때까지 기다린다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FALSE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면 이벤트 객체 중 하나가 신호 상태가 되는 즉시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네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대기 시간으로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밀리초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단위를 사용한다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WSA_INFINITE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값을 사용하면  무한히 기다린다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다섯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완료 루틴을 사용할 것인지를 설정한다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BOOL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WSAGetOverlappedResult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(SOCKET s, LPWSAOVERLAPPED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lpOverlapped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lpcbTransfer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BOOL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fWait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lpdwFlags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성공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TRUE,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실패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FALSE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함수 호출에 사용했던 소켓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함수 호출에 사용했던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WSAOVERLAPPED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전송된 바이트 수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네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작업이 끝날 때까지 대기하려면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TRUE,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그렇지 않으면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사용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WSAWaitForMultipleEvent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이전에 호출해서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리턴했다면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입출력이 끝났다는 뜻이므로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FALSE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사용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다섯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작업과 관련된 부가적인 정보가 저장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사용하지 않기 때문에 무시해도 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62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2.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overlapped(2)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6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 Overlapped(2)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완료 루틴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(Completion routine)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통해 입출력 처리를 한다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 Overlapped(1)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은 이벤트</a:t>
            </a: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적절한 시점에 자동으로 호출하는 사용자 정의 함수</a:t>
            </a: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함수를 호출함으로써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 입출력 작업을 요청한다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해당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곧바로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alertable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wait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상태에 진입한다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alertable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wait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상태는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위한 대기상태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함수를 호출한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이 상태로 되어 있어야 완료 루틴이 호출 될 수 있다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Thread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대기 함수들에 약간 변형이 있는 파생함수로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alertable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wait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사용 여부인자가 추가된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WaitForSingleObjectEx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WaitForMultipleObjectEx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SleepEx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WSAWaitForMultipleEvnets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등이 있다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마지막 인자를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TRUE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로 하면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alertable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wait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상태가 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작업이 완료되면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APC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큐에 결과를 저장한다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APC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큐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(asynchronous procedure call queue)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결과 저장을 위해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각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 할당하는 메모리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함수를 호출한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wait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상태에 있으면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OS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APC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큐에 저장된 정보를 참조해서 루틴을 호출</a:t>
            </a: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APC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큐에 저장된 정보를 토대로 모든 완료 루틴호출이 끝나면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alertable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wait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상태에서 빠져 나오고 지속적인 처리를 위해서 다시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alertable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wait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상태로 진입해야 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2555983" y="1328101"/>
            <a:ext cx="6844239" cy="1845100"/>
            <a:chOff x="819149" y="1757069"/>
            <a:chExt cx="7658101" cy="2824456"/>
          </a:xfrm>
        </p:grpSpPr>
        <p:sp>
          <p:nvSpPr>
            <p:cNvPr id="4" name="직사각형 3"/>
            <p:cNvSpPr/>
            <p:nvPr/>
          </p:nvSpPr>
          <p:spPr>
            <a:xfrm>
              <a:off x="819150" y="2533652"/>
              <a:ext cx="1476375" cy="7048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Arial Black" panose="020B0A04020102020204" pitchFamily="34" charset="0"/>
                </a:rPr>
                <a:t>Thread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2295525" y="2676525"/>
              <a:ext cx="250927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H="1">
              <a:off x="2286002" y="3048000"/>
              <a:ext cx="2518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95525" y="2265067"/>
              <a:ext cx="2547253" cy="38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2. </a:t>
              </a:r>
              <a:r>
                <a:rPr lang="en-US" altLang="ko-KR" sz="1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alertable</a:t>
              </a:r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wait 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진입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04802" y="2402474"/>
              <a:ext cx="1862698" cy="96720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 smtClean="0">
                  <a:latin typeface="Arial Black" panose="020B0A04020102020204" pitchFamily="34" charset="0"/>
                </a:rPr>
                <a:t>APC </a:t>
              </a:r>
              <a:r>
                <a:rPr lang="ko-KR" altLang="en-US" sz="1600" dirty="0" smtClean="0">
                  <a:latin typeface="Arial Black" panose="020B0A04020102020204" pitchFamily="34" charset="0"/>
                </a:rPr>
                <a:t>큐</a:t>
              </a:r>
              <a:endParaRPr lang="en-US" altLang="ko-KR" sz="1600" dirty="0" smtClean="0">
                <a:latin typeface="Arial Black" panose="020B0A04020102020204" pitchFamily="34" charset="0"/>
              </a:endParaRPr>
            </a:p>
            <a:p>
              <a:pPr algn="ctr"/>
              <a:endParaRPr lang="en-US" altLang="ko-KR" dirty="0">
                <a:latin typeface="Arial Black" panose="020B0A04020102020204" pitchFamily="34" charset="0"/>
              </a:endParaRPr>
            </a:p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24425" y="2914654"/>
              <a:ext cx="361950" cy="36194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14975" y="2914654"/>
              <a:ext cx="361950" cy="36194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00875" y="2402473"/>
              <a:ext cx="1476375" cy="9672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accent3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Arial Black" panose="020B0A04020102020204" pitchFamily="34" charset="0"/>
                </a:rPr>
                <a:t>윈도우</a:t>
              </a:r>
              <a:endParaRPr lang="en-US" altLang="ko-KR" sz="1600" dirty="0" smtClean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 smtClean="0">
                  <a:latin typeface="Arial Black" panose="020B0A04020102020204" pitchFamily="34" charset="0"/>
                </a:rPr>
                <a:t>I/O</a:t>
              </a:r>
              <a:r>
                <a:rPr lang="ko-KR" altLang="en-US" sz="1600" dirty="0" smtClean="0">
                  <a:latin typeface="Arial Black" panose="020B0A04020102020204" pitchFamily="34" charset="0"/>
                </a:rPr>
                <a:t>시스템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5286375" y="2989678"/>
              <a:ext cx="171450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5876925" y="3157247"/>
              <a:ext cx="112395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819150" y="3514725"/>
              <a:ext cx="1571625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Arial Black" panose="020B0A04020102020204" pitchFamily="34" charset="0"/>
                </a:rPr>
                <a:t>완료 루틴 </a:t>
              </a:r>
              <a:r>
                <a:rPr lang="en-US" altLang="ko-KR" sz="1400" b="1" dirty="0" smtClean="0">
                  <a:latin typeface="Arial Black" panose="020B0A04020102020204" pitchFamily="34" charset="0"/>
                </a:rPr>
                <a:t>#1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19150" y="4124325"/>
              <a:ext cx="1571625" cy="457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Arial Black" panose="020B0A04020102020204" pitchFamily="34" charset="0"/>
                </a:rPr>
                <a:t>완료 루틴 </a:t>
              </a:r>
              <a:r>
                <a:rPr lang="en-US" altLang="ko-KR" sz="1400" b="1" dirty="0" smtClean="0">
                  <a:latin typeface="Arial Black" panose="020B0A04020102020204" pitchFamily="34" charset="0"/>
                </a:rPr>
                <a:t>#2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95525" y="3080337"/>
              <a:ext cx="2547253" cy="38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5</a:t>
              </a:r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. </a:t>
              </a:r>
              <a:r>
                <a:rPr lang="en-US" altLang="ko-KR" sz="1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alertable</a:t>
              </a:r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wait 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탈출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34" name="꺾인 연결선 33"/>
            <p:cNvCxnSpPr>
              <a:stCxn id="17" idx="2"/>
              <a:endCxn id="30" idx="3"/>
            </p:cNvCxnSpPr>
            <p:nvPr/>
          </p:nvCxnSpPr>
          <p:spPr>
            <a:xfrm rot="5400000">
              <a:off x="3514727" y="2152651"/>
              <a:ext cx="466723" cy="2714625"/>
            </a:xfrm>
            <a:prstGeom prst="bentConnector2">
              <a:avLst/>
            </a:prstGeom>
            <a:ln w="28575"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stCxn id="18" idx="2"/>
              <a:endCxn id="31" idx="3"/>
            </p:cNvCxnSpPr>
            <p:nvPr/>
          </p:nvCxnSpPr>
          <p:spPr>
            <a:xfrm rot="5400000">
              <a:off x="3505202" y="2162176"/>
              <a:ext cx="1076323" cy="3305175"/>
            </a:xfrm>
            <a:prstGeom prst="bentConnector2">
              <a:avLst/>
            </a:prstGeom>
            <a:ln w="28575"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834215" y="3818356"/>
              <a:ext cx="1858469" cy="38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4. 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완료 루틴 호출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39" name="꺾인 연결선 38"/>
            <p:cNvCxnSpPr>
              <a:endCxn id="19" idx="0"/>
            </p:cNvCxnSpPr>
            <p:nvPr/>
          </p:nvCxnSpPr>
          <p:spPr>
            <a:xfrm flipV="1">
              <a:off x="819150" y="2402473"/>
              <a:ext cx="6919913" cy="1315953"/>
            </a:xfrm>
            <a:prstGeom prst="bentConnector4">
              <a:avLst>
                <a:gd name="adj1" fmla="val -3510"/>
                <a:gd name="adj2" fmla="val 117371"/>
              </a:avLst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31" idx="1"/>
              <a:endCxn id="19" idx="0"/>
            </p:cNvCxnSpPr>
            <p:nvPr/>
          </p:nvCxnSpPr>
          <p:spPr>
            <a:xfrm rot="10800000" flipH="1">
              <a:off x="819149" y="2402473"/>
              <a:ext cx="6919913" cy="1950452"/>
            </a:xfrm>
            <a:prstGeom prst="bentConnector4">
              <a:avLst>
                <a:gd name="adj1" fmla="val -6470"/>
                <a:gd name="adj2" fmla="val 132719"/>
              </a:avLst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1857375" y="2162176"/>
              <a:ext cx="0" cy="38100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1323975" y="1771650"/>
              <a:ext cx="9525" cy="7620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924306" y="1757069"/>
              <a:ext cx="2270564" cy="38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1</a:t>
              </a:r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. </a:t>
              </a:r>
              <a:r>
                <a:rPr lang="ko-KR" altLang="en-US" sz="1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비동기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입출력 시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작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38826" y="3448053"/>
              <a:ext cx="2270564" cy="38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3. </a:t>
              </a:r>
              <a:r>
                <a:rPr lang="ko-KR" altLang="en-US" sz="14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비동기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입출력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ko-KR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완료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34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2</a:t>
            </a:r>
            <a:r>
              <a:rPr lang="en-US" altLang="ko-KR" dirty="0" smtClean="0">
                <a:latin typeface="Arial Black" panose="020B0A04020102020204" pitchFamily="34" charset="0"/>
              </a:rPr>
              <a:t>. Overlapped(2)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50548"/>
            <a:ext cx="112178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Overlapped(2)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소켓 입출력 절차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지원하는 소켓을 생성한다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sock()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생성한 소켓은 기본적으로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지원한다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지원하는 소켓 함수를 호출한다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Overlapped(1)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에서 사용하지 않던 완료 루틴의 시작 주소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함수이므로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인자에 완료 루틴을 전달한다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이때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작업이 곧바로 완료되지 않으면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함수는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SOCKET_ERROR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리턴하고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오류코드는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WSA_IO_PENDING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으로 설정된다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작업이 완료되면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완료 루틴을 호출한다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완료 루틴에 서는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결과를 확인하고 후속 처리를 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완료 루틴 호출이 모두 끝나면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alertable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wait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상태에서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빠져나온다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새로운 소켓을 생성하면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1~5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단계를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그렇지 않으면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2~5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단계를 반복한다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v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oid CALLBACK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CompletionRoutine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dwError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cbTransferred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LPWSAOVERLAPPED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lpOverlapped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dwFlags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결과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오류가 발생하면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아닌 값이 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전송 바이트 수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통신 상대가 접속을 종료하면 이 값은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함수 호출 시 넘겨준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WSAOVERLAPPED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구조체의 주소 값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네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항상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이므로 적어도 현재까지는 사용하지 않는다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526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3. Completion </a:t>
            </a:r>
            <a:r>
              <a:rPr lang="en-US" altLang="ko-KR" dirty="0" smtClean="0">
                <a:latin typeface="Arial Black" panose="020B0A04020102020204" pitchFamily="34" charset="0"/>
              </a:rPr>
              <a:t>Port(</a:t>
            </a:r>
            <a:r>
              <a:rPr lang="en-US" altLang="ko-KR" dirty="0" err="1" smtClean="0">
                <a:latin typeface="Arial Black" panose="020B0A04020102020204" pitchFamily="34" charset="0"/>
              </a:rPr>
              <a:t>iocp</a:t>
            </a:r>
            <a:r>
              <a:rPr lang="en-US" altLang="ko-KR" dirty="0" smtClean="0">
                <a:latin typeface="Arial Black" panose="020B0A04020102020204" pitchFamily="34" charset="0"/>
              </a:rPr>
              <a:t>)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0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</a:t>
            </a:r>
            <a:r>
              <a:rPr lang="en-US" altLang="ko-KR" dirty="0" smtClean="0">
                <a:latin typeface="Arial Black" panose="020B0A04020102020204" pitchFamily="34" charset="0"/>
              </a:rPr>
              <a:t>. </a:t>
            </a:r>
            <a:r>
              <a:rPr lang="en-US" altLang="ko-KR" dirty="0" smtClean="0">
                <a:latin typeface="Arial Black" panose="020B0A04020102020204" pitchFamily="34" charset="0"/>
              </a:rPr>
              <a:t>Completion port(</a:t>
            </a:r>
            <a:r>
              <a:rPr lang="en-US" altLang="ko-KR" dirty="0" err="1" smtClean="0">
                <a:latin typeface="Arial Black" panose="020B0A04020102020204" pitchFamily="34" charset="0"/>
              </a:rPr>
              <a:t>iocp</a:t>
            </a:r>
            <a:r>
              <a:rPr lang="en-US" altLang="ko-KR" dirty="0" smtClean="0">
                <a:latin typeface="Arial Black" panose="020B0A04020102020204" pitchFamily="34" charset="0"/>
              </a:rPr>
              <a:t>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Completion Port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동작원리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제공하는 입출력 완료 포트를 이용한다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완료 포트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(I/O Completion Port)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결과와 이 결과를 처리할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 관한 정보를 담고 있는 구조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Overlapped(2)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APC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큐와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비슷한 개념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ACP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큐와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다른점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생성과 파괴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ACP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큐는 각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마다 자동으로 생성되고 파괴된다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완료 포트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CreateCompletionPort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호출하여 생성하고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CloseHandle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호출하여 파괴한다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접근제약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APC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큐에 저장된 결과는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APC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큐를 소유한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만 확인할 수 있지만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완료 포트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에는 이런 제약이 없다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입출력 완료 포트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 접근하는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별도로 두고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이를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Worker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라 부른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이상적인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Worker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생성 개수는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CPU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개수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* n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(n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의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최소값은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1)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입출력 처리 방법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APC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큐에 저장된 결과를 처리하려면 해당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alertable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wait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상태에 진입해야 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입출력 완료 포트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 저장된 결과를 처리하려면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Worker 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GetQueuedCompletionStatus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로출해야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89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</a:t>
            </a:r>
            <a:r>
              <a:rPr lang="en-US" altLang="ko-KR" dirty="0" smtClean="0">
                <a:latin typeface="Arial Black" panose="020B0A04020102020204" pitchFamily="34" charset="0"/>
              </a:rPr>
              <a:t>. </a:t>
            </a:r>
            <a:r>
              <a:rPr lang="en-US" altLang="ko-KR" dirty="0" smtClean="0">
                <a:latin typeface="Arial Black" panose="020B0A04020102020204" pitchFamily="34" charset="0"/>
              </a:rPr>
              <a:t>Completion port(</a:t>
            </a:r>
            <a:r>
              <a:rPr lang="en-US" altLang="ko-KR" dirty="0" err="1" smtClean="0">
                <a:latin typeface="Arial Black" panose="020B0A04020102020204" pitchFamily="34" charset="0"/>
              </a:rPr>
              <a:t>iocp</a:t>
            </a:r>
            <a:r>
              <a:rPr lang="en-US" altLang="ko-KR" dirty="0" smtClean="0">
                <a:latin typeface="Arial Black" panose="020B0A04020102020204" pitchFamily="34" charset="0"/>
              </a:rPr>
              <a:t>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56238" y="674705"/>
            <a:ext cx="7502770" cy="3201970"/>
            <a:chOff x="1556238" y="901161"/>
            <a:chExt cx="7502770" cy="3201970"/>
          </a:xfrm>
        </p:grpSpPr>
        <p:sp>
          <p:nvSpPr>
            <p:cNvPr id="4" name="직사각형 3"/>
            <p:cNvSpPr/>
            <p:nvPr/>
          </p:nvSpPr>
          <p:spPr>
            <a:xfrm>
              <a:off x="1556238" y="1635369"/>
              <a:ext cx="1169377" cy="589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anose="020B0A04020102020204" pitchFamily="34" charset="0"/>
                </a:rPr>
                <a:t>Thread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56238" y="3064116"/>
              <a:ext cx="1151792" cy="78251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35369" y="3140317"/>
              <a:ext cx="1151792" cy="78251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35014" y="3234100"/>
              <a:ext cx="1151792" cy="78251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anose="020B0A04020102020204" pitchFamily="34" charset="0"/>
                </a:rPr>
                <a:t>Worker</a:t>
              </a:r>
            </a:p>
            <a:p>
              <a:pPr algn="ctr"/>
              <a:r>
                <a:rPr lang="en-US" altLang="ko-KR" dirty="0" smtClean="0">
                  <a:latin typeface="Arial Black" panose="020B0A04020102020204" pitchFamily="34" charset="0"/>
                </a:rPr>
                <a:t>Thread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39154" y="2505808"/>
              <a:ext cx="1538654" cy="87923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rial Black" panose="020B0A04020102020204" pitchFamily="34" charset="0"/>
                </a:rPr>
                <a:t>IOCP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665177" y="2993780"/>
              <a:ext cx="351692" cy="3341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42892" y="2993780"/>
              <a:ext cx="351692" cy="3341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520354" y="2534383"/>
              <a:ext cx="1538654" cy="82208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Arial Black" panose="020B0A04020102020204" pitchFamily="34" charset="0"/>
                </a:rPr>
                <a:t>윈도우</a:t>
              </a:r>
              <a:endParaRPr lang="en-US" altLang="ko-KR" dirty="0" smtClean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dirty="0" smtClean="0">
                  <a:latin typeface="Arial Black" panose="020B0A04020102020204" pitchFamily="34" charset="0"/>
                </a:rPr>
                <a:t>I/O </a:t>
              </a:r>
              <a:r>
                <a:rPr lang="ko-KR" altLang="en-US" dirty="0" smtClean="0">
                  <a:latin typeface="Arial Black" panose="020B0A04020102020204" pitchFamily="34" charset="0"/>
                </a:rPr>
                <a:t>시스템</a:t>
              </a:r>
              <a:endParaRPr lang="en-US" altLang="ko-KR" dirty="0" smtClean="0">
                <a:latin typeface="Arial Black" panose="020B0A04020102020204" pitchFamily="34" charset="0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6016870" y="3069981"/>
              <a:ext cx="1503484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6494584" y="3248757"/>
              <a:ext cx="102577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7" idx="0"/>
            </p:cNvCxnSpPr>
            <p:nvPr/>
          </p:nvCxnSpPr>
          <p:spPr>
            <a:xfrm rot="5400000" flipH="1" flipV="1">
              <a:off x="3667858" y="1362804"/>
              <a:ext cx="514348" cy="322824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5" idx="0"/>
            </p:cNvCxnSpPr>
            <p:nvPr/>
          </p:nvCxnSpPr>
          <p:spPr>
            <a:xfrm rot="5400000" flipH="1" flipV="1">
              <a:off x="3610708" y="1135670"/>
              <a:ext cx="449872" cy="340702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6" idx="0"/>
            </p:cNvCxnSpPr>
            <p:nvPr/>
          </p:nvCxnSpPr>
          <p:spPr>
            <a:xfrm rot="5400000" flipH="1" flipV="1">
              <a:off x="3638551" y="1239715"/>
              <a:ext cx="473317" cy="3327889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9" idx="2"/>
              <a:endCxn id="7" idx="3"/>
            </p:cNvCxnSpPr>
            <p:nvPr/>
          </p:nvCxnSpPr>
          <p:spPr>
            <a:xfrm rot="5400000">
              <a:off x="4215180" y="1999515"/>
              <a:ext cx="297470" cy="2954217"/>
            </a:xfrm>
            <a:prstGeom prst="bentConnector2">
              <a:avLst/>
            </a:prstGeom>
            <a:ln w="28575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10" idx="2"/>
            </p:cNvCxnSpPr>
            <p:nvPr/>
          </p:nvCxnSpPr>
          <p:spPr>
            <a:xfrm rot="5400000">
              <a:off x="4378568" y="1836126"/>
              <a:ext cx="448408" cy="3431932"/>
            </a:xfrm>
            <a:prstGeom prst="bentConnector2">
              <a:avLst/>
            </a:prstGeom>
            <a:ln w="28575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>
              <a:endCxn id="11" idx="0"/>
            </p:cNvCxnSpPr>
            <p:nvPr/>
          </p:nvCxnSpPr>
          <p:spPr>
            <a:xfrm flipV="1">
              <a:off x="1735014" y="2534383"/>
              <a:ext cx="6554667" cy="822080"/>
            </a:xfrm>
            <a:prstGeom prst="bentConnector4">
              <a:avLst>
                <a:gd name="adj1" fmla="val -5231"/>
                <a:gd name="adj2" fmla="val 234760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7" idx="1"/>
              <a:endCxn id="11" idx="0"/>
            </p:cNvCxnSpPr>
            <p:nvPr/>
          </p:nvCxnSpPr>
          <p:spPr>
            <a:xfrm rot="10800000" flipH="1">
              <a:off x="1735013" y="2534384"/>
              <a:ext cx="6554667" cy="1090975"/>
            </a:xfrm>
            <a:prstGeom prst="bentConnector4">
              <a:avLst>
                <a:gd name="adj1" fmla="val -8585"/>
                <a:gd name="adj2" fmla="val 219275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2310910" y="1239715"/>
              <a:ext cx="0" cy="395654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1916723" y="1437542"/>
              <a:ext cx="0" cy="197828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93290" y="901161"/>
              <a:ext cx="2238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Arial Black" panose="020B0A04020102020204" pitchFamily="34" charset="0"/>
                </a:rPr>
                <a:t>1. </a:t>
              </a:r>
              <a:r>
                <a:rPr lang="ko-KR" altLang="en-US" sz="1600" dirty="0" err="1" smtClean="0">
                  <a:latin typeface="Arial Black" panose="020B0A04020102020204" pitchFamily="34" charset="0"/>
                </a:rPr>
                <a:t>비동기</a:t>
              </a:r>
              <a:r>
                <a:rPr lang="ko-KR" altLang="en-US" sz="1600" dirty="0" smtClean="0">
                  <a:latin typeface="Arial Black" panose="020B0A04020102020204" pitchFamily="34" charset="0"/>
                </a:rPr>
                <a:t> 입출력 시작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75742" y="2749771"/>
              <a:ext cx="3419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Black" panose="020B0A04020102020204" pitchFamily="34" charset="0"/>
                </a:rPr>
                <a:t>2. </a:t>
              </a:r>
              <a:r>
                <a:rPr lang="en-US" altLang="ko-KR" sz="1400" dirty="0" err="1" smtClean="0">
                  <a:latin typeface="Arial Black" panose="020B0A04020102020204" pitchFamily="34" charset="0"/>
                </a:rPr>
                <a:t>GetQueuedCompletionStatus</a:t>
              </a:r>
              <a:r>
                <a:rPr lang="en-US" altLang="ko-KR" sz="1400" dirty="0" smtClean="0">
                  <a:latin typeface="Arial Black" panose="020B0A04020102020204" pitchFamily="34" charset="0"/>
                </a:rPr>
                <a:t>()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94584" y="3437742"/>
              <a:ext cx="2238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Arial Black" panose="020B0A04020102020204" pitchFamily="34" charset="0"/>
                </a:rPr>
                <a:t>3. </a:t>
              </a:r>
              <a:r>
                <a:rPr lang="ko-KR" altLang="en-US" sz="1600" dirty="0" err="1" smtClean="0">
                  <a:latin typeface="Arial Black" panose="020B0A04020102020204" pitchFamily="34" charset="0"/>
                </a:rPr>
                <a:t>비동기</a:t>
              </a:r>
              <a:r>
                <a:rPr lang="ko-KR" altLang="en-US" sz="1600" dirty="0" smtClean="0">
                  <a:latin typeface="Arial Black" panose="020B0A04020102020204" pitchFamily="34" charset="0"/>
                </a:rPr>
                <a:t> 입출력 완료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4858" y="3764577"/>
              <a:ext cx="2717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Arial Black" panose="020B0A04020102020204" pitchFamily="34" charset="0"/>
                </a:rPr>
                <a:t>4. </a:t>
              </a:r>
              <a:r>
                <a:rPr lang="ko-KR" altLang="en-US" sz="1600" dirty="0" err="1" smtClean="0">
                  <a:latin typeface="Arial Black" panose="020B0A04020102020204" pitchFamily="34" charset="0"/>
                </a:rPr>
                <a:t>비동기</a:t>
              </a:r>
              <a:r>
                <a:rPr lang="ko-KR" altLang="en-US" sz="1600" dirty="0" smtClean="0">
                  <a:latin typeface="Arial Black" panose="020B0A04020102020204" pitchFamily="34" charset="0"/>
                </a:rPr>
                <a:t> 입출력 결과 처리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57200" y="643927"/>
            <a:ext cx="11227777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Arial Black" panose="020B0A04020102020204" pitchFamily="34" charset="0"/>
              </a:rPr>
              <a:t>응용 프로그램을 구성하는 임의의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Thread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에서 </a:t>
            </a:r>
            <a:r>
              <a:rPr lang="ko-KR" altLang="en-US" sz="1600" dirty="0" err="1" smtClean="0">
                <a:latin typeface="Arial Black" panose="020B0A04020102020204" pitchFamily="34" charset="0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</a:rPr>
              <a:t> 입출력 함수를 호출함으로써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OS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에 입출력 작업을 요청한다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Arial Black" panose="020B0A04020102020204" pitchFamily="34" charset="0"/>
              </a:rPr>
              <a:t>모든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Worker Thread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 smtClean="0">
                <a:latin typeface="Arial Black" panose="020B0A04020102020204" pitchFamily="34" charset="0"/>
              </a:rPr>
              <a:t>GetQueueCompletionStatus</a:t>
            </a:r>
            <a:r>
              <a:rPr lang="en-US" altLang="ko-KR" sz="1600" dirty="0" smtClean="0">
                <a:latin typeface="Arial Black" panose="020B0A04020102020204" pitchFamily="34" charset="0"/>
              </a:rPr>
              <a:t>()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함수를 호출에 입출력 완료 포트를 감시한다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latin typeface="Arial Black" panose="020B0A04020102020204" pitchFamily="34" charset="0"/>
              </a:rPr>
              <a:t>완료한 </a:t>
            </a:r>
            <a:r>
              <a:rPr lang="ko-KR" altLang="en-US" sz="1600" dirty="0" err="1" smtClean="0">
                <a:latin typeface="Arial Black" panose="020B0A04020102020204" pitchFamily="34" charset="0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</a:rPr>
              <a:t> 입출력 작업이 아직 없다면 모든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Worker Thread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는 대기 상태가 되고 이때 대기중인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Worker Thread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목록은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완료 포트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내부에 저장된다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 smtClean="0">
                <a:latin typeface="Arial Black" panose="020B0A04020102020204" pitchFamily="34" charset="0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</a:rPr>
              <a:t> 입출력 작업이 완료되면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OS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는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완료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포트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에 결과를 저장한다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latin typeface="Arial Black" panose="020B0A04020102020204" pitchFamily="34" charset="0"/>
              </a:rPr>
              <a:t>저장되는 정보를 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입출력 완료 </a:t>
            </a:r>
            <a:r>
              <a:rPr lang="ko-KR" altLang="en-US" sz="1600" dirty="0" err="1" smtClean="0">
                <a:latin typeface="Arial Black" panose="020B0A04020102020204" pitchFamily="34" charset="0"/>
              </a:rPr>
              <a:t>패킷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smtClean="0">
                <a:latin typeface="Arial Black" panose="020B0A04020102020204" pitchFamily="34" charset="0"/>
              </a:rPr>
              <a:t>I/O completion packet - IOCP)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이라 부른다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Arial Black" panose="020B0A04020102020204" pitchFamily="34" charset="0"/>
              </a:rPr>
              <a:t> OS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는 입출력 완료 포트에 저장된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Worker Thread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목록에서 하나를 선택하여 깨운다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latin typeface="Arial Black" panose="020B0A04020102020204" pitchFamily="34" charset="0"/>
              </a:rPr>
              <a:t>대기 상태에서 깨어난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Worker Thread</a:t>
            </a:r>
            <a:r>
              <a:rPr lang="ko-KR" altLang="en-US" sz="1600" dirty="0" smtClean="0">
                <a:latin typeface="Arial Black" panose="020B0A04020102020204" pitchFamily="34" charset="0"/>
              </a:rPr>
              <a:t>는 </a:t>
            </a:r>
            <a:r>
              <a:rPr lang="ko-KR" altLang="en-US" sz="1600" dirty="0" err="1" smtClean="0">
                <a:latin typeface="Arial Black" panose="020B0A04020102020204" pitchFamily="34" charset="0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</a:rPr>
              <a:t> 입출력 결과를 처리한다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 </a:t>
            </a:r>
            <a:r>
              <a:rPr lang="ko-KR" altLang="en-US" sz="1600" dirty="0" smtClean="0">
                <a:latin typeface="Arial Black" panose="020B0A04020102020204" pitchFamily="34" charset="0"/>
              </a:rPr>
              <a:t>이후 필요에 따라 다시 </a:t>
            </a:r>
            <a:r>
              <a:rPr lang="ko-KR" altLang="en-US" sz="1600" dirty="0" err="1" smtClean="0">
                <a:latin typeface="Arial Black" panose="020B0A04020102020204" pitchFamily="34" charset="0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</a:rPr>
              <a:t> 입출력 함수를 호출 할 수 있다</a:t>
            </a:r>
            <a:r>
              <a:rPr lang="en-US" altLang="ko-KR" sz="1600" dirty="0" smtClean="0">
                <a:latin typeface="Arial Black" panose="020B0A04020102020204" pitchFamily="34" charset="0"/>
              </a:rPr>
              <a:t>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106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</a:t>
            </a:r>
            <a:r>
              <a:rPr lang="en-US" altLang="ko-KR" dirty="0" smtClean="0">
                <a:latin typeface="Arial Black" panose="020B0A04020102020204" pitchFamily="34" charset="0"/>
              </a:rPr>
              <a:t>. </a:t>
            </a:r>
            <a:r>
              <a:rPr lang="en-US" altLang="ko-KR" dirty="0" smtClean="0">
                <a:latin typeface="Arial Black" panose="020B0A04020102020204" pitchFamily="34" charset="0"/>
              </a:rPr>
              <a:t>Completion port(</a:t>
            </a:r>
            <a:r>
              <a:rPr lang="en-US" altLang="ko-KR" dirty="0" err="1" smtClean="0">
                <a:latin typeface="Arial Black" panose="020B0A04020102020204" pitchFamily="34" charset="0"/>
              </a:rPr>
              <a:t>iocp</a:t>
            </a:r>
            <a:r>
              <a:rPr lang="en-US" altLang="ko-KR" dirty="0" smtClean="0">
                <a:latin typeface="Arial Black" panose="020B0A04020102020204" pitchFamily="34" charset="0"/>
              </a:rPr>
              <a:t>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IOCP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  소켓 입출력의 절차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CreateCompletionPort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호출하여 입출력 완료 포트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생성한다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CPU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개수에 비례하여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Worker 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생성한다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모든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Worker 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GetQueuedCompletionStatus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호출하여 대기 상태가 된다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지원하는 소켓을 생성한다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소켓에 대한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결과가 입출력 완료 포트에 저장되려면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CreateCompletionPort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함수를 호출하여 입출력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완료 포트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연결해야 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함수를 호출한다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작업이 곧바로 완료되지 않으면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함수는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SOCKET_ERROR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리턴하고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오류 코드는 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WSA_IO_PENDING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으로 설정된다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작업이 완료되면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입출력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완료 포트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 결과를 저장하고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대기 중인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Thread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하나를 깨운다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대기 상태에서 깨어난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WorkerThread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결과를 처리한다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새로운 소켓을 생성하면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3~5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단계를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그렇지 않으면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4~5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단계를 반복한다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0412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3</a:t>
            </a:r>
            <a:r>
              <a:rPr lang="en-US" altLang="ko-KR" dirty="0" smtClean="0">
                <a:latin typeface="Arial Black" panose="020B0A04020102020204" pitchFamily="34" charset="0"/>
              </a:rPr>
              <a:t>. </a:t>
            </a:r>
            <a:r>
              <a:rPr lang="en-US" altLang="ko-KR" dirty="0" smtClean="0">
                <a:latin typeface="Arial Black" panose="020B0A04020102020204" pitchFamily="34" charset="0"/>
              </a:rPr>
              <a:t>Completion port(</a:t>
            </a:r>
            <a:r>
              <a:rPr lang="en-US" altLang="ko-KR" dirty="0" err="1" smtClean="0">
                <a:latin typeface="Arial Black" panose="020B0A04020102020204" pitchFamily="34" charset="0"/>
              </a:rPr>
              <a:t>iocp</a:t>
            </a:r>
            <a:r>
              <a:rPr lang="en-US" altLang="ko-KR" dirty="0" smtClean="0">
                <a:latin typeface="Arial Black" panose="020B0A04020102020204" pitchFamily="34" charset="0"/>
              </a:rPr>
              <a:t>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HANDLE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CreateIOCompletionPort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(HANDLE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FileHandle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HANDLE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ExistingCompletionPort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ULONG </a:t>
            </a:r>
            <a:r>
              <a:rPr lang="en-US" altLang="ko-KR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CompletionKey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NumberOfConcurrentThreads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성공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연결할 입출력 완료 포트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핸들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실패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연결할 입출력 완료 포트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와 연결할 파일 핸들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소켓 프로그래밍에서는 소켓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디스트립터를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넣어주면 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새로운 연결할 입출력 완료 포트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를 생성할 때는 유효한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핸들 대신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INVALID_HANDLE_VALUE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값을 사용해도 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파일 또는 소켓과 연결할 입출력 완료 포트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핸들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값이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NULL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이면 새로운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입출력 완료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포트를 생성한다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완료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패킷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(IOCP)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 들어갈 부가 정보로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32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비트 값을 줄 수 있다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IOCP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은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작업이 완료될 때마다 생성되어 입출력 완료 포트에 저장되는 정보다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네 번째 인자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동시에 실행할 수 있는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Worker 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의 개수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을 사용하면 자동으로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CPU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개수와 같은 수로 설정된다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OS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실행 중인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Worker Thread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개수가 여기서 설정한 값을 넘지 않도록 관리해준다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BOOL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GetQueuedCompletionStatus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(HANDLE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CompletionPort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lpNumberOfBytes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LPDWORD </a:t>
            </a:r>
            <a:r>
              <a:rPr lang="en-US" altLang="ko-KR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lpCompletionKey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LPOVERLAPPED*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lpOverlapped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dwMilliseconds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성공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0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아닌 값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실패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완료 포트 핸들</a:t>
            </a:r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작업으로 전송된 바이트 수가 저장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CreateIoCompletionPort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 호출 시 전달한 세 번째 인자가 여기에 들어간다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네 번째 인자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함수 호출 시 전달한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OVERLAPPED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구조체의 주소 값이 저장된다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다섯 번째 인자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Worker Thread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대기할 시간을 </a:t>
            </a:r>
            <a:r>
              <a:rPr lang="ko-KR" altLang="en-US" sz="1600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밀리초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단위로 저장한다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INFINITE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값을 넣으면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IOCP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 생성되어 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깨울 때까지 무한히 대기한다</a:t>
            </a:r>
            <a:r>
              <a:rPr lang="en-US" altLang="ko-KR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0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78A47D-4F17-40FE-AB70-7AF78A9575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5BE3A7E-6A3F-401E-A025-BBB8FDB8D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41EE9036-817C-476C-BD59-B5184F9A3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F098087A-B4E4-4300-A841-44988BD88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5BD5F4B-A39C-4DF9-84E4-A4D33F30E6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D7FA9858-BFA0-4D5B-AF72-B1B65EB069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508A5F3-AFE0-4750-A9C2-B51A514FFC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2B4AAEB-ABF4-42A7-BE52-0B442190D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767C370-4A42-4376-8CAE-606C4BC8F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36205F53-9C95-4954-B97C-1625BB8A3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DC80B58E-3469-43E9-96FC-D747B69830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E17A4ED2-DDD7-4B4D-A39C-9B0121C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A2C14A85-E7A9-4E1D-809F-20F5CFA788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="" xmlns:a16="http://schemas.microsoft.com/office/drawing/2014/main" id="{F3D51E32-9399-4B7F-8D91-BF9A068B83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9969F9D2-502D-4C1D-ABA5-02B1BF2A0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4AE555C6-5623-478A-BF35-63E9929A3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A3D3AED4-A69E-4301-9BB4-436DC5F0C9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3B8082C-2D81-48D7-8B45-85B7C8929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="" xmlns:a16="http://schemas.microsoft.com/office/drawing/2014/main" id="{9AD35461-BA86-408B-8A29-244EB2F2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F238E495-B6C6-4857-899B-CDD5848312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E20A751E-054C-4EC2-8DA3-0EC923A65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B6E8E701-3D21-4E5C-AB6E-9A7404697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431BDA41-D09D-4984-B888-756F5F81B4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="" xmlns:a16="http://schemas.microsoft.com/office/drawing/2014/main" id="{0DC943D2-20E4-4C00-82D2-D405A7C00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="" xmlns:a16="http://schemas.microsoft.com/office/drawing/2014/main" id="{4BC34A74-80A2-4DE1-8ADC-BBD1709035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="" xmlns:a16="http://schemas.microsoft.com/office/drawing/2014/main" id="{C6C3CA25-431F-4E26-952D-4AA9C4C72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="" xmlns:a16="http://schemas.microsoft.com/office/drawing/2014/main" id="{776D1836-82AE-40EF-9829-C6B8D2CF0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="" xmlns:a16="http://schemas.microsoft.com/office/drawing/2014/main" id="{9A8E397E-ADF9-45C1-98F4-3F5A86378B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="" xmlns:a16="http://schemas.microsoft.com/office/drawing/2014/main" id="{DE07CFD9-357F-40BC-A792-CE874BFE5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23F676-29A5-42B7-BE61-266896E2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893" y="3055483"/>
            <a:ext cx="2869416" cy="718459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085ECEC0-FF5D-4348-92C7-1EA7C61E7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2365855-3EBE-4573-85C5-B82E6376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Arial Black" panose="020B0A04020102020204" pitchFamily="34" charset="0"/>
              </a:rPr>
              <a:t>Overlapped(1) </a:t>
            </a:r>
            <a:r>
              <a:rPr lang="ko-KR" altLang="en-US" sz="1800" dirty="0" smtClean="0">
                <a:latin typeface="Arial Black" panose="020B0A04020102020204" pitchFamily="34" charset="0"/>
              </a:rPr>
              <a:t>입출력 방식</a:t>
            </a:r>
            <a:endParaRPr lang="en-US" altLang="ko-KR" sz="18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Arial Black" panose="020B0A04020102020204" pitchFamily="34" charset="0"/>
              </a:rPr>
              <a:t>Overlapped(2) </a:t>
            </a:r>
            <a:r>
              <a:rPr lang="ko-KR" altLang="en-US" sz="1800" dirty="0" smtClean="0">
                <a:latin typeface="Arial Black" panose="020B0A04020102020204" pitchFamily="34" charset="0"/>
              </a:rPr>
              <a:t>입출력 방식</a:t>
            </a:r>
            <a:endParaRPr lang="en-US" altLang="ko-KR" sz="1800" dirty="0" smtClean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>
                <a:latin typeface="Arial Black" panose="020B0A04020102020204" pitchFamily="34" charset="0"/>
              </a:rPr>
              <a:t>Completion Port(IOCP)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4E035BE-9FF4-43D3-BC25-CF582D7FF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98BCEB2-EC20-4E84-A994-0AC37292C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A2E1821-AEDF-417E-9F17-83379E9C0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B3734E2-8292-4B47-B6AB-0E5A058DE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A0B09C51-29AB-45C0-B707-CCFB9DF28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10C0CED-AE1B-45AE-B5E1-57521E589D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1F2327-4B45-41AA-B41C-7404B6A1E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5A63224C-41A0-42C0-96F6-0B2BE99A13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A7C00B9F-C253-4776-9935-EC02254A4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062D4AA-13F3-4064-8440-FFE8562D8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3E143B27-CB82-440B-879B-D25C1891C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7815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28950"/>
            <a:ext cx="9905998" cy="8001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5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Window 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에서 고성능 파일 입출력을 위해 제공하는 방식을 소켓 입출력에서도 사용할 수 있게 만든 것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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다른 소켓 모델의 입출력과 다른 모습이며 확실한 성능이 보장된다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동기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입출력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&amp;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입출력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65465" y="2564267"/>
            <a:ext cx="11361067" cy="1771055"/>
            <a:chOff x="673617" y="1776463"/>
            <a:chExt cx="11361067" cy="1771055"/>
          </a:xfrm>
        </p:grpSpPr>
        <p:grpSp>
          <p:nvGrpSpPr>
            <p:cNvPr id="52" name="그룹 51"/>
            <p:cNvGrpSpPr/>
            <p:nvPr/>
          </p:nvGrpSpPr>
          <p:grpSpPr>
            <a:xfrm>
              <a:off x="673617" y="1776463"/>
              <a:ext cx="5353050" cy="1771055"/>
              <a:chOff x="742950" y="1653659"/>
              <a:chExt cx="5353050" cy="177105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42950" y="2105025"/>
                <a:ext cx="2159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dirty="0" smtClean="0"/>
                  <a:t>응용 프로그램 코드</a:t>
                </a:r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04615" y="2695575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dirty="0" smtClean="0"/>
                  <a:t>운영 체제 코드</a:t>
                </a:r>
                <a:endParaRPr lang="ko-KR" altLang="en-US" dirty="0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2902516" y="1937266"/>
                <a:ext cx="0" cy="12932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31" idx="3"/>
              </p:cNvCxnSpPr>
              <p:nvPr/>
            </p:nvCxnSpPr>
            <p:spPr>
              <a:xfrm>
                <a:off x="2902516" y="2880241"/>
                <a:ext cx="31934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4" idx="3"/>
              </p:cNvCxnSpPr>
              <p:nvPr/>
            </p:nvCxnSpPr>
            <p:spPr>
              <a:xfrm>
                <a:off x="2902516" y="2289691"/>
                <a:ext cx="31683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>
                <a:off x="3209925" y="2289691"/>
                <a:ext cx="0" cy="590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933825" y="2289691"/>
                <a:ext cx="1" cy="590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4181475" y="2289691"/>
                <a:ext cx="0" cy="590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 flipH="1" flipV="1">
                <a:off x="4876800" y="2289691"/>
                <a:ext cx="1" cy="590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>
                <a:off x="5153025" y="2289691"/>
                <a:ext cx="0" cy="590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2902516" y="2105025"/>
                <a:ext cx="307409" cy="18466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209925" y="2893457"/>
                <a:ext cx="723900" cy="184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933826" y="2105025"/>
                <a:ext cx="247649" cy="18466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81475" y="2878098"/>
                <a:ext cx="723900" cy="184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876800" y="2114550"/>
                <a:ext cx="276225" cy="175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화살표 연결선 45"/>
              <p:cNvCxnSpPr/>
              <p:nvPr/>
            </p:nvCxnSpPr>
            <p:spPr>
              <a:xfrm flipH="1">
                <a:off x="3209925" y="1838325"/>
                <a:ext cx="361950" cy="2667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473852" y="1653659"/>
                <a:ext cx="12666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/>
                  <a:t>입출력 시작</a:t>
                </a:r>
                <a:endParaRPr lang="ko-KR" altLang="en-US" sz="16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229291" y="3086160"/>
                <a:ext cx="17331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/>
                  <a:t>입출력 작업 완료</a:t>
                </a:r>
                <a:endParaRPr lang="ko-KR" altLang="en-US" sz="1600" b="1" dirty="0"/>
              </a:p>
            </p:txBody>
          </p:sp>
          <p:cxnSp>
            <p:nvCxnSpPr>
              <p:cNvPr id="50" name="직선 화살표 연결선 49"/>
              <p:cNvCxnSpPr/>
              <p:nvPr/>
            </p:nvCxnSpPr>
            <p:spPr>
              <a:xfrm flipH="1" flipV="1">
                <a:off x="3905263" y="3074923"/>
                <a:ext cx="403870" cy="16927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오른쪽 화살표 119"/>
            <p:cNvSpPr/>
            <p:nvPr/>
          </p:nvSpPr>
          <p:spPr>
            <a:xfrm>
              <a:off x="6646606" y="2324924"/>
              <a:ext cx="2074607" cy="493455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9379974" y="2086502"/>
              <a:ext cx="265471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동기 입출력</a:t>
              </a:r>
              <a:endPara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(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syschronous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 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I/O)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565465" y="4618929"/>
            <a:ext cx="11361067" cy="1781949"/>
            <a:chOff x="673617" y="3831125"/>
            <a:chExt cx="11361067" cy="178194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673617" y="3831125"/>
              <a:ext cx="7573556" cy="1781949"/>
              <a:chOff x="594145" y="3821293"/>
              <a:chExt cx="7573556" cy="1781949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594145" y="3821293"/>
                <a:ext cx="5353050" cy="1293257"/>
                <a:chOff x="742950" y="1937266"/>
                <a:chExt cx="5353050" cy="129325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742950" y="2105025"/>
                  <a:ext cx="2159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dirty="0" smtClean="0"/>
                    <a:t>응용 프로그램 코드</a:t>
                  </a:r>
                  <a:endParaRPr lang="ko-KR" altLang="en-US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04615" y="2695575"/>
                  <a:ext cx="16979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dirty="0" smtClean="0"/>
                    <a:t>운영 체제 코드</a:t>
                  </a:r>
                  <a:endParaRPr lang="ko-KR" altLang="en-US" dirty="0"/>
                </a:p>
              </p:txBody>
            </p:sp>
            <p:cxnSp>
              <p:nvCxnSpPr>
                <p:cNvPr id="56" name="직선 연결선 55"/>
                <p:cNvCxnSpPr/>
                <p:nvPr/>
              </p:nvCxnSpPr>
              <p:spPr>
                <a:xfrm>
                  <a:off x="2902516" y="1937266"/>
                  <a:ext cx="0" cy="1293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>
                  <a:stCxn id="55" idx="3"/>
                </p:cNvCxnSpPr>
                <p:nvPr/>
              </p:nvCxnSpPr>
              <p:spPr>
                <a:xfrm>
                  <a:off x="2902516" y="2880241"/>
                  <a:ext cx="31934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>
                  <a:stCxn id="54" idx="3"/>
                </p:cNvCxnSpPr>
                <p:nvPr/>
              </p:nvCxnSpPr>
              <p:spPr>
                <a:xfrm>
                  <a:off x="2902516" y="2289691"/>
                  <a:ext cx="316834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/>
                <p:cNvCxnSpPr/>
                <p:nvPr/>
              </p:nvCxnSpPr>
              <p:spPr>
                <a:xfrm>
                  <a:off x="3209925" y="2289691"/>
                  <a:ext cx="0" cy="59055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직사각형 63"/>
                <p:cNvSpPr/>
                <p:nvPr/>
              </p:nvSpPr>
              <p:spPr>
                <a:xfrm>
                  <a:off x="2902516" y="2105025"/>
                  <a:ext cx="3008914" cy="18466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3209925" y="2893457"/>
                  <a:ext cx="1041190" cy="184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5" name="직사각형 74"/>
              <p:cNvSpPr/>
              <p:nvPr/>
            </p:nvSpPr>
            <p:spPr>
              <a:xfrm>
                <a:off x="3734431" y="5097643"/>
                <a:ext cx="1041190" cy="184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461295" y="5418576"/>
                <a:ext cx="1041190" cy="184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3734431" y="4173717"/>
                <a:ext cx="0" cy="92392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4461295" y="4173718"/>
                <a:ext cx="0" cy="12503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/>
              <p:cNvCxnSpPr/>
              <p:nvPr/>
            </p:nvCxnSpPr>
            <p:spPr>
              <a:xfrm flipV="1">
                <a:off x="4099345" y="4173717"/>
                <a:ext cx="2965" cy="60376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/>
              <p:cNvCxnSpPr/>
              <p:nvPr/>
            </p:nvCxnSpPr>
            <p:spPr>
              <a:xfrm flipV="1">
                <a:off x="4758083" y="4152746"/>
                <a:ext cx="0" cy="94489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 flipV="1">
                <a:off x="5502485" y="4173718"/>
                <a:ext cx="0" cy="122465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4099345" y="4635679"/>
                <a:ext cx="178394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4775621" y="4532751"/>
                <a:ext cx="1107672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5502485" y="4429821"/>
                <a:ext cx="380808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>
                <a:off x="5883293" y="4429821"/>
                <a:ext cx="0" cy="2058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>
                <a:off x="5883293" y="4532751"/>
                <a:ext cx="346057" cy="0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6229350" y="4209584"/>
                <a:ext cx="1938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입출력 작업 완료를</a:t>
                </a:r>
                <a:endPara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ko-KR" altLang="en-US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운영체제가 알려줌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2" name="오른쪽 화살표 121"/>
            <p:cNvSpPr/>
            <p:nvPr/>
          </p:nvSpPr>
          <p:spPr>
            <a:xfrm>
              <a:off x="8247173" y="4280645"/>
              <a:ext cx="1132801" cy="493455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9379974" y="4076864"/>
              <a:ext cx="265471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비</a:t>
              </a:r>
              <a:r>
                <a:rPr lang="ko-KR" alt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동기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 입출력</a:t>
              </a:r>
              <a:endPara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(asynchronous I/O)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77527" y="1136323"/>
            <a:ext cx="1121789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동기 입출력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(synchronous I/O)</a:t>
            </a: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응용 프로그램은 입출력 함수를 호출한 후 입출력 작업이 끝날 때까지 대기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작업이 완료되면 입출력 함수 리턴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결과 처리 또는 다른 작업 진행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WSAAsyncSelect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동기 입출력에 속하고 이전까지 배웠던 것들은 모두 동기 입출력이다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입출력 시점을 운영체제가 알려주기 때문에 조금 쉽게 접근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이를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통지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(asynchronous notification)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라고 부른다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입출력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(asynchronous I/O)</a:t>
            </a: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응용 프로그램은 입출력 함수를 호출한 후 입출력 작업의 완료 여부와 무관하게 다른 작업을 진행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작업이 끝나면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는 작업 완료를 응용 프로그램에 알려준다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응용 프로그램은 통지가 오면 하던 작업을 잠시 멈추고 결과처리를 진행한다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Overlapped, Completion Port(IOCP)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입출력에 속한다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통지를 받기 때문에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통지 형태이다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00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Overlapped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모델의 공통 절차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지원하는 소켓을 생성한다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socket()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함수로 생성한 소켓은 기본적으로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지원한다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지원하는 소켓 함수를 호출한다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AcceptEx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ConnectEx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DisconnectEx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TransmitFile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TransmitPackets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WSAIoctl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WSANSPIoctl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WSAProviderConfigChange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WSARecv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WSARecvFrom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WSARecvMsg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WSASend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WSASendTo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13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개의 함수를 지원한다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입출력 작업 완료를 응용 프로그램에 알려주면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 =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통지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응용 프로그램은 입출력 결과를 처리한다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2362"/>
              </p:ext>
            </p:extLst>
          </p:nvPr>
        </p:nvGraphicFramePr>
        <p:xfrm>
          <a:off x="581024" y="4512400"/>
          <a:ext cx="1109878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6"/>
                <a:gridCol w="89556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rial Black" pitchFamily="34" charset="0"/>
                        </a:rPr>
                        <a:t>종류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rial Black" pitchFamily="34" charset="0"/>
                        </a:rPr>
                        <a:t>설명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 Black" pitchFamily="34" charset="0"/>
                        </a:rPr>
                        <a:t>Overlapped(1)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rial Black" pitchFamily="34" charset="0"/>
                        </a:rPr>
                        <a:t>소켓 입출력 작업이 완료되면</a:t>
                      </a:r>
                      <a:r>
                        <a:rPr lang="en-US" altLang="ko-KR" dirty="0" smtClean="0">
                          <a:latin typeface="Arial Black" pitchFamily="34" charset="0"/>
                        </a:rPr>
                        <a:t>, OS</a:t>
                      </a:r>
                      <a:r>
                        <a:rPr lang="ko-KR" altLang="en-US" dirty="0" smtClean="0">
                          <a:latin typeface="Arial Black" pitchFamily="34" charset="0"/>
                        </a:rPr>
                        <a:t>는 응용 프로그램이 등록해둔 이벤트 객체를 신호 상태로 바꾼다</a:t>
                      </a:r>
                      <a:r>
                        <a:rPr lang="en-US" altLang="ko-KR" dirty="0" smtClean="0">
                          <a:latin typeface="Arial Black" pitchFamily="34" charset="0"/>
                        </a:rPr>
                        <a:t>. </a:t>
                      </a:r>
                      <a:r>
                        <a:rPr lang="ko-KR" altLang="en-US" dirty="0" smtClean="0">
                          <a:latin typeface="Arial Black" pitchFamily="34" charset="0"/>
                        </a:rPr>
                        <a:t>응용 프로그램은 이벤트 객체를 관찰함으로써 입출력 작업완료를 감지 할 수 있다</a:t>
                      </a:r>
                      <a:r>
                        <a:rPr lang="en-US" altLang="ko-KR" dirty="0" smtClean="0">
                          <a:latin typeface="Arial Black" pitchFamily="34" charset="0"/>
                        </a:rPr>
                        <a:t>.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rial Black" pitchFamily="34" charset="0"/>
                        </a:rPr>
                        <a:t>Overlapped(2)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rial Black" pitchFamily="34" charset="0"/>
                        </a:rPr>
                        <a:t>소켓 입출력 작업이 완료 되면</a:t>
                      </a:r>
                      <a:r>
                        <a:rPr lang="en-US" altLang="ko-KR" dirty="0" smtClean="0">
                          <a:latin typeface="Arial Black" pitchFamily="34" charset="0"/>
                        </a:rPr>
                        <a:t>, OS</a:t>
                      </a:r>
                      <a:r>
                        <a:rPr lang="ko-KR" altLang="en-US" dirty="0" smtClean="0">
                          <a:latin typeface="Arial Black" pitchFamily="34" charset="0"/>
                        </a:rPr>
                        <a:t>는 응용 프로그램이 등록해둔 함수를 자동으로 호출한다</a:t>
                      </a:r>
                      <a:r>
                        <a:rPr lang="en-US" altLang="ko-KR" dirty="0" smtClean="0">
                          <a:latin typeface="Arial Black" pitchFamily="34" charset="0"/>
                        </a:rPr>
                        <a:t>.</a:t>
                      </a:r>
                      <a:r>
                        <a:rPr lang="en-US" altLang="ko-KR" baseline="0" dirty="0" smtClean="0">
                          <a:latin typeface="Arial Black" pitchFamily="34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Arial Black" pitchFamily="34" charset="0"/>
                        </a:rPr>
                        <a:t>일반적으로 운영체제가 호출하는 응용 프로그램 함수를 호출하는데 </a:t>
                      </a:r>
                      <a:r>
                        <a:rPr lang="en-US" altLang="ko-KR" baseline="0" dirty="0" smtClean="0">
                          <a:latin typeface="Arial Black" pitchFamily="34" charset="0"/>
                        </a:rPr>
                        <a:t>Overlapped</a:t>
                      </a:r>
                      <a:r>
                        <a:rPr lang="ko-KR" altLang="en-US" baseline="0" dirty="0" smtClean="0">
                          <a:latin typeface="Arial Black" pitchFamily="34" charset="0"/>
                        </a:rPr>
                        <a:t>에서는 완료 루틴</a:t>
                      </a:r>
                      <a:r>
                        <a:rPr lang="en-US" altLang="ko-KR" baseline="0" dirty="0" smtClean="0">
                          <a:latin typeface="Arial Black" pitchFamily="34" charset="0"/>
                        </a:rPr>
                        <a:t>(completion routine)</a:t>
                      </a:r>
                      <a:r>
                        <a:rPr lang="ko-KR" altLang="en-US" baseline="0" dirty="0" smtClean="0">
                          <a:latin typeface="Arial Black" pitchFamily="34" charset="0"/>
                        </a:rPr>
                        <a:t>이라 부른다</a:t>
                      </a:r>
                      <a:r>
                        <a:rPr lang="en-US" altLang="ko-KR" baseline="0" dirty="0" smtClean="0">
                          <a:latin typeface="Arial Black" pitchFamily="34" charset="0"/>
                        </a:rPr>
                        <a:t>.</a:t>
                      </a:r>
                      <a:endParaRPr lang="ko-KR" altLang="en-US" dirty="0">
                        <a:latin typeface="Arial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32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1060123"/>
            <a:ext cx="11217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nt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WSASend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(SOCKET s, LPWSABUF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lpBuffers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dwBufferCount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lpNumberOfBytesSent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dwFlags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LPWSAOVERLAPPED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lpOverlapped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LPWSAOVERLAPPED_COMPLETION_ROUTINE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lpCompletionRoutine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WSARecv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(SOCKET s, LPWSABUF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lpBuffers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dwBufferCount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lpNumberOfBytesRecvd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lpFlags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LPWSAOVERLAPPED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lpOverlapped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LPWSAOVERLAPPED_COMPLETION_ROUTINE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lpCompletionRoutine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성공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0,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실패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SOCKET_ERROR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첫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할 대상 소켓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두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WSABUF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 배열의 시작 주소와 배열의 원소 개수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각 배열 원소는 버퍼의 시작 주소와 길이를 담고 있다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세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 호출이 성공하면 보내거나 받은 바이트 수 저장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네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옵션으로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MSG_*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형태의 상수를 전달할 수 있다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send()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recv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함수의 마지막 인자와 같은 기능을 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을 보냄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다섯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WSAOVERLAPPED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구조체의 주소 값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여섯 번째 인자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 작업이 완료 되면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자동으로 호출할 완료 루틴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콜백함수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의 주소 값이다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56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WSABUF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구조체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Typedef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__WSABUF{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u_long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; //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길이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바이트 단위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char*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; //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버퍼 시작 주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소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}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*LPWSABUF;</a:t>
            </a:r>
          </a:p>
          <a:p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WSAOVERLAPPED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구조체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입출력을 위한 정보를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 전달하거나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비동기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입출력 결과를 응용 프로그램에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알려줄때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사용한다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Overlapped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입출력을 사용한다고 알려주는 </a:t>
            </a:r>
            <a:r>
              <a:rPr lang="ko-KR" altLang="en-US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역활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Typedef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__WSAOVERLAPPED{</a:t>
            </a: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	DWORD Internal; 		//OS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가 내부적으로 사용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InternalHigh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;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//OS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가 내부적으로 사용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DWORD Offset;		//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가 내부적으로 사용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	DWORD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OffsetHigh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;	//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OS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가 내부적으로 사용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WSAEVENT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hEvent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;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//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이벤트 객체의 핸들 값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Overlapped(1)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에서만 사용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}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WSAOVERLAPPED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*LPWSAOVERLAPPED;</a:t>
            </a:r>
          </a:p>
        </p:txBody>
      </p:sp>
    </p:spTree>
    <p:extLst>
      <p:ext uri="{BB962C8B-B14F-4D97-AF65-F5344CB8AC3E}">
        <p14:creationId xmlns:p14="http://schemas.microsoft.com/office/powerpoint/2010/main" val="411070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6D1AB5-FCBC-490A-9673-ABB93E71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4" y="0"/>
            <a:ext cx="11217896" cy="64102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1. </a:t>
            </a:r>
            <a:r>
              <a:rPr lang="en-US" altLang="ko-KR" dirty="0" smtClean="0">
                <a:latin typeface="Arial Black" panose="020B0A04020102020204" pitchFamily="34" charset="0"/>
              </a:rPr>
              <a:t>Overlapped(1)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86D314-3A6A-4E66-9ACD-5CA8F3ECCA04}"/>
              </a:ext>
            </a:extLst>
          </p:cNvPr>
          <p:cNvSpPr txBox="1"/>
          <p:nvPr/>
        </p:nvSpPr>
        <p:spPr>
          <a:xfrm>
            <a:off x="461914" y="641023"/>
            <a:ext cx="11217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WSASend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WSARecv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함수의 특징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1.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송수신 측에서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WSABUF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구조체 배열을 사용하면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여러 버퍼에 저장된 데이터를 모아서 보내거나 받을 수 있다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//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송신 측 코드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Char buf1[128];</a:t>
            </a: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Char buf2[256];</a:t>
            </a: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WSABUF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[2];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[0].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= buf1;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[1].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= 128;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[1].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= buf2;</a:t>
            </a: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[1].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len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 = 256;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WSASend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(sock,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2, …);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//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수신 측 코드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//</a:t>
            </a:r>
            <a:r>
              <a:rPr lang="ko-KR" altLang="en-US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선언부분은 송신 측과 동일</a:t>
            </a:r>
            <a:endParaRPr lang="en-US" altLang="ko-KR" dirty="0" smtClean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WSARecv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(sock, </a:t>
            </a:r>
            <a:r>
              <a:rPr lang="en-US" altLang="ko-KR" dirty="0" err="1" smtClean="0">
                <a:latin typeface="Arial Black" panose="020B0A04020102020204" pitchFamily="34" charset="0"/>
                <a:sym typeface="Wingdings" panose="05000000000000000000" pitchFamily="2" charset="2"/>
              </a:rPr>
              <a:t>wsabuf</a:t>
            </a:r>
            <a:r>
              <a:rPr lang="en-US" altLang="ko-KR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, 2, …);</a:t>
            </a:r>
          </a:p>
        </p:txBody>
      </p:sp>
    </p:spTree>
    <p:extLst>
      <p:ext uri="{BB962C8B-B14F-4D97-AF65-F5344CB8AC3E}">
        <p14:creationId xmlns:p14="http://schemas.microsoft.com/office/powerpoint/2010/main" val="2417060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2134</Words>
  <Application>Microsoft Office PowerPoint</Application>
  <PresentationFormat>사용자 지정</PresentationFormat>
  <Paragraphs>288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회로</vt:lpstr>
      <vt:lpstr>Window network -chapter 5-</vt:lpstr>
      <vt:lpstr>목차</vt:lpstr>
      <vt:lpstr>1. Overlapped(1)</vt:lpstr>
      <vt:lpstr>1. Overlapped(1)</vt:lpstr>
      <vt:lpstr>1. Overlapped(1)</vt:lpstr>
      <vt:lpstr>1. Overlapped(1)</vt:lpstr>
      <vt:lpstr>1. Overlapped(1)</vt:lpstr>
      <vt:lpstr>1. Overlapped(1)</vt:lpstr>
      <vt:lpstr>1. Overlapped(1)</vt:lpstr>
      <vt:lpstr>1. Overlapped(1)</vt:lpstr>
      <vt:lpstr>1. Overlapped(1)</vt:lpstr>
      <vt:lpstr>2. overlapped(2)</vt:lpstr>
      <vt:lpstr>2. Overlapped(2)</vt:lpstr>
      <vt:lpstr>2. Overlapped(2)</vt:lpstr>
      <vt:lpstr>3. Completion Port(iocp)</vt:lpstr>
      <vt:lpstr>3. Completion port(iocp)</vt:lpstr>
      <vt:lpstr>3. Completion port(iocp)</vt:lpstr>
      <vt:lpstr>3. Completion port(iocp)</vt:lpstr>
      <vt:lpstr>3. Completion port(iocp)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WINAPI -chapter 1-</dc:title>
  <dc:creator>Ji Hyeon Choi</dc:creator>
  <cp:lastModifiedBy>A-01</cp:lastModifiedBy>
  <cp:revision>99</cp:revision>
  <dcterms:created xsi:type="dcterms:W3CDTF">2019-02-07T15:32:53Z</dcterms:created>
  <dcterms:modified xsi:type="dcterms:W3CDTF">2019-06-12T11:38:38Z</dcterms:modified>
</cp:coreProperties>
</file>