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55" autoAdjust="0"/>
  </p:normalViewPr>
  <p:slideViewPr>
    <p:cSldViewPr snapToGrid="0">
      <p:cViewPr varScale="1">
        <p:scale>
          <a:sx n="213" d="100"/>
          <a:sy n="213" d="100"/>
        </p:scale>
        <p:origin x="2832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2024-01-30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github.com/pytorch/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2024-01-30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최종수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파이토치</a:t>
            </a:r>
            <a:r>
              <a:rPr kumimoji="1" lang="ko-KR" altLang="en-US" dirty="0"/>
              <a:t> 딥러닝 마스터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sz="1800" dirty="0"/>
              <a:t>-2</a:t>
            </a:r>
            <a:r>
              <a:rPr kumimoji="1" lang="ko-KR" altLang="en-US" sz="1800" dirty="0"/>
              <a:t>장 사전 훈련된 신경망</a:t>
            </a:r>
            <a:r>
              <a:rPr kumimoji="1" lang="en-US" altLang="ko-KR" sz="1800" dirty="0"/>
              <a:t>-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EBFA19-757B-2D3F-425B-60AB3E45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628810B-332C-332D-E363-015BF38A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</a:t>
            </a:r>
            <a:r>
              <a:rPr lang="ko-KR" altLang="en-US" dirty="0"/>
              <a:t>확인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B4AF28C-9512-ECBC-F811-15F99DC9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전처리와　같은　모델　설정을　</a:t>
            </a:r>
            <a:r>
              <a:rPr lang="ko-KR" altLang="en-US" dirty="0" err="1"/>
              <a:t>하지않으면</a:t>
            </a:r>
            <a:r>
              <a:rPr lang="ko-KR" altLang="en-US" dirty="0"/>
              <a:t>　사전 학습된 모델은 배치 정규화나　</a:t>
            </a:r>
            <a:r>
              <a:rPr lang="ko-KR" altLang="en-US" dirty="0" err="1"/>
              <a:t>드랍아웃으로</a:t>
            </a:r>
            <a:r>
              <a:rPr lang="ko-KR" altLang="en-US" dirty="0"/>
              <a:t> 인해 </a:t>
            </a:r>
            <a:r>
              <a:rPr lang="ko-KR" altLang="en-US" dirty="0" err="1"/>
              <a:t>원치않는</a:t>
            </a:r>
            <a:r>
              <a:rPr lang="ko-KR" altLang="en-US" dirty="0"/>
              <a:t> 결과가 나올 수 있음</a:t>
            </a:r>
            <a:endParaRPr lang="en-US" altLang="ko-KR" dirty="0"/>
          </a:p>
          <a:p>
            <a:r>
              <a:rPr lang="en-US" altLang="ko-KR" dirty="0"/>
              <a:t>Resnet</a:t>
            </a:r>
            <a:r>
              <a:rPr lang="ko-KR" altLang="en-US" dirty="0"/>
              <a:t> 모델을 통해 </a:t>
            </a:r>
            <a:r>
              <a:rPr lang="en-US" altLang="ko-KR" dirty="0"/>
              <a:t>4,450</a:t>
            </a:r>
            <a:r>
              <a:rPr lang="ko-KR" altLang="en-US" dirty="0"/>
              <a:t>만개 파라미터를 이용하여 </a:t>
            </a:r>
            <a:r>
              <a:rPr lang="en-US" altLang="ko-KR" dirty="0"/>
              <a:t>1000</a:t>
            </a:r>
            <a:r>
              <a:rPr lang="ko-KR" altLang="en-US" dirty="0"/>
              <a:t>개의 스코어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974D28-68F8-AAD5-4E1E-AB1B7792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77" y="1757450"/>
            <a:ext cx="4918742" cy="31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E894A-A861-CF9E-35D2-8E11D733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이미지넷 데이터 클래스 파일을 확인하여 가장 높은 점수와 인덱스 출력</a:t>
            </a:r>
            <a:endParaRPr lang="en-US" altLang="ko-KR" dirty="0"/>
          </a:p>
          <a:p>
            <a:r>
              <a:rPr lang="ko-KR" altLang="en-US" dirty="0"/>
              <a:t>인덱스가 아닌 </a:t>
            </a:r>
            <a:r>
              <a:rPr lang="ko-KR" altLang="en-US" dirty="0" err="1"/>
              <a:t>텐서로</a:t>
            </a:r>
            <a:r>
              <a:rPr lang="ko-KR" altLang="en-US" dirty="0"/>
              <a:t> </a:t>
            </a:r>
            <a:r>
              <a:rPr lang="ko-KR" altLang="en-US" dirty="0" err="1"/>
              <a:t>저장되어있기에</a:t>
            </a:r>
            <a:r>
              <a:rPr lang="en-US" altLang="ko-KR" dirty="0"/>
              <a:t>, </a:t>
            </a:r>
            <a:r>
              <a:rPr lang="en-US" altLang="ko-KR" dirty="0" err="1"/>
              <a:t>indexp</a:t>
            </a:r>
            <a:r>
              <a:rPr lang="en-US" altLang="ko-KR" dirty="0"/>
              <a:t>[0]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출력을 실수가 아닌 </a:t>
            </a:r>
            <a:r>
              <a:rPr lang="en-US" altLang="ko-KR" dirty="0"/>
              <a:t>0,1 </a:t>
            </a:r>
            <a:r>
              <a:rPr lang="ko-KR" altLang="en-US" dirty="0"/>
              <a:t>형태로 정규화하고 나누기 위해 </a:t>
            </a:r>
            <a:r>
              <a:rPr lang="en-US" altLang="ko-KR" dirty="0" err="1"/>
              <a:t>softmax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AA0674-A54B-6566-E6D8-B7DA9BD7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FD3714-8A8C-79CF-1B00-1E68969C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</a:t>
            </a:r>
            <a:r>
              <a:rPr lang="ko-KR" altLang="en-US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D7360D-3D8D-ECD4-733C-689D3877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40" y="2128477"/>
            <a:ext cx="3750722" cy="25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E6BCCB-AF06-ED40-FA2F-3A361270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가짜 그림을 진짜처럼 표현하는 것 </a:t>
            </a:r>
            <a:r>
              <a:rPr lang="en-US" altLang="ko-KR" dirty="0"/>
              <a:t>(GAN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생성자 </a:t>
            </a:r>
            <a:r>
              <a:rPr lang="en-US" altLang="ko-KR" dirty="0"/>
              <a:t>– </a:t>
            </a:r>
            <a:r>
              <a:rPr lang="ko-KR" altLang="en-US" dirty="0"/>
              <a:t>사실 같은 이미지 생성</a:t>
            </a:r>
            <a:r>
              <a:rPr lang="en-US" altLang="ko-KR" dirty="0"/>
              <a:t>, </a:t>
            </a:r>
            <a:r>
              <a:rPr lang="ko-KR" altLang="en-US" dirty="0"/>
              <a:t>식별자 </a:t>
            </a:r>
            <a:r>
              <a:rPr lang="en-US" altLang="ko-KR" dirty="0"/>
              <a:t>– </a:t>
            </a:r>
            <a:r>
              <a:rPr lang="ko-KR" altLang="en-US" dirty="0"/>
              <a:t>조작 이미지 판별</a:t>
            </a:r>
            <a:endParaRPr lang="en-US" altLang="ko-KR" dirty="0"/>
          </a:p>
          <a:p>
            <a:r>
              <a:rPr lang="ko-KR" altLang="en-US" dirty="0"/>
              <a:t>식별자에게 얻은 정보로 생성자는 지속적으로 훈련하여 판단이 어려운 가짜 이미지를 생성한다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 GAN(Generative Adversarial Network), 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</a:t>
            </a:r>
            <a:endParaRPr lang="en-US" altLang="ko-KR" dirty="0"/>
          </a:p>
          <a:p>
            <a:r>
              <a:rPr lang="ko-KR" altLang="en-US" dirty="0"/>
              <a:t>노이즈 값과 속성으로 진짜와 같은 이미지 생성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56E700-14FB-7D02-C2C6-0E63384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2B99290-8782-6D06-6090-0ED465D0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가짜 이미지를 만드는 사전 훈련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29A49-435C-BC62-39D8-1F83868C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50" y="2990231"/>
            <a:ext cx="3617966" cy="17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D27C6-D04F-C551-357D-443D7B99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사이클</a:t>
            </a:r>
            <a:r>
              <a:rPr lang="en-US" altLang="ko-KR" dirty="0"/>
              <a:t>GAN – GAN</a:t>
            </a:r>
            <a:r>
              <a:rPr lang="ko-KR" altLang="en-US" dirty="0"/>
              <a:t>을 더욱 흥미롭게 발전</a:t>
            </a:r>
            <a:r>
              <a:rPr lang="en-US" altLang="ko-KR" dirty="0"/>
              <a:t>, </a:t>
            </a:r>
            <a:r>
              <a:rPr lang="ko-KR" altLang="en-US" dirty="0"/>
              <a:t>훈련셋에 매칭된 쌍을 제공하지 않고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에 대한 이미지를 다른 이미지로 바꿔준다</a:t>
            </a:r>
            <a:r>
              <a:rPr lang="en-US" altLang="ko-KR" dirty="0"/>
              <a:t>. Ex.</a:t>
            </a:r>
            <a:r>
              <a:rPr lang="ko-KR" altLang="en-US" dirty="0"/>
              <a:t>여름</a:t>
            </a:r>
            <a:r>
              <a:rPr lang="en-US" altLang="ko-KR" dirty="0"/>
              <a:t>-&gt; </a:t>
            </a:r>
            <a:r>
              <a:rPr lang="ko-KR" altLang="en-US" dirty="0"/>
              <a:t>겨울</a:t>
            </a:r>
            <a:endParaRPr lang="en-US" altLang="ko-KR" dirty="0"/>
          </a:p>
          <a:p>
            <a:r>
              <a:rPr lang="ko-KR" altLang="en-US" dirty="0"/>
              <a:t>생성자는 목표 이미지의 </a:t>
            </a:r>
            <a:r>
              <a:rPr lang="ko-KR" altLang="en-US" dirty="0" err="1"/>
              <a:t>분포값과</a:t>
            </a:r>
            <a:r>
              <a:rPr lang="ko-KR" altLang="en-US" dirty="0"/>
              <a:t> 일치하는 이미지를 만들도록 학습</a:t>
            </a:r>
            <a:r>
              <a:rPr lang="en-US" altLang="ko-KR" dirty="0"/>
              <a:t>,</a:t>
            </a:r>
            <a:r>
              <a:rPr lang="ko-KR" altLang="en-US" dirty="0"/>
              <a:t> 동시에 생성된 가짜 이미지를 다른 생성자로 전달하여 맞은편 식별자에게 판별하도록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과 달리 생성자</a:t>
            </a:r>
            <a:r>
              <a:rPr lang="en-US" altLang="ko-KR" dirty="0"/>
              <a:t>, </a:t>
            </a:r>
            <a:r>
              <a:rPr lang="ko-KR" altLang="en-US" dirty="0"/>
              <a:t>식별자가 사이클을 돌기 때문에 </a:t>
            </a:r>
            <a:r>
              <a:rPr lang="en-US" altLang="ko-KR" dirty="0" err="1"/>
              <a:t>cyclegan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BA225D-0891-8BB0-F393-B9FE679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6347C7-3462-51C8-3B1E-75010F1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사이클 </a:t>
            </a:r>
            <a:r>
              <a:rPr lang="en-US" altLang="ko-KR" dirty="0"/>
              <a:t>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4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1F65A5-0C6D-CBC0-3CDF-E767BAC7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ResNetGenerator</a:t>
            </a:r>
            <a:r>
              <a:rPr lang="ko-KR" altLang="en-US" dirty="0"/>
              <a:t>클래스의 코드는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책 참조</a:t>
            </a:r>
            <a:endParaRPr lang="en-US" altLang="ko-KR" dirty="0"/>
          </a:p>
          <a:p>
            <a:r>
              <a:rPr lang="ko-KR" altLang="en-US" dirty="0"/>
              <a:t>가중치는 임의로 들어있다</a:t>
            </a:r>
            <a:r>
              <a:rPr lang="en-US" altLang="ko-KR" dirty="0"/>
              <a:t>.(</a:t>
            </a:r>
            <a:r>
              <a:rPr lang="ko-KR" altLang="en-US" dirty="0"/>
              <a:t>사전 훈련된 모델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픽셀 단위로 이미지를 입력 받고 말을 찾은 후 이미지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DCA6EE-5D4B-F244-38B7-F482195E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2BFDE6E-B9F3-510F-76D8-D5DE93BC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ko-KR" altLang="en-US" dirty="0"/>
              <a:t>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9025FC-FB51-C337-8DAA-5C0F41C3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3" y="2043953"/>
            <a:ext cx="4122851" cy="20977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D40C07-C647-59A4-A070-DD8874AD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32" y="2043953"/>
            <a:ext cx="3897034" cy="24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0EAAA1-E3F4-2B26-0B81-B88B3D7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파이프라인을 이용하여 전처리를 진행해주고</a:t>
            </a:r>
            <a:r>
              <a:rPr lang="en-US" altLang="ko-KR" dirty="0"/>
              <a:t>, </a:t>
            </a:r>
            <a:r>
              <a:rPr lang="ko-KR" altLang="en-US" dirty="0"/>
              <a:t>이미지 전달을 위해 배치 차원을 늘려준다</a:t>
            </a:r>
            <a:endParaRPr lang="en-US" altLang="ko-KR" dirty="0"/>
          </a:p>
          <a:p>
            <a:r>
              <a:rPr lang="ko-KR" altLang="en-US" dirty="0"/>
              <a:t>확인을 쉽게 하기위해 다시 배치 차원을 제거해주고</a:t>
            </a:r>
            <a:r>
              <a:rPr lang="en-US" altLang="ko-KR" dirty="0"/>
              <a:t>, </a:t>
            </a:r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1,2</a:t>
            </a:r>
            <a:r>
              <a:rPr lang="ko-KR" altLang="en-US" dirty="0"/>
              <a:t>로 조정해주고</a:t>
            </a:r>
            <a:r>
              <a:rPr lang="en-US" altLang="ko-KR" dirty="0"/>
              <a:t>, </a:t>
            </a:r>
            <a:r>
              <a:rPr lang="ko-KR" altLang="en-US" dirty="0" err="1"/>
              <a:t>텐서를</a:t>
            </a:r>
            <a:r>
              <a:rPr lang="ko-KR" altLang="en-US" dirty="0"/>
              <a:t> 이미지로 변환해준다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E73D9-B6E0-539B-449A-10D5D950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8A47610-F1AA-4A94-8ACD-D8D8D3FD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ko-KR" altLang="en-US" dirty="0"/>
              <a:t>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3F7487-95D5-49FC-2B50-ED8FF036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27" y="1744276"/>
            <a:ext cx="2978649" cy="2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02BADC-DD60-A15E-10CD-0CCDF2CD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뤄티엔</a:t>
            </a:r>
            <a:r>
              <a:rPr lang="ko-KR" altLang="en-US" dirty="0"/>
              <a:t> </a:t>
            </a:r>
            <a:r>
              <a:rPr lang="ko-KR" altLang="en-US" dirty="0" err="1"/>
              <a:t>루오가</a:t>
            </a:r>
            <a:r>
              <a:rPr lang="ko-KR" altLang="en-US" dirty="0"/>
              <a:t> 만든 이미지 캡션 모델 사용</a:t>
            </a:r>
            <a:endParaRPr lang="en-US" altLang="ko-KR" dirty="0"/>
          </a:p>
          <a:p>
            <a:r>
              <a:rPr lang="ko-KR" altLang="en-US" dirty="0" err="1"/>
              <a:t>뉴럴토크</a:t>
            </a:r>
            <a:r>
              <a:rPr lang="en-US" altLang="ko-KR" dirty="0"/>
              <a:t>2</a:t>
            </a:r>
            <a:r>
              <a:rPr lang="ko-KR" altLang="en-US" dirty="0"/>
              <a:t>의 구현체</a:t>
            </a:r>
            <a:endParaRPr lang="en-US" altLang="ko-KR" dirty="0"/>
          </a:p>
          <a:p>
            <a:r>
              <a:rPr lang="ko-KR" altLang="en-US" dirty="0"/>
              <a:t>크게 반으로 나뉜 신경망이 연결</a:t>
            </a:r>
            <a:r>
              <a:rPr lang="en-US" altLang="ko-KR" dirty="0"/>
              <a:t>, </a:t>
            </a:r>
            <a:r>
              <a:rPr lang="ko-KR" altLang="en-US" dirty="0"/>
              <a:t>첫번째는 이미지를 숫자로 표현 하는 법을 학습</a:t>
            </a:r>
            <a:r>
              <a:rPr lang="en-US" altLang="ko-KR" dirty="0"/>
              <a:t>, </a:t>
            </a:r>
            <a:r>
              <a:rPr lang="ko-KR" altLang="en-US" dirty="0"/>
              <a:t>두번째는 순환 신경망을 이용</a:t>
            </a:r>
            <a:r>
              <a:rPr lang="en-US" altLang="ko-KR" dirty="0"/>
              <a:t>, </a:t>
            </a:r>
            <a:r>
              <a:rPr lang="ko-KR" altLang="en-US" dirty="0"/>
              <a:t>숫자 정보를 연관된 문장으로</a:t>
            </a:r>
            <a:r>
              <a:rPr lang="en-US" altLang="ko-KR" dirty="0"/>
              <a:t> </a:t>
            </a:r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-</a:t>
            </a:r>
            <a:r>
              <a:rPr lang="ko-KR" altLang="en-US" dirty="0"/>
              <a:t>자막 쌍으로 훈련</a:t>
            </a:r>
            <a:endParaRPr lang="en-US" altLang="ko-KR" dirty="0"/>
          </a:p>
          <a:p>
            <a:r>
              <a:rPr lang="ko-KR" altLang="en-US" dirty="0"/>
              <a:t>값이 </a:t>
            </a:r>
            <a:r>
              <a:rPr lang="ko-KR" altLang="en-US" dirty="0" err="1"/>
              <a:t>전달될때</a:t>
            </a:r>
            <a:r>
              <a:rPr lang="en-US" altLang="ko-KR" dirty="0"/>
              <a:t>,</a:t>
            </a:r>
            <a:r>
              <a:rPr lang="ko-KR" altLang="en-US" dirty="0"/>
              <a:t> 이전 순방향의 </a:t>
            </a:r>
            <a:r>
              <a:rPr lang="ko-KR" altLang="en-US" dirty="0" err="1"/>
              <a:t>출력값을</a:t>
            </a:r>
            <a:r>
              <a:rPr lang="ko-KR" altLang="en-US" dirty="0"/>
              <a:t> 함께 넣음 때문에 순환 신경망 이용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1DD33-E2E2-0497-117A-5962B32B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67E341-4C30-6B5E-808D-6E6879D4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장면을 설명하는 사전 훈련된 신경망</a:t>
            </a:r>
          </a:p>
        </p:txBody>
      </p:sp>
    </p:spTree>
    <p:extLst>
      <p:ext uri="{BB962C8B-B14F-4D97-AF65-F5344CB8AC3E}">
        <p14:creationId xmlns:p14="http://schemas.microsoft.com/office/powerpoint/2010/main" val="380528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A0B7D6-1DA9-46B3-80DD-5B23EB1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깃허브와</a:t>
            </a:r>
            <a:r>
              <a:rPr lang="ko-KR" altLang="en-US" dirty="0"/>
              <a:t> 비슷한 </a:t>
            </a:r>
            <a:r>
              <a:rPr lang="ko-KR" altLang="en-US" dirty="0" err="1"/>
              <a:t>파이토치</a:t>
            </a:r>
            <a:r>
              <a:rPr lang="ko-KR" altLang="en-US" dirty="0"/>
              <a:t> 제작 저장소</a:t>
            </a:r>
            <a:endParaRPr lang="en-US" altLang="ko-KR" dirty="0"/>
          </a:p>
          <a:p>
            <a:r>
              <a:rPr lang="ko-KR" altLang="en-US" dirty="0"/>
              <a:t>다양한 인터페이스를 </a:t>
            </a:r>
            <a:r>
              <a:rPr lang="ko-KR" altLang="en-US" dirty="0" err="1"/>
              <a:t>파이토치가</a:t>
            </a:r>
            <a:r>
              <a:rPr lang="ko-KR" altLang="en-US" dirty="0"/>
              <a:t> 이해하여 공개</a:t>
            </a:r>
            <a:r>
              <a:rPr lang="en-US" altLang="ko-KR" dirty="0"/>
              <a:t>, </a:t>
            </a:r>
            <a:r>
              <a:rPr lang="ko-KR" altLang="en-US" dirty="0" err="1"/>
              <a:t>서드</a:t>
            </a:r>
            <a:r>
              <a:rPr lang="ko-KR" altLang="en-US" dirty="0"/>
              <a:t> 파티로 사전 훈련된 모델을 로딩하기가 </a:t>
            </a:r>
            <a:r>
              <a:rPr lang="ko-KR" altLang="en-US" dirty="0" err="1"/>
              <a:t>쉬워짐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공개는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최상위 디렉토리에 </a:t>
            </a:r>
            <a:r>
              <a:rPr lang="en-US" altLang="ko-KR" dirty="0"/>
              <a:t>hubconf.py</a:t>
            </a:r>
            <a:r>
              <a:rPr lang="ko-KR" altLang="en-US" dirty="0"/>
              <a:t>로 파일 업로드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40909B-3C47-5C40-E68B-3F55365F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9B3315-B552-1F0F-12BF-71777573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 err="1"/>
              <a:t>토치허브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C7712A-A4CC-7B3C-07C0-83F03B0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7" y="3063176"/>
            <a:ext cx="6660776" cy="12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0DD61F-016B-FFF8-1840-42E804CC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http://github.com/pytorch/vision</a:t>
            </a:r>
            <a:r>
              <a:rPr lang="en-US" altLang="ko-KR" dirty="0"/>
              <a:t> </a:t>
            </a:r>
            <a:r>
              <a:rPr lang="ko-KR" altLang="en-US" dirty="0"/>
              <a:t>방문 후 </a:t>
            </a:r>
            <a:r>
              <a:rPr lang="ko-KR" altLang="en-US" dirty="0" err="1"/>
              <a:t>진입점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 err="1"/>
              <a:t>Torchviosion</a:t>
            </a:r>
            <a:r>
              <a:rPr lang="en-US" altLang="ko-KR" dirty="0"/>
              <a:t> </a:t>
            </a:r>
            <a:r>
              <a:rPr lang="ko-KR" altLang="en-US" dirty="0"/>
              <a:t>진입점은 현재는 매우 다양</a:t>
            </a:r>
            <a:r>
              <a:rPr lang="en-US" altLang="ko-KR" dirty="0"/>
              <a:t>, resnet18</a:t>
            </a:r>
            <a:r>
              <a:rPr lang="ko-KR" altLang="en-US" dirty="0"/>
              <a:t>로 실습</a:t>
            </a:r>
            <a:endParaRPr lang="en-US" altLang="ko-KR" dirty="0"/>
          </a:p>
          <a:p>
            <a:r>
              <a:rPr lang="ko-KR" altLang="en-US" dirty="0" err="1"/>
              <a:t>토치비전을</a:t>
            </a:r>
            <a:r>
              <a:rPr lang="ko-KR" altLang="en-US" dirty="0"/>
              <a:t> 이용함으로써 </a:t>
            </a:r>
            <a:r>
              <a:rPr lang="ko-KR" altLang="en-US" dirty="0" err="1"/>
              <a:t>토치비전을</a:t>
            </a:r>
            <a:r>
              <a:rPr lang="ko-KR" altLang="en-US" dirty="0"/>
              <a:t> </a:t>
            </a:r>
            <a:r>
              <a:rPr lang="ko-KR" altLang="en-US" dirty="0" err="1"/>
              <a:t>로딩하는</a:t>
            </a:r>
            <a:r>
              <a:rPr lang="ko-KR" altLang="en-US" dirty="0"/>
              <a:t> 것처럼</a:t>
            </a:r>
            <a:r>
              <a:rPr lang="en-US" altLang="ko-KR" dirty="0"/>
              <a:t> </a:t>
            </a:r>
            <a:r>
              <a:rPr lang="ko-KR" altLang="en-US" dirty="0"/>
              <a:t>다른 개발자들이 공개한  인터페이스를 사용하기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EA819B-3CC5-BFB0-9584-50083963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1B462B7-F0D2-3418-2B88-128DA5E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5.1.1 </a:t>
            </a:r>
            <a:r>
              <a:rPr lang="ko-KR" altLang="en-US" dirty="0" err="1"/>
              <a:t>토치허브</a:t>
            </a:r>
            <a:r>
              <a:rPr lang="ko-KR" altLang="en-US" dirty="0"/>
              <a:t> 사용해보기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3303F-A3E2-B2CB-2DD9-72CA7978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84" y="2638338"/>
            <a:ext cx="3417187" cy="575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68BDB-43B0-C89E-DFE3-AC6499B2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93" y="2030506"/>
            <a:ext cx="2449872" cy="28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1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3183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8FEEB9-18CD-3E4B-9B19-46841E3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대규모 공개 데이터셋으로 훈련시킨 모델을 사용하는 법</a:t>
            </a:r>
            <a:endParaRPr lang="en-US" altLang="ko-KR" dirty="0"/>
          </a:p>
          <a:p>
            <a:r>
              <a:rPr lang="ko-KR" altLang="en-US" dirty="0"/>
              <a:t>사전 훈련된 신경망 </a:t>
            </a:r>
            <a:r>
              <a:rPr lang="en-US" altLang="ko-KR" dirty="0"/>
              <a:t>– </a:t>
            </a:r>
            <a:r>
              <a:rPr lang="ko-KR" altLang="en-US" dirty="0"/>
              <a:t>주어진 입력에 대해 출력을 만드는 프로그램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사전 훈련된 신경망을 이용하면 딥러닝 프로젝트를 바로 시작 가능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설계자의 전문성과 가중치를 훈련시키는 계산시간을 줄일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사전 훈련된 모델 </a:t>
            </a:r>
            <a:r>
              <a:rPr lang="ko-KR" altLang="en-US" dirty="0" err="1"/>
              <a:t>파이토치로</a:t>
            </a:r>
            <a:r>
              <a:rPr lang="ko-KR" altLang="en-US" dirty="0"/>
              <a:t> 읽어 실행하는 법과 </a:t>
            </a:r>
            <a:r>
              <a:rPr lang="ko-KR" altLang="en-US" dirty="0" err="1"/>
              <a:t>파이토치</a:t>
            </a:r>
            <a:r>
              <a:rPr lang="ko-KR" altLang="en-US" dirty="0"/>
              <a:t> 허브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D9292F-CFCE-622B-E20B-AC6DBEC4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B79B5-FFFF-417F-DD83-4EC05D27F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074980D-1712-C3FC-9E51-A1270FA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</a:t>
            </a:r>
            <a:r>
              <a:rPr lang="ko-KR" altLang="en-US" dirty="0"/>
              <a:t>사전 훈련된 신경망</a:t>
            </a:r>
          </a:p>
        </p:txBody>
      </p:sp>
    </p:spTree>
    <p:extLst>
      <p:ext uri="{BB962C8B-B14F-4D97-AF65-F5344CB8AC3E}">
        <p14:creationId xmlns:p14="http://schemas.microsoft.com/office/powerpoint/2010/main" val="322412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577318-4D20-93E5-E3FF-060B1841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이미지넷 데이터셋 일부 훈련 모델</a:t>
            </a:r>
            <a:r>
              <a:rPr lang="en-US" altLang="ko-KR" dirty="0"/>
              <a:t>(http://imagenet.Stanford.edu)</a:t>
            </a:r>
          </a:p>
          <a:p>
            <a:r>
              <a:rPr lang="ko-KR" altLang="en-US" dirty="0"/>
              <a:t>학술 경연대회 유래</a:t>
            </a:r>
            <a:endParaRPr lang="en-US" altLang="ko-KR" dirty="0"/>
          </a:p>
          <a:p>
            <a:r>
              <a:rPr lang="ko-KR" altLang="en-US" dirty="0"/>
              <a:t>이미지 분류 </a:t>
            </a:r>
            <a:r>
              <a:rPr lang="en-US" altLang="ko-KR" dirty="0"/>
              <a:t>– </a:t>
            </a:r>
            <a:r>
              <a:rPr lang="ko-KR" altLang="en-US" dirty="0"/>
              <a:t>이미지 내 콘텐츠 설명 및 신뢰도 순 나열</a:t>
            </a:r>
            <a:endParaRPr lang="en-US" altLang="ko-KR" dirty="0"/>
          </a:p>
          <a:p>
            <a:r>
              <a:rPr lang="ko-KR" altLang="en-US" dirty="0"/>
              <a:t>입력 이미지는 </a:t>
            </a:r>
            <a:r>
              <a:rPr lang="ko-KR" altLang="en-US" dirty="0" err="1"/>
              <a:t>전처리</a:t>
            </a:r>
            <a:r>
              <a:rPr lang="ko-KR" altLang="en-US" dirty="0"/>
              <a:t> 되어 다차원 배열 클래스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 err="1"/>
              <a:t>torch.Tensor</a:t>
            </a:r>
            <a:r>
              <a:rPr lang="ko-KR" altLang="en-US" dirty="0"/>
              <a:t>의 인스턴스로 변환</a:t>
            </a:r>
            <a:r>
              <a:rPr lang="en-US" altLang="ko-KR" dirty="0"/>
              <a:t>, </a:t>
            </a:r>
            <a:r>
              <a:rPr lang="ko-KR" altLang="en-US" dirty="0"/>
              <a:t>높이 넓이를 가진 </a:t>
            </a:r>
            <a:r>
              <a:rPr lang="en-US" altLang="ko-KR" dirty="0"/>
              <a:t>RGB</a:t>
            </a:r>
            <a:r>
              <a:rPr lang="ko-KR" altLang="en-US" dirty="0"/>
              <a:t>이미지이기에</a:t>
            </a:r>
            <a:r>
              <a:rPr lang="en-US" altLang="ko-KR" dirty="0"/>
              <a:t>, 3</a:t>
            </a:r>
            <a:r>
              <a:rPr lang="ko-KR" altLang="en-US" dirty="0"/>
              <a:t>차원 </a:t>
            </a:r>
            <a:r>
              <a:rPr lang="ko-KR" altLang="en-US" dirty="0" err="1"/>
              <a:t>텐서로</a:t>
            </a:r>
            <a:r>
              <a:rPr lang="ko-KR" altLang="en-US" dirty="0"/>
              <a:t> 구성</a:t>
            </a:r>
            <a:r>
              <a:rPr lang="en-US" altLang="ko-KR" dirty="0"/>
              <a:t>(</a:t>
            </a:r>
            <a:r>
              <a:rPr lang="ko-KR" altLang="en-US" dirty="0"/>
              <a:t>한차원은 삼색채널</a:t>
            </a:r>
            <a:r>
              <a:rPr lang="en-US" altLang="ko-KR" dirty="0"/>
              <a:t>, </a:t>
            </a:r>
            <a:r>
              <a:rPr lang="ko-KR" altLang="en-US" dirty="0"/>
              <a:t>두차원은 특정 크기와 공간의 이미지 차원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모델은 </a:t>
            </a:r>
            <a:r>
              <a:rPr lang="ko-KR" altLang="en-US" dirty="0" err="1"/>
              <a:t>전처리</a:t>
            </a:r>
            <a:r>
              <a:rPr lang="ko-KR" altLang="en-US" dirty="0"/>
              <a:t> 된 입력 이미지를 사전 훈련된 신경망에 통과시켜 클래스의 점수를 계산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DE97D6-146E-8ED5-1839-56A11671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94522-26E0-62CE-1121-34F2B59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</a:t>
            </a:r>
            <a:r>
              <a:rPr lang="ko-KR" altLang="en-US" dirty="0"/>
              <a:t>이미지를 인식하는 사전 훈련된 신경망</a:t>
            </a:r>
          </a:p>
        </p:txBody>
      </p:sp>
    </p:spTree>
    <p:extLst>
      <p:ext uri="{BB962C8B-B14F-4D97-AF65-F5344CB8AC3E}">
        <p14:creationId xmlns:p14="http://schemas.microsoft.com/office/powerpoint/2010/main" val="28316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25A4F1-866C-3484-9659-EC332C65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ko-KR" altLang="en-US" dirty="0"/>
              <a:t>컴퓨터 비전용 고성능 신경망 아키텍처</a:t>
            </a:r>
            <a:endParaRPr lang="en-US" altLang="ko-KR" dirty="0"/>
          </a:p>
          <a:p>
            <a:r>
              <a:rPr lang="ko-KR" altLang="en-US" dirty="0"/>
              <a:t>대문자로 이루어진 것이 실제 구현체</a:t>
            </a:r>
            <a:endParaRPr lang="en-US" altLang="ko-KR" dirty="0"/>
          </a:p>
          <a:p>
            <a:r>
              <a:rPr lang="ko-KR" altLang="en-US" dirty="0"/>
              <a:t>모델 아키텍처는 쉽게 연산의 배치가 다름</a:t>
            </a:r>
            <a:endParaRPr lang="en-US" altLang="ko-KR" dirty="0"/>
          </a:p>
          <a:p>
            <a:r>
              <a:rPr lang="ko-KR" altLang="en-US" dirty="0"/>
              <a:t>뒤에 붙어있는 숫자는 계층의 개수를 의미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AC8F4F-D00C-3CF0-B469-FDD2C177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90F5AA-E697-6D9C-4971-CF0DCD82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2.1</a:t>
            </a:r>
            <a:r>
              <a:rPr lang="ko-KR" altLang="en-US" dirty="0"/>
              <a:t> 사전 훈련된 신경망 가져오기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9B69A0-BD37-6501-8E1D-CB7BFFC3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57" y="2370402"/>
            <a:ext cx="2720148" cy="18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3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621262-DB42-842B-11F6-3A708A9C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대회에서 </a:t>
            </a:r>
            <a:r>
              <a:rPr lang="en-US" altLang="ko-KR" dirty="0"/>
              <a:t>15.4%</a:t>
            </a:r>
            <a:r>
              <a:rPr lang="ko-KR" altLang="en-US" dirty="0"/>
              <a:t>의 오차율</a:t>
            </a:r>
            <a:r>
              <a:rPr lang="en-US" altLang="ko-KR" dirty="0"/>
              <a:t>, </a:t>
            </a:r>
            <a:r>
              <a:rPr lang="ko-KR" altLang="en-US" dirty="0"/>
              <a:t>비전 딥러닝 가능성 확인</a:t>
            </a:r>
            <a:endParaRPr lang="en-US" altLang="ko-KR" dirty="0"/>
          </a:p>
          <a:p>
            <a:r>
              <a:rPr lang="ko-KR" altLang="en-US" dirty="0"/>
              <a:t>현재와 비교하면 소규모 신경망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 레이어로 구성</a:t>
            </a:r>
            <a:r>
              <a:rPr lang="en-US" altLang="ko-KR" dirty="0"/>
              <a:t>(5</a:t>
            </a:r>
            <a:r>
              <a:rPr lang="ko-KR" altLang="en-US" dirty="0"/>
              <a:t>개의 </a:t>
            </a:r>
            <a:r>
              <a:rPr lang="ko-KR" altLang="en-US" dirty="0" err="1"/>
              <a:t>합성곱레이어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convolutional layer</a:t>
            </a:r>
            <a:r>
              <a:rPr lang="en-US" altLang="ko-KR" dirty="0"/>
              <a:t>), 3</a:t>
            </a:r>
            <a:r>
              <a:rPr lang="ko-KR" altLang="en-US" dirty="0"/>
              <a:t>개의</a:t>
            </a:r>
            <a:r>
              <a:rPr lang="en-US" altLang="ko-KR" dirty="0" err="1"/>
              <a:t>fullyconnectd</a:t>
            </a:r>
            <a:r>
              <a:rPr lang="en-US" altLang="ko-KR" dirty="0"/>
              <a:t> layer(</a:t>
            </a:r>
            <a:r>
              <a:rPr lang="ko-KR" altLang="en-US" dirty="0"/>
              <a:t>분류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D634D-F4D5-FF9F-0360-7802B3EF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CD51FC-9E20-9B8F-4C0F-909696CC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ko-KR" altLang="en-US" dirty="0" err="1"/>
              <a:t>알렉스넷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9C13E-D451-35BE-1404-530E6359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7" y="2075955"/>
            <a:ext cx="3791684" cy="2452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C0EC5-9E87-F9C8-8E7C-4264752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36" y="2026024"/>
            <a:ext cx="3025255" cy="27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AD5E7-E680-6734-8F8E-057B037D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알맞은 크기의 입력 데이터를 </a:t>
            </a:r>
            <a:r>
              <a:rPr lang="en-US" altLang="ko-KR" dirty="0" err="1"/>
              <a:t>alexnet</a:t>
            </a:r>
            <a:r>
              <a:rPr lang="ko-KR" altLang="en-US" dirty="0"/>
              <a:t>에 넣어 순방향 전파 수행가능</a:t>
            </a:r>
            <a:endParaRPr lang="en-US" altLang="ko-KR" dirty="0"/>
          </a:p>
          <a:p>
            <a:r>
              <a:rPr lang="ko-KR" altLang="en-US" dirty="0"/>
              <a:t>뉴런들의 집합을 거쳐 출력</a:t>
            </a:r>
            <a:endParaRPr lang="en-US" altLang="ko-KR" dirty="0"/>
          </a:p>
          <a:p>
            <a:r>
              <a:rPr lang="ko-KR" altLang="en-US" dirty="0"/>
              <a:t>파라미터 값이 훈련되지 않았기에 가중치와 </a:t>
            </a:r>
            <a:r>
              <a:rPr lang="ko-KR" altLang="en-US" dirty="0" err="1"/>
              <a:t>훈련값을</a:t>
            </a:r>
            <a:r>
              <a:rPr lang="ko-KR" altLang="en-US" dirty="0"/>
              <a:t> 불러와 주어야 함</a:t>
            </a:r>
            <a:r>
              <a:rPr lang="en-US" altLang="ko-KR" dirty="0"/>
              <a:t>(</a:t>
            </a:r>
            <a:r>
              <a:rPr lang="ko-KR" altLang="en-US" dirty="0"/>
              <a:t>숫자 붙어있는 이름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계층수</a:t>
            </a:r>
            <a:r>
              <a:rPr lang="ko-KR" altLang="en-US" dirty="0"/>
              <a:t> </a:t>
            </a:r>
            <a:r>
              <a:rPr lang="en-US" altLang="ko-KR" dirty="0"/>
              <a:t>101</a:t>
            </a:r>
            <a:r>
              <a:rPr lang="ko-KR" altLang="en-US" dirty="0"/>
              <a:t>인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 </a:t>
            </a:r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ko-KR" altLang="en-US" dirty="0"/>
              <a:t>의 기울기 폭주</a:t>
            </a:r>
            <a:r>
              <a:rPr lang="en-US" altLang="ko-KR" dirty="0"/>
              <a:t>,</a:t>
            </a:r>
            <a:r>
              <a:rPr lang="ko-KR" altLang="en-US" dirty="0"/>
              <a:t>소실 막기위한 </a:t>
            </a:r>
            <a:r>
              <a:rPr lang="ko-KR" altLang="en-US" dirty="0" err="1"/>
              <a:t>잔차</a:t>
            </a:r>
            <a:r>
              <a:rPr lang="ko-KR" altLang="en-US" dirty="0"/>
              <a:t> 신경망</a:t>
            </a:r>
            <a:r>
              <a:rPr lang="en-US" altLang="ko-KR" dirty="0"/>
              <a:t>(</a:t>
            </a:r>
            <a:r>
              <a:rPr lang="ko-KR" altLang="en-US" dirty="0"/>
              <a:t>배치 정규화와 </a:t>
            </a:r>
            <a:r>
              <a:rPr lang="ko-KR" altLang="en-US" dirty="0" err="1"/>
              <a:t>잔차블록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CE74D6-F0A9-9720-3BD8-55DF0D3D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88B749-DAAB-7E10-7687-7091DE3B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ko-KR" altLang="en-US" dirty="0" err="1"/>
              <a:t>알렉스넷</a:t>
            </a:r>
            <a:r>
              <a:rPr lang="en-US" altLang="ko-KR" dirty="0"/>
              <a:t>, </a:t>
            </a:r>
            <a:r>
              <a:rPr lang="en-US" altLang="ko-KR" dirty="0" err="1"/>
              <a:t>resnet</a:t>
            </a:r>
            <a:r>
              <a:rPr lang="ko-KR" altLang="en-US" dirty="0"/>
              <a:t>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5A3A5D-6C94-9DF4-022C-1CD67178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5" y="590727"/>
            <a:ext cx="2590933" cy="57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E0BFA5-370E-DA56-575B-A8E86C39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5" y="3239692"/>
            <a:ext cx="3270418" cy="323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2DBABD-B347-2EF4-F6A8-F8B46C760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303" y="590727"/>
            <a:ext cx="266737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66879F-4150-F22A-4020-4CBBBAB8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세부구조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코드의 각 줄마다 </a:t>
            </a:r>
            <a:r>
              <a:rPr lang="en-US" altLang="ko-KR" dirty="0"/>
              <a:t>modules</a:t>
            </a:r>
            <a:r>
              <a:rPr lang="ko-KR" altLang="en-US" dirty="0"/>
              <a:t>를 사용하여 신경망을 구성</a:t>
            </a:r>
            <a:r>
              <a:rPr lang="en-US" altLang="ko-KR" dirty="0"/>
              <a:t>(layer)</a:t>
            </a:r>
          </a:p>
          <a:p>
            <a:r>
              <a:rPr lang="en-US" altLang="ko-KR" dirty="0"/>
              <a:t>101</a:t>
            </a:r>
            <a:r>
              <a:rPr lang="ko-KR" altLang="en-US" dirty="0"/>
              <a:t>번 반복</a:t>
            </a:r>
            <a:r>
              <a:rPr lang="en-US" altLang="ko-KR" dirty="0"/>
              <a:t>, </a:t>
            </a:r>
            <a:r>
              <a:rPr lang="ko-KR" altLang="en-US" dirty="0"/>
              <a:t>마지막에 클래스별 </a:t>
            </a:r>
            <a:r>
              <a:rPr lang="ko-KR" altLang="en-US" dirty="0" err="1"/>
              <a:t>점수값을</a:t>
            </a:r>
            <a:r>
              <a:rPr lang="ko-KR" altLang="en-US" dirty="0"/>
              <a:t> 나타내는 </a:t>
            </a:r>
            <a:r>
              <a:rPr lang="en-US" altLang="ko-KR" dirty="0" err="1"/>
              <a:t>fullyconnected</a:t>
            </a:r>
            <a:r>
              <a:rPr lang="en-US" altLang="ko-KR" dirty="0"/>
              <a:t>(fc)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동일한 숫자 범위 안에 </a:t>
            </a:r>
            <a:r>
              <a:rPr lang="ko-KR" altLang="en-US" dirty="0" err="1"/>
              <a:t>색상값이</a:t>
            </a:r>
            <a:r>
              <a:rPr lang="ko-KR" altLang="en-US" dirty="0"/>
              <a:t> 들어올 수 있도록 크기 조정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2429C4-182F-DCF9-EEEC-2FAD9DB3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EE9656-07B8-B171-F852-E784C1DC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resnet101 </a:t>
            </a:r>
            <a:r>
              <a:rPr lang="ko-KR" altLang="en-US" dirty="0"/>
              <a:t>살펴보기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3832AC-E34E-71D4-7F93-F844B72F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2" y="2851287"/>
            <a:ext cx="2717296" cy="1677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269407-CEF9-2CD6-741E-A68F2D6D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62" y="2733023"/>
            <a:ext cx="4405896" cy="19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E07ECD-B14D-AA0F-EEA5-C2CA3343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80" y="709505"/>
            <a:ext cx="5653772" cy="290657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E13F00-6177-1700-436B-218AB42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FDCAA3-A9DD-85E9-97B4-0CA1F6A8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2.1.3</a:t>
            </a:r>
            <a:r>
              <a:rPr lang="ko-KR" altLang="en-US" dirty="0"/>
              <a:t>이미지 불러오기 및 파이프라인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51C421-C88A-EC93-DAED-D83FC16A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0" y="3839361"/>
            <a:ext cx="1816193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1CCDD7-4A03-8863-7822-96863CA0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텐서</a:t>
            </a:r>
            <a:r>
              <a:rPr lang="en-US" altLang="ko-KR" dirty="0"/>
              <a:t> (</a:t>
            </a:r>
            <a:r>
              <a:rPr lang="en-US" altLang="ko-KR" dirty="0" err="1"/>
              <a:t>Img_T</a:t>
            </a:r>
            <a:r>
              <a:rPr lang="en-US" altLang="ko-KR" dirty="0"/>
              <a:t>)</a:t>
            </a:r>
            <a:r>
              <a:rPr lang="ko-KR" altLang="en-US" dirty="0"/>
              <a:t> 를 배치 </a:t>
            </a:r>
            <a:r>
              <a:rPr lang="ko-KR" altLang="en-US" dirty="0" err="1"/>
              <a:t>텐서로</a:t>
            </a:r>
            <a:r>
              <a:rPr lang="ko-KR" altLang="en-US" dirty="0"/>
              <a:t> 변환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Eval()</a:t>
            </a:r>
            <a:r>
              <a:rPr lang="ko-KR" altLang="en-US" dirty="0"/>
              <a:t>을 이용하여 추론 후 결과 확인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73AB1B-2D0C-90BE-BD2D-DC915E0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736D61-53C8-80BC-0DE8-213A61E9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ADECDAE9-301B-34C3-61F1-A76B273D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09" y="1559859"/>
            <a:ext cx="6257772" cy="28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72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62980</TotalTime>
  <Words>771</Words>
  <Application>Microsoft Office PowerPoint</Application>
  <PresentationFormat>화면 슬라이드 쇼(16:9)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나눔스퀘어</vt:lpstr>
      <vt:lpstr>Malgun Gothic</vt:lpstr>
      <vt:lpstr>Arial</vt:lpstr>
      <vt:lpstr>디자인 사용자 지정</vt:lpstr>
      <vt:lpstr>파이토치 딥러닝 마스터  -2장 사전 훈련된 신경망-</vt:lpstr>
      <vt:lpstr>1.사전 훈련된 신경망</vt:lpstr>
      <vt:lpstr>2.이미지를 인식하는 사전 훈련된 신경망</vt:lpstr>
      <vt:lpstr>2.1 사전 훈련된 신경망 가져오기</vt:lpstr>
      <vt:lpstr>2.1.1 알렉스넷</vt:lpstr>
      <vt:lpstr>2.1.1 알렉스넷, resnet 가져오기</vt:lpstr>
      <vt:lpstr>2.1.2 resnet101 살펴보기</vt:lpstr>
      <vt:lpstr>2.1.3이미지 불러오기 및 파이프라인 전처리</vt:lpstr>
      <vt:lpstr>2.1.4 실행</vt:lpstr>
      <vt:lpstr>2.1.4 확인</vt:lpstr>
      <vt:lpstr>2.1.4 확인</vt:lpstr>
      <vt:lpstr>3.1 가짜 이미지를 만드는 사전 훈련 모델</vt:lpstr>
      <vt:lpstr>3.1.2 사이클 GAN</vt:lpstr>
      <vt:lpstr>3.1.3 구현</vt:lpstr>
      <vt:lpstr>3.1.3 확인</vt:lpstr>
      <vt:lpstr>4.1 장면을 설명하는 사전 훈련된 신경망</vt:lpstr>
      <vt:lpstr>5.1 토치허브</vt:lpstr>
      <vt:lpstr>5.1.1 토치허브 사용해보기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js</cp:lastModifiedBy>
  <cp:revision>593</cp:revision>
  <dcterms:created xsi:type="dcterms:W3CDTF">2020-07-16T08:29:37Z</dcterms:created>
  <dcterms:modified xsi:type="dcterms:W3CDTF">2024-01-30T07:46:44Z</dcterms:modified>
</cp:coreProperties>
</file>