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42"/>
  </p:notesMasterIdLst>
  <p:handoutMasterIdLst>
    <p:handoutMasterId r:id="rId43"/>
  </p:handoutMasterIdLst>
  <p:sldIdLst>
    <p:sldId id="256" r:id="rId3"/>
    <p:sldId id="297" r:id="rId4"/>
    <p:sldId id="298" r:id="rId5"/>
    <p:sldId id="265" r:id="rId6"/>
    <p:sldId id="260" r:id="rId7"/>
    <p:sldId id="264" r:id="rId8"/>
    <p:sldId id="299" r:id="rId9"/>
    <p:sldId id="271" r:id="rId10"/>
    <p:sldId id="338" r:id="rId11"/>
    <p:sldId id="334" r:id="rId12"/>
    <p:sldId id="340" r:id="rId13"/>
    <p:sldId id="339" r:id="rId14"/>
    <p:sldId id="335" r:id="rId15"/>
    <p:sldId id="303" r:id="rId16"/>
    <p:sldId id="304" r:id="rId17"/>
    <p:sldId id="305" r:id="rId18"/>
    <p:sldId id="306" r:id="rId19"/>
    <p:sldId id="307" r:id="rId20"/>
    <p:sldId id="309" r:id="rId21"/>
    <p:sldId id="310" r:id="rId22"/>
    <p:sldId id="311" r:id="rId23"/>
    <p:sldId id="312" r:id="rId24"/>
    <p:sldId id="328" r:id="rId25"/>
    <p:sldId id="323" r:id="rId26"/>
    <p:sldId id="313" r:id="rId27"/>
    <p:sldId id="314" r:id="rId28"/>
    <p:sldId id="315" r:id="rId29"/>
    <p:sldId id="319" r:id="rId30"/>
    <p:sldId id="330" r:id="rId31"/>
    <p:sldId id="332" r:id="rId32"/>
    <p:sldId id="331" r:id="rId33"/>
    <p:sldId id="333" r:id="rId34"/>
    <p:sldId id="329" r:id="rId35"/>
    <p:sldId id="326" r:id="rId36"/>
    <p:sldId id="320" r:id="rId37"/>
    <p:sldId id="321" r:id="rId38"/>
    <p:sldId id="342" r:id="rId39"/>
    <p:sldId id="341" r:id="rId40"/>
    <p:sldId id="296" r:id="rId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" id="{5FDAD32F-31CD-4AA6-9DB4-EE8DF9C84829}">
          <p14:sldIdLst>
            <p14:sldId id="256"/>
          </p14:sldIdLst>
        </p14:section>
        <p14:section name="목차" id="{8457EE74-D34A-4737-8CF0-44849A6D9924}">
          <p14:sldIdLst>
            <p14:sldId id="297"/>
          </p14:sldIdLst>
        </p14:section>
        <p14:section name="1.기본화면" id="{7BA49A1E-8AD1-40BB-A7CE-9268C224CCA0}">
          <p14:sldIdLst>
            <p14:sldId id="298"/>
            <p14:sldId id="265"/>
          </p14:sldIdLst>
        </p14:section>
        <p14:section name="내 BMW 만들기" id="{55DBC03F-BA8B-4F59-80C3-EB5964DD4D71}">
          <p14:sldIdLst>
            <p14:sldId id="260"/>
            <p14:sldId id="264"/>
            <p14:sldId id="299"/>
          </p14:sldIdLst>
        </p14:section>
        <p14:section name="카탈로그 안내" id="{DB19B7D3-572E-478C-979D-1033A234C444}">
          <p14:sldIdLst>
            <p14:sldId id="271"/>
            <p14:sldId id="338"/>
          </p14:sldIdLst>
        </p14:section>
        <p14:section name="BMW 파이낸셜 서비스 안내" id="{30E3F326-F9E1-4D14-B172-CE0C49966D1D}">
          <p14:sldIdLst>
            <p14:sldId id="334"/>
            <p14:sldId id="340"/>
            <p14:sldId id="339"/>
          </p14:sldIdLst>
        </p14:section>
        <p14:section name="시승 신청" id="{F16EB4C4-0FAB-4367-85B0-A02D010A40C9}">
          <p14:sldIdLst>
            <p14:sldId id="335"/>
            <p14:sldId id="303"/>
            <p14:sldId id="304"/>
            <p14:sldId id="305"/>
          </p14:sldIdLst>
        </p14:section>
        <p14:section name="딜러 위치 찾기" id="{9B1F5547-8387-4266-B135-3DED666B4E69}">
          <p14:sldIdLst>
            <p14:sldId id="306"/>
            <p14:sldId id="307"/>
            <p14:sldId id="309"/>
          </p14:sldIdLst>
        </p14:section>
        <p14:section name="서비스 센터 찾기" id="{75CE562C-9B2E-4476-B236-A3B8541EE5E7}">
          <p14:sldIdLst>
            <p14:sldId id="310"/>
            <p14:sldId id="311"/>
            <p14:sldId id="312"/>
          </p14:sldIdLst>
        </p14:section>
        <p14:section name="웅급 상황 안내" id="{782B9F94-D229-4130-BDCF-01B1E808946A}">
          <p14:sldIdLst>
            <p14:sldId id="328"/>
            <p14:sldId id="323"/>
          </p14:sldIdLst>
        </p14:section>
        <p14:section name="BMW 공식 인증 중고차 안내" id="{BB23BC7F-9576-4BF0-8F3B-E1830AD21692}">
          <p14:sldIdLst>
            <p14:sldId id="313"/>
            <p14:sldId id="314"/>
            <p14:sldId id="315"/>
            <p14:sldId id="319"/>
          </p14:sldIdLst>
        </p14:section>
        <p14:section name="무상 보증 기간 조회" id="{9B8DDC32-CAE6-4DA7-ADFB-0C4DA9F10AE0}">
          <p14:sldIdLst>
            <p14:sldId id="330"/>
            <p14:sldId id="332"/>
          </p14:sldIdLst>
        </p14:section>
        <p14:section name="리콜 및 레몬법 대상 차량 조회" id="{CD873655-A33B-4AF7-A0AB-36D1FC9ED9A0}">
          <p14:sldIdLst>
            <p14:sldId id="331"/>
            <p14:sldId id="333"/>
          </p14:sldIdLst>
        </p14:section>
        <p14:section name="멤버십 서비스 안내" id="{AA220242-2787-4A78-BB35-E602B02DC6A1}">
          <p14:sldIdLst>
            <p14:sldId id="329"/>
            <p14:sldId id="326"/>
          </p14:sldIdLst>
        </p14:section>
        <p14:section name="이벤트 및 프로모션 안내" id="{4018A18F-4189-4125-A4EF-418598B61FC5}">
          <p14:sldIdLst>
            <p14:sldId id="320"/>
            <p14:sldId id="321"/>
          </p14:sldIdLst>
        </p14:section>
        <p14:section name="상담사 연결" id="{F13E5057-1C43-4A46-ADDC-4A898B27FFB6}">
          <p14:sldIdLst>
            <p14:sldId id="342"/>
            <p14:sldId id="341"/>
          </p14:sldIdLst>
        </p14:section>
        <p14:section name="뒤표지" id="{D80D20CF-1A24-49BB-9FA5-AFFDA70E7E8D}">
          <p14:sldIdLst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5320" autoAdjust="0"/>
  </p:normalViewPr>
  <p:slideViewPr>
    <p:cSldViewPr snapToGrid="0" showGuides="1">
      <p:cViewPr varScale="1">
        <p:scale>
          <a:sx n="88" d="100"/>
          <a:sy n="88" d="100"/>
        </p:scale>
        <p:origin x="1344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708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8BF15-9719-48C0-B351-02F1B5DAA302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60BD68-5686-40B3-995B-04DC459FA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689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6F28AA-82D0-4E6B-BE7B-2367B93DFA78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69C67-802B-48DA-BCFB-9EEFBDF4D8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759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25" y="2874790"/>
            <a:ext cx="9142476" cy="3116062"/>
          </a:xfrm>
          <a:prstGeom prst="rect">
            <a:avLst/>
          </a:prstGeom>
          <a:solidFill>
            <a:srgbClr val="2385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719" y="6133874"/>
            <a:ext cx="1787252" cy="55048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945" y="-537701"/>
            <a:ext cx="2166800" cy="21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62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CDE9DCA-6EE1-4E2F-BD58-EC5A75F22EB4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AEB0277-2FD9-4D1C-B0EA-AF5AF7294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61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CDE9DCA-6EE1-4E2F-BD58-EC5A75F22EB4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AEB0277-2FD9-4D1C-B0EA-AF5AF7294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598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376516" y="1013229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3711388" y="1013229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376516" y="6031222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66163" y="6076199"/>
            <a:ext cx="1585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메시지를 입력해 주세요</a:t>
            </a:r>
            <a:r>
              <a:rPr lang="en-US" altLang="ko-KR" sz="1000" dirty="0" smtClean="0">
                <a:latin typeface="+mn-ea"/>
              </a:rPr>
              <a:t>.</a:t>
            </a:r>
            <a:endParaRPr lang="ko-KR" altLang="en-US" sz="1000" dirty="0">
              <a:latin typeface="+mn-ea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3711388" y="6031222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3801035" y="6071715"/>
            <a:ext cx="1585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메시지를 입력해 주세요</a:t>
            </a:r>
            <a:r>
              <a:rPr lang="en-US" altLang="ko-KR" sz="1000" dirty="0" smtClean="0">
                <a:latin typeface="+mn-ea"/>
              </a:rPr>
              <a:t>.</a:t>
            </a:r>
            <a:endParaRPr lang="ko-KR" altLang="en-US" sz="1000" dirty="0">
              <a:latin typeface="+mn-ea"/>
            </a:endParaRPr>
          </a:p>
        </p:txBody>
      </p:sp>
      <p:pic>
        <p:nvPicPr>
          <p:cNvPr id="9" name="Picture 2" descr="black chat ico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63" y="1088980"/>
            <a:ext cx="407380" cy="407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black play 6 icon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805" y="6121735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black play 6 icon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609" y="6121735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611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013505"/>
            <a:ext cx="7772400" cy="884301"/>
          </a:xfrm>
        </p:spPr>
        <p:txBody>
          <a:bodyPr anchor="b">
            <a:normAutofit/>
          </a:bodyPr>
          <a:lstStyle>
            <a:lvl1pPr algn="ctr">
              <a:defRPr sz="48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5743" y="2658609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748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84" y="56284"/>
            <a:ext cx="8589854" cy="356040"/>
          </a:xfrm>
        </p:spPr>
        <p:txBody>
          <a:bodyPr>
            <a:noAutofit/>
          </a:bodyPr>
          <a:lstStyle>
            <a:lvl1pPr>
              <a:defRPr sz="16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485" y="520008"/>
            <a:ext cx="8589853" cy="5982709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Font typeface="Wingdings" panose="05000000000000000000" pitchFamily="2" charset="2"/>
              <a:buChar char="§"/>
              <a:defRPr sz="1600" b="1"/>
            </a:lvl1pPr>
            <a:lvl2pPr>
              <a:lnSpc>
                <a:spcPct val="100000"/>
              </a:lnSpc>
              <a:defRPr sz="1400"/>
            </a:lvl2pPr>
            <a:lvl3pPr marL="1143000" indent="-228600">
              <a:lnSpc>
                <a:spcPct val="100000"/>
              </a:lnSpc>
              <a:buFont typeface="Calibri" panose="020F0502020204030204" pitchFamily="34" charset="0"/>
              <a:buChar char="–"/>
              <a:defRPr sz="1200"/>
            </a:lvl3pPr>
            <a:lvl4pPr marL="1600200" indent="-228600">
              <a:lnSpc>
                <a:spcPct val="100000"/>
              </a:lnSpc>
              <a:buFont typeface="Wingdings" panose="05000000000000000000" pitchFamily="2" charset="2"/>
              <a:buChar char="ü"/>
              <a:defRPr sz="1200"/>
            </a:lvl4pPr>
            <a:lvl5pPr marL="2057400" indent="-228600">
              <a:lnSpc>
                <a:spcPct val="100000"/>
              </a:lnSpc>
              <a:buFont typeface="Wingdings" panose="05000000000000000000" pitchFamily="2" charset="2"/>
              <a:buChar char="Ø"/>
              <a:defRPr sz="12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3300" y="6625770"/>
            <a:ext cx="2057400" cy="190046"/>
          </a:xfrm>
        </p:spPr>
        <p:txBody>
          <a:bodyPr/>
          <a:lstStyle>
            <a:lvl1pPr algn="ctr">
              <a:defRPr sz="1050" b="0"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- </a:t>
            </a:r>
            <a:fld id="{7A09377D-8C67-4BD4-BF13-581EAE939708}" type="slidenum">
              <a:rPr kumimoji="0" lang="ko-KR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-</a:t>
            </a:r>
            <a:endParaRPr kumimoji="0" lang="ko-KR" altLang="en-US" sz="105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83484" y="456214"/>
            <a:ext cx="8589854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283484" y="6562815"/>
            <a:ext cx="8589854" cy="6233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ë¤ì´íì¤í¸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090" y="6629146"/>
            <a:ext cx="806133" cy="18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701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09377D-8C67-4BD4-BF13-581EAE93970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78988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09377D-8C67-4BD4-BF13-581EAE93970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9699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09377D-8C67-4BD4-BF13-581EAE93970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12689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30390" y="6356351"/>
            <a:ext cx="20574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09377D-8C67-4BD4-BF13-581EAE93970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41040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09377D-8C67-4BD4-BF13-581EAE93970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435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2836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247623" y="6663303"/>
            <a:ext cx="7077533" cy="0"/>
          </a:xfrm>
          <a:prstGeom prst="line">
            <a:avLst/>
          </a:prstGeom>
          <a:ln>
            <a:solidFill>
              <a:schemeClr val="bg1">
                <a:lumMod val="85000"/>
                <a:alpha val="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3146" y="6524809"/>
            <a:ext cx="511786" cy="2769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defRPr>
            </a:lvl1pPr>
          </a:lstStyle>
          <a:p>
            <a:fld id="{2DCB18FE-46AA-4BE0-88C7-F5AF093AC2C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0" y="283676"/>
            <a:ext cx="9906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 userDrawn="1"/>
        </p:nvSpPr>
        <p:spPr>
          <a:xfrm>
            <a:off x="9084932" y="6556449"/>
            <a:ext cx="60671" cy="2137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241618" y="6555581"/>
            <a:ext cx="22429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ⓒ 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2020. NHN </a:t>
            </a:r>
            <a:r>
              <a:rPr lang="en-US" altLang="ko-KR" sz="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diquest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Inc. all rights reserved.</a:t>
            </a:r>
          </a:p>
        </p:txBody>
      </p:sp>
      <p:pic>
        <p:nvPicPr>
          <p:cNvPr id="13" name="Picture 2" descr="ë¤ì´íì¤í¸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13835" y="6584346"/>
            <a:ext cx="752610" cy="15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/>
          <p:cNvGrpSpPr/>
          <p:nvPr userDrawn="1"/>
        </p:nvGrpSpPr>
        <p:grpSpPr>
          <a:xfrm>
            <a:off x="323628" y="938124"/>
            <a:ext cx="656927" cy="45719"/>
            <a:chOff x="307975" y="1199743"/>
            <a:chExt cx="620790" cy="45719"/>
          </a:xfrm>
        </p:grpSpPr>
        <p:sp>
          <p:nvSpPr>
            <p:cNvPr id="15" name="직사각형 14"/>
            <p:cNvSpPr/>
            <p:nvPr/>
          </p:nvSpPr>
          <p:spPr>
            <a:xfrm>
              <a:off x="307975" y="1199743"/>
              <a:ext cx="206930" cy="45719"/>
            </a:xfrm>
            <a:prstGeom prst="rect">
              <a:avLst/>
            </a:prstGeom>
            <a:solidFill>
              <a:srgbClr val="67C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63">
                <a:solidFill>
                  <a:srgbClr val="0070C0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14905" y="1199743"/>
              <a:ext cx="206930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63">
                <a:solidFill>
                  <a:srgbClr val="0070C0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21835" y="1199743"/>
              <a:ext cx="206930" cy="45719"/>
            </a:xfrm>
            <a:prstGeom prst="rect">
              <a:avLst/>
            </a:prstGeom>
            <a:solidFill>
              <a:srgbClr val="0A50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63"/>
            </a:p>
          </p:txBody>
        </p:sp>
      </p:grp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548" y="-316320"/>
            <a:ext cx="919570" cy="91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3826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09377D-8C67-4BD4-BF13-581EAE93970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75166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09377D-8C67-4BD4-BF13-581EAE93970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37136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09377D-8C67-4BD4-BF13-581EAE93970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63715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09377D-8C67-4BD4-BF13-581EAE93970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46485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84" y="56284"/>
            <a:ext cx="8589854" cy="356040"/>
          </a:xfrm>
        </p:spPr>
        <p:txBody>
          <a:bodyPr>
            <a:noAutofit/>
          </a:bodyPr>
          <a:lstStyle>
            <a:lvl1pPr>
              <a:defRPr sz="16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3485" y="520009"/>
            <a:ext cx="8589853" cy="683951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Font typeface="Wingdings" panose="05000000000000000000" pitchFamily="2" charset="2"/>
              <a:buChar char="§"/>
              <a:defRPr sz="1400" b="1"/>
            </a:lvl1pPr>
            <a:lvl2pPr>
              <a:lnSpc>
                <a:spcPct val="100000"/>
              </a:lnSpc>
              <a:defRPr sz="1400"/>
            </a:lvl2pPr>
            <a:lvl3pPr marL="1143000" indent="-228600">
              <a:lnSpc>
                <a:spcPct val="100000"/>
              </a:lnSpc>
              <a:buFont typeface="Calibri" panose="020F0502020204030204" pitchFamily="34" charset="0"/>
              <a:buChar char="–"/>
              <a:defRPr sz="1200"/>
            </a:lvl3pPr>
            <a:lvl4pPr marL="1600200" indent="-228600">
              <a:lnSpc>
                <a:spcPct val="100000"/>
              </a:lnSpc>
              <a:buFont typeface="Wingdings" panose="05000000000000000000" pitchFamily="2" charset="2"/>
              <a:buChar char="ü"/>
              <a:defRPr sz="1200"/>
            </a:lvl4pPr>
            <a:lvl5pPr marL="2057400" indent="-228600">
              <a:lnSpc>
                <a:spcPct val="100000"/>
              </a:lnSpc>
              <a:buFont typeface="Wingdings" panose="05000000000000000000" pitchFamily="2" charset="2"/>
              <a:buChar char="Ø"/>
              <a:defRPr sz="12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83484" y="456214"/>
            <a:ext cx="8589854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그림 7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519" y="6493168"/>
            <a:ext cx="1266211" cy="360000"/>
          </a:xfrm>
          <a:prstGeom prst="rect">
            <a:avLst/>
          </a:prstGeom>
        </p:spPr>
      </p:pic>
      <p:cxnSp>
        <p:nvCxnSpPr>
          <p:cNvPr id="77" name="직선 연결선 76"/>
          <p:cNvCxnSpPr/>
          <p:nvPr userDrawn="1"/>
        </p:nvCxnSpPr>
        <p:spPr>
          <a:xfrm>
            <a:off x="283484" y="6531977"/>
            <a:ext cx="8589854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20619" y="6572754"/>
            <a:ext cx="715584" cy="200828"/>
          </a:xfrm>
        </p:spPr>
        <p:txBody>
          <a:bodyPr/>
          <a:lstStyle>
            <a:lvl1pPr algn="ctr">
              <a:defRPr sz="1000"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09377D-8C67-4BD4-BF13-581EAE939708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9150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290934" y="3086364"/>
            <a:ext cx="8856000" cy="0"/>
          </a:xfrm>
          <a:prstGeom prst="line">
            <a:avLst/>
          </a:prstGeom>
          <a:ln w="38100">
            <a:solidFill>
              <a:srgbClr val="4AA2DA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 userDrawn="1"/>
        </p:nvSpPr>
        <p:spPr>
          <a:xfrm>
            <a:off x="242046" y="3045883"/>
            <a:ext cx="80962" cy="80962"/>
          </a:xfrm>
          <a:prstGeom prst="ellipse">
            <a:avLst/>
          </a:prstGeom>
          <a:solidFill>
            <a:schemeClr val="bg1"/>
          </a:solidFill>
          <a:ln w="25400">
            <a:solidFill>
              <a:srgbClr val="2C94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9144000" cy="2836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고딕" panose="020D0604000000000000" pitchFamily="50" charset="-127"/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0" y="283676"/>
            <a:ext cx="9906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548" y="-316320"/>
            <a:ext cx="919570" cy="91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54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CDE9DCA-6EE1-4E2F-BD58-EC5A75F22EB4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AEB0277-2FD9-4D1C-B0EA-AF5AF7294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952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CDE9DCA-6EE1-4E2F-BD58-EC5A75F22EB4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AEB0277-2FD9-4D1C-B0EA-AF5AF7294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984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CDE9DCA-6EE1-4E2F-BD58-EC5A75F22EB4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AEB0277-2FD9-4D1C-B0EA-AF5AF7294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935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CDE9DCA-6EE1-4E2F-BD58-EC5A75F22EB4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AEB0277-2FD9-4D1C-B0EA-AF5AF7294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21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CDE9DCA-6EE1-4E2F-BD58-EC5A75F22EB4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AEB0277-2FD9-4D1C-B0EA-AF5AF7294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08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CDE9DCA-6EE1-4E2F-BD58-EC5A75F22EB4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AEB0277-2FD9-4D1C-B0EA-AF5AF7294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100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5891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09377D-8C67-4BD4-BF13-581EAE93970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988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12.png"/><Relationship Id="rId7" Type="http://schemas.openxmlformats.org/officeDocument/2006/relationships/image" Target="../media/image4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13.png"/><Relationship Id="rId7" Type="http://schemas.openxmlformats.org/officeDocument/2006/relationships/image" Target="../media/image4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7.png"/><Relationship Id="rId5" Type="http://schemas.openxmlformats.org/officeDocument/2006/relationships/image" Target="../media/image12.png"/><Relationship Id="rId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png"/><Relationship Id="rId4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12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3.png"/><Relationship Id="rId7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9.pn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" y="271854"/>
            <a:ext cx="9079723" cy="628789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249527" y="3415802"/>
            <a:ext cx="21210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Natural 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Language Processing</a:t>
            </a:r>
            <a:endParaRPr lang="en-US" altLang="ko-KR" sz="105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Expert </a:t>
            </a:r>
            <a:r>
              <a:rPr lang="en-US" altLang="ko-KR" sz="105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Group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290934" y="5507492"/>
            <a:ext cx="8856000" cy="0"/>
          </a:xfrm>
          <a:prstGeom prst="line">
            <a:avLst/>
          </a:prstGeom>
          <a:ln w="38100">
            <a:solidFill>
              <a:srgbClr val="4AA2DA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242046" y="5467011"/>
            <a:ext cx="80962" cy="80962"/>
          </a:xfrm>
          <a:prstGeom prst="ellipse">
            <a:avLst/>
          </a:prstGeom>
          <a:solidFill>
            <a:schemeClr val="bg1"/>
          </a:solidFill>
          <a:ln w="25400">
            <a:solidFill>
              <a:srgbClr val="2C94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자유형 32"/>
          <p:cNvSpPr/>
          <p:nvPr/>
        </p:nvSpPr>
        <p:spPr>
          <a:xfrm rot="3264722">
            <a:off x="8058851" y="1116385"/>
            <a:ext cx="433989" cy="304868"/>
          </a:xfrm>
          <a:custGeom>
            <a:avLst/>
            <a:gdLst>
              <a:gd name="connsiteX0" fmla="*/ 704850 w 1152525"/>
              <a:gd name="connsiteY0" fmla="*/ 0 h 809625"/>
              <a:gd name="connsiteX1" fmla="*/ 0 w 1152525"/>
              <a:gd name="connsiteY1" fmla="*/ 809625 h 809625"/>
              <a:gd name="connsiteX2" fmla="*/ 1152525 w 1152525"/>
              <a:gd name="connsiteY2" fmla="*/ 466725 h 809625"/>
              <a:gd name="connsiteX3" fmla="*/ 704850 w 1152525"/>
              <a:gd name="connsiteY3" fmla="*/ 0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525" h="809625">
                <a:moveTo>
                  <a:pt x="704850" y="0"/>
                </a:moveTo>
                <a:lnTo>
                  <a:pt x="0" y="809625"/>
                </a:lnTo>
                <a:lnTo>
                  <a:pt x="1152525" y="466725"/>
                </a:lnTo>
                <a:lnTo>
                  <a:pt x="704850" y="0"/>
                </a:lnTo>
                <a:close/>
              </a:path>
            </a:pathLst>
          </a:custGeom>
          <a:solidFill>
            <a:srgbClr val="69BD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 33"/>
          <p:cNvSpPr/>
          <p:nvPr/>
        </p:nvSpPr>
        <p:spPr>
          <a:xfrm rot="12743358">
            <a:off x="7370862" y="1543704"/>
            <a:ext cx="256858" cy="180437"/>
          </a:xfrm>
          <a:custGeom>
            <a:avLst/>
            <a:gdLst>
              <a:gd name="connsiteX0" fmla="*/ 704850 w 1152525"/>
              <a:gd name="connsiteY0" fmla="*/ 0 h 809625"/>
              <a:gd name="connsiteX1" fmla="*/ 0 w 1152525"/>
              <a:gd name="connsiteY1" fmla="*/ 809625 h 809625"/>
              <a:gd name="connsiteX2" fmla="*/ 1152525 w 1152525"/>
              <a:gd name="connsiteY2" fmla="*/ 466725 h 809625"/>
              <a:gd name="connsiteX3" fmla="*/ 704850 w 1152525"/>
              <a:gd name="connsiteY3" fmla="*/ 0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525" h="809625">
                <a:moveTo>
                  <a:pt x="704850" y="0"/>
                </a:moveTo>
                <a:lnTo>
                  <a:pt x="0" y="809625"/>
                </a:lnTo>
                <a:lnTo>
                  <a:pt x="1152525" y="466725"/>
                </a:lnTo>
                <a:lnTo>
                  <a:pt x="704850" y="0"/>
                </a:lnTo>
                <a:close/>
              </a:path>
            </a:pathLst>
          </a:custGeom>
          <a:solidFill>
            <a:srgbClr val="A2D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 34"/>
          <p:cNvSpPr/>
          <p:nvPr/>
        </p:nvSpPr>
        <p:spPr>
          <a:xfrm rot="12743358">
            <a:off x="8582640" y="433987"/>
            <a:ext cx="256858" cy="180437"/>
          </a:xfrm>
          <a:custGeom>
            <a:avLst/>
            <a:gdLst>
              <a:gd name="connsiteX0" fmla="*/ 704850 w 1152525"/>
              <a:gd name="connsiteY0" fmla="*/ 0 h 809625"/>
              <a:gd name="connsiteX1" fmla="*/ 0 w 1152525"/>
              <a:gd name="connsiteY1" fmla="*/ 809625 h 809625"/>
              <a:gd name="connsiteX2" fmla="*/ 1152525 w 1152525"/>
              <a:gd name="connsiteY2" fmla="*/ 466725 h 809625"/>
              <a:gd name="connsiteX3" fmla="*/ 704850 w 1152525"/>
              <a:gd name="connsiteY3" fmla="*/ 0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525" h="809625">
                <a:moveTo>
                  <a:pt x="704850" y="0"/>
                </a:moveTo>
                <a:lnTo>
                  <a:pt x="0" y="809625"/>
                </a:lnTo>
                <a:lnTo>
                  <a:pt x="1152525" y="466725"/>
                </a:lnTo>
                <a:lnTo>
                  <a:pt x="704850" y="0"/>
                </a:lnTo>
                <a:close/>
              </a:path>
            </a:pathLst>
          </a:custGeom>
          <a:solidFill>
            <a:srgbClr val="69BD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 35"/>
          <p:cNvSpPr/>
          <p:nvPr/>
        </p:nvSpPr>
        <p:spPr>
          <a:xfrm rot="20901992">
            <a:off x="7616206" y="-10665"/>
            <a:ext cx="1247467" cy="696439"/>
          </a:xfrm>
          <a:custGeom>
            <a:avLst/>
            <a:gdLst>
              <a:gd name="connsiteX0" fmla="*/ 606312 w 1247467"/>
              <a:gd name="connsiteY0" fmla="*/ 0 h 696439"/>
              <a:gd name="connsiteX1" fmla="*/ 1016444 w 1247467"/>
              <a:gd name="connsiteY1" fmla="*/ 84438 h 696439"/>
              <a:gd name="connsiteX2" fmla="*/ 1247467 w 1247467"/>
              <a:gd name="connsiteY2" fmla="*/ 325292 h 696439"/>
              <a:gd name="connsiteX3" fmla="*/ 0 w 1247467"/>
              <a:gd name="connsiteY3" fmla="*/ 696439 h 69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7467" h="696439">
                <a:moveTo>
                  <a:pt x="606312" y="0"/>
                </a:moveTo>
                <a:lnTo>
                  <a:pt x="1016444" y="84438"/>
                </a:lnTo>
                <a:lnTo>
                  <a:pt x="1247467" y="325292"/>
                </a:lnTo>
                <a:lnTo>
                  <a:pt x="0" y="696439"/>
                </a:lnTo>
                <a:close/>
              </a:path>
            </a:pathLst>
          </a:custGeom>
          <a:solidFill>
            <a:srgbClr val="A2D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5743289" y="5943370"/>
            <a:ext cx="22878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ⓒ 2019. NHN </a:t>
            </a:r>
            <a:r>
              <a:rPr lang="en-US" altLang="ko-KR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diquest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Inc. all rights reserved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506" y="5624056"/>
            <a:ext cx="1015093" cy="640318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4568817" y="2751084"/>
            <a:ext cx="38750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BMW </a:t>
            </a:r>
            <a:r>
              <a:rPr lang="ko-KR" altLang="en-US" sz="3200" b="1" dirty="0" err="1" smtClean="0"/>
              <a:t>챗봇</a:t>
            </a:r>
            <a:r>
              <a:rPr lang="en-US" altLang="ko-KR" sz="3200" b="1" dirty="0" smtClean="0"/>
              <a:t> </a:t>
            </a:r>
            <a:r>
              <a:rPr lang="ko-KR" altLang="en-US" sz="3200" b="1" dirty="0" smtClean="0"/>
              <a:t>시나리오</a:t>
            </a:r>
            <a:endParaRPr lang="en-US" altLang="ko-KR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217656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290934" y="3086364"/>
            <a:ext cx="8856000" cy="0"/>
          </a:xfrm>
          <a:prstGeom prst="line">
            <a:avLst/>
          </a:prstGeom>
          <a:ln w="38100">
            <a:solidFill>
              <a:srgbClr val="4AA2DA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242046" y="3045883"/>
            <a:ext cx="80962" cy="80962"/>
          </a:xfrm>
          <a:prstGeom prst="ellipse">
            <a:avLst/>
          </a:prstGeom>
          <a:solidFill>
            <a:schemeClr val="bg1"/>
          </a:solidFill>
          <a:ln w="25400">
            <a:solidFill>
              <a:srgbClr val="2C94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61365" y="2399552"/>
            <a:ext cx="8621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BMW </a:t>
            </a:r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파이낸셜 서비스 안내</a:t>
            </a:r>
            <a:endParaRPr lang="en-US" altLang="ko-KR" sz="3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298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4400" y="82800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BMW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파이낸셜 서비스 안내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(1/2)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07330" y="833008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07330" y="5851001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96977" y="5895978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9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619" y="5941514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직사각형 51"/>
          <p:cNvSpPr/>
          <p:nvPr/>
        </p:nvSpPr>
        <p:spPr>
          <a:xfrm>
            <a:off x="211685" y="5498389"/>
            <a:ext cx="2989857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785803" y="5526205"/>
            <a:ext cx="1837266" cy="265110"/>
            <a:chOff x="897468" y="5817216"/>
            <a:chExt cx="1837266" cy="265110"/>
          </a:xfrm>
        </p:grpSpPr>
        <p:sp>
          <p:nvSpPr>
            <p:cNvPr id="54" name="직사각형 53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대화 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1581150" y="1012522"/>
            <a:ext cx="1501807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파이낸셜 서비스 안내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333306" y="1415935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2:37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93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543300" y="6625770"/>
            <a:ext cx="2057400" cy="190046"/>
          </a:xfrm>
        </p:spPr>
        <p:txBody>
          <a:bodyPr/>
          <a:lstStyle/>
          <a:p>
            <a:fld id="{2DCB18FE-46AA-4BE0-88C7-F5AF093AC2C4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363272" y="3720852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</a:rPr>
              <a:t>2:37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63272" y="1687977"/>
            <a:ext cx="2095522" cy="20077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원하시는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BMW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파이낸셜 서비스</a:t>
            </a:r>
            <a:r>
              <a:rPr lang="ko-KR" altLang="en-US" sz="1000" dirty="0" smtClean="0">
                <a:solidFill>
                  <a:schemeClr val="tx1"/>
                </a:solidFill>
              </a:rPr>
              <a:t>를 선택해주세요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496287" y="2163113"/>
            <a:ext cx="1780772" cy="1341662"/>
            <a:chOff x="486178" y="3323636"/>
            <a:chExt cx="1780772" cy="1341662"/>
          </a:xfrm>
        </p:grpSpPr>
        <p:sp>
          <p:nvSpPr>
            <p:cNvPr id="94" name="모서리가 둥근 직사각형 93"/>
            <p:cNvSpPr/>
            <p:nvPr/>
          </p:nvSpPr>
          <p:spPr>
            <a:xfrm>
              <a:off x="486178" y="3803117"/>
              <a:ext cx="1780772" cy="3827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구매 프로그램 안내</a:t>
              </a:r>
              <a:endPara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486178" y="4282598"/>
              <a:ext cx="1780772" cy="3827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구매 상담 신청하기</a:t>
              </a:r>
              <a:endPara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486178" y="3323636"/>
              <a:ext cx="1780772" cy="3827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월 납입금 계산</a:t>
              </a:r>
              <a:endPara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98" name="직사각형 97"/>
          <p:cNvSpPr/>
          <p:nvPr/>
        </p:nvSpPr>
        <p:spPr>
          <a:xfrm>
            <a:off x="1792899" y="4084788"/>
            <a:ext cx="1290058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구매 상담 신청하기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2333306" y="4488201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2:37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298676" y="824328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298676" y="5842321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388323" y="5887298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8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965" y="5932834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직사각형 58"/>
          <p:cNvSpPr/>
          <p:nvPr/>
        </p:nvSpPr>
        <p:spPr>
          <a:xfrm>
            <a:off x="3298676" y="5489709"/>
            <a:ext cx="2998567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59"/>
          <p:cNvGrpSpPr/>
          <p:nvPr/>
        </p:nvGrpSpPr>
        <p:grpSpPr>
          <a:xfrm>
            <a:off x="3877149" y="5517525"/>
            <a:ext cx="1837266" cy="265110"/>
            <a:chOff x="897468" y="5817216"/>
            <a:chExt cx="1837266" cy="265110"/>
          </a:xfrm>
        </p:grpSpPr>
        <p:sp>
          <p:nvSpPr>
            <p:cNvPr id="63" name="직사각형 62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대화 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67" name="직사각형 66"/>
          <p:cNvSpPr/>
          <p:nvPr/>
        </p:nvSpPr>
        <p:spPr>
          <a:xfrm>
            <a:off x="3401252" y="981384"/>
            <a:ext cx="2260949" cy="114268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구매 상담</a:t>
            </a:r>
            <a:r>
              <a:rPr kumimoji="0" lang="ko-KR" altLang="en-US" sz="1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신청을 도와드리겠습니다</a:t>
            </a:r>
            <a:r>
              <a:rPr kumimoji="0" lang="en-US" altLang="ko-KR" sz="1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구매 상담 신청을 위한 필수 입력 정보를 입력해주세요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357484" y="2202888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2:37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3505072" y="1821148"/>
            <a:ext cx="1954423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필수 입력 정보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pic>
        <p:nvPicPr>
          <p:cNvPr id="71" name="Picture 2" descr="https://static.thenounproject.com/png/1324750-200.png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814" y="1942970"/>
            <a:ext cx="211468" cy="204997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직사각형 71"/>
          <p:cNvSpPr/>
          <p:nvPr/>
        </p:nvSpPr>
        <p:spPr>
          <a:xfrm>
            <a:off x="4961024" y="2677441"/>
            <a:ext cx="1174377" cy="22279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BMW,2Series,220i Gran Coupe Advantage(2022</a:t>
            </a:r>
            <a:r>
              <a:rPr lang="ko-KR" altLang="en-US" sz="1000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년형</a:t>
            </a:r>
            <a:r>
              <a:rPr lang="en-US" altLang="ko-KR" sz="1000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</a:t>
            </a:r>
            <a:r>
              <a:rPr lang="ko-KR" altLang="en-US" sz="1000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홍</a:t>
            </a:r>
            <a:r>
              <a:rPr lang="en-US" altLang="ko-KR" sz="1000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</a:t>
            </a:r>
            <a:r>
              <a:rPr lang="ko-KR" altLang="en-US" sz="1000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</a:t>
            </a:r>
            <a:r>
              <a:rPr lang="en-US" altLang="ko-KR" sz="1000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000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남성</a:t>
            </a:r>
            <a:r>
              <a:rPr lang="en-US" altLang="ko-KR" sz="1000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,010-****-****,1992-**-**,</a:t>
            </a:r>
            <a:r>
              <a:rPr lang="ko-KR" altLang="en-US" sz="1000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</a:t>
            </a:r>
            <a:r>
              <a:rPr lang="en-US" altLang="ko-KR" sz="1000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err="1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강남전시장</a:t>
            </a:r>
            <a:r>
              <a:rPr lang="en-US" altLang="ko-KR" sz="1000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코오롱 모터스</a:t>
            </a:r>
            <a:r>
              <a:rPr lang="en-US" altLang="ko-KR" sz="1000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),***@gmail.com,6</a:t>
            </a:r>
            <a:r>
              <a:rPr lang="ko-KR" altLang="en-US" sz="1000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개월 이내</a:t>
            </a:r>
            <a:r>
              <a:rPr lang="en-US" altLang="ko-KR" sz="1000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,SMART </a:t>
            </a:r>
            <a:r>
              <a:rPr lang="ko-KR" altLang="en-US" sz="1000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할부</a:t>
            </a:r>
            <a:r>
              <a:rPr lang="en-US" altLang="ko-KR" sz="1000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000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</a:t>
            </a:r>
            <a:r>
              <a:rPr lang="en-US" altLang="ko-KR" sz="1000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000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</a:t>
            </a:r>
            <a:r>
              <a:rPr lang="en-US" altLang="ko-KR" sz="1000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,2022-03-04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434096" y="5551564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2:37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5381836" y="4923184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2:39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6431738" y="1130804"/>
            <a:ext cx="2952833" cy="3046566"/>
            <a:chOff x="5366756" y="976948"/>
            <a:chExt cx="1971909" cy="2033283"/>
          </a:xfrm>
        </p:grpSpPr>
        <p:sp>
          <p:nvSpPr>
            <p:cNvPr id="104" name="직사각형 103"/>
            <p:cNvSpPr/>
            <p:nvPr/>
          </p:nvSpPr>
          <p:spPr>
            <a:xfrm>
              <a:off x="5366756" y="1011944"/>
              <a:ext cx="1774706" cy="1998287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923627" y="976948"/>
              <a:ext cx="415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X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5466196" y="2636734"/>
              <a:ext cx="1589062" cy="24718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확인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sp>
        <p:nvSpPr>
          <p:cNvPr id="107" name="직사각형 106"/>
          <p:cNvSpPr/>
          <p:nvPr/>
        </p:nvSpPr>
        <p:spPr>
          <a:xfrm>
            <a:off x="7238950" y="1251101"/>
            <a:ext cx="10438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필수 입력 정보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cxnSp>
        <p:nvCxnSpPr>
          <p:cNvPr id="108" name="직선 화살표 연결선 107"/>
          <p:cNvCxnSpPr/>
          <p:nvPr/>
        </p:nvCxnSpPr>
        <p:spPr>
          <a:xfrm flipH="1">
            <a:off x="5470647" y="1940384"/>
            <a:ext cx="971678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0959" y="1549758"/>
            <a:ext cx="2478555" cy="150543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1711" y="3055189"/>
            <a:ext cx="2336064" cy="541709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10959" y="4598563"/>
            <a:ext cx="247375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</a:t>
            </a:r>
            <a:r>
              <a:rPr lang="en-US" altLang="ko-KR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eedback.</a:t>
            </a:r>
          </a:p>
          <a:p>
            <a:r>
              <a:rPr lang="ko-KR" altLang="en-US" dirty="0" err="1" smtClean="0">
                <a:solidFill>
                  <a:srgbClr val="FF0000"/>
                </a:solidFill>
                <a:ea typeface="나눔고딕" panose="020D0604000000000000" pitchFamily="50" charset="-127"/>
              </a:rPr>
              <a:t>팝업창에서</a:t>
            </a:r>
            <a:r>
              <a:rPr lang="ko-KR" altLang="en-US" dirty="0" smtClean="0">
                <a:solidFill>
                  <a:srgbClr val="FF0000"/>
                </a:solidFill>
                <a:ea typeface="나눔고딕" panose="020D0604000000000000" pitchFamily="50" charset="-127"/>
              </a:rPr>
              <a:t> 확인 버튼</a:t>
            </a:r>
            <a:endParaRPr lang="en-US" altLang="ko-KR" dirty="0" smtClean="0">
              <a:solidFill>
                <a:srgbClr val="FF0000"/>
              </a:solidFill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solidFill>
                  <a:srgbClr val="FF0000"/>
                </a:solidFill>
                <a:ea typeface="나눔고딕" panose="020D0604000000000000" pitchFamily="50" charset="-127"/>
              </a:rPr>
              <a:t>클릭 시 정보 저장 가능</a:t>
            </a:r>
            <a:endParaRPr lang="en-US" altLang="ko-KR" dirty="0" smtClean="0">
              <a:solidFill>
                <a:srgbClr val="FF0000"/>
              </a:solidFill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solidFill>
                  <a:srgbClr val="FF0000"/>
                </a:solidFill>
                <a:ea typeface="나눔고딕" panose="020D0604000000000000" pitchFamily="50" charset="-127"/>
              </a:rPr>
              <a:t>여부 개발자와</a:t>
            </a:r>
            <a:endParaRPr lang="en-US" altLang="ko-KR" dirty="0" smtClean="0">
              <a:solidFill>
                <a:srgbClr val="FF0000"/>
              </a:solidFill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solidFill>
                  <a:srgbClr val="FF0000"/>
                </a:solidFill>
                <a:ea typeface="나눔고딕" panose="020D0604000000000000" pitchFamily="50" charset="-127"/>
              </a:rPr>
              <a:t>확인해야함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3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4400" y="82800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BMW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파이낸셜 서비스 안내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(2/2)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3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543300" y="6625770"/>
            <a:ext cx="2057400" cy="190046"/>
          </a:xfrm>
        </p:spPr>
        <p:txBody>
          <a:bodyPr/>
          <a:lstStyle/>
          <a:p>
            <a:fld id="{2DCB18FE-46AA-4BE0-88C7-F5AF093AC2C4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109" name="직사각형 108"/>
          <p:cNvSpPr/>
          <p:nvPr/>
        </p:nvSpPr>
        <p:spPr>
          <a:xfrm>
            <a:off x="314524" y="822122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314524" y="5840115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04171" y="5885092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2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813" y="5930628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직사각형 112"/>
          <p:cNvSpPr/>
          <p:nvPr/>
        </p:nvSpPr>
        <p:spPr>
          <a:xfrm>
            <a:off x="318879" y="5487503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4" name="그룹 113"/>
          <p:cNvGrpSpPr/>
          <p:nvPr/>
        </p:nvGrpSpPr>
        <p:grpSpPr>
          <a:xfrm>
            <a:off x="892997" y="5515319"/>
            <a:ext cx="1837266" cy="265110"/>
            <a:chOff x="897468" y="5817216"/>
            <a:chExt cx="1837266" cy="265110"/>
          </a:xfrm>
        </p:grpSpPr>
        <p:sp>
          <p:nvSpPr>
            <p:cNvPr id="115" name="직사각형 114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대화 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7" name="직사각형 116"/>
          <p:cNvSpPr/>
          <p:nvPr/>
        </p:nvSpPr>
        <p:spPr>
          <a:xfrm>
            <a:off x="429847" y="3162512"/>
            <a:ext cx="2237571" cy="13792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아래 정보로 구매 상담 신청이 완료되었습니다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342704" y="4904231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2:39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498378" y="3627883"/>
            <a:ext cx="2099955" cy="7755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신청 유형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: 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구매 상담 신청</a:t>
            </a: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지역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: </a:t>
            </a:r>
            <a:r>
              <a:rPr lang="ko-KR" altLang="en-US" sz="1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</a:t>
            </a:r>
            <a:r>
              <a:rPr lang="en-US" altLang="ko-KR" sz="1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강남</a:t>
            </a:r>
            <a:r>
              <a:rPr lang="en-US" altLang="ko-KR" sz="1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강남전시장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개인정보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: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홍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*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동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, </a:t>
            </a: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1992-**-**,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17101" y="896424"/>
            <a:ext cx="2168486" cy="10080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마지막으로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구매 상담 신청을 위해서 </a:t>
            </a: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개인정보 제공 동의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가 필요합니다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520921" y="1547224"/>
            <a:ext cx="1954423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개인정보 제공 동의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pic>
        <p:nvPicPr>
          <p:cNvPr id="122" name="Picture 2" descr="https://static.thenounproject.com/png/1324750-200.png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917" y="1710336"/>
            <a:ext cx="211468" cy="204997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모서리가 둥근 직사각형 124"/>
          <p:cNvSpPr/>
          <p:nvPr/>
        </p:nvSpPr>
        <p:spPr>
          <a:xfrm>
            <a:off x="418382" y="1943148"/>
            <a:ext cx="1519056" cy="24675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필수 입력 정보 재입력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342704" y="2227828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2:39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2667418" y="2497725"/>
            <a:ext cx="532177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신청 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2449944" y="2901138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2:39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441927" y="4615910"/>
            <a:ext cx="1398252" cy="2596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구매 상담 신청 취소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5" name="직선 화살표 연결선 134"/>
          <p:cNvCxnSpPr/>
          <p:nvPr/>
        </p:nvCxnSpPr>
        <p:spPr>
          <a:xfrm flipH="1" flipV="1">
            <a:off x="2475346" y="1636552"/>
            <a:ext cx="2082878" cy="3842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그룹 135"/>
          <p:cNvGrpSpPr/>
          <p:nvPr/>
        </p:nvGrpSpPr>
        <p:grpSpPr>
          <a:xfrm>
            <a:off x="4558222" y="777513"/>
            <a:ext cx="4324936" cy="3016996"/>
            <a:chOff x="5366756" y="996683"/>
            <a:chExt cx="2025957" cy="2013548"/>
          </a:xfrm>
        </p:grpSpPr>
        <p:sp>
          <p:nvSpPr>
            <p:cNvPr id="137" name="직사각형 136"/>
            <p:cNvSpPr/>
            <p:nvPr/>
          </p:nvSpPr>
          <p:spPr>
            <a:xfrm>
              <a:off x="5366756" y="1011944"/>
              <a:ext cx="1774706" cy="1998287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6977675" y="996683"/>
              <a:ext cx="415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X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9" name="모서리가 둥근 직사각형 138"/>
            <p:cNvSpPr/>
            <p:nvPr/>
          </p:nvSpPr>
          <p:spPr>
            <a:xfrm>
              <a:off x="5466196" y="2636734"/>
              <a:ext cx="1589062" cy="24718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확인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pic>
        <p:nvPicPr>
          <p:cNvPr id="140" name="그림 1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582" y="1156968"/>
            <a:ext cx="3628747" cy="188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32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290934" y="3086364"/>
            <a:ext cx="8856000" cy="0"/>
          </a:xfrm>
          <a:prstGeom prst="line">
            <a:avLst/>
          </a:prstGeom>
          <a:ln w="38100">
            <a:solidFill>
              <a:srgbClr val="4AA2DA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242046" y="3045883"/>
            <a:ext cx="80962" cy="80962"/>
          </a:xfrm>
          <a:prstGeom prst="ellipse">
            <a:avLst/>
          </a:prstGeom>
          <a:solidFill>
            <a:schemeClr val="bg1"/>
          </a:solidFill>
          <a:ln w="25400">
            <a:solidFill>
              <a:srgbClr val="2C94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240272" y="2283968"/>
            <a:ext cx="4825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시승 신청</a:t>
            </a:r>
            <a:endParaRPr lang="en-US" altLang="ko-KR" sz="3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028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4400" y="82800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2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시승 신청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(1/3)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07330" y="833008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07330" y="5851001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96977" y="5895978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9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619" y="5941514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직사각형 51"/>
          <p:cNvSpPr/>
          <p:nvPr/>
        </p:nvSpPr>
        <p:spPr>
          <a:xfrm>
            <a:off x="211685" y="5498389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785803" y="5526205"/>
            <a:ext cx="1837266" cy="265110"/>
            <a:chOff x="897468" y="5817216"/>
            <a:chExt cx="1837266" cy="265110"/>
          </a:xfrm>
        </p:grpSpPr>
        <p:sp>
          <p:nvSpPr>
            <p:cNvPr id="54" name="직사각형 53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대화 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6" name="직사각형 125"/>
          <p:cNvSpPr/>
          <p:nvPr/>
        </p:nvSpPr>
        <p:spPr>
          <a:xfrm>
            <a:off x="3336647" y="842550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3336647" y="5851001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3426294" y="5891494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30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868" y="5941514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" name="직사각형 153"/>
          <p:cNvSpPr/>
          <p:nvPr/>
        </p:nvSpPr>
        <p:spPr>
          <a:xfrm>
            <a:off x="3341002" y="5498389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5" name="그룹 154"/>
          <p:cNvGrpSpPr/>
          <p:nvPr/>
        </p:nvGrpSpPr>
        <p:grpSpPr>
          <a:xfrm>
            <a:off x="3915120" y="5526205"/>
            <a:ext cx="1837266" cy="265110"/>
            <a:chOff x="897468" y="5817216"/>
            <a:chExt cx="1837266" cy="265110"/>
          </a:xfrm>
        </p:grpSpPr>
        <p:sp>
          <p:nvSpPr>
            <p:cNvPr id="156" name="직사각형 155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대화 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2076450" y="1012522"/>
            <a:ext cx="1006507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시승 </a:t>
            </a:r>
            <a:r>
              <a:rPr kumimoji="0" lang="ko-KR" alt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신청할래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333306" y="1415935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2:37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96976" y="1734875"/>
            <a:ext cx="2148949" cy="4703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시승 및 상담신청을 도와드릴게요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.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308808" y="2287647"/>
            <a:ext cx="745488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시승 신청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1112452" y="2287647"/>
            <a:ext cx="809631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차량 상담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53094" y="2587048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2:37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329820" y="2849930"/>
            <a:ext cx="749651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시승 신청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329820" y="3253343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2:37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96977" y="3528108"/>
            <a:ext cx="2168486" cy="74093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모델 선택이 필요합니다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내 </a:t>
            </a:r>
            <a:r>
              <a:rPr lang="en-US" altLang="ko-KR" sz="1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BMW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만들기로 견적을 보았던 </a:t>
            </a: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BMW i3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로 진행할까요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?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194400" y="4587886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2:37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296977" y="4333358"/>
            <a:ext cx="716399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예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1068492" y="4333358"/>
            <a:ext cx="1732251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아니요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다른 모델 선택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485900" y="4871764"/>
            <a:ext cx="1593571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아니요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다른 모델 선택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329820" y="5275177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2:37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402355" y="1099673"/>
            <a:ext cx="2168486" cy="5474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시승 신청을 위해 원하시는 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차량 시리즈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선택해주세요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3402355" y="1689869"/>
            <a:ext cx="2805616" cy="8203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306849" y="2555200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6120442" y="2012254"/>
            <a:ext cx="175584" cy="175584"/>
            <a:chOff x="-933651" y="3993245"/>
            <a:chExt cx="175584" cy="175584"/>
          </a:xfrm>
        </p:grpSpPr>
        <p:sp>
          <p:nvSpPr>
            <p:cNvPr id="77" name="타원 76"/>
            <p:cNvSpPr/>
            <p:nvPr/>
          </p:nvSpPr>
          <p:spPr>
            <a:xfrm>
              <a:off x="-933651" y="3993245"/>
              <a:ext cx="175584" cy="175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78" name="그림 77"/>
            <p:cNvPicPr>
              <a:picLocks noChangeAspect="1"/>
            </p:cNvPicPr>
            <p:nvPr/>
          </p:nvPicPr>
          <p:blipFill rotWithShape="1">
            <a:blip r:embed="rId3"/>
            <a:srcRect l="97926" t="34336" r="863" b="47582"/>
            <a:stretch/>
          </p:blipFill>
          <p:spPr>
            <a:xfrm>
              <a:off x="-877141" y="4015799"/>
              <a:ext cx="81815" cy="130476"/>
            </a:xfrm>
            <a:prstGeom prst="rect">
              <a:avLst/>
            </a:prstGeom>
          </p:spPr>
        </p:pic>
      </p:grpSp>
      <p:pic>
        <p:nvPicPr>
          <p:cNvPr id="79" name="그림 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6420" y="1958290"/>
            <a:ext cx="2057687" cy="285790"/>
          </a:xfrm>
          <a:prstGeom prst="rect">
            <a:avLst/>
          </a:prstGeom>
        </p:spPr>
      </p:pic>
      <p:sp>
        <p:nvSpPr>
          <p:cNvPr id="80" name="직사각형 79"/>
          <p:cNvSpPr/>
          <p:nvPr/>
        </p:nvSpPr>
        <p:spPr>
          <a:xfrm>
            <a:off x="3402396" y="3460480"/>
            <a:ext cx="2168486" cy="3095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세부 모델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선택해주세요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3402396" y="3814982"/>
            <a:ext cx="2805616" cy="8203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886450" y="2774213"/>
            <a:ext cx="320857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5466436" y="3159213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2:38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5465167" y="4896071"/>
            <a:ext cx="749651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BMW X1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5465167" y="5299484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2:38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0105" y="3890341"/>
            <a:ext cx="2777202" cy="638684"/>
          </a:xfrm>
          <a:prstGeom prst="rect">
            <a:avLst/>
          </a:prstGeom>
        </p:spPr>
      </p:pic>
      <p:grpSp>
        <p:nvGrpSpPr>
          <p:cNvPr id="83" name="그룹 82"/>
          <p:cNvGrpSpPr/>
          <p:nvPr/>
        </p:nvGrpSpPr>
        <p:grpSpPr>
          <a:xfrm>
            <a:off x="6127477" y="4138162"/>
            <a:ext cx="175584" cy="175584"/>
            <a:chOff x="-933651" y="3993245"/>
            <a:chExt cx="175584" cy="175584"/>
          </a:xfrm>
        </p:grpSpPr>
        <p:sp>
          <p:nvSpPr>
            <p:cNvPr id="84" name="타원 83"/>
            <p:cNvSpPr/>
            <p:nvPr/>
          </p:nvSpPr>
          <p:spPr>
            <a:xfrm>
              <a:off x="-933651" y="3993245"/>
              <a:ext cx="175584" cy="175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85" name="그림 84"/>
            <p:cNvPicPr>
              <a:picLocks noChangeAspect="1"/>
            </p:cNvPicPr>
            <p:nvPr/>
          </p:nvPicPr>
          <p:blipFill rotWithShape="1">
            <a:blip r:embed="rId3"/>
            <a:srcRect l="97926" t="34336" r="863" b="47582"/>
            <a:stretch/>
          </p:blipFill>
          <p:spPr>
            <a:xfrm>
              <a:off x="-877141" y="4015799"/>
              <a:ext cx="81815" cy="130476"/>
            </a:xfrm>
            <a:prstGeom prst="rect">
              <a:avLst/>
            </a:prstGeom>
          </p:spPr>
        </p:pic>
      </p:grpSp>
      <p:sp>
        <p:nvSpPr>
          <p:cNvPr id="93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543300" y="6625770"/>
            <a:ext cx="2057400" cy="190046"/>
          </a:xfrm>
        </p:spPr>
        <p:txBody>
          <a:bodyPr/>
          <a:lstStyle/>
          <a:p>
            <a:fld id="{2DCB18FE-46AA-4BE0-88C7-F5AF093AC2C4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3320278" y="4675829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2:38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224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4400" y="82800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시승 신청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(2/3)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14525" y="833007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14525" y="5851000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04172" y="5895977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9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814" y="5941513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직사각형 51"/>
          <p:cNvSpPr/>
          <p:nvPr/>
        </p:nvSpPr>
        <p:spPr>
          <a:xfrm>
            <a:off x="318880" y="5498388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892998" y="5526204"/>
            <a:ext cx="1837266" cy="265110"/>
            <a:chOff x="897468" y="5817216"/>
            <a:chExt cx="1837266" cy="265110"/>
          </a:xfrm>
        </p:grpSpPr>
        <p:sp>
          <p:nvSpPr>
            <p:cNvPr id="54" name="직사각형 53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대화 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417102" y="990063"/>
            <a:ext cx="2168486" cy="114268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BMW</a:t>
            </a:r>
            <a:r>
              <a:rPr lang="en-US" altLang="ko-KR" sz="1000" noProof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X1 </a:t>
            </a:r>
            <a:r>
              <a:rPr lang="ko-KR" altLang="en-US" sz="1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선택하셨습니다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시승을 위한 필수 입력 정보를 입력해주세요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42705" y="2497861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2:38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520921" y="1782202"/>
            <a:ext cx="1954423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필수 입력 정보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pic>
        <p:nvPicPr>
          <p:cNvPr id="94" name="Picture 2" descr="https://static.thenounproject.com/png/1324750-200.png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663" y="1951649"/>
            <a:ext cx="211468" cy="204997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직사각형 97"/>
          <p:cNvSpPr/>
          <p:nvPr/>
        </p:nvSpPr>
        <p:spPr>
          <a:xfrm>
            <a:off x="1976873" y="2686120"/>
            <a:ext cx="1174377" cy="138980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홍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*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동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1992-**-**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010-****-****,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남성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,</a:t>
            </a:r>
            <a:r>
              <a:rPr lang="ko-KR" altLang="en-US" sz="1000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</a:t>
            </a:r>
            <a:r>
              <a:rPr lang="en-US" altLang="ko-KR" sz="1000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강남</a:t>
            </a:r>
            <a:r>
              <a:rPr lang="en-US" altLang="ko-KR" sz="1000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000" dirty="0" err="1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강남전시장</a:t>
            </a:r>
            <a:r>
              <a:rPr lang="en-US" altLang="ko-KR" sz="1000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,6</a:t>
            </a:r>
            <a:r>
              <a:rPr lang="ko-KR" altLang="en-US" sz="1000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개월 이내</a:t>
            </a:r>
            <a:r>
              <a:rPr lang="en-US" altLang="ko-KR" sz="1000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,****@gmail.com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2449945" y="5560243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2:37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426302" y="2193375"/>
            <a:ext cx="1071830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</a:t>
            </a:r>
            <a:r>
              <a:rPr lang="ko-KR" altLang="en-US" sz="10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재선택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2449945" y="4137778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2:39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cxnSp>
        <p:nvCxnSpPr>
          <p:cNvPr id="106" name="직선 화살표 연결선 105"/>
          <p:cNvCxnSpPr/>
          <p:nvPr/>
        </p:nvCxnSpPr>
        <p:spPr>
          <a:xfrm flipH="1">
            <a:off x="2475346" y="1902414"/>
            <a:ext cx="2082879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6274" y="1259780"/>
            <a:ext cx="2345985" cy="1978128"/>
          </a:xfrm>
          <a:prstGeom prst="rect">
            <a:avLst/>
          </a:prstGeom>
        </p:spPr>
      </p:pic>
      <p:grpSp>
        <p:nvGrpSpPr>
          <p:cNvPr id="111" name="그룹 110"/>
          <p:cNvGrpSpPr/>
          <p:nvPr/>
        </p:nvGrpSpPr>
        <p:grpSpPr>
          <a:xfrm>
            <a:off x="4558226" y="758828"/>
            <a:ext cx="2952833" cy="3046566"/>
            <a:chOff x="5366756" y="976948"/>
            <a:chExt cx="1971909" cy="2033283"/>
          </a:xfrm>
        </p:grpSpPr>
        <p:sp>
          <p:nvSpPr>
            <p:cNvPr id="116" name="직사각형 115"/>
            <p:cNvSpPr/>
            <p:nvPr/>
          </p:nvSpPr>
          <p:spPr>
            <a:xfrm>
              <a:off x="5366756" y="1011944"/>
              <a:ext cx="1774706" cy="1998287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923627" y="976948"/>
              <a:ext cx="415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X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" name="모서리가 둥근 직사각형 117"/>
            <p:cNvSpPr/>
            <p:nvPr/>
          </p:nvSpPr>
          <p:spPr>
            <a:xfrm>
              <a:off x="5466196" y="2636734"/>
              <a:ext cx="1589062" cy="24718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확인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sp>
        <p:nvSpPr>
          <p:cNvPr id="112" name="직사각형 111"/>
          <p:cNvSpPr/>
          <p:nvPr/>
        </p:nvSpPr>
        <p:spPr>
          <a:xfrm>
            <a:off x="5393536" y="945094"/>
            <a:ext cx="10438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필수 입력 정보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2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543300" y="6625770"/>
            <a:ext cx="2057400" cy="190046"/>
          </a:xfrm>
        </p:spPr>
        <p:txBody>
          <a:bodyPr/>
          <a:lstStyle/>
          <a:p>
            <a:fld id="{2DCB18FE-46AA-4BE0-88C7-F5AF093AC2C4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058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4400" y="82800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시승 신청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(3/3)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14524" y="822122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14524" y="5840115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04171" y="5885092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9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813" y="5930628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직사각형 51"/>
          <p:cNvSpPr/>
          <p:nvPr/>
        </p:nvSpPr>
        <p:spPr>
          <a:xfrm>
            <a:off x="318879" y="5487503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892997" y="5515319"/>
            <a:ext cx="1837266" cy="265110"/>
            <a:chOff x="897468" y="5817216"/>
            <a:chExt cx="1837266" cy="265110"/>
          </a:xfrm>
        </p:grpSpPr>
        <p:sp>
          <p:nvSpPr>
            <p:cNvPr id="54" name="직사각형 53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대화 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429847" y="3162512"/>
            <a:ext cx="2237571" cy="13792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아래 정보로 시승 신청이 완료되었습니다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2704" y="4904231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2:39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98378" y="3627883"/>
            <a:ext cx="2099955" cy="841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신청 유형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: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시승 신청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모델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: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BMW</a:t>
            </a:r>
            <a:r>
              <a:rPr kumimoji="0" lang="en-US" altLang="ko-KR" sz="1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X1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지역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: </a:t>
            </a:r>
            <a:r>
              <a:rPr lang="ko-KR" altLang="en-US" sz="1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</a:t>
            </a:r>
            <a:r>
              <a:rPr lang="en-US" altLang="ko-KR" sz="1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강남</a:t>
            </a:r>
            <a:r>
              <a:rPr lang="en-US" altLang="ko-KR" sz="1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강남전시장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개인정보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: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홍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*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동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, </a:t>
            </a: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1992-**-**,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17101" y="896424"/>
            <a:ext cx="2168486" cy="10080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마지막으로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신청을 위해서 </a:t>
            </a: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개인정보 제공 동의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가 필요합니다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20921" y="1547224"/>
            <a:ext cx="1954423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개인정보 제공 동의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pic>
        <p:nvPicPr>
          <p:cNvPr id="31" name="Picture 2" descr="https://static.thenounproject.com/png/1324750-200.png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917" y="1710336"/>
            <a:ext cx="211468" cy="204997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직선 화살표 연결선 31"/>
          <p:cNvCxnSpPr/>
          <p:nvPr/>
        </p:nvCxnSpPr>
        <p:spPr>
          <a:xfrm flipH="1" flipV="1">
            <a:off x="2475346" y="1636552"/>
            <a:ext cx="2082878" cy="3842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/>
          <p:cNvGrpSpPr/>
          <p:nvPr/>
        </p:nvGrpSpPr>
        <p:grpSpPr>
          <a:xfrm>
            <a:off x="4558222" y="777513"/>
            <a:ext cx="4324936" cy="3016996"/>
            <a:chOff x="5366756" y="996683"/>
            <a:chExt cx="2025957" cy="2013548"/>
          </a:xfrm>
        </p:grpSpPr>
        <p:sp>
          <p:nvSpPr>
            <p:cNvPr id="35" name="직사각형 34"/>
            <p:cNvSpPr/>
            <p:nvPr/>
          </p:nvSpPr>
          <p:spPr>
            <a:xfrm>
              <a:off x="5366756" y="1011944"/>
              <a:ext cx="1774706" cy="1998287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977675" y="996683"/>
              <a:ext cx="415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X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5466196" y="2636734"/>
              <a:ext cx="1589062" cy="24718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확인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404171" y="1949476"/>
            <a:ext cx="1071830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</a:t>
            </a:r>
            <a:r>
              <a:rPr lang="ko-KR" altLang="en-US" sz="10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재선택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513757" y="1943148"/>
            <a:ext cx="1519056" cy="24675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필수 입력 정보 재입력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2704" y="2227828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2:39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667418" y="2497725"/>
            <a:ext cx="532177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신청 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449944" y="2901138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2:39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441927" y="4615911"/>
            <a:ext cx="1071830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시승 신청 취소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582" y="1156968"/>
            <a:ext cx="3628747" cy="1887218"/>
          </a:xfrm>
          <a:prstGeom prst="rect">
            <a:avLst/>
          </a:prstGeom>
        </p:spPr>
      </p:pic>
      <p:sp>
        <p:nvSpPr>
          <p:cNvPr id="49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543300" y="6625770"/>
            <a:ext cx="2057400" cy="190046"/>
          </a:xfrm>
        </p:spPr>
        <p:txBody>
          <a:bodyPr/>
          <a:lstStyle/>
          <a:p>
            <a:fld id="{2DCB18FE-46AA-4BE0-88C7-F5AF093AC2C4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388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290934" y="3086364"/>
            <a:ext cx="8856000" cy="0"/>
          </a:xfrm>
          <a:prstGeom prst="line">
            <a:avLst/>
          </a:prstGeom>
          <a:ln w="38100">
            <a:solidFill>
              <a:srgbClr val="4AA2DA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242046" y="3045883"/>
            <a:ext cx="80962" cy="80962"/>
          </a:xfrm>
          <a:prstGeom prst="ellipse">
            <a:avLst/>
          </a:prstGeom>
          <a:solidFill>
            <a:schemeClr val="bg1"/>
          </a:solidFill>
          <a:ln w="25400">
            <a:solidFill>
              <a:srgbClr val="2C94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16704" y="2430920"/>
            <a:ext cx="5910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딜러 위치 찾기</a:t>
            </a:r>
            <a:endParaRPr lang="en-US" altLang="ko-KR" sz="3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60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4400" y="82800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딜러 위치 찾기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(1/2)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8FE-46AA-4BE0-88C7-F5AF093AC2C4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303638" y="873225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432955" y="873225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03638" y="5891218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93285" y="5936195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432955" y="5891218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522602" y="5931711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9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679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176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직사각형 89"/>
          <p:cNvSpPr/>
          <p:nvPr/>
        </p:nvSpPr>
        <p:spPr>
          <a:xfrm>
            <a:off x="2162175" y="1052739"/>
            <a:ext cx="1017090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전시장 찾아줘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429614" y="1456152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393285" y="1775092"/>
            <a:ext cx="2403924" cy="6090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BMW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전시장을 찾고 계시네요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어떤 종류의 전시장을 찾고 계신가요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426128" y="2966347"/>
            <a:ext cx="749651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일반 전시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426128" y="3369760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535532" y="1052739"/>
            <a:ext cx="2168486" cy="6448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강남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가까운 </a:t>
            </a:r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BMW 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일반 전시장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입니다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자세한 정보를 원하시면 아래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전시장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선택하세요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535532" y="3758914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535532" y="1775092"/>
            <a:ext cx="2628644" cy="19063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609034" y="1877151"/>
            <a:ext cx="2491643" cy="5287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강남 전시장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코오롱 모터스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02-546-7301</a:t>
            </a: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서울특별시 강남구 도산대로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301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3609033" y="2472317"/>
            <a:ext cx="2491643" cy="5287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대치 전시장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도이치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모터스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02-554-7601</a:t>
            </a: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서울특별시 강남구 </a:t>
            </a:r>
            <a:r>
              <a:rPr lang="ko-KR" altLang="en-US" sz="10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도곡로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411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3609033" y="3067523"/>
            <a:ext cx="2491643" cy="5287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방배 전시장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한독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모터스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02-3477-0123</a:t>
            </a: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서울특별시 서초구 방배로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218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4502915" y="4007581"/>
            <a:ext cx="1842031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강남 전시장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코오롱 모터스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595295" y="4410994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88126" y="2459604"/>
            <a:ext cx="879221" cy="2703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일반 전시장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312076" y="2459603"/>
            <a:ext cx="966387" cy="27039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BPS 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전시장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2413" y="2759006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2:37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78527" y="3681459"/>
            <a:ext cx="2168486" cy="83315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BMW 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일반 전시장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위치 및 연락처를 안내해드립니다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원하시는 지역을 입력해주세요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예시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강남구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신촌 등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75950" y="4541511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719377" y="4872714"/>
            <a:ext cx="441644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강남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411370" y="5276127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07993" y="5538606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882111" y="5566422"/>
            <a:ext cx="1837266" cy="265110"/>
            <a:chOff x="897468" y="5817216"/>
            <a:chExt cx="1837266" cy="265110"/>
          </a:xfrm>
        </p:grpSpPr>
        <p:sp>
          <p:nvSpPr>
            <p:cNvPr id="39" name="직사각형 38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대화 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3428518" y="5534693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/>
          <p:cNvGrpSpPr/>
          <p:nvPr/>
        </p:nvGrpSpPr>
        <p:grpSpPr>
          <a:xfrm>
            <a:off x="4002636" y="5562509"/>
            <a:ext cx="1837266" cy="265110"/>
            <a:chOff x="897468" y="5817216"/>
            <a:chExt cx="1837266" cy="265110"/>
          </a:xfrm>
        </p:grpSpPr>
        <p:sp>
          <p:nvSpPr>
            <p:cNvPr id="43" name="직사각형 42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대화 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891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4400" y="82800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딜러 위치 찾기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(2/2)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8FE-46AA-4BE0-88C7-F5AF093AC2C4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281867" y="873225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81867" y="5891218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71514" y="5936195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9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908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286222" y="5538606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860340" y="5566422"/>
            <a:ext cx="1837266" cy="265110"/>
            <a:chOff x="897468" y="5817216"/>
            <a:chExt cx="1837266" cy="265110"/>
          </a:xfrm>
        </p:grpSpPr>
        <p:sp>
          <p:nvSpPr>
            <p:cNvPr id="39" name="직사각형 38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대화 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1325399" y="1000612"/>
            <a:ext cx="1842031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강남 전시장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코오롱 모터스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417779" y="1404025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2:38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71514" y="2103224"/>
            <a:ext cx="1726917" cy="25796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71514" y="1706883"/>
            <a:ext cx="2046265" cy="3434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강남 전시장</a:t>
            </a:r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코오롱 모터스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상세 정보입니다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379330" y="4749253"/>
            <a:ext cx="1185055" cy="2703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다른 전시장 찾기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15801" y="5048743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2:38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pic>
        <p:nvPicPr>
          <p:cNvPr id="55" name="Picture 2" descr="https://static.thenounproject.com/png/1324750-200.png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702" y="4980933"/>
            <a:ext cx="211468" cy="204997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직선 화살표 연결선 55"/>
          <p:cNvCxnSpPr/>
          <p:nvPr/>
        </p:nvCxnSpPr>
        <p:spPr>
          <a:xfrm flipH="1">
            <a:off x="1578539" y="4878944"/>
            <a:ext cx="3689947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5206015" y="4764345"/>
            <a:ext cx="2768707" cy="307777"/>
          </a:xfrm>
          <a:prstGeom prst="rect">
            <a:avLst/>
          </a:prstGeom>
          <a:ln w="15875">
            <a:noFill/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딜러 위치 찾기 시나리오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재시작</a:t>
            </a:r>
            <a:endParaRPr lang="ko-KR" altLang="en-US" sz="1400" dirty="0"/>
          </a:p>
        </p:txBody>
      </p:sp>
      <p:sp>
        <p:nvSpPr>
          <p:cNvPr id="58" name="직사각형 57"/>
          <p:cNvSpPr/>
          <p:nvPr/>
        </p:nvSpPr>
        <p:spPr>
          <a:xfrm>
            <a:off x="5268486" y="4764345"/>
            <a:ext cx="2706236" cy="30777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05" y="2202645"/>
            <a:ext cx="1477393" cy="240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42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45534" y="1935549"/>
            <a:ext cx="2909386" cy="86177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sz="2500">
                <a:solidFill>
                  <a:schemeClr val="bg1"/>
                </a:solidFill>
                <a:latin typeface="Rix모던고딕 EB" pitchFamily="18" charset="-127"/>
                <a:ea typeface="Rix모던고딕 EB" pitchFamily="18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I. </a:t>
            </a:r>
            <a:r>
              <a:rPr kumimoji="0" lang="ko-KR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대화처리 시스템</a:t>
            </a:r>
            <a:r>
              <a:rPr kumimoji="0" lang="en-US" altLang="ko-KR" sz="28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/>
            </a:r>
            <a:br>
              <a:rPr kumimoji="0" lang="en-US" altLang="ko-KR" sz="28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</a:br>
            <a:r>
              <a:rPr kumimoji="0" lang="ko-KR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소개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135" y="233722"/>
            <a:ext cx="6880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1" i="0" u="none" strike="noStrike" kern="1200" cap="none" spc="0" normalizeH="0" baseline="0" noProof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목차</a:t>
            </a:r>
            <a:endParaRPr kumimoji="0" lang="ko-KR" altLang="en-US" sz="2200" b="1" i="0" u="none" strike="noStrike" kern="1200" cap="none" spc="0" normalizeH="0" baseline="0" noProof="0" dirty="0">
              <a:ln>
                <a:solidFill>
                  <a:prstClr val="black">
                    <a:alpha val="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5" r="47251"/>
          <a:stretch>
            <a:fillRect/>
          </a:stretch>
        </p:blipFill>
        <p:spPr>
          <a:xfrm flipH="1">
            <a:off x="0" y="-1"/>
            <a:ext cx="3581401" cy="6884329"/>
          </a:xfrm>
          <a:custGeom>
            <a:avLst/>
            <a:gdLst>
              <a:gd name="connsiteX0" fmla="*/ 0 w 3519018"/>
              <a:gd name="connsiteY0" fmla="*/ 0 h 6562724"/>
              <a:gd name="connsiteX1" fmla="*/ 3519018 w 3519018"/>
              <a:gd name="connsiteY1" fmla="*/ 0 h 6562724"/>
              <a:gd name="connsiteX2" fmla="*/ 3519018 w 3519018"/>
              <a:gd name="connsiteY2" fmla="*/ 6562724 h 6562724"/>
              <a:gd name="connsiteX3" fmla="*/ 0 w 3519018"/>
              <a:gd name="connsiteY3" fmla="*/ 6562724 h 6562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9018" h="6562724">
                <a:moveTo>
                  <a:pt x="0" y="0"/>
                </a:moveTo>
                <a:lnTo>
                  <a:pt x="3519018" y="0"/>
                </a:lnTo>
                <a:lnTo>
                  <a:pt x="3519018" y="6562724"/>
                </a:lnTo>
                <a:lnTo>
                  <a:pt x="0" y="6562724"/>
                </a:lnTo>
                <a:close/>
              </a:path>
            </a:pathLst>
          </a:custGeom>
        </p:spPr>
      </p:pic>
      <p:sp>
        <p:nvSpPr>
          <p:cNvPr id="6" name="TextBox 5"/>
          <p:cNvSpPr txBox="1"/>
          <p:nvPr/>
        </p:nvSpPr>
        <p:spPr>
          <a:xfrm>
            <a:off x="397934" y="2303392"/>
            <a:ext cx="2909386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sz="2500">
                <a:solidFill>
                  <a:schemeClr val="bg1"/>
                </a:solidFill>
                <a:latin typeface="Rix모던고딕 EB" pitchFamily="18" charset="-127"/>
                <a:ea typeface="Rix모던고딕 EB" pitchFamily="18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목차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6935" y="626009"/>
            <a:ext cx="5183501" cy="56323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sz="2500">
                <a:solidFill>
                  <a:schemeClr val="bg1"/>
                </a:solidFill>
                <a:latin typeface="Rix모던고딕 EB" pitchFamily="18" charset="-127"/>
                <a:ea typeface="Rix모던고딕 EB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I. </a:t>
            </a:r>
            <a:r>
              <a:rPr lang="en-US" altLang="ko-KR" sz="2000" noProof="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BMW </a:t>
            </a:r>
            <a:r>
              <a:rPr lang="ko-KR" altLang="en-US" sz="2000" noProof="0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챗봇</a:t>
            </a:r>
            <a:r>
              <a:rPr lang="ko-KR" altLang="en-US" sz="2000" noProof="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시나리오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marR="0" lvl="1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기본화면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914400" marR="0" lvl="1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시나리오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BMW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만들기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marR="0" lvl="1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시나리오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카탈로그 안내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914400" lvl="1" indent="-457200">
              <a:lnSpc>
                <a:spcPct val="150000"/>
              </a:lnSpc>
              <a:buFontTx/>
              <a:buAutoNum type="arabicPeriod"/>
              <a:defRPr/>
            </a:pP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시나리오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BMW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파이낸셜 서비스 안내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Tx/>
              <a:buAutoNum type="arabicPeriod"/>
              <a:defRPr/>
            </a:pP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시나리오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시승 신청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marR="0" lvl="1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시나리오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딜러 위치 찾기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914400" marR="0" lvl="1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시나리오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센터 찾기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marR="0" lvl="1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시나리오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. </a:t>
            </a:r>
            <a:r>
              <a:rPr lang="ko-KR" altLang="en-US" sz="1600" noProof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응급 상황 안내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914400" marR="0" lvl="1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시나리오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BMW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공식 인증 중고차 안내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marR="0" lvl="1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시나리오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.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무상 보증 기간 조회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914400" marR="0" lvl="1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시나리오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10.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리콜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레몬법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대상 조회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marR="0" lvl="1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시나리오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11.</a:t>
            </a:r>
            <a:r>
              <a:rPr kumimoji="0" lang="en-US" altLang="ko-KR" sz="16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멤버십 서비스 안내</a:t>
            </a:r>
            <a:endParaRPr kumimoji="0" lang="en-US" altLang="ko-KR" sz="1600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914400" marR="0" lvl="1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600" noProof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시나리오</a:t>
            </a:r>
            <a:r>
              <a:rPr lang="en-US" altLang="ko-KR" sz="1600" noProof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12. </a:t>
            </a:r>
            <a:r>
              <a:rPr lang="ko-KR" altLang="en-US" sz="1600" noProof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이벤트 및 프로모션 안내</a:t>
            </a:r>
            <a:endParaRPr lang="en-US" altLang="ko-KR" sz="1600" noProof="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marR="0" lvl="1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600" noProof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시나리오</a:t>
            </a:r>
            <a:r>
              <a:rPr lang="en-US" altLang="ko-KR" sz="1600" noProof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13. </a:t>
            </a:r>
            <a:r>
              <a:rPr lang="ko-KR" altLang="en-US" sz="1600" noProof="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상담사</a:t>
            </a:r>
            <a:r>
              <a:rPr lang="ko-KR" altLang="en-US" sz="1600" noProof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연결</a:t>
            </a:r>
            <a:endParaRPr lang="en-US" altLang="ko-KR" sz="1600" noProof="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416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290934" y="3086364"/>
            <a:ext cx="8856000" cy="0"/>
          </a:xfrm>
          <a:prstGeom prst="line">
            <a:avLst/>
          </a:prstGeom>
          <a:ln w="38100">
            <a:solidFill>
              <a:srgbClr val="4AA2DA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242046" y="3045883"/>
            <a:ext cx="80962" cy="80962"/>
          </a:xfrm>
          <a:prstGeom prst="ellipse">
            <a:avLst/>
          </a:prstGeom>
          <a:solidFill>
            <a:schemeClr val="bg1"/>
          </a:solidFill>
          <a:ln w="25400">
            <a:solidFill>
              <a:srgbClr val="2C94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20711" y="2283968"/>
            <a:ext cx="6372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 센터 찾기</a:t>
            </a:r>
            <a:endParaRPr lang="en-US" altLang="ko-KR" sz="3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360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4400" y="82800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 센터 위치 찾기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(1/2)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8FE-46AA-4BE0-88C7-F5AF093AC2C4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314524" y="873225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443841" y="873225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14524" y="5891218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04171" y="5936195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443841" y="5891218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533488" y="5931711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9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565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062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직사각형 89"/>
          <p:cNvSpPr/>
          <p:nvPr/>
        </p:nvSpPr>
        <p:spPr>
          <a:xfrm>
            <a:off x="1900092" y="1052739"/>
            <a:ext cx="1290059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 센터 찾아줘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440500" y="1456152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546418" y="1052739"/>
            <a:ext cx="2168486" cy="6448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강남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가까운 </a:t>
            </a:r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BMW 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 센터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입니다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자세한 정보를 원하시면 아래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전시장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선택하세요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546418" y="3758914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546418" y="1775092"/>
            <a:ext cx="2628644" cy="19063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619920" y="1877151"/>
            <a:ext cx="2491643" cy="5287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강남역 서비스 센터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코오롱 모터스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02-586-3331</a:t>
            </a: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서울특별시 서초구 서초대로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71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길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3619919" y="2472317"/>
            <a:ext cx="2491643" cy="5287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교대 서비스 센터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코오롱 모터스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02-3472-7301</a:t>
            </a: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서울특별시 서초구 </a:t>
            </a:r>
            <a:r>
              <a:rPr lang="ko-KR" altLang="en-US" sz="10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효령로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53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길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62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3619919" y="3067523"/>
            <a:ext cx="2491643" cy="5287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대치 서비스 센터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코오롱 모터스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01-569-7401</a:t>
            </a: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서울특별시 강남구 영동대로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340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4013523" y="4007581"/>
            <a:ext cx="2342310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강남역 서비스 센터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코오롱 모터스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606181" y="4410994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89412" y="1747149"/>
            <a:ext cx="2532983" cy="10483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BMW 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 센터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위치 및 연락처를 안내해드립니다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(* 24</a:t>
            </a:r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 긴급출동 서비스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센터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080-269(BMW)-0001)</a:t>
            </a: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원하시는 지역을 입력해주세요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예시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강남구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신촌 등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46599" y="2844274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730263" y="3158215"/>
            <a:ext cx="441644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강남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422256" y="3561628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18879" y="5538606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892997" y="5566422"/>
            <a:ext cx="1837266" cy="265110"/>
            <a:chOff x="897468" y="5817216"/>
            <a:chExt cx="1837266" cy="265110"/>
          </a:xfrm>
        </p:grpSpPr>
        <p:sp>
          <p:nvSpPr>
            <p:cNvPr id="39" name="직사각형 38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대화 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3439404" y="5534693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/>
          <p:cNvGrpSpPr/>
          <p:nvPr/>
        </p:nvGrpSpPr>
        <p:grpSpPr>
          <a:xfrm>
            <a:off x="4013522" y="5562509"/>
            <a:ext cx="1837266" cy="265110"/>
            <a:chOff x="897468" y="5817216"/>
            <a:chExt cx="1837266" cy="265110"/>
          </a:xfrm>
        </p:grpSpPr>
        <p:sp>
          <p:nvSpPr>
            <p:cNvPr id="43" name="직사각형 42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대화 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511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4400" y="82800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 센터 위치 찾기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(2/2)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8FE-46AA-4BE0-88C7-F5AF093AC2C4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314524" y="873225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14524" y="5891218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04171" y="5936195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9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565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318879" y="5538606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892997" y="5566422"/>
            <a:ext cx="1837266" cy="265110"/>
            <a:chOff x="897468" y="5817216"/>
            <a:chExt cx="1837266" cy="265110"/>
          </a:xfrm>
        </p:grpSpPr>
        <p:sp>
          <p:nvSpPr>
            <p:cNvPr id="39" name="직사각형 38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대화 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404171" y="2103224"/>
            <a:ext cx="1726917" cy="25796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04171" y="1706883"/>
            <a:ext cx="2046265" cy="3434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강남역 서비스 센터</a:t>
            </a:r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코오롱 모터스</a:t>
            </a:r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상세 정보 입니다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411987" y="4749254"/>
            <a:ext cx="1574785" cy="2316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다른 서비스 센터 찾기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48458" y="5048743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2:38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pic>
        <p:nvPicPr>
          <p:cNvPr id="55" name="Picture 2" descr="https://static.thenounproject.com/png/1324750-200.png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628" y="4972037"/>
            <a:ext cx="211468" cy="204997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직선 화살표 연결선 55"/>
          <p:cNvCxnSpPr/>
          <p:nvPr/>
        </p:nvCxnSpPr>
        <p:spPr>
          <a:xfrm flipH="1">
            <a:off x="2018483" y="4878944"/>
            <a:ext cx="3049543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5020956" y="4764345"/>
            <a:ext cx="3369833" cy="307777"/>
          </a:xfrm>
          <a:prstGeom prst="rect">
            <a:avLst/>
          </a:prstGeom>
          <a:ln w="15875">
            <a:noFill/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 센터 위치 찾기 시나리오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재시작</a:t>
            </a:r>
            <a:endParaRPr lang="ko-KR" altLang="en-US" sz="1400" dirty="0"/>
          </a:p>
        </p:txBody>
      </p:sp>
      <p:sp>
        <p:nvSpPr>
          <p:cNvPr id="58" name="직사각형 57"/>
          <p:cNvSpPr/>
          <p:nvPr/>
        </p:nvSpPr>
        <p:spPr>
          <a:xfrm>
            <a:off x="5083427" y="4734343"/>
            <a:ext cx="3307362" cy="314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38225" y="1015118"/>
            <a:ext cx="2197082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강남역 서비스 센터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코오롱 모터스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485655" y="1418531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2:38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492" y="2204595"/>
            <a:ext cx="1466280" cy="232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93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290934" y="3086364"/>
            <a:ext cx="8856000" cy="0"/>
          </a:xfrm>
          <a:prstGeom prst="line">
            <a:avLst/>
          </a:prstGeom>
          <a:ln w="38100">
            <a:solidFill>
              <a:srgbClr val="4AA2DA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242046" y="3045883"/>
            <a:ext cx="80962" cy="80962"/>
          </a:xfrm>
          <a:prstGeom prst="ellipse">
            <a:avLst/>
          </a:prstGeom>
          <a:solidFill>
            <a:schemeClr val="bg1"/>
          </a:solidFill>
          <a:ln w="25400">
            <a:solidFill>
              <a:srgbClr val="2C94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97655" y="2399552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시나리오</a:t>
            </a:r>
            <a:r>
              <a:rPr lang="en-US" altLang="ko-KR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7. </a:t>
            </a:r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응급 상황 안내</a:t>
            </a:r>
            <a:endParaRPr lang="en-US" altLang="ko-KR" sz="3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184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4400" y="82800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7.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응급 상황 안내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8FE-46AA-4BE0-88C7-F5AF093AC2C4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314524" y="873225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14524" y="5891218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04171" y="5936195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9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565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318879" y="5538606"/>
            <a:ext cx="2989857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892997" y="5566422"/>
            <a:ext cx="1837266" cy="265110"/>
            <a:chOff x="897468" y="5817216"/>
            <a:chExt cx="1837266" cy="265110"/>
          </a:xfrm>
        </p:grpSpPr>
        <p:sp>
          <p:nvSpPr>
            <p:cNvPr id="39" name="직사각형 38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대화 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83" name="직사각형 82"/>
          <p:cNvSpPr/>
          <p:nvPr/>
        </p:nvSpPr>
        <p:spPr>
          <a:xfrm>
            <a:off x="3443841" y="873225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3443841" y="5891218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533488" y="5931711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6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565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062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직사각형 95"/>
          <p:cNvSpPr/>
          <p:nvPr/>
        </p:nvSpPr>
        <p:spPr>
          <a:xfrm>
            <a:off x="3452152" y="5534693"/>
            <a:ext cx="2981464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/>
          <p:cNvGrpSpPr/>
          <p:nvPr/>
        </p:nvGrpSpPr>
        <p:grpSpPr>
          <a:xfrm>
            <a:off x="4013522" y="5562509"/>
            <a:ext cx="1837266" cy="265110"/>
            <a:chOff x="897468" y="5817216"/>
            <a:chExt cx="1837266" cy="265110"/>
          </a:xfrm>
        </p:grpSpPr>
        <p:sp>
          <p:nvSpPr>
            <p:cNvPr id="98" name="직사각형 97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대화 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2209800" y="970137"/>
            <a:ext cx="997636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시동이 </a:t>
            </a:r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안걸려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457785" y="1347174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21456" y="1551816"/>
            <a:ext cx="2168486" cy="6882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시동이 </a:t>
            </a:r>
            <a:r>
              <a:rPr lang="ko-KR" altLang="en-US" sz="10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안걸리는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문제가 있으시군요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제가 해결되도록 도와드릴게요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연료 잔량이 부족하신가요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318879" y="2536537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589941" y="2789780"/>
            <a:ext cx="614009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아니오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454299" y="3193193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34386" y="3391610"/>
            <a:ext cx="2168486" cy="4641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시동이 </a:t>
            </a:r>
            <a:r>
              <a:rPr lang="ko-KR" altLang="en-US" sz="10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안걸릴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때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기어는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위치에 있습니까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331809" y="4168809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866292" y="4316548"/>
            <a:ext cx="337658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2467229" y="4719961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04170" y="4942829"/>
            <a:ext cx="2185771" cy="5718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시동이 </a:t>
            </a:r>
            <a:r>
              <a:rPr lang="ko-KR" altLang="en-US" sz="10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안걸릴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때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혼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클락션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작동 시 </a:t>
            </a:r>
            <a:r>
              <a:rPr lang="ko-KR" altLang="en-US" sz="10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작동음이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발생되지 않거나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계기판에 각종 </a:t>
            </a:r>
            <a:r>
              <a:rPr lang="ko-KR" altLang="en-US" sz="10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경고등이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점등되십니까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3452152" y="1208767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987558" y="1259788"/>
            <a:ext cx="349665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5587572" y="1663201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563438" y="1850768"/>
            <a:ext cx="2168486" cy="5097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시동이 </a:t>
            </a:r>
            <a:r>
              <a:rPr lang="ko-KR" altLang="en-US" sz="10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안걸릴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때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핸들이 뻑뻑하거나 타이어가 정렬되어 있지 않습니까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3460861" y="2647184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723215" y="2866092"/>
            <a:ext cx="614008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아니오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587572" y="3269505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2:38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572376" y="3486426"/>
            <a:ext cx="2415182" cy="1311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시동이 </a:t>
            </a:r>
            <a:r>
              <a:rPr lang="ko-KR" altLang="en-US" sz="10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안걸리는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증상의 정확한 확인을 위해 인근 서비스 센터로 방문 및 견인 입고 부탁 드립니다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보험사 또는 긴급출동 서비스를 이용해 주시기 부탁 드립니다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BMW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24</a:t>
            </a:r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긴급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출동 </a:t>
            </a:r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 센터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080-269(BMW)-0001</a:t>
            </a:r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543300" y="5172597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2:38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24222" y="2257707"/>
            <a:ext cx="1284676" cy="203657"/>
            <a:chOff x="433014" y="2310459"/>
            <a:chExt cx="1284676" cy="203657"/>
          </a:xfrm>
        </p:grpSpPr>
        <p:sp>
          <p:nvSpPr>
            <p:cNvPr id="54" name="모서리가 둥근 직사각형 53"/>
            <p:cNvSpPr/>
            <p:nvPr/>
          </p:nvSpPr>
          <p:spPr>
            <a:xfrm>
              <a:off x="433014" y="2310459"/>
              <a:ext cx="622321" cy="20365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예</a:t>
              </a:r>
              <a:endPara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0" name="모서리가 둥근 직사각형 89"/>
            <p:cNvSpPr/>
            <p:nvPr/>
          </p:nvSpPr>
          <p:spPr>
            <a:xfrm>
              <a:off x="1095369" y="2310459"/>
              <a:ext cx="622321" cy="20365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아니오</a:t>
              </a:r>
              <a:endPara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424222" y="3894445"/>
            <a:ext cx="1284676" cy="203657"/>
            <a:chOff x="433014" y="2310459"/>
            <a:chExt cx="1284676" cy="203657"/>
          </a:xfrm>
        </p:grpSpPr>
        <p:sp>
          <p:nvSpPr>
            <p:cNvPr id="92" name="모서리가 둥근 직사각형 91"/>
            <p:cNvSpPr/>
            <p:nvPr/>
          </p:nvSpPr>
          <p:spPr>
            <a:xfrm>
              <a:off x="433014" y="2310459"/>
              <a:ext cx="622321" cy="20365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예</a:t>
              </a:r>
              <a:endPara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1095369" y="2310459"/>
              <a:ext cx="622321" cy="20365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아니오</a:t>
              </a:r>
              <a:endPara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3528703" y="961292"/>
            <a:ext cx="1284676" cy="203657"/>
            <a:chOff x="433014" y="2310459"/>
            <a:chExt cx="1284676" cy="203657"/>
          </a:xfrm>
        </p:grpSpPr>
        <p:sp>
          <p:nvSpPr>
            <p:cNvPr id="95" name="모서리가 둥근 직사각형 94"/>
            <p:cNvSpPr/>
            <p:nvPr/>
          </p:nvSpPr>
          <p:spPr>
            <a:xfrm>
              <a:off x="433014" y="2310459"/>
              <a:ext cx="622321" cy="20365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예</a:t>
              </a:r>
              <a:endPara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5" name="모서리가 둥근 직사각형 104"/>
            <p:cNvSpPr/>
            <p:nvPr/>
          </p:nvSpPr>
          <p:spPr>
            <a:xfrm>
              <a:off x="1095369" y="2310459"/>
              <a:ext cx="622321" cy="20365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아니오</a:t>
              </a:r>
              <a:endPara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3557429" y="2396435"/>
            <a:ext cx="1284676" cy="203657"/>
            <a:chOff x="433014" y="2310459"/>
            <a:chExt cx="1284676" cy="203657"/>
          </a:xfrm>
        </p:grpSpPr>
        <p:sp>
          <p:nvSpPr>
            <p:cNvPr id="112" name="모서리가 둥근 직사각형 111"/>
            <p:cNvSpPr/>
            <p:nvPr/>
          </p:nvSpPr>
          <p:spPr>
            <a:xfrm>
              <a:off x="433014" y="2310459"/>
              <a:ext cx="622321" cy="20365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예</a:t>
              </a:r>
              <a:endPara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3" name="모서리가 둥근 직사각형 112"/>
            <p:cNvSpPr/>
            <p:nvPr/>
          </p:nvSpPr>
          <p:spPr>
            <a:xfrm>
              <a:off x="1095369" y="2310459"/>
              <a:ext cx="622321" cy="20365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아니오</a:t>
              </a:r>
              <a:endPara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15" name="모서리가 둥근 직사각형 114"/>
          <p:cNvSpPr/>
          <p:nvPr/>
        </p:nvSpPr>
        <p:spPr>
          <a:xfrm>
            <a:off x="3568737" y="4854567"/>
            <a:ext cx="2418821" cy="2835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24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 긴급 출동 서비스 센터 연결 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7" name="직선 화살표 연결선 116"/>
          <p:cNvCxnSpPr/>
          <p:nvPr/>
        </p:nvCxnSpPr>
        <p:spPr>
          <a:xfrm flipH="1">
            <a:off x="5972257" y="5021206"/>
            <a:ext cx="565255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2" descr="https://static.thenounproject.com/png/1324750-200.png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283" y="5082399"/>
            <a:ext cx="211468" cy="204997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직사각형 118"/>
          <p:cNvSpPr/>
          <p:nvPr/>
        </p:nvSpPr>
        <p:spPr>
          <a:xfrm>
            <a:off x="6537512" y="4666691"/>
            <a:ext cx="2518565" cy="49371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6486370" y="4663559"/>
            <a:ext cx="2742445" cy="523220"/>
          </a:xfrm>
          <a:prstGeom prst="rect">
            <a:avLst/>
          </a:prstGeom>
          <a:ln w="15875"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ea typeface="나눔고딕" panose="020D0604000000000000" pitchFamily="50" charset="-127"/>
              </a:rPr>
              <a:t>24</a:t>
            </a:r>
            <a:r>
              <a:rPr lang="ko-KR" altLang="en-US" sz="1400" dirty="0" smtClean="0">
                <a:ea typeface="나눔고딕" panose="020D0604000000000000" pitchFamily="50" charset="-127"/>
              </a:rPr>
              <a:t>시간 긴급 출동 서비스 센터로 전화 연결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5702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290934" y="3086364"/>
            <a:ext cx="8856000" cy="0"/>
          </a:xfrm>
          <a:prstGeom prst="line">
            <a:avLst/>
          </a:prstGeom>
          <a:ln w="38100">
            <a:solidFill>
              <a:srgbClr val="4AA2DA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242046" y="3045883"/>
            <a:ext cx="80962" cy="80962"/>
          </a:xfrm>
          <a:prstGeom prst="ellipse">
            <a:avLst/>
          </a:prstGeom>
          <a:solidFill>
            <a:schemeClr val="bg1"/>
          </a:solidFill>
          <a:ln w="25400">
            <a:solidFill>
              <a:srgbClr val="2C94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23030" y="2399552"/>
            <a:ext cx="7697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시나리오</a:t>
            </a:r>
            <a:r>
              <a:rPr lang="en-US" altLang="ko-KR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8. BMW </a:t>
            </a:r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공식 인증 중고차</a:t>
            </a:r>
            <a:endParaRPr lang="en-US" altLang="ko-KR" sz="3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843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4400" y="82800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8. BMW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공식 인증 중고차 안내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(1/3)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8FE-46AA-4BE0-88C7-F5AF093AC2C4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314524" y="873225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14524" y="5891218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04171" y="5936195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9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565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318879" y="5538606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892997" y="5566422"/>
            <a:ext cx="1837266" cy="265110"/>
            <a:chOff x="897468" y="5817216"/>
            <a:chExt cx="1837266" cy="265110"/>
          </a:xfrm>
        </p:grpSpPr>
        <p:sp>
          <p:nvSpPr>
            <p:cNvPr id="39" name="직사각형 38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대화 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1304925" y="1065835"/>
            <a:ext cx="1895162" cy="3418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BMW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공식 인증 중고차  찾기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450436" y="1451664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14107" y="1770604"/>
            <a:ext cx="2168486" cy="7111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BMW 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공식 인증 중고차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대한 정보를 찾고 계시군요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고객님이 원하시는 거래 유형을 선택해주세요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22247" y="2545356"/>
            <a:ext cx="745488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차량 구매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225891" y="2545356"/>
            <a:ext cx="809631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차량 판매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66533" y="2844757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2:37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416149" y="3091993"/>
            <a:ext cx="749651" cy="3418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차량 구매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416149" y="3477822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01371" y="3793221"/>
            <a:ext cx="2181222" cy="11941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고객님이 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구매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하길 원하시는 </a:t>
            </a:r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BMW 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공식 인증 중고차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ko-KR" altLang="en-US" sz="10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찾아드릴게요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원하시는 모델을 선택해주세요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0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536820" y="4654402"/>
            <a:ext cx="1954423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선택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6" name="Picture 2" descr="https://static.thenounproject.com/png/1324750-200.png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283" y="4792327"/>
            <a:ext cx="211468" cy="204997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꺾인 연결선 57"/>
          <p:cNvCxnSpPr>
            <a:endCxn id="55" idx="3"/>
          </p:cNvCxnSpPr>
          <p:nvPr/>
        </p:nvCxnSpPr>
        <p:spPr>
          <a:xfrm rot="10800000" flipV="1">
            <a:off x="2491244" y="2223626"/>
            <a:ext cx="2594757" cy="2550987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5095877" y="1015308"/>
            <a:ext cx="2566584" cy="5150247"/>
            <a:chOff x="5098327" y="1389657"/>
            <a:chExt cx="2320980" cy="3171996"/>
          </a:xfrm>
        </p:grpSpPr>
        <p:sp>
          <p:nvSpPr>
            <p:cNvPr id="72" name="직사각형 71"/>
            <p:cNvSpPr/>
            <p:nvPr/>
          </p:nvSpPr>
          <p:spPr>
            <a:xfrm>
              <a:off x="5098327" y="1444011"/>
              <a:ext cx="2126993" cy="311764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921882" y="1389657"/>
              <a:ext cx="497425" cy="442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5217506" y="4134464"/>
              <a:ext cx="1904498" cy="29625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확인</a:t>
              </a:r>
              <a:endPara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5819338" y="1531858"/>
              <a:ext cx="70083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모델 선택</a:t>
              </a:r>
              <a:endPara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6432" y="2580909"/>
            <a:ext cx="2162477" cy="62873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2576" y="3685049"/>
            <a:ext cx="2295845" cy="70494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0123" y="3198061"/>
            <a:ext cx="2094049" cy="54300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0721" y="4335781"/>
            <a:ext cx="2133898" cy="58110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25010" y="1455689"/>
            <a:ext cx="2105319" cy="57158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05957" y="2044258"/>
            <a:ext cx="2118215" cy="56205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18142" y="4885646"/>
            <a:ext cx="2133898" cy="533474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366533" y="5058253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2:37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076812" y="3741062"/>
            <a:ext cx="316625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</a:t>
            </a:r>
            <a:r>
              <a:rPr lang="en-US" altLang="ko-KR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eedback.</a:t>
            </a:r>
          </a:p>
          <a:p>
            <a:r>
              <a:rPr lang="ko-KR" altLang="en-US" dirty="0" smtClean="0">
                <a:solidFill>
                  <a:srgbClr val="FF0000"/>
                </a:solidFill>
                <a:ea typeface="나눔고딕" panose="020D0604000000000000" pitchFamily="50" charset="-127"/>
              </a:rPr>
              <a:t>하나하나 </a:t>
            </a:r>
            <a:r>
              <a:rPr lang="ko-KR" altLang="en-US" dirty="0" err="1" smtClean="0">
                <a:solidFill>
                  <a:srgbClr val="FF0000"/>
                </a:solidFill>
                <a:ea typeface="나눔고딕" panose="020D0604000000000000" pitchFamily="50" charset="-127"/>
              </a:rPr>
              <a:t>챗봇으로</a:t>
            </a:r>
            <a:endParaRPr lang="en-US" altLang="ko-KR" dirty="0">
              <a:solidFill>
                <a:srgbClr val="FF0000"/>
              </a:solidFill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solidFill>
                  <a:srgbClr val="FF0000"/>
                </a:solidFill>
                <a:ea typeface="나눔고딕" panose="020D0604000000000000" pitchFamily="50" charset="-127"/>
              </a:rPr>
              <a:t>안 물어보고 이렇게 </a:t>
            </a:r>
            <a:r>
              <a:rPr lang="ko-KR" altLang="en-US" dirty="0" err="1" smtClean="0">
                <a:solidFill>
                  <a:srgbClr val="FF0000"/>
                </a:solidFill>
                <a:ea typeface="나눔고딕" panose="020D0604000000000000" pitchFamily="50" charset="-127"/>
              </a:rPr>
              <a:t>만들거면</a:t>
            </a:r>
            <a:endParaRPr lang="en-US" altLang="ko-KR" dirty="0" smtClean="0">
              <a:solidFill>
                <a:srgbClr val="FF0000"/>
              </a:solidFill>
              <a:ea typeface="나눔고딕" panose="020D0604000000000000" pitchFamily="50" charset="-127"/>
            </a:endParaRPr>
          </a:p>
          <a:p>
            <a:r>
              <a:rPr lang="ko-KR" altLang="en-US" dirty="0" err="1" smtClean="0">
                <a:solidFill>
                  <a:srgbClr val="FF0000"/>
                </a:solidFill>
                <a:ea typeface="나눔고딕" panose="020D0604000000000000" pitchFamily="50" charset="-127"/>
              </a:rPr>
              <a:t>챗봇을</a:t>
            </a:r>
            <a:r>
              <a:rPr lang="ko-KR" altLang="en-US" dirty="0" smtClean="0">
                <a:solidFill>
                  <a:srgbClr val="FF0000"/>
                </a:solidFill>
                <a:ea typeface="나눔고딕" panose="020D0604000000000000" pitchFamily="50" charset="-127"/>
              </a:rPr>
              <a:t> 쓰는 이유가 없지 않나</a:t>
            </a:r>
            <a:endParaRPr lang="en-US" altLang="ko-KR" dirty="0" smtClean="0">
              <a:solidFill>
                <a:srgbClr val="FF0000"/>
              </a:solidFill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solidFill>
                  <a:srgbClr val="FF0000"/>
                </a:solidFill>
                <a:ea typeface="나눔고딕" panose="020D0604000000000000" pitchFamily="50" charset="-127"/>
              </a:rPr>
              <a:t>(</a:t>
            </a:r>
            <a:r>
              <a:rPr lang="ko-KR" altLang="en-US" dirty="0" err="1" smtClean="0">
                <a:solidFill>
                  <a:srgbClr val="FF0000"/>
                </a:solidFill>
                <a:ea typeface="나눔고딕" panose="020D0604000000000000" pitchFamily="50" charset="-127"/>
              </a:rPr>
              <a:t>고객사</a:t>
            </a:r>
            <a:r>
              <a:rPr lang="en-US" altLang="ko-KR" dirty="0" smtClean="0">
                <a:solidFill>
                  <a:srgbClr val="FF0000"/>
                </a:solidFill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dirty="0" smtClean="0">
                <a:solidFill>
                  <a:srgbClr val="FF0000"/>
                </a:solidFill>
                <a:ea typeface="나눔고딕" panose="020D0604000000000000" pitchFamily="50" charset="-127"/>
              </a:rPr>
              <a:t>VS</a:t>
            </a:r>
          </a:p>
          <a:p>
            <a:r>
              <a:rPr lang="ko-KR" altLang="en-US" dirty="0" smtClean="0">
                <a:solidFill>
                  <a:srgbClr val="FF0000"/>
                </a:solidFill>
                <a:ea typeface="나눔고딕" panose="020D0604000000000000" pitchFamily="50" charset="-127"/>
              </a:rPr>
              <a:t>하나하나 </a:t>
            </a:r>
            <a:r>
              <a:rPr lang="ko-KR" altLang="en-US" dirty="0" err="1" smtClean="0">
                <a:solidFill>
                  <a:srgbClr val="FF0000"/>
                </a:solidFill>
                <a:ea typeface="나눔고딕" panose="020D0604000000000000" pitchFamily="50" charset="-127"/>
              </a:rPr>
              <a:t>챗봇으로</a:t>
            </a:r>
            <a:r>
              <a:rPr lang="ko-KR" altLang="en-US" dirty="0" smtClean="0">
                <a:solidFill>
                  <a:srgbClr val="FF0000"/>
                </a:solidFill>
                <a:ea typeface="나눔고딕" panose="020D0604000000000000" pitchFamily="50" charset="-127"/>
              </a:rPr>
              <a:t> 물어보면</a:t>
            </a:r>
            <a:endParaRPr lang="en-US" altLang="ko-KR" dirty="0" smtClean="0">
              <a:solidFill>
                <a:srgbClr val="FF0000"/>
              </a:solidFill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solidFill>
                  <a:srgbClr val="FF0000"/>
                </a:solidFill>
                <a:ea typeface="나눔고딕" panose="020D0604000000000000" pitchFamily="50" charset="-127"/>
              </a:rPr>
              <a:t>짜증난다</a:t>
            </a:r>
            <a:r>
              <a:rPr lang="en-US" altLang="ko-KR" dirty="0" smtClean="0">
                <a:solidFill>
                  <a:srgbClr val="FF0000"/>
                </a:solidFill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  <a:ea typeface="나눔고딕" panose="020D0604000000000000" pitchFamily="50" charset="-127"/>
              </a:rPr>
              <a:t>사용자</a:t>
            </a:r>
            <a:r>
              <a:rPr lang="en-US" altLang="ko-KR" dirty="0" smtClean="0">
                <a:solidFill>
                  <a:srgbClr val="FF0000"/>
                </a:solidFill>
                <a:ea typeface="나눔고딕" panose="020D06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687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4400" y="82800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8. BMW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공식 인증 중고차 안내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(2/3)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8FE-46AA-4BE0-88C7-F5AF093AC2C4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314524" y="873225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14524" y="5891218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04171" y="5936195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9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565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318879" y="5538606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892997" y="5566422"/>
            <a:ext cx="1837266" cy="265110"/>
            <a:chOff x="897468" y="5817216"/>
            <a:chExt cx="1837266" cy="265110"/>
          </a:xfrm>
        </p:grpSpPr>
        <p:sp>
          <p:nvSpPr>
            <p:cNvPr id="39" name="직사각형 38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대화 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2025710" y="1090250"/>
            <a:ext cx="1174377" cy="11493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시리즈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118, &lt;4000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만원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&lt;70000km,</a:t>
            </a:r>
          </a:p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디젤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서울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도이치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양재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450436" y="2299006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2:38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15092" y="4749113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2:38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5092" y="2617760"/>
            <a:ext cx="2575757" cy="4622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고객님이 설정하신 조건에 부합하는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BMW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공식 인증 중고차를 찾았습니다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15093" y="3164615"/>
            <a:ext cx="2805616" cy="15056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3128784" y="3829664"/>
            <a:ext cx="175584" cy="175584"/>
            <a:chOff x="-933651" y="3993245"/>
            <a:chExt cx="175584" cy="175584"/>
          </a:xfrm>
        </p:grpSpPr>
        <p:sp>
          <p:nvSpPr>
            <p:cNvPr id="59" name="타원 58"/>
            <p:cNvSpPr/>
            <p:nvPr/>
          </p:nvSpPr>
          <p:spPr>
            <a:xfrm>
              <a:off x="-933651" y="3993245"/>
              <a:ext cx="175584" cy="175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 rotWithShape="1">
            <a:blip r:embed="rId3"/>
            <a:srcRect l="97926" t="34336" r="863" b="47582"/>
            <a:stretch/>
          </p:blipFill>
          <p:spPr>
            <a:xfrm>
              <a:off x="-877141" y="4015799"/>
              <a:ext cx="81815" cy="130476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33" y="3276546"/>
            <a:ext cx="1216998" cy="1321427"/>
          </a:xfrm>
          <a:prstGeom prst="rect">
            <a:avLst/>
          </a:prstGeom>
        </p:spPr>
      </p:pic>
      <p:cxnSp>
        <p:nvCxnSpPr>
          <p:cNvPr id="63" name="꺾인 연결선 62"/>
          <p:cNvCxnSpPr/>
          <p:nvPr/>
        </p:nvCxnSpPr>
        <p:spPr>
          <a:xfrm rot="10800000" flipV="1">
            <a:off x="1737635" y="1950358"/>
            <a:ext cx="3331944" cy="2564451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2" descr="https://static.thenounproject.com/png/1324750-200.png"/>
          <p:cNvPicPr>
            <a:picLocks noChangeAspect="1" noChangeArrowheads="1"/>
          </p:cNvPicPr>
          <p:nvPr/>
        </p:nvPicPr>
        <p:blipFill>
          <a:blip r:embed="rId5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039" y="4535747"/>
            <a:ext cx="211468" cy="204997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/>
          <p:cNvGrpSpPr/>
          <p:nvPr/>
        </p:nvGrpSpPr>
        <p:grpSpPr>
          <a:xfrm>
            <a:off x="5561763" y="1058513"/>
            <a:ext cx="1292189" cy="4903357"/>
            <a:chOff x="5748033" y="1329997"/>
            <a:chExt cx="1899190" cy="611286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48033" y="1329997"/>
              <a:ext cx="1899190" cy="2223675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72978" y="3542418"/>
              <a:ext cx="1849300" cy="2277519"/>
            </a:xfrm>
            <a:prstGeom prst="rect">
              <a:avLst/>
            </a:prstGeom>
          </p:spPr>
        </p:pic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772978" y="5808682"/>
              <a:ext cx="1849300" cy="1634175"/>
            </a:xfrm>
            <a:prstGeom prst="rect">
              <a:avLst/>
            </a:prstGeom>
          </p:spPr>
        </p:pic>
      </p:grpSp>
      <p:grpSp>
        <p:nvGrpSpPr>
          <p:cNvPr id="70" name="그룹 69"/>
          <p:cNvGrpSpPr/>
          <p:nvPr/>
        </p:nvGrpSpPr>
        <p:grpSpPr>
          <a:xfrm>
            <a:off x="5073934" y="563933"/>
            <a:ext cx="2566584" cy="5913067"/>
            <a:chOff x="5098327" y="1389657"/>
            <a:chExt cx="2320980" cy="3171996"/>
          </a:xfrm>
        </p:grpSpPr>
        <p:sp>
          <p:nvSpPr>
            <p:cNvPr id="71" name="직사각형 70"/>
            <p:cNvSpPr/>
            <p:nvPr/>
          </p:nvSpPr>
          <p:spPr>
            <a:xfrm>
              <a:off x="5098327" y="1444011"/>
              <a:ext cx="2126993" cy="311764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921882" y="1389657"/>
              <a:ext cx="497425" cy="442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5317566" y="4314566"/>
              <a:ext cx="1704376" cy="18490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확인</a:t>
              </a:r>
              <a:endPara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5697762" y="1489532"/>
              <a:ext cx="943984" cy="1320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차량 상세 정보</a:t>
              </a:r>
              <a:endPara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314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4400" y="82800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8. BMW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공식 인증 중고차 안내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(3/3)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8FE-46AA-4BE0-88C7-F5AF093AC2C4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314524" y="873225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14524" y="5891218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04171" y="5936195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9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565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318879" y="5538606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892997" y="5566422"/>
            <a:ext cx="1837266" cy="265110"/>
            <a:chOff x="897468" y="5817216"/>
            <a:chExt cx="1837266" cy="265110"/>
          </a:xfrm>
        </p:grpSpPr>
        <p:sp>
          <p:nvSpPr>
            <p:cNvPr id="39" name="직사각형 38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대화 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3640" y="892275"/>
            <a:ext cx="3791479" cy="1267002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>
          <a:xfrm>
            <a:off x="1457325" y="2178327"/>
            <a:ext cx="1742762" cy="3418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오퍼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넘버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IUCP-00894F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450436" y="2564156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2:38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 flipH="1">
            <a:off x="3216576" y="2353167"/>
            <a:ext cx="1418375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4613058" y="2199505"/>
            <a:ext cx="1844892" cy="307777"/>
          </a:xfrm>
          <a:prstGeom prst="rect">
            <a:avLst/>
          </a:prstGeom>
          <a:ln w="15875">
            <a:noFill/>
          </a:ln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ea typeface="나눔고딕" panose="020D0604000000000000" pitchFamily="50" charset="-127"/>
              </a:rPr>
              <a:t>중고차 선택 시 답변</a:t>
            </a:r>
            <a:endParaRPr lang="ko-KR" altLang="en-US" sz="1400" dirty="0"/>
          </a:p>
        </p:txBody>
      </p:sp>
      <p:sp>
        <p:nvSpPr>
          <p:cNvPr id="74" name="직사각형 73"/>
          <p:cNvSpPr/>
          <p:nvPr/>
        </p:nvSpPr>
        <p:spPr>
          <a:xfrm>
            <a:off x="4642114" y="2159277"/>
            <a:ext cx="1663436" cy="36092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04172" y="2858960"/>
            <a:ext cx="1253178" cy="20083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선택하신 차량은 아래와 같습니다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27" y="3446713"/>
            <a:ext cx="639484" cy="1292515"/>
          </a:xfrm>
          <a:prstGeom prst="rect">
            <a:avLst/>
          </a:prstGeom>
        </p:spPr>
      </p:pic>
      <p:sp>
        <p:nvSpPr>
          <p:cNvPr id="23" name="모서리가 둥근 직사각형 22"/>
          <p:cNvSpPr/>
          <p:nvPr/>
        </p:nvSpPr>
        <p:spPr>
          <a:xfrm>
            <a:off x="404170" y="4937255"/>
            <a:ext cx="2046265" cy="2687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차량 구매 문의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(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전화 연결</a:t>
            </a: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8457" y="5236656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2:38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2511726" y="5076786"/>
            <a:ext cx="1418375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" descr="https://static.thenounproject.com/png/1324750-200.png"/>
          <p:cNvPicPr>
            <a:picLocks noChangeAspect="1" noChangeArrowheads="1"/>
          </p:cNvPicPr>
          <p:nvPr/>
        </p:nvPicPr>
        <p:blipFill>
          <a:blip r:embed="rId5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753" y="5137979"/>
            <a:ext cx="211468" cy="204997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3956314" y="4891180"/>
            <a:ext cx="2025386" cy="36092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925763" y="4935161"/>
            <a:ext cx="2211364" cy="307777"/>
          </a:xfrm>
          <a:prstGeom prst="rect">
            <a:avLst/>
          </a:prstGeom>
          <a:ln w="15875">
            <a:noFill/>
          </a:ln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ea typeface="나눔고딕" panose="020D0604000000000000" pitchFamily="50" charset="-127"/>
              </a:rPr>
              <a:t>담당 딜러에게 전화 연결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7043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290934" y="3086364"/>
            <a:ext cx="8856000" cy="0"/>
          </a:xfrm>
          <a:prstGeom prst="line">
            <a:avLst/>
          </a:prstGeom>
          <a:ln w="38100">
            <a:solidFill>
              <a:srgbClr val="4AA2DA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242046" y="3045883"/>
            <a:ext cx="80962" cy="80962"/>
          </a:xfrm>
          <a:prstGeom prst="ellipse">
            <a:avLst/>
          </a:prstGeom>
          <a:solidFill>
            <a:schemeClr val="bg1"/>
          </a:solidFill>
          <a:ln w="25400">
            <a:solidFill>
              <a:srgbClr val="2C94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55039" y="2399552"/>
            <a:ext cx="6833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시나리오</a:t>
            </a:r>
            <a:r>
              <a:rPr lang="en-US" altLang="ko-KR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9. </a:t>
            </a:r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무상 보증 기간 조회</a:t>
            </a:r>
            <a:endParaRPr lang="en-US" altLang="ko-KR" sz="3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36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290934" y="3086364"/>
            <a:ext cx="8856000" cy="0"/>
          </a:xfrm>
          <a:prstGeom prst="line">
            <a:avLst/>
          </a:prstGeom>
          <a:ln w="38100">
            <a:solidFill>
              <a:srgbClr val="4AA2DA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242046" y="3045883"/>
            <a:ext cx="80962" cy="80962"/>
          </a:xfrm>
          <a:prstGeom prst="ellipse">
            <a:avLst/>
          </a:prstGeom>
          <a:solidFill>
            <a:schemeClr val="bg1"/>
          </a:solidFill>
          <a:ln w="25400">
            <a:solidFill>
              <a:srgbClr val="2C94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56338" y="239955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기본화면</a:t>
            </a:r>
            <a:endParaRPr lang="en-US" altLang="ko-KR" sz="3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612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4400" y="82800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9.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무상 보증 기간 조회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8FE-46AA-4BE0-88C7-F5AF093AC2C4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314524" y="873225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14524" y="5891218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04171" y="5936195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9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565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318879" y="5538606"/>
            <a:ext cx="2989857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892997" y="5566422"/>
            <a:ext cx="1837266" cy="265110"/>
            <a:chOff x="897468" y="5817216"/>
            <a:chExt cx="1837266" cy="265110"/>
          </a:xfrm>
        </p:grpSpPr>
        <p:sp>
          <p:nvSpPr>
            <p:cNvPr id="39" name="직사각형 38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대화 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86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565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직사각형 29"/>
          <p:cNvSpPr/>
          <p:nvPr/>
        </p:nvSpPr>
        <p:spPr>
          <a:xfrm>
            <a:off x="1466850" y="1034795"/>
            <a:ext cx="1736231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무상보증기간 언제까지야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53430" y="1438208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17101" y="1690472"/>
            <a:ext cx="2313162" cy="13636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무상 보증 기간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안내해 드릴게요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고객님의 차량번호를 입력해주세요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예시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루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1234</a:t>
            </a:r>
          </a:p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04171" y="3107411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343150" y="3347551"/>
            <a:ext cx="856445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1**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1***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449944" y="3750964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27454" y="5312790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524132" y="2657327"/>
            <a:ext cx="1954423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차량번호 입력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3" name="Picture 2" descr="https://static.thenounproject.com/png/1324750-200.png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023" y="2836219"/>
            <a:ext cx="211468" cy="204997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5425634" y="2155589"/>
            <a:ext cx="2314821" cy="2161962"/>
            <a:chOff x="4473861" y="3514396"/>
            <a:chExt cx="2314821" cy="2161962"/>
          </a:xfrm>
        </p:grpSpPr>
        <p:sp>
          <p:nvSpPr>
            <p:cNvPr id="46" name="직사각형 45"/>
            <p:cNvSpPr/>
            <p:nvPr/>
          </p:nvSpPr>
          <p:spPr>
            <a:xfrm>
              <a:off x="5088997" y="3732866"/>
              <a:ext cx="94128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차량번호 입력</a:t>
              </a:r>
              <a:endPara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561441" y="4075682"/>
              <a:ext cx="66556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차량번호</a:t>
              </a:r>
              <a:endPara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4473861" y="3514396"/>
              <a:ext cx="2314821" cy="2161962"/>
              <a:chOff x="5366756" y="948444"/>
              <a:chExt cx="1931425" cy="1803884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5366756" y="1011945"/>
                <a:ext cx="1774706" cy="1740383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6883143" y="948444"/>
                <a:ext cx="4150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X</a:t>
                </a:r>
                <a:endParaRPr lang="ko-KR" altLang="en-US" dirty="0"/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>
                <a:off x="5466196" y="2315491"/>
                <a:ext cx="1589062" cy="247189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확인</a:t>
                </a:r>
                <a:endParaRPr lang="ko-KR" altLang="en-US" sz="10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pic>
        <p:nvPicPr>
          <p:cNvPr id="63" name="그림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471" y="3063583"/>
            <a:ext cx="1868839" cy="247650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5502355" y="3332773"/>
            <a:ext cx="17576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입력 예시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서울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루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1234</a:t>
            </a:r>
            <a:endParaRPr lang="ko-KR" altLang="en-US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30031" y="3986952"/>
            <a:ext cx="2168486" cy="1341219"/>
            <a:chOff x="430031" y="4215552"/>
            <a:chExt cx="2168486" cy="1341219"/>
          </a:xfrm>
        </p:grpSpPr>
        <p:sp>
          <p:nvSpPr>
            <p:cNvPr id="36" name="직사각형 35"/>
            <p:cNvSpPr/>
            <p:nvPr/>
          </p:nvSpPr>
          <p:spPr>
            <a:xfrm>
              <a:off x="430031" y="4215552"/>
              <a:ext cx="2168486" cy="13412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해당 차량의 </a:t>
              </a:r>
              <a:r>
                <a:rPr lang="ko-KR" altLang="en-US" sz="10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무상 보증 기간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을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</a:p>
            <a:p>
              <a:r>
                <a:rPr lang="ko-KR" altLang="en-US" sz="100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안내드립니다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endPara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95257" y="4731696"/>
              <a:ext cx="2031424" cy="7407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차량 번호 </a:t>
              </a:r>
              <a:r>
                <a:rPr lang="en-US" altLang="ko-KR" sz="10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: 1** 1***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차종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: BMW X1</a:t>
              </a:r>
              <a:endPara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무상보증기간 </a:t>
              </a:r>
              <a:r>
                <a:rPr lang="en-US" altLang="ko-KR" sz="10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: 2023</a:t>
              </a:r>
              <a:r>
                <a:rPr lang="ko-KR" altLang="en-US" sz="10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년 </a:t>
              </a:r>
              <a:r>
                <a:rPr lang="en-US" altLang="ko-KR" sz="10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02</a:t>
              </a:r>
              <a:r>
                <a:rPr lang="ko-KR" altLang="en-US" sz="10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월 </a:t>
              </a:r>
              <a:r>
                <a:rPr lang="en-US" altLang="ko-KR" sz="10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28</a:t>
              </a:r>
              <a:r>
                <a:rPr lang="ko-KR" altLang="en-US" sz="10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일 까지</a:t>
              </a:r>
              <a:endPara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73" name="직선 화살표 연결선 72"/>
          <p:cNvCxnSpPr/>
          <p:nvPr/>
        </p:nvCxnSpPr>
        <p:spPr>
          <a:xfrm flipH="1">
            <a:off x="2471358" y="2770449"/>
            <a:ext cx="2926743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97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290934" y="3086364"/>
            <a:ext cx="8856000" cy="0"/>
          </a:xfrm>
          <a:prstGeom prst="line">
            <a:avLst/>
          </a:prstGeom>
          <a:ln w="38100">
            <a:solidFill>
              <a:srgbClr val="4AA2DA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242046" y="3045883"/>
            <a:ext cx="80962" cy="80962"/>
          </a:xfrm>
          <a:prstGeom prst="ellipse">
            <a:avLst/>
          </a:prstGeom>
          <a:solidFill>
            <a:schemeClr val="bg1"/>
          </a:solidFill>
          <a:ln w="25400">
            <a:solidFill>
              <a:srgbClr val="2C94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5748" y="2419792"/>
            <a:ext cx="821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시나리오</a:t>
            </a:r>
            <a:r>
              <a:rPr lang="en-US" altLang="ko-KR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10. </a:t>
            </a:r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리콜 및</a:t>
            </a:r>
            <a:r>
              <a:rPr lang="en-US" altLang="ko-KR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3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레몬법</a:t>
            </a:r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대상 조회</a:t>
            </a:r>
            <a:endParaRPr lang="en-US" altLang="ko-KR" sz="3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124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4400" y="82800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10. </a:t>
            </a:r>
            <a:r>
              <a:rPr lang="ko-KR" altLang="en-US" sz="2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리콜 및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 b="1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레몬법</a:t>
            </a:r>
            <a:r>
              <a:rPr lang="ko-KR" altLang="en-US" sz="2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대상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8FE-46AA-4BE0-88C7-F5AF093AC2C4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314524" y="873225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14524" y="5891218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04171" y="5936195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9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565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318879" y="5538606"/>
            <a:ext cx="2989857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892997" y="5566422"/>
            <a:ext cx="1837266" cy="265110"/>
            <a:chOff x="897468" y="5817216"/>
            <a:chExt cx="1837266" cy="265110"/>
          </a:xfrm>
        </p:grpSpPr>
        <p:sp>
          <p:nvSpPr>
            <p:cNvPr id="39" name="직사각형 38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대화 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86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565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직사각형 29"/>
          <p:cNvSpPr/>
          <p:nvPr/>
        </p:nvSpPr>
        <p:spPr>
          <a:xfrm>
            <a:off x="2124491" y="977645"/>
            <a:ext cx="1078590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리콜 대상 조회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53430" y="1381058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17101" y="1633322"/>
            <a:ext cx="2313162" cy="13636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리콜 </a:t>
            </a:r>
            <a:r>
              <a:rPr lang="ko-KR" altLang="en-US" sz="1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및</a:t>
            </a:r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레몬법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대상 차량 여부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조회해 드릴게요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고객님의 차량번호를 입력해주세요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예시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루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1234</a:t>
            </a:r>
          </a:p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04171" y="3040736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343150" y="3280876"/>
            <a:ext cx="856445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1**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1***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449944" y="3684289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24132" y="2600177"/>
            <a:ext cx="1954423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차량번호 입력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1" name="Picture 2" descr="https://static.thenounproject.com/png/1324750-200.png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023" y="2779069"/>
            <a:ext cx="211468" cy="204997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그룹 41"/>
          <p:cNvGrpSpPr/>
          <p:nvPr/>
        </p:nvGrpSpPr>
        <p:grpSpPr>
          <a:xfrm>
            <a:off x="5425634" y="2003189"/>
            <a:ext cx="2314821" cy="2161962"/>
            <a:chOff x="4473861" y="3514396"/>
            <a:chExt cx="2314821" cy="2161962"/>
          </a:xfrm>
        </p:grpSpPr>
        <p:sp>
          <p:nvSpPr>
            <p:cNvPr id="43" name="직사각형 42"/>
            <p:cNvSpPr/>
            <p:nvPr/>
          </p:nvSpPr>
          <p:spPr>
            <a:xfrm>
              <a:off x="5088997" y="3732866"/>
              <a:ext cx="94128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차량번호 입력</a:t>
              </a:r>
              <a:endPara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561441" y="4075682"/>
              <a:ext cx="66556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차량번호</a:t>
              </a:r>
              <a:endPara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4473861" y="3514396"/>
              <a:ext cx="2314821" cy="2161962"/>
              <a:chOff x="5366756" y="948444"/>
              <a:chExt cx="1931425" cy="1803884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5366756" y="1011945"/>
                <a:ext cx="1774706" cy="1740383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6883143" y="948444"/>
                <a:ext cx="4150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X</a:t>
                </a:r>
                <a:endParaRPr lang="ko-KR" altLang="en-US" dirty="0"/>
              </a:p>
            </p:txBody>
          </p:sp>
          <p:sp>
            <p:nvSpPr>
              <p:cNvPr id="48" name="모서리가 둥근 직사각형 47"/>
              <p:cNvSpPr/>
              <p:nvPr/>
            </p:nvSpPr>
            <p:spPr>
              <a:xfrm>
                <a:off x="5466196" y="2315491"/>
                <a:ext cx="1589062" cy="247189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확인</a:t>
                </a:r>
                <a:endParaRPr lang="ko-KR" altLang="en-US" sz="10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pic>
        <p:nvPicPr>
          <p:cNvPr id="49" name="그림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471" y="2911183"/>
            <a:ext cx="1868839" cy="24765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5502355" y="3180373"/>
            <a:ext cx="17576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입력 예시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서울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루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1234</a:t>
            </a:r>
            <a:endParaRPr lang="ko-KR" altLang="en-US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430031" y="3894331"/>
            <a:ext cx="2769564" cy="1594002"/>
            <a:chOff x="430031" y="4075306"/>
            <a:chExt cx="2168486" cy="1481465"/>
          </a:xfrm>
        </p:grpSpPr>
        <p:sp>
          <p:nvSpPr>
            <p:cNvPr id="63" name="직사각형 62"/>
            <p:cNvSpPr/>
            <p:nvPr/>
          </p:nvSpPr>
          <p:spPr>
            <a:xfrm>
              <a:off x="430031" y="4075306"/>
              <a:ext cx="2168486" cy="14814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해당 차량의 </a:t>
              </a:r>
              <a:endPara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ko-KR" altLang="en-US" sz="10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리콜 </a:t>
              </a:r>
              <a:r>
                <a:rPr lang="ko-KR" altLang="en-US" sz="10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및</a:t>
              </a:r>
              <a:r>
                <a:rPr lang="en-US" altLang="ko-KR" sz="10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000" b="1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레몬법</a:t>
              </a:r>
              <a:r>
                <a:rPr lang="ko-KR" altLang="en-US" sz="10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대상 차량 </a:t>
              </a:r>
              <a:r>
                <a:rPr lang="ko-KR" altLang="en-US" sz="10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여부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를</a:t>
              </a:r>
              <a:endPara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안내 드립니다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endPara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495257" y="4731696"/>
              <a:ext cx="2031424" cy="7407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차량 번호 </a:t>
              </a:r>
              <a:r>
                <a:rPr lang="en-US" altLang="ko-KR" sz="10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: 1** 1***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차종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: BMW X1</a:t>
              </a:r>
              <a:endPara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리콜 대상 여부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: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대상 차량이 아닙니다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레몬법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대상 여부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: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대상 차량입니다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72" name="직선 화살표 연결선 71"/>
          <p:cNvCxnSpPr/>
          <p:nvPr/>
        </p:nvCxnSpPr>
        <p:spPr>
          <a:xfrm flipH="1">
            <a:off x="2725157" y="2620280"/>
            <a:ext cx="2702798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49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290934" y="3086364"/>
            <a:ext cx="8856000" cy="0"/>
          </a:xfrm>
          <a:prstGeom prst="line">
            <a:avLst/>
          </a:prstGeom>
          <a:ln w="38100">
            <a:solidFill>
              <a:srgbClr val="4AA2DA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242046" y="3045883"/>
            <a:ext cx="80962" cy="80962"/>
          </a:xfrm>
          <a:prstGeom prst="ellipse">
            <a:avLst/>
          </a:prstGeom>
          <a:solidFill>
            <a:schemeClr val="bg1"/>
          </a:solidFill>
          <a:ln w="25400">
            <a:solidFill>
              <a:srgbClr val="2C94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78607" y="2399552"/>
            <a:ext cx="5880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시나리오</a:t>
            </a:r>
            <a:r>
              <a:rPr lang="en-US" altLang="ko-KR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11. </a:t>
            </a:r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멤버십 서비스</a:t>
            </a:r>
            <a:endParaRPr lang="en-US" altLang="ko-KR" sz="3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461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4400" y="82800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11.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멤버십 서비스 안내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8FE-46AA-4BE0-88C7-F5AF093AC2C4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314524" y="873225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14524" y="5891218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04171" y="5936195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9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565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318879" y="5538606"/>
            <a:ext cx="2989857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892997" y="5566422"/>
            <a:ext cx="1837266" cy="265110"/>
            <a:chOff x="897468" y="5817216"/>
            <a:chExt cx="1837266" cy="265110"/>
          </a:xfrm>
        </p:grpSpPr>
        <p:sp>
          <p:nvSpPr>
            <p:cNvPr id="39" name="직사각형 38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대화 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86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565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직사각형 59"/>
          <p:cNvSpPr/>
          <p:nvPr/>
        </p:nvSpPr>
        <p:spPr>
          <a:xfrm>
            <a:off x="362263" y="1588293"/>
            <a:ext cx="2368000" cy="826918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>
                <a:solidFill>
                  <a:schemeClr val="tx1"/>
                </a:solidFill>
              </a:rPr>
              <a:t>BMW </a:t>
            </a:r>
            <a:r>
              <a:rPr lang="en-US" altLang="ko-KR" sz="1000" b="1" dirty="0" err="1" smtClean="0">
                <a:solidFill>
                  <a:schemeClr val="tx1"/>
                </a:solidFill>
              </a:rPr>
              <a:t>Vantatge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앱</a:t>
            </a:r>
            <a:r>
              <a:rPr lang="ko-KR" altLang="en-US" sz="1000" dirty="0" smtClean="0">
                <a:solidFill>
                  <a:schemeClr val="tx1"/>
                </a:solidFill>
              </a:rPr>
              <a:t>을 설치하시면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BMW</a:t>
            </a:r>
            <a:r>
              <a:rPr lang="ko-KR" altLang="en-US" sz="1000" dirty="0" smtClean="0">
                <a:solidFill>
                  <a:schemeClr val="tx1"/>
                </a:solidFill>
              </a:rPr>
              <a:t>멤버십 회원을 대상으로 제공하는 각종 컨텐츠 및 서비스를 편리하게 이용하실 수 있습니다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23603" y="4540155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</a:rPr>
              <a:t>2:37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62263" y="2460189"/>
            <a:ext cx="2095522" cy="20098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문의 내용을 선택해주세요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2188370" y="970137"/>
            <a:ext cx="1019066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멤버십 서비스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2457785" y="1347174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47653" y="2954374"/>
            <a:ext cx="1780772" cy="1342167"/>
            <a:chOff x="486178" y="3323636"/>
            <a:chExt cx="1780772" cy="1342167"/>
          </a:xfrm>
        </p:grpSpPr>
        <p:sp>
          <p:nvSpPr>
            <p:cNvPr id="109" name="모서리가 둥근 직사각형 108"/>
            <p:cNvSpPr/>
            <p:nvPr/>
          </p:nvSpPr>
          <p:spPr>
            <a:xfrm>
              <a:off x="486178" y="3803117"/>
              <a:ext cx="1780772" cy="3827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멤버십 제휴 브랜드 안내</a:t>
              </a:r>
              <a:endPara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6" name="모서리가 둥근 직사각형 115"/>
            <p:cNvSpPr/>
            <p:nvPr/>
          </p:nvSpPr>
          <p:spPr>
            <a:xfrm>
              <a:off x="486178" y="4283103"/>
              <a:ext cx="1780772" cy="3827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멤버십 등급 안내</a:t>
              </a:r>
              <a:endPara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1" name="모서리가 둥근 직사각형 120"/>
            <p:cNvSpPr/>
            <p:nvPr/>
          </p:nvSpPr>
          <p:spPr>
            <a:xfrm>
              <a:off x="486178" y="3323636"/>
              <a:ext cx="1780772" cy="3827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Vantage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앱 설치하러 가기</a:t>
              </a:r>
              <a:endPara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22" name="직사각형 121"/>
          <p:cNvSpPr/>
          <p:nvPr/>
        </p:nvSpPr>
        <p:spPr>
          <a:xfrm>
            <a:off x="3443841" y="873225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3443841" y="5891218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533488" y="5931711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25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062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직사각형 125"/>
          <p:cNvSpPr/>
          <p:nvPr/>
        </p:nvSpPr>
        <p:spPr>
          <a:xfrm>
            <a:off x="3452152" y="5534693"/>
            <a:ext cx="2981464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7" name="그룹 126"/>
          <p:cNvGrpSpPr/>
          <p:nvPr/>
        </p:nvGrpSpPr>
        <p:grpSpPr>
          <a:xfrm>
            <a:off x="4013522" y="5562509"/>
            <a:ext cx="1837266" cy="265110"/>
            <a:chOff x="897468" y="5817216"/>
            <a:chExt cx="1837266" cy="265110"/>
          </a:xfrm>
        </p:grpSpPr>
        <p:sp>
          <p:nvSpPr>
            <p:cNvPr id="128" name="직사각형 127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대화 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5" name="직사각형 134"/>
          <p:cNvSpPr/>
          <p:nvPr/>
        </p:nvSpPr>
        <p:spPr>
          <a:xfrm>
            <a:off x="5128907" y="996621"/>
            <a:ext cx="1213280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멤버십 등급 안내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5592536" y="1400034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3543300" y="1706840"/>
            <a:ext cx="2168486" cy="3095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멤버십 등급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선택해주세요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sp>
        <p:nvSpPr>
          <p:cNvPr id="156" name="직사각형 155"/>
          <p:cNvSpPr/>
          <p:nvPr/>
        </p:nvSpPr>
        <p:spPr>
          <a:xfrm>
            <a:off x="3543300" y="2061342"/>
            <a:ext cx="2805616" cy="8203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3472651" y="2933521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337" y="2312530"/>
            <a:ext cx="676369" cy="29531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9806" y="2312530"/>
            <a:ext cx="847843" cy="30960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5749" y="2312530"/>
            <a:ext cx="685896" cy="30257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6915" y="2322055"/>
            <a:ext cx="362001" cy="283407"/>
          </a:xfrm>
          <a:prstGeom prst="rect">
            <a:avLst/>
          </a:prstGeom>
        </p:spPr>
      </p:pic>
      <p:grpSp>
        <p:nvGrpSpPr>
          <p:cNvPr id="158" name="그룹 157"/>
          <p:cNvGrpSpPr/>
          <p:nvPr/>
        </p:nvGrpSpPr>
        <p:grpSpPr>
          <a:xfrm>
            <a:off x="6268381" y="2384522"/>
            <a:ext cx="175584" cy="175584"/>
            <a:chOff x="-933651" y="3993245"/>
            <a:chExt cx="175584" cy="175584"/>
          </a:xfrm>
        </p:grpSpPr>
        <p:sp>
          <p:nvSpPr>
            <p:cNvPr id="159" name="타원 158"/>
            <p:cNvSpPr/>
            <p:nvPr/>
          </p:nvSpPr>
          <p:spPr>
            <a:xfrm>
              <a:off x="-933651" y="3993245"/>
              <a:ext cx="175584" cy="175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160" name="그림 159"/>
            <p:cNvPicPr>
              <a:picLocks noChangeAspect="1"/>
            </p:cNvPicPr>
            <p:nvPr/>
          </p:nvPicPr>
          <p:blipFill rotWithShape="1">
            <a:blip r:embed="rId7"/>
            <a:srcRect l="97926" t="34336" r="863" b="47582"/>
            <a:stretch/>
          </p:blipFill>
          <p:spPr>
            <a:xfrm>
              <a:off x="-877141" y="4015799"/>
              <a:ext cx="81815" cy="130476"/>
            </a:xfrm>
            <a:prstGeom prst="rect">
              <a:avLst/>
            </a:prstGeom>
          </p:spPr>
        </p:pic>
      </p:grpSp>
      <p:sp>
        <p:nvSpPr>
          <p:cNvPr id="162" name="직사각형 161"/>
          <p:cNvSpPr/>
          <p:nvPr/>
        </p:nvSpPr>
        <p:spPr>
          <a:xfrm>
            <a:off x="5711786" y="3226321"/>
            <a:ext cx="597764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BLUE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5559899" y="3629734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3440723" y="5203742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65" name="그룹 164"/>
          <p:cNvGrpSpPr/>
          <p:nvPr/>
        </p:nvGrpSpPr>
        <p:grpSpPr>
          <a:xfrm>
            <a:off x="3543300" y="3877904"/>
            <a:ext cx="2168486" cy="1341219"/>
            <a:chOff x="430031" y="4215552"/>
            <a:chExt cx="2168486" cy="1341219"/>
          </a:xfrm>
        </p:grpSpPr>
        <p:sp>
          <p:nvSpPr>
            <p:cNvPr id="166" name="직사각형 165"/>
            <p:cNvSpPr/>
            <p:nvPr/>
          </p:nvSpPr>
          <p:spPr>
            <a:xfrm>
              <a:off x="430031" y="4215552"/>
              <a:ext cx="2168486" cy="13412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10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BLUE </a:t>
              </a:r>
              <a:r>
                <a:rPr lang="ko-KR" altLang="en-US" sz="10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등급 </a:t>
              </a:r>
              <a:r>
                <a:rPr lang="ko-KR" altLang="en-US" sz="1000" b="1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멤버십</a:t>
              </a:r>
              <a:r>
                <a:rPr lang="ko-KR" altLang="en-US" sz="100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정보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00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안내드리겠습니다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endPara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498562" y="4623725"/>
              <a:ext cx="2031424" cy="8577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대상고객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: BMW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차량 소지와 상관없이 만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14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세 이상 모든 개인회원</a:t>
              </a:r>
              <a:endPara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등급혜택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: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회원 전용 이벤트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Vantage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제휴 브랜드 혜택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endPara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842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290934" y="3086364"/>
            <a:ext cx="8856000" cy="0"/>
          </a:xfrm>
          <a:prstGeom prst="line">
            <a:avLst/>
          </a:prstGeom>
          <a:ln w="38100">
            <a:solidFill>
              <a:srgbClr val="4AA2DA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242046" y="3045883"/>
            <a:ext cx="80962" cy="80962"/>
          </a:xfrm>
          <a:prstGeom prst="ellipse">
            <a:avLst/>
          </a:prstGeom>
          <a:solidFill>
            <a:schemeClr val="bg1"/>
          </a:solidFill>
          <a:ln w="25400">
            <a:solidFill>
              <a:srgbClr val="2C94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40308" y="2399552"/>
            <a:ext cx="8050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시나리오</a:t>
            </a:r>
            <a:r>
              <a:rPr lang="en-US" altLang="ko-KR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12. </a:t>
            </a:r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및 프로모션 안내</a:t>
            </a:r>
            <a:endParaRPr lang="en-US" altLang="ko-KR" sz="3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66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4400" y="82800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12.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및 프로모션 안내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8FE-46AA-4BE0-88C7-F5AF093AC2C4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314524" y="873225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14524" y="5891218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04171" y="5936195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9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565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318879" y="5538606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892997" y="5566422"/>
            <a:ext cx="1837266" cy="265110"/>
            <a:chOff x="897468" y="5817216"/>
            <a:chExt cx="1837266" cy="265110"/>
          </a:xfrm>
        </p:grpSpPr>
        <p:sp>
          <p:nvSpPr>
            <p:cNvPr id="39" name="직사각형 38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대화 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2200275" y="1065835"/>
            <a:ext cx="999812" cy="3418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알려줘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450436" y="1451664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37929" y="3154654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04171" y="1811552"/>
            <a:ext cx="1577029" cy="4243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 진행중인 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및 프로모션</a:t>
            </a:r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안내입니다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04171" y="2308929"/>
            <a:ext cx="2805616" cy="8203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16" y="2382507"/>
            <a:ext cx="2771871" cy="644624"/>
          </a:xfrm>
          <a:prstGeom prst="rect">
            <a:avLst/>
          </a:prstGeom>
        </p:spPr>
      </p:pic>
      <p:sp>
        <p:nvSpPr>
          <p:cNvPr id="60" name="직사각형 59"/>
          <p:cNvSpPr/>
          <p:nvPr/>
        </p:nvSpPr>
        <p:spPr>
          <a:xfrm>
            <a:off x="1981200" y="3472812"/>
            <a:ext cx="1218887" cy="3418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THE </a:t>
            </a:r>
            <a:r>
              <a:rPr lang="en-US" altLang="ko-KR" sz="1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프로모션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450436" y="3858641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443841" y="873225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3443841" y="5891218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533488" y="5931711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6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565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062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직사각형 95"/>
          <p:cNvSpPr/>
          <p:nvPr/>
        </p:nvSpPr>
        <p:spPr>
          <a:xfrm>
            <a:off x="3439404" y="5534693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/>
          <p:cNvGrpSpPr/>
          <p:nvPr/>
        </p:nvGrpSpPr>
        <p:grpSpPr>
          <a:xfrm>
            <a:off x="4013522" y="5562509"/>
            <a:ext cx="1837266" cy="265110"/>
            <a:chOff x="897468" y="5817216"/>
            <a:chExt cx="1837266" cy="265110"/>
          </a:xfrm>
        </p:grpSpPr>
        <p:sp>
          <p:nvSpPr>
            <p:cNvPr id="98" name="직사각형 97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대화 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0" name="직사각형 99"/>
          <p:cNvSpPr/>
          <p:nvPr/>
        </p:nvSpPr>
        <p:spPr>
          <a:xfrm>
            <a:off x="3564123" y="2121989"/>
            <a:ext cx="1726917" cy="2364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3564122" y="1657522"/>
            <a:ext cx="2312803" cy="4115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THE 5 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프로모션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상세정보입니다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프로모션 관련 상담을 신청해보세요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3571940" y="4558469"/>
            <a:ext cx="857536" cy="27248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상담</a:t>
            </a:r>
            <a:r>
              <a:rPr kumimoji="0" lang="ko-KR" altLang="en-US" sz="1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신청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3546510" y="4867483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2:37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5068322" y="1019204"/>
            <a:ext cx="1218887" cy="3418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THE </a:t>
            </a:r>
            <a:r>
              <a:rPr lang="en-US" altLang="ko-KR" sz="1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프로모션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537558" y="1405033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4458564" y="4556290"/>
            <a:ext cx="1888422" cy="2704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다른 이벤트 및 프로모션 안내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7502" y="2220750"/>
            <a:ext cx="1442124" cy="2138790"/>
          </a:xfrm>
          <a:prstGeom prst="rect">
            <a:avLst/>
          </a:prstGeom>
        </p:spPr>
      </p:pic>
      <p:pic>
        <p:nvPicPr>
          <p:cNvPr id="104" name="Picture 2" descr="https://static.thenounproject.com/png/1324750-200.png"/>
          <p:cNvPicPr>
            <a:picLocks noChangeAspect="1" noChangeArrowheads="1"/>
          </p:cNvPicPr>
          <p:nvPr/>
        </p:nvPicPr>
        <p:blipFill>
          <a:blip r:embed="rId5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127" y="4787115"/>
            <a:ext cx="211468" cy="204997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직사각형 108"/>
          <p:cNvSpPr/>
          <p:nvPr/>
        </p:nvSpPr>
        <p:spPr>
          <a:xfrm>
            <a:off x="6540722" y="4559706"/>
            <a:ext cx="2532568" cy="307777"/>
          </a:xfrm>
          <a:prstGeom prst="rect">
            <a:avLst/>
          </a:prstGeom>
          <a:ln w="15875">
            <a:noFill/>
          </a:ln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ea typeface="나눔고딕" panose="020D0604000000000000" pitchFamily="50" charset="-127"/>
              </a:rPr>
              <a:t>이벤트 및 프로모션 안내 답변</a:t>
            </a:r>
            <a:endParaRPr lang="ko-KR" altLang="en-US" sz="1400" dirty="0"/>
          </a:p>
        </p:txBody>
      </p:sp>
      <p:sp>
        <p:nvSpPr>
          <p:cNvPr id="110" name="직사각형 109"/>
          <p:cNvSpPr/>
          <p:nvPr/>
        </p:nvSpPr>
        <p:spPr>
          <a:xfrm>
            <a:off x="6566152" y="4529913"/>
            <a:ext cx="2428379" cy="36092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3108954" y="2596197"/>
            <a:ext cx="175584" cy="175584"/>
            <a:chOff x="-933651" y="3993245"/>
            <a:chExt cx="175584" cy="175584"/>
          </a:xfrm>
        </p:grpSpPr>
        <p:sp>
          <p:nvSpPr>
            <p:cNvPr id="47" name="타원 46"/>
            <p:cNvSpPr/>
            <p:nvPr/>
          </p:nvSpPr>
          <p:spPr>
            <a:xfrm>
              <a:off x="-933651" y="3993245"/>
              <a:ext cx="175584" cy="175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6"/>
            <a:srcRect l="97926" t="34336" r="863" b="47582"/>
            <a:stretch/>
          </p:blipFill>
          <p:spPr>
            <a:xfrm>
              <a:off x="-877141" y="4015799"/>
              <a:ext cx="81815" cy="130476"/>
            </a:xfrm>
            <a:prstGeom prst="rect">
              <a:avLst/>
            </a:prstGeom>
          </p:spPr>
        </p:pic>
      </p:grpSp>
      <p:cxnSp>
        <p:nvCxnSpPr>
          <p:cNvPr id="49" name="직선 화살표 연결선 48"/>
          <p:cNvCxnSpPr/>
          <p:nvPr/>
        </p:nvCxnSpPr>
        <p:spPr>
          <a:xfrm flipH="1">
            <a:off x="6346710" y="4691921"/>
            <a:ext cx="210832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80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290934" y="3086364"/>
            <a:ext cx="8856000" cy="0"/>
          </a:xfrm>
          <a:prstGeom prst="line">
            <a:avLst/>
          </a:prstGeom>
          <a:ln w="38100">
            <a:solidFill>
              <a:srgbClr val="4AA2DA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242046" y="3045883"/>
            <a:ext cx="80962" cy="80962"/>
          </a:xfrm>
          <a:prstGeom prst="ellipse">
            <a:avLst/>
          </a:prstGeom>
          <a:solidFill>
            <a:schemeClr val="bg1"/>
          </a:solidFill>
          <a:ln w="25400">
            <a:solidFill>
              <a:srgbClr val="2C94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40308" y="2399552"/>
            <a:ext cx="5418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시나리오</a:t>
            </a:r>
            <a:r>
              <a:rPr lang="en-US" altLang="ko-KR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13. </a:t>
            </a:r>
            <a:r>
              <a:rPr lang="ko-KR" altLang="en-US" sz="3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상담사</a:t>
            </a:r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연결</a:t>
            </a:r>
            <a:endParaRPr lang="en-US" altLang="ko-KR" sz="3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767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4400" y="82800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13. </a:t>
            </a:r>
            <a:r>
              <a:rPr lang="ko-KR" altLang="en-US" sz="22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상담사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연결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8FE-46AA-4BE0-88C7-F5AF093AC2C4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314524" y="873225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14524" y="5891218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04171" y="5936195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9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565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318879" y="5538606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892997" y="5566422"/>
            <a:ext cx="1837266" cy="265110"/>
            <a:chOff x="897468" y="5817216"/>
            <a:chExt cx="1837266" cy="265110"/>
          </a:xfrm>
        </p:grpSpPr>
        <p:sp>
          <p:nvSpPr>
            <p:cNvPr id="39" name="직사각형 38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대화 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2325189" y="1065835"/>
            <a:ext cx="874898" cy="3418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상담사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연결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450436" y="1451664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2704" y="2791823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04172" y="1811552"/>
            <a:ext cx="1921017" cy="6899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BMW 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고객센터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전화번호는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080-700-8000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입니다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지금 바로 연결하시겠습니까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908663" y="3098338"/>
            <a:ext cx="291424" cy="3418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450436" y="3484167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6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565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398095" y="2553800"/>
            <a:ext cx="1284676" cy="203657"/>
            <a:chOff x="433014" y="2310459"/>
            <a:chExt cx="1284676" cy="203657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433014" y="2310459"/>
              <a:ext cx="622321" cy="20365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예</a:t>
              </a:r>
              <a:endPara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1095369" y="2310459"/>
              <a:ext cx="622321" cy="20365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아니오</a:t>
              </a:r>
              <a:endPara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53" name="직선 화살표 연결선 52"/>
          <p:cNvCxnSpPr/>
          <p:nvPr/>
        </p:nvCxnSpPr>
        <p:spPr>
          <a:xfrm flipH="1">
            <a:off x="2764275" y="5656211"/>
            <a:ext cx="1418375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4208863" y="5470605"/>
            <a:ext cx="3184714" cy="36092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178312" y="5514586"/>
            <a:ext cx="3903242" cy="307777"/>
          </a:xfrm>
          <a:prstGeom prst="rect">
            <a:avLst/>
          </a:prstGeom>
          <a:ln w="15875">
            <a:noFill/>
          </a:ln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ea typeface="나눔고딕" panose="020D0604000000000000" pitchFamily="50" charset="-127"/>
              </a:rPr>
              <a:t>버튼으로도 채팅과 동일하게 단계 전이</a:t>
            </a:r>
            <a:endParaRPr lang="ko-KR" altLang="en-US" sz="1400" dirty="0"/>
          </a:p>
        </p:txBody>
      </p:sp>
      <p:pic>
        <p:nvPicPr>
          <p:cNvPr id="56" name="Picture 2" descr="https://static.thenounproject.com/png/1324750-200.png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239" y="5757382"/>
            <a:ext cx="211468" cy="204997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62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" y="0"/>
            <a:ext cx="9141186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696445" y="2623553"/>
            <a:ext cx="3546524" cy="894018"/>
            <a:chOff x="754482" y="2594533"/>
            <a:chExt cx="3842068" cy="968520"/>
          </a:xfrm>
        </p:grpSpPr>
        <p:sp>
          <p:nvSpPr>
            <p:cNvPr id="4" name="TextBox 3"/>
            <p:cNvSpPr txBox="1"/>
            <p:nvPr/>
          </p:nvSpPr>
          <p:spPr>
            <a:xfrm>
              <a:off x="772238" y="3278322"/>
              <a:ext cx="3824312" cy="2847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8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NHN</a:t>
              </a:r>
              <a:r>
                <a:rPr lang="ko-KR" altLang="en-US" sz="1108" b="1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다이퀘스트</a:t>
              </a:r>
              <a:r>
                <a:rPr lang="ko-KR" altLang="en-US" sz="1108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는</a:t>
              </a:r>
              <a:r>
                <a:rPr lang="ko-KR" altLang="en-US" sz="1108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성공적인 사업수행을 약속 드립니다</a:t>
              </a:r>
              <a:r>
                <a:rPr lang="en-US" altLang="ko-KR" sz="1108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54482" y="2594533"/>
              <a:ext cx="3319868" cy="7310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785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나눔고딕" panose="020D0604000000000000" pitchFamily="50" charset="-127"/>
                  <a:cs typeface="Arial" panose="020B0604020202020204" pitchFamily="34" charset="0"/>
                </a:rPr>
                <a:t>THANK YOU</a:t>
              </a:r>
              <a:endParaRPr lang="ko-KR" altLang="en-US" sz="3785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712835" y="4953001"/>
            <a:ext cx="7725989" cy="857478"/>
            <a:chOff x="772238" y="5143500"/>
            <a:chExt cx="8369821" cy="92893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1860" y="5143500"/>
              <a:ext cx="841170" cy="780216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8293963" y="5862655"/>
              <a:ext cx="603030" cy="209780"/>
            </a:xfrm>
            <a:prstGeom prst="rect">
              <a:avLst/>
            </a:prstGeom>
            <a:solidFill>
              <a:srgbClr val="55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2" dirty="0">
                <a:ea typeface="나눔고딕" panose="020D0604000000000000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05331" y="5472223"/>
              <a:ext cx="2299588" cy="253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23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나눔고딕" panose="020D0604000000000000" pitchFamily="50" charset="-127"/>
                  <a:cs typeface="Arial" panose="020B0604020202020204" pitchFamily="34" charset="0"/>
                </a:rPr>
                <a:t>기술에 언어를 담아 사람의 마음을 읽다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72238" y="5387117"/>
              <a:ext cx="3348487" cy="6510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85"/>
                </a:spcBef>
              </a:pPr>
              <a:r>
                <a:rPr lang="en-US" altLang="ko-KR" sz="1569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나눔고딕" panose="020D0604000000000000" pitchFamily="50" charset="-127"/>
                  <a:cs typeface="Arial" panose="020B0604020202020204" pitchFamily="34" charset="0"/>
                </a:rPr>
                <a:t>Natural Language Processing </a:t>
              </a:r>
            </a:p>
            <a:p>
              <a:pPr>
                <a:spcBef>
                  <a:spcPts val="185"/>
                </a:spcBef>
              </a:pPr>
              <a:r>
                <a:rPr lang="en-US" altLang="ko-KR" sz="1569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나눔고딕" panose="020D0604000000000000" pitchFamily="50" charset="-127"/>
                  <a:cs typeface="Arial" panose="020B0604020202020204" pitchFamily="34" charset="0"/>
                </a:rPr>
                <a:t>Expert Group</a:t>
              </a:r>
              <a:endParaRPr lang="ko-KR" altLang="en-US" sz="1569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2349500" y="5862655"/>
              <a:ext cx="679255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434720" y="5988068"/>
            <a:ext cx="2079416" cy="205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738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ⓒ 2020. NHN </a:t>
            </a:r>
            <a:r>
              <a:rPr lang="en-US" altLang="ko-KR" sz="738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diquest</a:t>
            </a:r>
            <a:r>
              <a:rPr lang="en-US" altLang="ko-KR" sz="738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 Inc. all rights reserved.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4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851" y="5732736"/>
            <a:ext cx="863973" cy="51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47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3033" y="80989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 화면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8FE-46AA-4BE0-88C7-F5AF093AC2C4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434267" y="756803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38622" y="5413392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34267" y="5774796"/>
            <a:ext cx="2994212" cy="3496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523914" y="5819773"/>
            <a:ext cx="1585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메시지를 입력해 주세요</a:t>
            </a:r>
            <a:r>
              <a:rPr lang="en-US" altLang="ko-KR" sz="1000" dirty="0" smtClean="0">
                <a:latin typeface="+mn-ea"/>
              </a:rPr>
              <a:t>.</a:t>
            </a:r>
            <a:endParaRPr lang="ko-KR" altLang="en-US" sz="1000" dirty="0">
              <a:latin typeface="+mn-ea"/>
            </a:endParaRPr>
          </a:p>
        </p:txBody>
      </p:sp>
      <p:pic>
        <p:nvPicPr>
          <p:cNvPr id="69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556" y="5865309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직사각형 70"/>
          <p:cNvSpPr/>
          <p:nvPr/>
        </p:nvSpPr>
        <p:spPr>
          <a:xfrm>
            <a:off x="538829" y="914495"/>
            <a:ext cx="2368000" cy="4876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안녕하세요</a:t>
            </a:r>
            <a:r>
              <a:rPr lang="en-US" altLang="ko-KR" sz="1000" dirty="0" smtClean="0">
                <a:solidFill>
                  <a:schemeClr val="tx1"/>
                </a:solidFill>
              </a:rPr>
              <a:t>. BMW</a:t>
            </a:r>
            <a:r>
              <a:rPr lang="ko-KR" altLang="en-US" sz="1000" dirty="0" smtClean="0">
                <a:solidFill>
                  <a:schemeClr val="tx1"/>
                </a:solidFill>
              </a:rPr>
              <a:t>코리아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챗봇입니다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무엇을 도와드릴까요</a:t>
            </a:r>
            <a:r>
              <a:rPr lang="en-US" altLang="ko-KR" sz="1000" dirty="0" smtClean="0">
                <a:solidFill>
                  <a:schemeClr val="tx1"/>
                </a:solidFill>
              </a:rPr>
              <a:t>?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23914" y="4384563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</a:rPr>
              <a:t>2:37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38829" y="1476594"/>
            <a:ext cx="2788026" cy="28935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문의 내용을 선택해주세요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12740" y="5450000"/>
            <a:ext cx="1837266" cy="265110"/>
            <a:chOff x="897468" y="5817216"/>
            <a:chExt cx="1837266" cy="265110"/>
          </a:xfrm>
        </p:grpSpPr>
        <p:sp>
          <p:nvSpPr>
            <p:cNvPr id="27" name="직사각형 26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대화 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" name="직선 화살표 연결선 8"/>
          <p:cNvCxnSpPr/>
          <p:nvPr/>
        </p:nvCxnSpPr>
        <p:spPr>
          <a:xfrm flipH="1">
            <a:off x="2850006" y="5582555"/>
            <a:ext cx="3576920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6426926" y="4453370"/>
            <a:ext cx="1925527" cy="307777"/>
          </a:xfrm>
          <a:prstGeom prst="rect">
            <a:avLst/>
          </a:prstGeom>
          <a:ln w="15875">
            <a:noFill/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화면으로 초기화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6439063" y="5445906"/>
            <a:ext cx="1566454" cy="307777"/>
          </a:xfrm>
          <a:prstGeom prst="rect">
            <a:avLst/>
          </a:prstGeom>
          <a:ln w="15875">
            <a:noFill/>
          </a:ln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상담사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유선 연결</a:t>
            </a:r>
            <a:endParaRPr lang="ko-KR" altLang="en-US" sz="1400" dirty="0"/>
          </a:p>
        </p:txBody>
      </p:sp>
      <p:pic>
        <p:nvPicPr>
          <p:cNvPr id="45" name="Picture 2" descr="https://static.thenounproject.com/png/1324750-200.png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843" y="5643073"/>
            <a:ext cx="211468" cy="204997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https://static.thenounproject.com/png/1324750-200.png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966" y="5643073"/>
            <a:ext cx="211468" cy="204997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직사각형 47"/>
          <p:cNvSpPr/>
          <p:nvPr/>
        </p:nvSpPr>
        <p:spPr>
          <a:xfrm>
            <a:off x="6426926" y="4391544"/>
            <a:ext cx="1870695" cy="36960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426925" y="5405193"/>
            <a:ext cx="1512529" cy="36960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51227" y="1764587"/>
            <a:ext cx="806782" cy="5356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 </a:t>
            </a:r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BMW</a:t>
            </a: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만들</a:t>
            </a:r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endParaRPr lang="en-US" altLang="ko-KR" sz="800" dirty="0">
              <a:noFill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499661" y="1764587"/>
            <a:ext cx="806782" cy="5356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카탈로그</a:t>
            </a:r>
            <a:endParaRPr lang="en-US" altLang="ko-KR" sz="8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안내</a:t>
            </a:r>
            <a:endParaRPr lang="en-US" altLang="ko-KR" sz="8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348095" y="1764587"/>
            <a:ext cx="806782" cy="5356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BMW</a:t>
            </a: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파이낸셜</a:t>
            </a:r>
            <a:endParaRPr lang="en-US" altLang="ko-KR" sz="8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 안내</a:t>
            </a:r>
            <a:endParaRPr lang="en-US" altLang="ko-KR" sz="8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1227" y="2370342"/>
            <a:ext cx="806782" cy="5356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시승 신청</a:t>
            </a:r>
            <a:endParaRPr lang="en-US" altLang="ko-KR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499661" y="2370342"/>
            <a:ext cx="806782" cy="5356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딜러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위치</a:t>
            </a:r>
            <a:endParaRPr lang="en-US" altLang="ko-KR" sz="8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찾기</a:t>
            </a:r>
            <a:endParaRPr lang="en-US" altLang="ko-KR" sz="8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348095" y="2370342"/>
            <a:ext cx="806782" cy="5356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 센터</a:t>
            </a:r>
            <a:endParaRPr lang="en-US" altLang="ko-KR" sz="8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찾기</a:t>
            </a:r>
            <a:endParaRPr lang="en-US" altLang="ko-KR" sz="8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51227" y="2976098"/>
            <a:ext cx="806782" cy="5356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응급 상황</a:t>
            </a:r>
            <a:endParaRPr lang="en-US" altLang="ko-KR" sz="8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안내</a:t>
            </a:r>
            <a:endParaRPr lang="en-US" altLang="ko-KR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499661" y="2976098"/>
            <a:ext cx="806782" cy="5356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BMW </a:t>
            </a:r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공식 인증 중고차</a:t>
            </a:r>
            <a:endParaRPr lang="en-US" altLang="ko-KR" sz="8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안내</a:t>
            </a:r>
            <a:endParaRPr lang="en-US" altLang="ko-KR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348095" y="2976098"/>
            <a:ext cx="806782" cy="5356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무상 보증</a:t>
            </a:r>
            <a:endParaRPr lang="en-US" altLang="ko-KR" sz="8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기간 조회</a:t>
            </a:r>
            <a:endParaRPr lang="en-US" altLang="ko-KR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51227" y="3585323"/>
            <a:ext cx="806782" cy="5356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리콜 및 </a:t>
            </a:r>
            <a:r>
              <a:rPr lang="ko-KR" altLang="en-US" sz="7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레몬법</a:t>
            </a:r>
            <a:r>
              <a:rPr lang="ko-KR" altLang="en-US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대상 조회</a:t>
            </a:r>
            <a:endParaRPr lang="en-US" altLang="ko-KR" sz="7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499661" y="3585323"/>
            <a:ext cx="806782" cy="5356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멤버십</a:t>
            </a:r>
            <a:endParaRPr lang="en-US" altLang="ko-KR" sz="8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en-US" altLang="ko-KR" sz="8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안내</a:t>
            </a:r>
            <a:endParaRPr lang="en-US" altLang="ko-KR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348095" y="3585323"/>
            <a:ext cx="806782" cy="5356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및</a:t>
            </a:r>
            <a:endParaRPr lang="en-US" altLang="ko-KR" sz="7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프로모션</a:t>
            </a:r>
            <a:endParaRPr lang="en-US" altLang="ko-KR" sz="7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안내</a:t>
            </a:r>
            <a:endParaRPr lang="en-US" altLang="ko-KR" sz="7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꺾인 연결선 10"/>
          <p:cNvCxnSpPr>
            <a:stCxn id="48" idx="1"/>
            <a:endCxn id="27" idx="0"/>
          </p:cNvCxnSpPr>
          <p:nvPr/>
        </p:nvCxnSpPr>
        <p:spPr>
          <a:xfrm rot="10800000" flipV="1">
            <a:off x="1457782" y="4576346"/>
            <a:ext cx="4969144" cy="873654"/>
          </a:xfrm>
          <a:prstGeom prst="bentConnector2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23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290934" y="3086364"/>
            <a:ext cx="8856000" cy="0"/>
          </a:xfrm>
          <a:prstGeom prst="line">
            <a:avLst/>
          </a:prstGeom>
          <a:ln w="38100">
            <a:solidFill>
              <a:srgbClr val="4AA2DA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242046" y="3045883"/>
            <a:ext cx="80962" cy="80962"/>
          </a:xfrm>
          <a:prstGeom prst="ellipse">
            <a:avLst/>
          </a:prstGeom>
          <a:solidFill>
            <a:schemeClr val="bg1"/>
          </a:solidFill>
          <a:ln w="25400">
            <a:solidFill>
              <a:srgbClr val="2C94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96479" y="2283968"/>
            <a:ext cx="6151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 </a:t>
            </a:r>
            <a:r>
              <a:rPr lang="en-US" altLang="ko-KR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BMW </a:t>
            </a:r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만들기</a:t>
            </a:r>
            <a:endParaRPr lang="en-US" altLang="ko-KR" sz="3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521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4400" y="82800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sz="2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 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BMW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만들기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(1/2)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8FE-46AA-4BE0-88C7-F5AF093AC2C4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291392" y="829229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420709" y="838771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91392" y="5847222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81039" y="5892199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420709" y="5847222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510356" y="5887715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9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681" y="5937735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930" y="5937735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직사각형 89"/>
          <p:cNvSpPr/>
          <p:nvPr/>
        </p:nvSpPr>
        <p:spPr>
          <a:xfrm>
            <a:off x="1628776" y="1008743"/>
            <a:ext cx="1538244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 아우디 만들어 볼래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417368" y="1412156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379641" y="1731096"/>
            <a:ext cx="2168486" cy="5474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나만의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BMW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모델을 만들기 위해원하시는 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차량 시리즈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선택해주세요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379641" y="2321292"/>
            <a:ext cx="2805616" cy="8203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284135" y="3186623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2905125" y="3256740"/>
            <a:ext cx="304904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2433303" y="3673272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379641" y="3870607"/>
            <a:ext cx="2168486" cy="3095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세부 모델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선택해주세요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3097728" y="2643677"/>
            <a:ext cx="175584" cy="175584"/>
            <a:chOff x="-933651" y="3993245"/>
            <a:chExt cx="175584" cy="175584"/>
          </a:xfrm>
        </p:grpSpPr>
        <p:sp>
          <p:nvSpPr>
            <p:cNvPr id="7" name="타원 6"/>
            <p:cNvSpPr/>
            <p:nvPr/>
          </p:nvSpPr>
          <p:spPr>
            <a:xfrm>
              <a:off x="-933651" y="3993245"/>
              <a:ext cx="175584" cy="175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103" name="그림 102"/>
            <p:cNvPicPr>
              <a:picLocks noChangeAspect="1"/>
            </p:cNvPicPr>
            <p:nvPr/>
          </p:nvPicPr>
          <p:blipFill rotWithShape="1">
            <a:blip r:embed="rId3"/>
            <a:srcRect l="97926" t="34336" r="863" b="47582"/>
            <a:stretch/>
          </p:blipFill>
          <p:spPr>
            <a:xfrm>
              <a:off x="-877141" y="4015799"/>
              <a:ext cx="81815" cy="130476"/>
            </a:xfrm>
            <a:prstGeom prst="rect">
              <a:avLst/>
            </a:prstGeom>
          </p:spPr>
        </p:pic>
      </p:grpSp>
      <p:sp>
        <p:nvSpPr>
          <p:cNvPr id="116" name="직사각형 115"/>
          <p:cNvSpPr/>
          <p:nvPr/>
        </p:nvSpPr>
        <p:spPr>
          <a:xfrm>
            <a:off x="5600700" y="1004015"/>
            <a:ext cx="673947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bmw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i3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5533776" y="1389015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2:38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379641" y="4225109"/>
            <a:ext cx="2805616" cy="8203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3499338" y="1606369"/>
            <a:ext cx="2168486" cy="5359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나만의 </a:t>
            </a:r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BMW i3</a:t>
            </a:r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만들어 보아요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원하시는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트림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선택해주세요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3499338" y="3082990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2:38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706" y="2589713"/>
            <a:ext cx="2057687" cy="28579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401" y="4324891"/>
            <a:ext cx="2784095" cy="676797"/>
          </a:xfrm>
          <a:prstGeom prst="rect">
            <a:avLst/>
          </a:prstGeom>
        </p:spPr>
      </p:pic>
      <p:grpSp>
        <p:nvGrpSpPr>
          <p:cNvPr id="46" name="그룹 45"/>
          <p:cNvGrpSpPr/>
          <p:nvPr/>
        </p:nvGrpSpPr>
        <p:grpSpPr>
          <a:xfrm>
            <a:off x="3104722" y="4548289"/>
            <a:ext cx="175584" cy="175584"/>
            <a:chOff x="-933651" y="3993245"/>
            <a:chExt cx="175584" cy="175584"/>
          </a:xfrm>
        </p:grpSpPr>
        <p:sp>
          <p:nvSpPr>
            <p:cNvPr id="47" name="타원 46"/>
            <p:cNvSpPr/>
            <p:nvPr/>
          </p:nvSpPr>
          <p:spPr>
            <a:xfrm>
              <a:off x="-933651" y="3993245"/>
              <a:ext cx="175584" cy="175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3"/>
            <a:srcRect l="97926" t="34336" r="863" b="47582"/>
            <a:stretch/>
          </p:blipFill>
          <p:spPr>
            <a:xfrm>
              <a:off x="-877141" y="4015799"/>
              <a:ext cx="81815" cy="130476"/>
            </a:xfrm>
            <a:prstGeom prst="rect">
              <a:avLst/>
            </a:prstGeom>
          </p:spPr>
        </p:pic>
      </p:grpSp>
      <p:sp>
        <p:nvSpPr>
          <p:cNvPr id="49" name="직사각형 48"/>
          <p:cNvSpPr/>
          <p:nvPr/>
        </p:nvSpPr>
        <p:spPr>
          <a:xfrm>
            <a:off x="308992" y="5097288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95747" y="5494610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869865" y="5522426"/>
            <a:ext cx="1837266" cy="265110"/>
            <a:chOff x="897468" y="5817216"/>
            <a:chExt cx="1837266" cy="265110"/>
          </a:xfrm>
        </p:grpSpPr>
        <p:sp>
          <p:nvSpPr>
            <p:cNvPr id="54" name="직사각형 53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대화 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3514914" y="2197525"/>
            <a:ext cx="2805616" cy="8203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1769" y="2220618"/>
            <a:ext cx="1219370" cy="79068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8132" y="2221351"/>
            <a:ext cx="1400370" cy="771633"/>
          </a:xfrm>
          <a:prstGeom prst="rect">
            <a:avLst/>
          </a:prstGeom>
        </p:spPr>
      </p:pic>
      <p:grpSp>
        <p:nvGrpSpPr>
          <p:cNvPr id="119" name="그룹 118"/>
          <p:cNvGrpSpPr/>
          <p:nvPr/>
        </p:nvGrpSpPr>
        <p:grpSpPr>
          <a:xfrm>
            <a:off x="6238119" y="2818312"/>
            <a:ext cx="175584" cy="175584"/>
            <a:chOff x="-933651" y="3993245"/>
            <a:chExt cx="175584" cy="175584"/>
          </a:xfrm>
        </p:grpSpPr>
        <p:sp>
          <p:nvSpPr>
            <p:cNvPr id="120" name="타원 119"/>
            <p:cNvSpPr/>
            <p:nvPr/>
          </p:nvSpPr>
          <p:spPr>
            <a:xfrm>
              <a:off x="-933651" y="3993245"/>
              <a:ext cx="175584" cy="175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121" name="그림 120"/>
            <p:cNvPicPr>
              <a:picLocks noChangeAspect="1"/>
            </p:cNvPicPr>
            <p:nvPr/>
          </p:nvPicPr>
          <p:blipFill rotWithShape="1">
            <a:blip r:embed="rId3"/>
            <a:srcRect l="97926" t="34336" r="863" b="47582"/>
            <a:stretch/>
          </p:blipFill>
          <p:spPr>
            <a:xfrm>
              <a:off x="-877141" y="4015799"/>
              <a:ext cx="81815" cy="130476"/>
            </a:xfrm>
            <a:prstGeom prst="rect">
              <a:avLst/>
            </a:prstGeom>
          </p:spPr>
        </p:pic>
      </p:grpSp>
      <p:sp>
        <p:nvSpPr>
          <p:cNvPr id="71" name="직사각형 70"/>
          <p:cNvSpPr/>
          <p:nvPr/>
        </p:nvSpPr>
        <p:spPr>
          <a:xfrm>
            <a:off x="5100270" y="3341705"/>
            <a:ext cx="1174377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Luxury(my22)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533776" y="3726705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2:38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6638062" y="633640"/>
            <a:ext cx="2407115" cy="2752944"/>
            <a:chOff x="5366756" y="948444"/>
            <a:chExt cx="1931425" cy="2130846"/>
          </a:xfrm>
        </p:grpSpPr>
        <p:sp>
          <p:nvSpPr>
            <p:cNvPr id="76" name="직사각형 75"/>
            <p:cNvSpPr/>
            <p:nvPr/>
          </p:nvSpPr>
          <p:spPr>
            <a:xfrm>
              <a:off x="5366756" y="1011944"/>
              <a:ext cx="1774706" cy="206734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883143" y="948444"/>
              <a:ext cx="415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5466196" y="2781300"/>
              <a:ext cx="1589062" cy="24718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확인</a:t>
              </a:r>
              <a:endPara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22" name="꺾인 연결선 21"/>
          <p:cNvCxnSpPr/>
          <p:nvPr/>
        </p:nvCxnSpPr>
        <p:spPr>
          <a:xfrm rot="10800000" flipV="1">
            <a:off x="5498862" y="2007171"/>
            <a:ext cx="1139201" cy="750545"/>
          </a:xfrm>
          <a:prstGeom prst="bentConnector2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/>
        </p:nvGrpSpPr>
        <p:grpSpPr>
          <a:xfrm>
            <a:off x="6865822" y="1016979"/>
            <a:ext cx="1772773" cy="1726952"/>
            <a:chOff x="3685614" y="1418949"/>
            <a:chExt cx="1772773" cy="1726952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85614" y="1418949"/>
              <a:ext cx="1772773" cy="1426866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686400" y="2839799"/>
              <a:ext cx="1771200" cy="306102"/>
            </a:xfrm>
            <a:prstGeom prst="rect">
              <a:avLst/>
            </a:prstGeom>
          </p:spPr>
        </p:pic>
      </p:grpSp>
      <p:sp>
        <p:nvSpPr>
          <p:cNvPr id="86" name="직사각형 85"/>
          <p:cNvSpPr/>
          <p:nvPr/>
        </p:nvSpPr>
        <p:spPr>
          <a:xfrm>
            <a:off x="3499338" y="3929692"/>
            <a:ext cx="2168486" cy="62388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BMW i3 Luxury(MY22)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놀라운 성능의 전기차 입니다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이제 차량의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컬러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선택해주세요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3489013" y="4599783"/>
            <a:ext cx="2805616" cy="8203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79693" y="4625368"/>
            <a:ext cx="378624" cy="374721"/>
          </a:xfrm>
          <a:prstGeom prst="rect">
            <a:avLst/>
          </a:prstGeom>
        </p:spPr>
      </p:pic>
      <p:grpSp>
        <p:nvGrpSpPr>
          <p:cNvPr id="89" name="그룹 88"/>
          <p:cNvGrpSpPr/>
          <p:nvPr/>
        </p:nvGrpSpPr>
        <p:grpSpPr>
          <a:xfrm>
            <a:off x="6200860" y="5265071"/>
            <a:ext cx="175584" cy="175584"/>
            <a:chOff x="-933651" y="3993245"/>
            <a:chExt cx="175584" cy="175584"/>
          </a:xfrm>
        </p:grpSpPr>
        <p:sp>
          <p:nvSpPr>
            <p:cNvPr id="94" name="타원 93"/>
            <p:cNvSpPr/>
            <p:nvPr/>
          </p:nvSpPr>
          <p:spPr>
            <a:xfrm>
              <a:off x="-933651" y="3993245"/>
              <a:ext cx="175584" cy="175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95" name="그림 94"/>
            <p:cNvPicPr>
              <a:picLocks noChangeAspect="1"/>
            </p:cNvPicPr>
            <p:nvPr/>
          </p:nvPicPr>
          <p:blipFill rotWithShape="1">
            <a:blip r:embed="rId3"/>
            <a:srcRect l="97926" t="34336" r="863" b="47582"/>
            <a:stretch/>
          </p:blipFill>
          <p:spPr>
            <a:xfrm>
              <a:off x="-877141" y="4015799"/>
              <a:ext cx="81815" cy="130476"/>
            </a:xfrm>
            <a:prstGeom prst="rect">
              <a:avLst/>
            </a:prstGeom>
          </p:spPr>
        </p:pic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62250" y="4992220"/>
            <a:ext cx="1257207" cy="409632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07377" y="4977352"/>
            <a:ext cx="1261111" cy="428685"/>
          </a:xfrm>
          <a:prstGeom prst="rect">
            <a:avLst/>
          </a:prstGeom>
        </p:spPr>
      </p:pic>
      <p:pic>
        <p:nvPicPr>
          <p:cNvPr id="34" name="그림 33"/>
          <p:cNvPicPr preferRelativeResize="0">
            <a:picLocks/>
          </p:cNvPicPr>
          <p:nvPr/>
        </p:nvPicPr>
        <p:blipFill>
          <a:blip r:embed="rId13"/>
          <a:stretch>
            <a:fillRect/>
          </a:stretch>
        </p:blipFill>
        <p:spPr>
          <a:xfrm>
            <a:off x="5361745" y="4625528"/>
            <a:ext cx="378000" cy="374400"/>
          </a:xfrm>
          <a:prstGeom prst="rect">
            <a:avLst/>
          </a:prstGeom>
        </p:spPr>
      </p:pic>
      <p:grpSp>
        <p:nvGrpSpPr>
          <p:cNvPr id="98" name="그룹 97"/>
          <p:cNvGrpSpPr/>
          <p:nvPr/>
        </p:nvGrpSpPr>
        <p:grpSpPr>
          <a:xfrm>
            <a:off x="6629727" y="3391276"/>
            <a:ext cx="2407115" cy="2752944"/>
            <a:chOff x="5366756" y="948444"/>
            <a:chExt cx="1931425" cy="2130846"/>
          </a:xfrm>
        </p:grpSpPr>
        <p:sp>
          <p:nvSpPr>
            <p:cNvPr id="110" name="직사각형 109"/>
            <p:cNvSpPr/>
            <p:nvPr/>
          </p:nvSpPr>
          <p:spPr>
            <a:xfrm>
              <a:off x="5366756" y="1011944"/>
              <a:ext cx="1774706" cy="206734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883143" y="948444"/>
              <a:ext cx="415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112" name="모서리가 둥근 직사각형 111"/>
            <p:cNvSpPr/>
            <p:nvPr/>
          </p:nvSpPr>
          <p:spPr>
            <a:xfrm>
              <a:off x="5466196" y="2781300"/>
              <a:ext cx="1589062" cy="24718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확인</a:t>
              </a:r>
              <a:endPara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127" name="꺾인 연결선 126"/>
          <p:cNvCxnSpPr/>
          <p:nvPr/>
        </p:nvCxnSpPr>
        <p:spPr>
          <a:xfrm rot="10800000" flipV="1">
            <a:off x="5851599" y="4465864"/>
            <a:ext cx="778129" cy="371459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3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38331" y="4094512"/>
            <a:ext cx="1842610" cy="1137553"/>
          </a:xfrm>
          <a:prstGeom prst="rect">
            <a:avLst/>
          </a:prstGeom>
        </p:spPr>
      </p:pic>
      <p:sp>
        <p:nvSpPr>
          <p:cNvPr id="128" name="직사각형 127"/>
          <p:cNvSpPr/>
          <p:nvPr/>
        </p:nvSpPr>
        <p:spPr>
          <a:xfrm>
            <a:off x="3425064" y="5494610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9" name="그룹 128"/>
          <p:cNvGrpSpPr/>
          <p:nvPr/>
        </p:nvGrpSpPr>
        <p:grpSpPr>
          <a:xfrm>
            <a:off x="3999182" y="5522426"/>
            <a:ext cx="1837266" cy="265110"/>
            <a:chOff x="897468" y="5817216"/>
            <a:chExt cx="1837266" cy="265110"/>
          </a:xfrm>
        </p:grpSpPr>
        <p:sp>
          <p:nvSpPr>
            <p:cNvPr id="130" name="직사각형 129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대화 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2" name="Picture 2" descr="https://static.thenounproject.com/png/1324750-200.png"/>
          <p:cNvPicPr>
            <a:picLocks noChangeAspect="1" noChangeArrowheads="1"/>
          </p:cNvPicPr>
          <p:nvPr/>
        </p:nvPicPr>
        <p:blipFill>
          <a:blip r:embed="rId15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538" y="4983948"/>
            <a:ext cx="211468" cy="204997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2" descr="https://static.thenounproject.com/png/1324750-200.png"/>
          <p:cNvPicPr>
            <a:picLocks noChangeAspect="1" noChangeArrowheads="1"/>
          </p:cNvPicPr>
          <p:nvPr/>
        </p:nvPicPr>
        <p:blipFill>
          <a:blip r:embed="rId15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538" y="2928075"/>
            <a:ext cx="211468" cy="204997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62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4400" y="82800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sz="2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 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BMW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만들기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(2/2)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14524" y="811236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14524" y="5829229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04171" y="5874206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9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813" y="5919742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직사각형 89"/>
          <p:cNvSpPr/>
          <p:nvPr/>
        </p:nvSpPr>
        <p:spPr>
          <a:xfrm>
            <a:off x="1628776" y="971699"/>
            <a:ext cx="1561376" cy="4945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Fluid Black with highlight BMW blue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423148" y="1526944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2:39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02773" y="1713103"/>
            <a:ext cx="2168486" cy="5474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Fluid Black with highlight </a:t>
            </a:r>
            <a:r>
              <a:rPr lang="en-US" altLang="ko-KR" sz="10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bmw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blue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멋진 컬러입니다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이제 시트를 선택해주세요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402773" y="2303299"/>
            <a:ext cx="2805616" cy="8203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307267" y="3168630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2:39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2423148" y="3248272"/>
            <a:ext cx="810013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천연 가죽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2456435" y="3655279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2:39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20860" y="2625684"/>
            <a:ext cx="175584" cy="175584"/>
            <a:chOff x="-933651" y="3993245"/>
            <a:chExt cx="175584" cy="175584"/>
          </a:xfrm>
        </p:grpSpPr>
        <p:sp>
          <p:nvSpPr>
            <p:cNvPr id="7" name="타원 6"/>
            <p:cNvSpPr/>
            <p:nvPr/>
          </p:nvSpPr>
          <p:spPr>
            <a:xfrm>
              <a:off x="-933651" y="3993245"/>
              <a:ext cx="175584" cy="175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103" name="그림 102"/>
            <p:cNvPicPr>
              <a:picLocks noChangeAspect="1"/>
            </p:cNvPicPr>
            <p:nvPr/>
          </p:nvPicPr>
          <p:blipFill rotWithShape="1">
            <a:blip r:embed="rId3"/>
            <a:srcRect l="97926" t="34336" r="863" b="47582"/>
            <a:stretch/>
          </p:blipFill>
          <p:spPr>
            <a:xfrm>
              <a:off x="-877141" y="4015799"/>
              <a:ext cx="81815" cy="130476"/>
            </a:xfrm>
            <a:prstGeom prst="rect">
              <a:avLst/>
            </a:prstGeom>
          </p:spPr>
        </p:pic>
      </p:grpSp>
      <p:sp>
        <p:nvSpPr>
          <p:cNvPr id="52" name="직사각형 51"/>
          <p:cNvSpPr/>
          <p:nvPr/>
        </p:nvSpPr>
        <p:spPr>
          <a:xfrm>
            <a:off x="318879" y="5476617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892997" y="5504433"/>
            <a:ext cx="1837266" cy="265110"/>
            <a:chOff x="897468" y="5817216"/>
            <a:chExt cx="1837266" cy="265110"/>
          </a:xfrm>
        </p:grpSpPr>
        <p:sp>
          <p:nvSpPr>
            <p:cNvPr id="54" name="직사각형 53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대화 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010" y="2374320"/>
            <a:ext cx="551697" cy="65514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848" y="2390897"/>
            <a:ext cx="515021" cy="621986"/>
          </a:xfrm>
          <a:prstGeom prst="rect">
            <a:avLst/>
          </a:prstGeom>
        </p:spPr>
      </p:pic>
      <p:sp>
        <p:nvSpPr>
          <p:cNvPr id="126" name="직사각형 125"/>
          <p:cNvSpPr/>
          <p:nvPr/>
        </p:nvSpPr>
        <p:spPr>
          <a:xfrm>
            <a:off x="3443841" y="820778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3443841" y="5829229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3533488" y="5869722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30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062" y="5919742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" name="직사각형 153"/>
          <p:cNvSpPr/>
          <p:nvPr/>
        </p:nvSpPr>
        <p:spPr>
          <a:xfrm>
            <a:off x="3448196" y="5476617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5" name="그룹 154"/>
          <p:cNvGrpSpPr/>
          <p:nvPr/>
        </p:nvGrpSpPr>
        <p:grpSpPr>
          <a:xfrm>
            <a:off x="4022314" y="5504433"/>
            <a:ext cx="1837266" cy="265110"/>
            <a:chOff x="897468" y="5817216"/>
            <a:chExt cx="1837266" cy="265110"/>
          </a:xfrm>
        </p:grpSpPr>
        <p:sp>
          <p:nvSpPr>
            <p:cNvPr id="156" name="직사각형 155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대화 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8" name="직사각형 157"/>
          <p:cNvSpPr/>
          <p:nvPr/>
        </p:nvSpPr>
        <p:spPr>
          <a:xfrm>
            <a:off x="3512119" y="910669"/>
            <a:ext cx="2211938" cy="32158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나만의 </a:t>
            </a:r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BMW i3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탄생했습니다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시승을 신청해보세요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7459" y="1526944"/>
            <a:ext cx="1913303" cy="130012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47458" y="2880720"/>
            <a:ext cx="1913303" cy="1111621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3512119" y="4186300"/>
            <a:ext cx="2211938" cy="240424"/>
            <a:chOff x="3631862" y="4535060"/>
            <a:chExt cx="2211938" cy="240424"/>
          </a:xfrm>
        </p:grpSpPr>
        <p:sp>
          <p:nvSpPr>
            <p:cNvPr id="182" name="모서리가 둥근 직사각형 181"/>
            <p:cNvSpPr/>
            <p:nvPr/>
          </p:nvSpPr>
          <p:spPr>
            <a:xfrm>
              <a:off x="3631862" y="4535060"/>
              <a:ext cx="1071830" cy="24042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다시 만들기</a:t>
              </a:r>
              <a:endPara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3" name="모서리가 둥근 직사각형 182"/>
            <p:cNvSpPr/>
            <p:nvPr/>
          </p:nvSpPr>
          <p:spPr>
            <a:xfrm>
              <a:off x="4771970" y="4535060"/>
              <a:ext cx="1071830" cy="24042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트림 변경</a:t>
              </a:r>
              <a:endPara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512119" y="4456696"/>
            <a:ext cx="2211938" cy="240424"/>
            <a:chOff x="3631862" y="4840624"/>
            <a:chExt cx="2211938" cy="240424"/>
          </a:xfrm>
        </p:grpSpPr>
        <p:sp>
          <p:nvSpPr>
            <p:cNvPr id="184" name="모서리가 둥근 직사각형 183"/>
            <p:cNvSpPr/>
            <p:nvPr/>
          </p:nvSpPr>
          <p:spPr>
            <a:xfrm>
              <a:off x="3631862" y="4840624"/>
              <a:ext cx="1071830" cy="24042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컬러 변경</a:t>
              </a:r>
              <a:endPara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5" name="모서리가 둥근 직사각형 184"/>
            <p:cNvSpPr/>
            <p:nvPr/>
          </p:nvSpPr>
          <p:spPr>
            <a:xfrm>
              <a:off x="4771970" y="4840624"/>
              <a:ext cx="1071830" cy="24042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시트 변경</a:t>
              </a:r>
              <a:endPara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87" name="그룹 186"/>
          <p:cNvGrpSpPr/>
          <p:nvPr/>
        </p:nvGrpSpPr>
        <p:grpSpPr>
          <a:xfrm>
            <a:off x="3512119" y="4737613"/>
            <a:ext cx="2211938" cy="240424"/>
            <a:chOff x="3631862" y="4840624"/>
            <a:chExt cx="2211938" cy="240424"/>
          </a:xfrm>
        </p:grpSpPr>
        <p:sp>
          <p:nvSpPr>
            <p:cNvPr id="188" name="모서리가 둥근 직사각형 187"/>
            <p:cNvSpPr/>
            <p:nvPr/>
          </p:nvSpPr>
          <p:spPr>
            <a:xfrm>
              <a:off x="3631862" y="4840624"/>
              <a:ext cx="1071830" cy="24042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시승 신청</a:t>
              </a:r>
              <a:endPara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9" name="모서리가 둥근 직사각형 188"/>
            <p:cNvSpPr/>
            <p:nvPr/>
          </p:nvSpPr>
          <p:spPr>
            <a:xfrm>
              <a:off x="4771970" y="4840624"/>
              <a:ext cx="1071830" cy="24042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딜러 위치 찾기</a:t>
              </a:r>
              <a:endPara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192" name="꺾인 연결선 191"/>
          <p:cNvCxnSpPr>
            <a:stCxn id="199" idx="1"/>
          </p:cNvCxnSpPr>
          <p:nvPr/>
        </p:nvCxnSpPr>
        <p:spPr>
          <a:xfrm rot="10800000" flipV="1">
            <a:off x="4022316" y="1530788"/>
            <a:ext cx="2546487" cy="3182075"/>
          </a:xfrm>
          <a:prstGeom prst="bentConnector2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6506331" y="1391901"/>
            <a:ext cx="2347117" cy="307777"/>
          </a:xfrm>
          <a:prstGeom prst="rect">
            <a:avLst/>
          </a:prstGeom>
          <a:ln w="15875">
            <a:noFill/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시승 신청 시나리오로 연결</a:t>
            </a:r>
            <a:endParaRPr lang="ko-KR" altLang="en-US" sz="1400" dirty="0"/>
          </a:p>
        </p:txBody>
      </p:sp>
      <p:sp>
        <p:nvSpPr>
          <p:cNvPr id="193" name="직사각형 192"/>
          <p:cNvSpPr/>
          <p:nvPr/>
        </p:nvSpPr>
        <p:spPr>
          <a:xfrm>
            <a:off x="6818641" y="4612323"/>
            <a:ext cx="1603526" cy="523220"/>
          </a:xfrm>
          <a:prstGeom prst="rect">
            <a:avLst/>
          </a:prstGeom>
          <a:ln w="15875">
            <a:noFill/>
          </a:ln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딜러 위치 찾기 시나리오로 연결</a:t>
            </a:r>
            <a:endParaRPr lang="ko-KR" altLang="en-US" sz="1400" dirty="0"/>
          </a:p>
        </p:txBody>
      </p:sp>
      <p:cxnSp>
        <p:nvCxnSpPr>
          <p:cNvPr id="194" name="직선 화살표 연결선 193"/>
          <p:cNvCxnSpPr>
            <a:stCxn id="198" idx="1"/>
          </p:cNvCxnSpPr>
          <p:nvPr/>
        </p:nvCxnSpPr>
        <p:spPr>
          <a:xfrm flipH="1" flipV="1">
            <a:off x="5730809" y="4848093"/>
            <a:ext cx="1146043" cy="10692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5" name="Picture 2" descr="https://static.thenounproject.com/png/1324750-200.png"/>
          <p:cNvPicPr>
            <a:picLocks noChangeAspect="1" noChangeArrowheads="1"/>
          </p:cNvPicPr>
          <p:nvPr/>
        </p:nvPicPr>
        <p:blipFill>
          <a:blip r:embed="rId8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698" y="4916031"/>
            <a:ext cx="211468" cy="204997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2" descr="https://static.thenounproject.com/png/1324750-200.png"/>
          <p:cNvPicPr>
            <a:picLocks noChangeAspect="1" noChangeArrowheads="1"/>
          </p:cNvPicPr>
          <p:nvPr/>
        </p:nvPicPr>
        <p:blipFill>
          <a:blip r:embed="rId8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158" y="4965955"/>
            <a:ext cx="211468" cy="204997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8" name="직사각형 197"/>
          <p:cNvSpPr/>
          <p:nvPr/>
        </p:nvSpPr>
        <p:spPr>
          <a:xfrm>
            <a:off x="6876852" y="4599610"/>
            <a:ext cx="1391268" cy="51834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6568802" y="1361899"/>
            <a:ext cx="2200477" cy="3377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200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543300" y="6625770"/>
            <a:ext cx="2057400" cy="190046"/>
          </a:xfrm>
        </p:spPr>
        <p:txBody>
          <a:bodyPr/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3437971" y="5027246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2:39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407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290934" y="3086364"/>
            <a:ext cx="8856000" cy="0"/>
          </a:xfrm>
          <a:prstGeom prst="line">
            <a:avLst/>
          </a:prstGeom>
          <a:ln w="38100">
            <a:solidFill>
              <a:srgbClr val="4AA2DA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242046" y="3045883"/>
            <a:ext cx="80962" cy="80962"/>
          </a:xfrm>
          <a:prstGeom prst="ellipse">
            <a:avLst/>
          </a:prstGeom>
          <a:solidFill>
            <a:schemeClr val="bg1"/>
          </a:solidFill>
          <a:ln w="25400">
            <a:solidFill>
              <a:srgbClr val="2C94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97655" y="2283968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카탈로그 안내</a:t>
            </a:r>
            <a:endParaRPr lang="en-US" altLang="ko-KR" sz="3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935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4400" y="82800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2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카탈로그 안내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07330" y="833008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07330" y="5851001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96977" y="5895978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9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619" y="5941514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직사각형 51"/>
          <p:cNvSpPr/>
          <p:nvPr/>
        </p:nvSpPr>
        <p:spPr>
          <a:xfrm>
            <a:off x="211685" y="5498389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785803" y="5526205"/>
            <a:ext cx="1837266" cy="265110"/>
            <a:chOff x="897468" y="5817216"/>
            <a:chExt cx="1837266" cy="265110"/>
          </a:xfrm>
        </p:grpSpPr>
        <p:sp>
          <p:nvSpPr>
            <p:cNvPr id="54" name="직사각형 53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대화 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6" name="직사각형 125"/>
          <p:cNvSpPr/>
          <p:nvPr/>
        </p:nvSpPr>
        <p:spPr>
          <a:xfrm>
            <a:off x="3336647" y="842550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3336647" y="5851001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3426294" y="5891494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30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868" y="5941514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" name="직사각형 153"/>
          <p:cNvSpPr/>
          <p:nvPr/>
        </p:nvSpPr>
        <p:spPr>
          <a:xfrm>
            <a:off x="3341002" y="5498389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5" name="그룹 154"/>
          <p:cNvGrpSpPr/>
          <p:nvPr/>
        </p:nvGrpSpPr>
        <p:grpSpPr>
          <a:xfrm>
            <a:off x="3915120" y="5526205"/>
            <a:ext cx="1837266" cy="265110"/>
            <a:chOff x="897468" y="5817216"/>
            <a:chExt cx="1837266" cy="265110"/>
          </a:xfrm>
        </p:grpSpPr>
        <p:sp>
          <p:nvSpPr>
            <p:cNvPr id="156" name="직사각형 155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대화 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296977" y="1661208"/>
            <a:ext cx="2168486" cy="863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모델 선택이 필요합니다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내 </a:t>
            </a:r>
            <a:r>
              <a:rPr lang="en-US" altLang="ko-KR" sz="1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BMW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만들기로 견적을 보았던 </a:t>
            </a: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BMW i3 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모델의 카탈로그를 안내할까요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?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194400" y="2863861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2:37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296977" y="2609333"/>
            <a:ext cx="716399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예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1068492" y="2609333"/>
            <a:ext cx="1732251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아니요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다른 모델 선택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562100" y="3128689"/>
            <a:ext cx="1517371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아니요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다른 모델 선택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329820" y="3532102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2:37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93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543300" y="6625770"/>
            <a:ext cx="2057400" cy="190046"/>
          </a:xfrm>
        </p:spPr>
        <p:txBody>
          <a:bodyPr/>
          <a:lstStyle/>
          <a:p>
            <a:fld id="{2DCB18FE-46AA-4BE0-88C7-F5AF093AC2C4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1876961" y="1008743"/>
            <a:ext cx="1290058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카탈로그 보고싶어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417368" y="1412156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03441" y="3798021"/>
            <a:ext cx="2372600" cy="5474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어떤 모델의 카탈로그를 원하시나요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303441" y="4388217"/>
            <a:ext cx="2805616" cy="8203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68430" y="5275928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3021528" y="4710602"/>
            <a:ext cx="175584" cy="175584"/>
            <a:chOff x="-933651" y="3993245"/>
            <a:chExt cx="175584" cy="175584"/>
          </a:xfrm>
        </p:grpSpPr>
        <p:sp>
          <p:nvSpPr>
            <p:cNvPr id="96" name="타원 95"/>
            <p:cNvSpPr/>
            <p:nvPr/>
          </p:nvSpPr>
          <p:spPr>
            <a:xfrm>
              <a:off x="-933651" y="3993245"/>
              <a:ext cx="175584" cy="175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97" name="그림 96"/>
            <p:cNvPicPr>
              <a:picLocks noChangeAspect="1"/>
            </p:cNvPicPr>
            <p:nvPr/>
          </p:nvPicPr>
          <p:blipFill rotWithShape="1">
            <a:blip r:embed="rId3"/>
            <a:srcRect l="97926" t="34336" r="863" b="47582"/>
            <a:stretch/>
          </p:blipFill>
          <p:spPr>
            <a:xfrm>
              <a:off x="-877141" y="4015799"/>
              <a:ext cx="81815" cy="130476"/>
            </a:xfrm>
            <a:prstGeom prst="rect">
              <a:avLst/>
            </a:prstGeom>
          </p:spPr>
        </p:pic>
      </p:grpSp>
      <p:pic>
        <p:nvPicPr>
          <p:cNvPr id="98" name="그림 9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506" y="4656638"/>
            <a:ext cx="2057687" cy="285790"/>
          </a:xfrm>
          <a:prstGeom prst="rect">
            <a:avLst/>
          </a:prstGeom>
        </p:spPr>
      </p:pic>
      <p:sp>
        <p:nvSpPr>
          <p:cNvPr id="100" name="직사각형 99"/>
          <p:cNvSpPr/>
          <p:nvPr/>
        </p:nvSpPr>
        <p:spPr>
          <a:xfrm>
            <a:off x="5967739" y="905200"/>
            <a:ext cx="323954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514967" y="1312207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3461305" y="1600020"/>
            <a:ext cx="1915884" cy="5474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BMW 3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시리즈의 카탈로그를 다운로드 할까요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3461304" y="2192494"/>
            <a:ext cx="1258659" cy="2211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카탈로그 다운로드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4779263" y="2185467"/>
            <a:ext cx="1071830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웹으로 보기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435138" y="2439057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5261738" y="2723469"/>
            <a:ext cx="951593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웹으로 보기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463681" y="3126882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6482413" y="1219662"/>
            <a:ext cx="2407115" cy="2752944"/>
            <a:chOff x="5366756" y="948444"/>
            <a:chExt cx="1931425" cy="2130846"/>
          </a:xfrm>
        </p:grpSpPr>
        <p:sp>
          <p:nvSpPr>
            <p:cNvPr id="109" name="직사각형 108"/>
            <p:cNvSpPr/>
            <p:nvPr/>
          </p:nvSpPr>
          <p:spPr>
            <a:xfrm>
              <a:off x="5366756" y="1011944"/>
              <a:ext cx="1774706" cy="206734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883143" y="948444"/>
              <a:ext cx="415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111" name="모서리가 둥근 직사각형 110"/>
            <p:cNvSpPr/>
            <p:nvPr/>
          </p:nvSpPr>
          <p:spPr>
            <a:xfrm>
              <a:off x="5466196" y="2781300"/>
              <a:ext cx="1589062" cy="24718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확인</a:t>
              </a:r>
              <a:endPara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112" name="꺾인 연결선 111"/>
          <p:cNvCxnSpPr>
            <a:stCxn id="109" idx="1"/>
          </p:cNvCxnSpPr>
          <p:nvPr/>
        </p:nvCxnSpPr>
        <p:spPr>
          <a:xfrm rot="10800000">
            <a:off x="5874679" y="2296966"/>
            <a:ext cx="607735" cy="340188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2" descr="https://static.thenounproject.com/png/1324750-200.png"/>
          <p:cNvPicPr>
            <a:picLocks noChangeAspect="1" noChangeArrowheads="1"/>
          </p:cNvPicPr>
          <p:nvPr/>
        </p:nvPicPr>
        <p:blipFill>
          <a:blip r:embed="rId5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738" y="2325306"/>
            <a:ext cx="211468" cy="204997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그림 1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3412" y="1543005"/>
            <a:ext cx="1305107" cy="924054"/>
          </a:xfrm>
          <a:prstGeom prst="rect">
            <a:avLst/>
          </a:prstGeom>
        </p:spPr>
      </p:pic>
      <p:pic>
        <p:nvPicPr>
          <p:cNvPr id="115" name="그림 1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2466" y="2452717"/>
            <a:ext cx="1286054" cy="895475"/>
          </a:xfrm>
          <a:prstGeom prst="rect">
            <a:avLst/>
          </a:prstGeom>
        </p:spPr>
      </p:pic>
      <p:pic>
        <p:nvPicPr>
          <p:cNvPr id="116" name="그림 1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16070" y="3348192"/>
            <a:ext cx="1282450" cy="23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43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3142</TotalTime>
  <Words>2157</Words>
  <Application>Microsoft Office PowerPoint</Application>
  <PresentationFormat>화면 슬라이드 쇼(4:3)</PresentationFormat>
  <Paragraphs>644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39</vt:i4>
      </vt:variant>
    </vt:vector>
  </HeadingPairs>
  <TitlesOfParts>
    <vt:vector size="48" baseType="lpstr">
      <vt:lpstr>나눔고딕</vt:lpstr>
      <vt:lpstr>나눔바른고딕</vt:lpstr>
      <vt:lpstr>맑은 고딕</vt:lpstr>
      <vt:lpstr>Arial</vt:lpstr>
      <vt:lpstr>Calibri</vt:lpstr>
      <vt:lpstr>Calibri Light</vt:lpstr>
      <vt:lpstr>Wingdings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ckim</dc:creator>
  <cp:lastModifiedBy>asdf</cp:lastModifiedBy>
  <cp:revision>146</cp:revision>
  <dcterms:created xsi:type="dcterms:W3CDTF">2019-08-08T06:58:47Z</dcterms:created>
  <dcterms:modified xsi:type="dcterms:W3CDTF">2022-02-23T02:02:40Z</dcterms:modified>
</cp:coreProperties>
</file>