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98" r:id="rId5"/>
    <p:sldId id="265" r:id="rId6"/>
    <p:sldId id="260" r:id="rId7"/>
    <p:sldId id="264" r:id="rId8"/>
    <p:sldId id="343" r:id="rId9"/>
    <p:sldId id="299" r:id="rId10"/>
    <p:sldId id="271" r:id="rId11"/>
    <p:sldId id="338" r:id="rId12"/>
    <p:sldId id="334" r:id="rId13"/>
    <p:sldId id="340" r:id="rId14"/>
    <p:sldId id="339" r:id="rId15"/>
    <p:sldId id="335" r:id="rId16"/>
    <p:sldId id="303" r:id="rId17"/>
    <p:sldId id="304" r:id="rId18"/>
    <p:sldId id="305" r:id="rId19"/>
    <p:sldId id="306" r:id="rId20"/>
    <p:sldId id="307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9" r:id="rId29"/>
    <p:sldId id="330" r:id="rId30"/>
    <p:sldId id="332" r:id="rId31"/>
    <p:sldId id="331" r:id="rId32"/>
    <p:sldId id="333" r:id="rId33"/>
    <p:sldId id="329" r:id="rId34"/>
    <p:sldId id="326" r:id="rId35"/>
    <p:sldId id="320" r:id="rId36"/>
    <p:sldId id="321" r:id="rId37"/>
    <p:sldId id="296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5FDAD32F-31CD-4AA6-9DB4-EE8DF9C84829}">
          <p14:sldIdLst>
            <p14:sldId id="256"/>
          </p14:sldIdLst>
        </p14:section>
        <p14:section name="목차" id="{8457EE74-D34A-4737-8CF0-44849A6D9924}">
          <p14:sldIdLst>
            <p14:sldId id="297"/>
          </p14:sldIdLst>
        </p14:section>
        <p14:section name="1.기본화면" id="{7BA49A1E-8AD1-40BB-A7CE-9268C224CCA0}">
          <p14:sldIdLst>
            <p14:sldId id="298"/>
            <p14:sldId id="265"/>
          </p14:sldIdLst>
        </p14:section>
        <p14:section name="내 BMW 만들기" id="{55DBC03F-BA8B-4F59-80C3-EB5964DD4D71}">
          <p14:sldIdLst>
            <p14:sldId id="260"/>
            <p14:sldId id="264"/>
            <p14:sldId id="343"/>
            <p14:sldId id="299"/>
          </p14:sldIdLst>
        </p14:section>
        <p14:section name="카탈로그 안내" id="{DB19B7D3-572E-478C-979D-1033A234C444}">
          <p14:sldIdLst>
            <p14:sldId id="271"/>
            <p14:sldId id="338"/>
          </p14:sldIdLst>
        </p14:section>
        <p14:section name="금융 프로그램 안내" id="{30E3F326-F9E1-4D14-B172-CE0C49966D1D}">
          <p14:sldIdLst>
            <p14:sldId id="334"/>
            <p14:sldId id="340"/>
            <p14:sldId id="339"/>
          </p14:sldIdLst>
        </p14:section>
        <p14:section name="시승 신청" id="{F16EB4C4-0FAB-4367-85B0-A02D010A40C9}">
          <p14:sldIdLst>
            <p14:sldId id="335"/>
            <p14:sldId id="303"/>
            <p14:sldId id="304"/>
            <p14:sldId id="305"/>
          </p14:sldIdLst>
        </p14:section>
        <p14:section name="딜러 위치 찾기" id="{9B1F5547-8387-4266-B135-3DED666B4E69}">
          <p14:sldIdLst>
            <p14:sldId id="306"/>
            <p14:sldId id="307"/>
            <p14:sldId id="309"/>
          </p14:sldIdLst>
        </p14:section>
        <p14:section name="서비스 센터 찾기" id="{75CE562C-9B2E-4476-B236-A3B8541EE5E7}">
          <p14:sldIdLst>
            <p14:sldId id="310"/>
            <p14:sldId id="311"/>
            <p14:sldId id="312"/>
          </p14:sldIdLst>
        </p14:section>
        <p14:section name="공식 인증 중고차 안내" id="{BB23BC7F-9576-4BF0-8F3B-E1830AD21692}">
          <p14:sldIdLst>
            <p14:sldId id="313"/>
            <p14:sldId id="314"/>
            <p14:sldId id="315"/>
            <p14:sldId id="319"/>
          </p14:sldIdLst>
        </p14:section>
        <p14:section name="무상 보증 기간 조회" id="{9B8DDC32-CAE6-4DA7-ADFB-0C4DA9F10AE0}">
          <p14:sldIdLst>
            <p14:sldId id="330"/>
            <p14:sldId id="332"/>
          </p14:sldIdLst>
        </p14:section>
        <p14:section name="리콜 및 레몬법 대상 차량 조회" id="{CD873655-A33B-4AF7-A0AB-36D1FC9ED9A0}">
          <p14:sldIdLst>
            <p14:sldId id="331"/>
            <p14:sldId id="333"/>
          </p14:sldIdLst>
        </p14:section>
        <p14:section name="멤버십 서비스 안내" id="{AA220242-2787-4A78-BB35-E602B02DC6A1}">
          <p14:sldIdLst>
            <p14:sldId id="329"/>
            <p14:sldId id="326"/>
          </p14:sldIdLst>
        </p14:section>
        <p14:section name="이벤트 및 프로모션 안내" id="{4018A18F-4189-4125-A4EF-418598B61FC5}">
          <p14:sldIdLst>
            <p14:sldId id="320"/>
            <p14:sldId id="321"/>
          </p14:sldIdLst>
        </p14:section>
        <p14:section name="뒤표지" id="{D80D20CF-1A24-49BB-9FA5-AFFDA70E7E8D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320" autoAdjust="0"/>
  </p:normalViewPr>
  <p:slideViewPr>
    <p:cSldViewPr snapToGrid="0" showGuides="1">
      <p:cViewPr varScale="1">
        <p:scale>
          <a:sx n="57" d="100"/>
          <a:sy n="57" d="100"/>
        </p:scale>
        <p:origin x="124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BF15-9719-48C0-B351-02F1B5DAA302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0BD68-5686-40B3-995B-04DC459FA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89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F28AA-82D0-4E6B-BE7B-2367B93DFA78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69C67-802B-48DA-BCFB-9EEFBDF4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5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25" y="2874790"/>
            <a:ext cx="9142476" cy="3116062"/>
          </a:xfrm>
          <a:prstGeom prst="rect">
            <a:avLst/>
          </a:prstGeom>
          <a:solidFill>
            <a:srgbClr val="238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19" y="6133874"/>
            <a:ext cx="1787252" cy="550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45" y="-537701"/>
            <a:ext cx="2166800" cy="21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76516" y="1013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711388" y="1013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376516" y="6031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66163" y="6076199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711388" y="6031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1035" y="6071715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9" name="Picture 2" descr="black chat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3" y="1088980"/>
            <a:ext cx="407380" cy="40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lack play 6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05" y="6121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lack play 6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09" y="6121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1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013505"/>
            <a:ext cx="7772400" cy="884301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743" y="265860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48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4" y="56284"/>
            <a:ext cx="8589854" cy="356040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85" y="520008"/>
            <a:ext cx="8589853" cy="5982709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 b="1"/>
            </a:lvl1pPr>
            <a:lvl2pPr>
              <a:lnSpc>
                <a:spcPct val="100000"/>
              </a:lnSpc>
              <a:defRPr sz="1400"/>
            </a:lvl2pPr>
            <a:lvl3pPr marL="1143000" indent="-228600">
              <a:lnSpc>
                <a:spcPct val="100000"/>
              </a:lnSpc>
              <a:buFont typeface="Calibri" panose="020F0502020204030204" pitchFamily="34" charset="0"/>
              <a:buChar char="–"/>
              <a:defRPr sz="12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12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>
            <a:lvl1pPr algn="ctr">
              <a:defRPr sz="1050" b="0"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</a:t>
            </a:r>
            <a:fld id="{7A09377D-8C67-4BD4-BF13-581EAE939708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83484" y="456214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3484" y="6562815"/>
            <a:ext cx="8589854" cy="62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ë¤ì´íì¤í¸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090" y="6629146"/>
            <a:ext cx="806133" cy="1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01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898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69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268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039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104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3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283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47623" y="6663303"/>
            <a:ext cx="7077533" cy="0"/>
          </a:xfrm>
          <a:prstGeom prst="line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3146" y="6524809"/>
            <a:ext cx="511786" cy="27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2DCB18FE-46AA-4BE0-88C7-F5AF093AC2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283676"/>
            <a:ext cx="9906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9084932" y="6556449"/>
            <a:ext cx="60671" cy="2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1618" y="6555581"/>
            <a:ext cx="2242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ⓒ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2020. NHN </a:t>
            </a:r>
            <a:r>
              <a:rPr lang="en-US" altLang="ko-KR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diquest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Inc. all rights reserved.</a:t>
            </a:r>
          </a:p>
        </p:txBody>
      </p:sp>
      <p:pic>
        <p:nvPicPr>
          <p:cNvPr id="13" name="Picture 2" descr="ë¤ì´íì¤í¸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3835" y="6584346"/>
            <a:ext cx="752610" cy="15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 userDrawn="1"/>
        </p:nvGrpSpPr>
        <p:grpSpPr>
          <a:xfrm>
            <a:off x="323628" y="938124"/>
            <a:ext cx="656927" cy="45719"/>
            <a:chOff x="307975" y="1199743"/>
            <a:chExt cx="620790" cy="45719"/>
          </a:xfrm>
        </p:grpSpPr>
        <p:sp>
          <p:nvSpPr>
            <p:cNvPr id="15" name="직사각형 14"/>
            <p:cNvSpPr/>
            <p:nvPr/>
          </p:nvSpPr>
          <p:spPr>
            <a:xfrm>
              <a:off x="307975" y="1199743"/>
              <a:ext cx="206930" cy="45719"/>
            </a:xfrm>
            <a:prstGeom prst="rect">
              <a:avLst/>
            </a:prstGeom>
            <a:solidFill>
              <a:srgbClr val="67C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srgbClr val="0070C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4905" y="1199743"/>
              <a:ext cx="20693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1835" y="1199743"/>
              <a:ext cx="206930" cy="45719"/>
            </a:xfrm>
            <a:prstGeom prst="rect">
              <a:avLst/>
            </a:prstGeom>
            <a:solidFill>
              <a:srgbClr val="0A5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48" y="-316320"/>
            <a:ext cx="919570" cy="9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82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16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713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371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6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4" y="56284"/>
            <a:ext cx="8589854" cy="356040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3485" y="520009"/>
            <a:ext cx="8589853" cy="68395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400" b="1"/>
            </a:lvl1pPr>
            <a:lvl2pPr>
              <a:lnSpc>
                <a:spcPct val="100000"/>
              </a:lnSpc>
              <a:defRPr sz="1400"/>
            </a:lvl2pPr>
            <a:lvl3pPr marL="1143000" indent="-228600">
              <a:lnSpc>
                <a:spcPct val="100000"/>
              </a:lnSpc>
              <a:buFont typeface="Calibri" panose="020F0502020204030204" pitchFamily="34" charset="0"/>
              <a:buChar char="–"/>
              <a:defRPr sz="12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12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83484" y="456214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19" y="6493168"/>
            <a:ext cx="1266211" cy="360000"/>
          </a:xfrm>
          <a:prstGeom prst="rect">
            <a:avLst/>
          </a:prstGeom>
        </p:spPr>
      </p:pic>
      <p:cxnSp>
        <p:nvCxnSpPr>
          <p:cNvPr id="77" name="직선 연결선 76"/>
          <p:cNvCxnSpPr/>
          <p:nvPr userDrawn="1"/>
        </p:nvCxnSpPr>
        <p:spPr>
          <a:xfrm>
            <a:off x="283484" y="6531977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20619" y="6572754"/>
            <a:ext cx="715584" cy="200828"/>
          </a:xfrm>
        </p:spPr>
        <p:txBody>
          <a:bodyPr/>
          <a:lstStyle>
            <a:lvl1pPr algn="ctr">
              <a:defRPr sz="1000"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1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 userDrawn="1"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283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283676"/>
            <a:ext cx="9906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48" y="-316320"/>
            <a:ext cx="919570" cy="9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3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1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8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0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8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8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2.png"/><Relationship Id="rId7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6.png"/><Relationship Id="rId7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5" Type="http://schemas.openxmlformats.org/officeDocument/2006/relationships/image" Target="../media/image12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" y="271854"/>
            <a:ext cx="9079723" cy="628789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49527" y="3415802"/>
            <a:ext cx="2121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Natural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Language Processing</a:t>
            </a:r>
            <a:endParaRPr lang="en-US" altLang="ko-KR" sz="105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Expert </a:t>
            </a: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Group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90934" y="5507492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42046" y="5467011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 rot="3264722">
            <a:off x="8058851" y="1116385"/>
            <a:ext cx="433989" cy="304868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69B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rot="12743358">
            <a:off x="7370862" y="1543704"/>
            <a:ext cx="256858" cy="180437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A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12743358">
            <a:off x="8582640" y="433987"/>
            <a:ext cx="256858" cy="180437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69B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20901992">
            <a:off x="7616206" y="-10665"/>
            <a:ext cx="1247467" cy="696439"/>
          </a:xfrm>
          <a:custGeom>
            <a:avLst/>
            <a:gdLst>
              <a:gd name="connsiteX0" fmla="*/ 606312 w 1247467"/>
              <a:gd name="connsiteY0" fmla="*/ 0 h 696439"/>
              <a:gd name="connsiteX1" fmla="*/ 1016444 w 1247467"/>
              <a:gd name="connsiteY1" fmla="*/ 84438 h 696439"/>
              <a:gd name="connsiteX2" fmla="*/ 1247467 w 1247467"/>
              <a:gd name="connsiteY2" fmla="*/ 325292 h 696439"/>
              <a:gd name="connsiteX3" fmla="*/ 0 w 1247467"/>
              <a:gd name="connsiteY3" fmla="*/ 696439 h 69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467" h="696439">
                <a:moveTo>
                  <a:pt x="606312" y="0"/>
                </a:moveTo>
                <a:lnTo>
                  <a:pt x="1016444" y="84438"/>
                </a:lnTo>
                <a:lnTo>
                  <a:pt x="1247467" y="325292"/>
                </a:lnTo>
                <a:lnTo>
                  <a:pt x="0" y="696439"/>
                </a:lnTo>
                <a:close/>
              </a:path>
            </a:pathLst>
          </a:custGeom>
          <a:solidFill>
            <a:srgbClr val="A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743289" y="5943370"/>
            <a:ext cx="2287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ⓒ 2019. NHN </a:t>
            </a:r>
            <a:r>
              <a:rPr lang="en-US" altLang="ko-KR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diquest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Inc. all rights reserved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06" y="5624056"/>
            <a:ext cx="1015093" cy="64031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568817" y="2751084"/>
            <a:ext cx="387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BMW </a:t>
            </a:r>
            <a:r>
              <a:rPr lang="ko-KR" altLang="en-US" sz="3200" b="1" dirty="0" err="1" smtClean="0"/>
              <a:t>챗봇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시나리오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1765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336647" y="842550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336647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26294" y="5891494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68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341002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3915120" y="5526205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96977" y="1661208"/>
            <a:ext cx="2168486" cy="8630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선택이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내 차량 만들기로 견적을 보았던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 i3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모델의 카탈로그를 안내할까요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94400" y="286386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6977" y="2609333"/>
            <a:ext cx="716399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68492" y="2609333"/>
            <a:ext cx="71640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361638" y="3242699"/>
            <a:ext cx="716400" cy="24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29820" y="353210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876961" y="1008743"/>
            <a:ext cx="12900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보고싶어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17368" y="14121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3441" y="3798021"/>
            <a:ext cx="2372600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모델의 카탈로그를 원하시나요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68430" y="527592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967739" y="905200"/>
            <a:ext cx="32395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514967" y="131220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61305" y="1600020"/>
            <a:ext cx="1915884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3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시리즈의 카탈로그를 다운로드 할까요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461304" y="2192494"/>
            <a:ext cx="1258659" cy="2211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다운로드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779263" y="2185467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웹으로 보기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435138" y="243905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261738" y="2723469"/>
            <a:ext cx="951593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웹으로 보기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63681" y="312688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6482413" y="1219662"/>
            <a:ext cx="2407115" cy="2752944"/>
            <a:chOff x="5366756" y="948444"/>
            <a:chExt cx="1931425" cy="2130846"/>
          </a:xfrm>
        </p:grpSpPr>
        <p:sp>
          <p:nvSpPr>
            <p:cNvPr id="109" name="직사각형 108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12" name="꺾인 연결선 111"/>
          <p:cNvCxnSpPr>
            <a:stCxn id="109" idx="1"/>
          </p:cNvCxnSpPr>
          <p:nvPr/>
        </p:nvCxnSpPr>
        <p:spPr>
          <a:xfrm rot="10800000">
            <a:off x="5874679" y="2296966"/>
            <a:ext cx="607735" cy="340188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738" y="2325306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412" y="1543005"/>
            <a:ext cx="1305107" cy="924054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466" y="2452717"/>
            <a:ext cx="1286054" cy="895475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070" y="3348192"/>
            <a:ext cx="1282450" cy="239426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303441" y="4434302"/>
            <a:ext cx="2177833" cy="422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415584" y="4526300"/>
            <a:ext cx="175584" cy="175584"/>
            <a:chOff x="-933651" y="3993245"/>
            <a:chExt cx="175584" cy="175584"/>
          </a:xfrm>
        </p:grpSpPr>
        <p:sp>
          <p:nvSpPr>
            <p:cNvPr id="58" name="타원 57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7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335" y="4482900"/>
            <a:ext cx="2057687" cy="28579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309415" y="492319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5039" y="2399552"/>
            <a:ext cx="683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금융 프로그램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9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프로그램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1581150" y="1012522"/>
            <a:ext cx="150180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파이낸셜 서비스 안내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33306" y="14159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10520" y="402857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3272" y="1687977"/>
            <a:ext cx="2095522" cy="20077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원하시는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금융 프로그램</a:t>
            </a:r>
            <a:r>
              <a:rPr lang="ko-KR" altLang="en-US" sz="1000" dirty="0">
                <a:solidFill>
                  <a:schemeClr val="tx1"/>
                </a:solidFill>
              </a:rPr>
              <a:t>을</a:t>
            </a:r>
            <a:r>
              <a:rPr lang="ko-KR" altLang="en-US" sz="1000" dirty="0" smtClean="0">
                <a:solidFill>
                  <a:schemeClr val="tx1"/>
                </a:solidFill>
              </a:rPr>
              <a:t> 선택해주세요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96287" y="2163113"/>
            <a:ext cx="1780772" cy="1341662"/>
            <a:chOff x="486178" y="3323636"/>
            <a:chExt cx="1780772" cy="1341662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86178" y="3803117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 프로그램 안내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486178" y="4282598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 상담 신청하기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86178" y="3323636"/>
              <a:ext cx="1780772" cy="3827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납입금 계산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828067" y="4383722"/>
            <a:ext cx="12900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신청하기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68474" y="47871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98676" y="82432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98676" y="584232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88323" y="588729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8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65" y="593283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3298676" y="5489709"/>
            <a:ext cx="299856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3877149" y="5517525"/>
            <a:ext cx="1837266" cy="265110"/>
            <a:chOff x="897468" y="5817216"/>
            <a:chExt cx="1837266" cy="265110"/>
          </a:xfrm>
        </p:grpSpPr>
        <p:sp>
          <p:nvSpPr>
            <p:cNvPr id="63" name="직사각형 6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3401252" y="981384"/>
            <a:ext cx="2260949" cy="114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</a:t>
            </a:r>
            <a:r>
              <a:rPr kumimoji="0" lang="ko-KR" alt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신청을 도와드리겠습니다</a:t>
            </a:r>
            <a:r>
              <a:rPr kumimoji="0" lang="en-US" altLang="ko-KR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 상담 신청을 위한 필수 입력 정보를 입력해주세요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57484" y="220288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5072" y="1821148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필수 입력 정보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71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14" y="1942970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5479394" y="293462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6431738" y="1130804"/>
            <a:ext cx="2952833" cy="3046566"/>
            <a:chOff x="5366756" y="976948"/>
            <a:chExt cx="1971909" cy="2033283"/>
          </a:xfrm>
        </p:grpSpPr>
        <p:sp>
          <p:nvSpPr>
            <p:cNvPr id="104" name="직사각형 103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923627" y="976948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7238950" y="1251101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5470647" y="1940384"/>
            <a:ext cx="97167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59" y="1549758"/>
            <a:ext cx="2478555" cy="15054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711" y="3055189"/>
            <a:ext cx="2336064" cy="541709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358917" y="3732308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00700" y="2545813"/>
            <a:ext cx="59056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프로그램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14524" y="822122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14524" y="5840115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4171" y="588509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30628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직사각형 112"/>
          <p:cNvSpPr/>
          <p:nvPr/>
        </p:nvSpPr>
        <p:spPr>
          <a:xfrm>
            <a:off x="318879" y="548750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892997" y="5515319"/>
            <a:ext cx="1837266" cy="265110"/>
            <a:chOff x="897468" y="5817216"/>
            <a:chExt cx="1837266" cy="265110"/>
          </a:xfrm>
        </p:grpSpPr>
        <p:sp>
          <p:nvSpPr>
            <p:cNvPr id="115" name="직사각형 114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429847" y="2889956"/>
            <a:ext cx="2237571" cy="1379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아래 정보로 구매 상담 신청이 완료되었습니다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04171" y="495723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98378" y="3355327"/>
            <a:ext cx="2099955" cy="775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 유형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신청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지역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강남전시장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1992-**-**,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17101" y="896424"/>
            <a:ext cx="2168486" cy="1008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마지막으로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구매 상담 신청을 위해서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20921" y="1547224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22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17" y="1710336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/>
          <p:cNvSpPr/>
          <p:nvPr/>
        </p:nvSpPr>
        <p:spPr>
          <a:xfrm>
            <a:off x="369080" y="195527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667418" y="2225169"/>
            <a:ext cx="5321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449944" y="262858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41927" y="4660033"/>
            <a:ext cx="1398252" cy="2596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 상담 신청 취소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 flipH="1" flipV="1">
            <a:off x="2475346" y="1636552"/>
            <a:ext cx="2082878" cy="384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4558222" y="777513"/>
            <a:ext cx="4324936" cy="3016996"/>
            <a:chOff x="5366756" y="996683"/>
            <a:chExt cx="2025957" cy="2013548"/>
          </a:xfrm>
        </p:grpSpPr>
        <p:sp>
          <p:nvSpPr>
            <p:cNvPr id="137" name="직사각형 136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977675" y="996683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pic>
        <p:nvPicPr>
          <p:cNvPr id="140" name="그림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582" y="1156968"/>
            <a:ext cx="3628747" cy="1887218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29847" y="4342341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38524" y="4333549"/>
            <a:ext cx="1414321" cy="274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 수정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3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04920" y="2283968"/>
            <a:ext cx="653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시승 및 상담 신청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2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7330" y="83300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7330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977" y="5895978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19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11685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785803" y="5526205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336647" y="842550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336647" y="5851001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426294" y="5891494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68" y="5941514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341002" y="549838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3915120" y="5526205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076450" y="1012522"/>
            <a:ext cx="100650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신청할래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33306" y="14159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6976" y="1734875"/>
            <a:ext cx="2148949" cy="470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및 상담신청을 도와드릴게요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08808" y="2287647"/>
            <a:ext cx="745488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112452" y="2287647"/>
            <a:ext cx="809631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상담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3094" y="258704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29820" y="2849930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29820" y="325334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6977" y="3528108"/>
            <a:ext cx="2168486" cy="7409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선택이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내 차량 만들기로 견적을 보았던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 i3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 진행할까요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94400" y="458788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5463" y="4871764"/>
            <a:ext cx="61400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29820" y="527517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02355" y="950207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신청을 위해 원하시는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시리즈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402396" y="3117584"/>
            <a:ext cx="2168486" cy="309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모델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402396" y="3463293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886450" y="2431317"/>
            <a:ext cx="32085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466436" y="281631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465167" y="4896072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X1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465167" y="529948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127477" y="3786473"/>
            <a:ext cx="175584" cy="175584"/>
            <a:chOff x="-933651" y="3993245"/>
            <a:chExt cx="175584" cy="175584"/>
          </a:xfrm>
        </p:grpSpPr>
        <p:sp>
          <p:nvSpPr>
            <p:cNvPr id="84" name="타원 83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317370" y="463324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1007" y="4333080"/>
            <a:ext cx="716399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62522" y="4333080"/>
            <a:ext cx="71640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아니요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03260" y="1524000"/>
            <a:ext cx="2177833" cy="422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52538" y="225605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154" y="1572598"/>
            <a:ext cx="2057687" cy="285790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3409234" y="1968934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515403" y="1642374"/>
            <a:ext cx="175584" cy="175584"/>
            <a:chOff x="-933651" y="3993245"/>
            <a:chExt cx="175584" cy="175584"/>
          </a:xfrm>
        </p:grpSpPr>
        <p:sp>
          <p:nvSpPr>
            <p:cNvPr id="95" name="타원 94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7" name="직사각형 96"/>
          <p:cNvSpPr/>
          <p:nvPr/>
        </p:nvSpPr>
        <p:spPr>
          <a:xfrm>
            <a:off x="3402355" y="4336330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107" y="3490808"/>
            <a:ext cx="2451343" cy="612836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4748" y="4099070"/>
            <a:ext cx="287336" cy="6713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7442" y="4102002"/>
            <a:ext cx="287336" cy="67135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3756" y="4096139"/>
            <a:ext cx="287336" cy="67135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073" y="4107862"/>
            <a:ext cx="287336" cy="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4525" y="833007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5" y="585100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2" y="5895977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4" y="5941513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18880" y="549838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8" y="5526204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17102" y="990063"/>
            <a:ext cx="2168486" cy="1142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</a:t>
            </a:r>
            <a:r>
              <a:rPr lang="en-US" altLang="ko-KR" sz="1000" noProof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X1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선택하셨습니다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시승을 위한 필수 입력 정보를 입력해주세요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2705" y="21637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20921" y="1782202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필수 입력 정보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94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63" y="195164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2449945" y="556024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449945" y="292444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2475346" y="1902414"/>
            <a:ext cx="2082879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74" y="1259780"/>
            <a:ext cx="2345985" cy="1978128"/>
          </a:xfrm>
          <a:prstGeom prst="rect">
            <a:avLst/>
          </a:prstGeom>
        </p:spPr>
      </p:pic>
      <p:grpSp>
        <p:nvGrpSpPr>
          <p:cNvPr id="111" name="그룹 110"/>
          <p:cNvGrpSpPr/>
          <p:nvPr/>
        </p:nvGrpSpPr>
        <p:grpSpPr>
          <a:xfrm>
            <a:off x="4558226" y="758828"/>
            <a:ext cx="2952833" cy="3046566"/>
            <a:chOff x="5366756" y="976948"/>
            <a:chExt cx="1971909" cy="2033283"/>
          </a:xfrm>
        </p:grpSpPr>
        <p:sp>
          <p:nvSpPr>
            <p:cNvPr id="116" name="직사각형 115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923627" y="976948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5393536" y="945094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70542" y="2508628"/>
            <a:ext cx="59056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2056" y="3255062"/>
            <a:ext cx="2168486" cy="1008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마지막으로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신청을 위해서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5876" y="3905862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0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72" y="4068974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327659" y="431390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52373" y="4583802"/>
            <a:ext cx="5321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34899" y="498721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58225" y="3939224"/>
            <a:ext cx="2537382" cy="2484455"/>
            <a:chOff x="5366756" y="996683"/>
            <a:chExt cx="2025957" cy="2013548"/>
          </a:xfrm>
        </p:grpSpPr>
        <p:sp>
          <p:nvSpPr>
            <p:cNvPr id="42" name="직사각형 41"/>
            <p:cNvSpPr/>
            <p:nvPr/>
          </p:nvSpPr>
          <p:spPr>
            <a:xfrm>
              <a:off x="5366756" y="1011944"/>
              <a:ext cx="1774706" cy="19982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77675" y="996683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466196" y="2636734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확인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585" y="4394931"/>
            <a:ext cx="1983900" cy="1278426"/>
          </a:xfrm>
          <a:prstGeom prst="rect">
            <a:avLst/>
          </a:prstGeom>
        </p:spPr>
      </p:pic>
      <p:cxnSp>
        <p:nvCxnSpPr>
          <p:cNvPr id="46" name="꺾인 연결선 45"/>
          <p:cNvCxnSpPr>
            <a:stCxn id="42" idx="1"/>
          </p:cNvCxnSpPr>
          <p:nvPr/>
        </p:nvCxnSpPr>
        <p:spPr>
          <a:xfrm rot="10800000">
            <a:off x="2475347" y="4068975"/>
            <a:ext cx="2082879" cy="112189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5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4524" y="822122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40115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88509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30628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18879" y="548750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7" y="5515319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429847" y="3162512"/>
            <a:ext cx="2237571" cy="13792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아래 정보로 시승 신청이 완료되었습니다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7101" y="518333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8378" y="3627883"/>
            <a:ext cx="2099955" cy="841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 유형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시승 신청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모델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BMW</a:t>
            </a:r>
            <a:r>
              <a:rPr kumimoji="0" lang="en-US" altLang="ko-KR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X1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지역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강남전시장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1992-**-**,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7101" y="896424"/>
            <a:ext cx="2168486" cy="1008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마지막으로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신청을 위해서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필요합니다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0921" y="1547224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개인정보 제공 동의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4171" y="1949476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재선택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13757" y="1943148"/>
            <a:ext cx="1519056" cy="246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 재입력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2704" y="222782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67418" y="2497725"/>
            <a:ext cx="5321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49944" y="290113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2:39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65762" y="4584468"/>
            <a:ext cx="1071830" cy="274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 취소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fld id="{2DCB18FE-46AA-4BE0-88C7-F5AF093AC2C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9847" y="4915094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재선택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539433" y="4908766"/>
            <a:ext cx="1519056" cy="246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입력 정보 재입력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9847" y="4584468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6704" y="2430920"/>
            <a:ext cx="591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03638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32955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3638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3285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32955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22602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9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76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2162175" y="1052739"/>
            <a:ext cx="101709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전시장 찾아줘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9614" y="14561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3285" y="1775092"/>
            <a:ext cx="2403924" cy="6090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전시장을 찾고 계시네요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종류의 전시장을 찾고 계신가요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26128" y="2966347"/>
            <a:ext cx="74965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426128" y="336976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35532" y="1052739"/>
            <a:ext cx="2168486" cy="644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가까운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전시장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자세한 정보를 원하시면 아래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선택하세요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462130" y="406638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35532" y="1775092"/>
            <a:ext cx="2628644" cy="1906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09034" y="1877151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02-546-7301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도산대로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301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609033" y="2472317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대치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도이치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02-554-7601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도곡로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411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609033" y="3067523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방배 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한독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02-3477-0123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방배로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218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502915" y="4276521"/>
            <a:ext cx="18420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595295" y="467993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8126" y="2459604"/>
            <a:ext cx="879221" cy="2703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일반 전시장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312076" y="2459603"/>
            <a:ext cx="966387" cy="2703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BPS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전시장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2413" y="275900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8527" y="3681459"/>
            <a:ext cx="2144865" cy="729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 전시장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위치 및 연락처를 안내해드립니다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지역을 선택해주세요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7993" y="471058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19377" y="4872714"/>
            <a:ext cx="44164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1370" y="527612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993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82111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428518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002636" y="5562509"/>
            <a:ext cx="1837266" cy="265110"/>
            <a:chOff x="897468" y="5817216"/>
            <a:chExt cx="1837266" cy="265110"/>
          </a:xfrm>
        </p:grpSpPr>
        <p:sp>
          <p:nvSpPr>
            <p:cNvPr id="43" name="직사각형 4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8" y="4467117"/>
            <a:ext cx="800212" cy="228632"/>
          </a:xfrm>
          <a:prstGeom prst="rect">
            <a:avLst/>
          </a:prstGeom>
        </p:spPr>
      </p:pic>
      <p:cxnSp>
        <p:nvCxnSpPr>
          <p:cNvPr id="45" name="꺾인 연결선 44"/>
          <p:cNvCxnSpPr/>
          <p:nvPr/>
        </p:nvCxnSpPr>
        <p:spPr>
          <a:xfrm rot="10800000" flipV="1">
            <a:off x="1175372" y="3758914"/>
            <a:ext cx="6201374" cy="77791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636" y="2868119"/>
            <a:ext cx="1584329" cy="2419688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3535532" y="3736625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5534" y="1935549"/>
            <a:ext cx="2909386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I.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대화처리 시스템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/>
            </a:r>
            <a:b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</a:b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소개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35" y="233722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목차</a:t>
            </a:r>
            <a:endParaRPr kumimoji="0" lang="ko-KR" altLang="en-US" sz="2200" b="1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r="47251"/>
          <a:stretch>
            <a:fillRect/>
          </a:stretch>
        </p:blipFill>
        <p:spPr>
          <a:xfrm flipH="1">
            <a:off x="0" y="-1"/>
            <a:ext cx="3581401" cy="6884329"/>
          </a:xfrm>
          <a:custGeom>
            <a:avLst/>
            <a:gdLst>
              <a:gd name="connsiteX0" fmla="*/ 0 w 3519018"/>
              <a:gd name="connsiteY0" fmla="*/ 0 h 6562724"/>
              <a:gd name="connsiteX1" fmla="*/ 3519018 w 3519018"/>
              <a:gd name="connsiteY1" fmla="*/ 0 h 6562724"/>
              <a:gd name="connsiteX2" fmla="*/ 3519018 w 3519018"/>
              <a:gd name="connsiteY2" fmla="*/ 6562724 h 6562724"/>
              <a:gd name="connsiteX3" fmla="*/ 0 w 3519018"/>
              <a:gd name="connsiteY3" fmla="*/ 6562724 h 65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018" h="6562724">
                <a:moveTo>
                  <a:pt x="0" y="0"/>
                </a:moveTo>
                <a:lnTo>
                  <a:pt x="3519018" y="0"/>
                </a:lnTo>
                <a:lnTo>
                  <a:pt x="3519018" y="6562724"/>
                </a:lnTo>
                <a:lnTo>
                  <a:pt x="0" y="6562724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397934" y="2303392"/>
            <a:ext cx="2909386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목차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935" y="995341"/>
            <a:ext cx="5183501" cy="489364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I. </a:t>
            </a:r>
            <a:r>
              <a:rPr lang="en-US" altLang="ko-KR" sz="2000" noProof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BMW </a:t>
            </a:r>
            <a:r>
              <a:rPr lang="ko-KR" altLang="en-US" sz="2000" noProof="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sz="2000" noProof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시나리오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기본화면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차량 만들기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카탈로그 안내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lvl="1" indent="-4572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 프로그램 안내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시승 신청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딜러 위치 찾기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센터 찾기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공식 인증 중고차 안내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lang="en-US" altLang="ko-KR" sz="1600" noProof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무상 보증 기간 조회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리콜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레몬법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 조회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시나리오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10.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멤버십 서비스 안내</a:t>
            </a:r>
            <a:endParaRPr kumimoji="0" lang="en-US" altLang="ko-KR" sz="16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sz="1600" noProof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및 프로모션 안내</a:t>
            </a:r>
            <a:endParaRPr lang="en-US" altLang="ko-KR" sz="1600" noProof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1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90577" y="879947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1867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1514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08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86222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60340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325399" y="1000612"/>
            <a:ext cx="18420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17779" y="140402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1514" y="2103224"/>
            <a:ext cx="1606755" cy="23907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1514" y="1706883"/>
            <a:ext cx="2046265" cy="3434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전시장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상세 정보입니다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84961" y="4916975"/>
            <a:ext cx="1185055" cy="2471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전시장 찾기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9248" y="522251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5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07" y="502728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화살표 연결선 55"/>
          <p:cNvCxnSpPr>
            <a:stCxn id="58" idx="1"/>
          </p:cNvCxnSpPr>
          <p:nvPr/>
        </p:nvCxnSpPr>
        <p:spPr>
          <a:xfrm flipH="1">
            <a:off x="1587770" y="5040534"/>
            <a:ext cx="1881051" cy="78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468820" y="4910093"/>
            <a:ext cx="276870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 시나리오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3468821" y="4886645"/>
            <a:ext cx="2768706" cy="3077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7" y="2210788"/>
            <a:ext cx="1430649" cy="2129789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899403" y="4596822"/>
            <a:ext cx="1378910" cy="2438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홈페이지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바로가기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4961" y="4582729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4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20711" y="2283968"/>
            <a:ext cx="637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찾기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6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900092" y="1052739"/>
            <a:ext cx="1290059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찾아줘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40500" y="145615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46418" y="1052739"/>
            <a:ext cx="2168486" cy="6448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가까운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자세한 정보를 원하시면 아래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전시장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선택하세요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546418" y="375891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46418" y="1775092"/>
            <a:ext cx="2628644" cy="1906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19920" y="1877151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02-586-3331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서초대로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619919" y="2472317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교대 서비스 센터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02-3472-7301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효령로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53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62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619919" y="3067523"/>
            <a:ext cx="2491643" cy="5287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대치 서비스 센터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01-569-7401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강남구 영동대로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340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013523" y="4007581"/>
            <a:ext cx="234231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606181" y="441099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9412" y="1747149"/>
            <a:ext cx="2532983" cy="1048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위치 및 연락처를 안내해드립니다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(* 24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긴급출동 서비스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센터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080-269(BMW)-0001)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지역을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강남구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신촌 등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439404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43" name="직사각형 42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07993" y="309280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19377" y="3254928"/>
            <a:ext cx="44164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11370" y="365834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8" y="2849331"/>
            <a:ext cx="800212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(2/2)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04171" y="2103224"/>
            <a:ext cx="1726917" cy="24386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4171" y="1706883"/>
            <a:ext cx="2046265" cy="3434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상세 정보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39389" y="4607597"/>
            <a:ext cx="1495918" cy="2009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서비스 센터 찾기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7319" y="484711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5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35" y="4791327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화살표 연결선 55"/>
          <p:cNvCxnSpPr/>
          <p:nvPr/>
        </p:nvCxnSpPr>
        <p:spPr>
          <a:xfrm flipH="1">
            <a:off x="3235308" y="4708051"/>
            <a:ext cx="1618046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853354" y="4578624"/>
            <a:ext cx="3369833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 위치 찾기 시나리오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재시작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4853354" y="4550851"/>
            <a:ext cx="3307362" cy="314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38225" y="1015118"/>
            <a:ext cx="2197082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강남역 서비스 센터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코오롱 모터스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85655" y="141853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4171" y="4614879"/>
            <a:ext cx="1284654" cy="1936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홈페이지 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바로가기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98" y="2247398"/>
            <a:ext cx="1609461" cy="21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4207" y="2399552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4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652953" y="1065835"/>
            <a:ext cx="1547133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 찾기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0436" y="14516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4107" y="1770604"/>
            <a:ext cx="2168486" cy="9148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정보를 찾고 계시군요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원하시는 거래 유형을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2247" y="2756367"/>
            <a:ext cx="745488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구매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25891" y="2756367"/>
            <a:ext cx="809631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판매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6533" y="305576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16149" y="3303004"/>
            <a:ext cx="749651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차량 구매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16149" y="368883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1371" y="4004232"/>
            <a:ext cx="2181222" cy="1194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하길 원하시는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차량에 대해 알려주세요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820" y="4865413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검색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83" y="5003338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꺾인 연결선 57"/>
          <p:cNvCxnSpPr>
            <a:endCxn id="55" idx="3"/>
          </p:cNvCxnSpPr>
          <p:nvPr/>
        </p:nvCxnSpPr>
        <p:spPr>
          <a:xfrm rot="10800000" flipV="1">
            <a:off x="2491244" y="2434637"/>
            <a:ext cx="2594757" cy="255098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095877" y="1015308"/>
            <a:ext cx="2566584" cy="5150247"/>
            <a:chOff x="5098327" y="1389657"/>
            <a:chExt cx="2320980" cy="3171996"/>
          </a:xfrm>
        </p:grpSpPr>
        <p:sp>
          <p:nvSpPr>
            <p:cNvPr id="72" name="직사각형 71"/>
            <p:cNvSpPr/>
            <p:nvPr/>
          </p:nvSpPr>
          <p:spPr>
            <a:xfrm>
              <a:off x="5098327" y="1444011"/>
              <a:ext cx="2126993" cy="31176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921882" y="1389657"/>
              <a:ext cx="497425" cy="44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217506" y="4134464"/>
              <a:ext cx="1904498" cy="2962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554842" y="1516870"/>
              <a:ext cx="1332478" cy="1516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공식 인증 중고차 선택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32" y="2580909"/>
            <a:ext cx="2162477" cy="6287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576" y="3685049"/>
            <a:ext cx="2295845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123" y="3198061"/>
            <a:ext cx="2094049" cy="5430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0721" y="4335781"/>
            <a:ext cx="2133898" cy="5811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10" y="1455689"/>
            <a:ext cx="2105319" cy="5715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5957" y="2044258"/>
            <a:ext cx="2118215" cy="5620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8142" y="4885646"/>
            <a:ext cx="2133898" cy="533474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66533" y="52692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8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2450436" y="1419777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4171" y="410367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5092" y="1738531"/>
            <a:ext cx="2575757" cy="462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고객님이 설정하신 조건에 부합하는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중고차를 찾았습니다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5093" y="2285386"/>
            <a:ext cx="2805616" cy="15056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128784" y="2950435"/>
            <a:ext cx="175584" cy="175584"/>
            <a:chOff x="-933651" y="3993245"/>
            <a:chExt cx="175584" cy="175584"/>
          </a:xfrm>
        </p:grpSpPr>
        <p:sp>
          <p:nvSpPr>
            <p:cNvPr id="59" name="타원 58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33" y="2397317"/>
            <a:ext cx="1216998" cy="1321427"/>
          </a:xfrm>
          <a:prstGeom prst="rect">
            <a:avLst/>
          </a:prstGeom>
        </p:spPr>
      </p:pic>
      <p:cxnSp>
        <p:nvCxnSpPr>
          <p:cNvPr id="63" name="꺾인 연결선 62"/>
          <p:cNvCxnSpPr/>
          <p:nvPr/>
        </p:nvCxnSpPr>
        <p:spPr>
          <a:xfrm rot="10800000" flipV="1">
            <a:off x="1729321" y="1950358"/>
            <a:ext cx="3340258" cy="1706160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39" y="3656518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5561763" y="1058513"/>
            <a:ext cx="1292189" cy="4903357"/>
            <a:chOff x="5748033" y="1329997"/>
            <a:chExt cx="1899190" cy="611286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8033" y="1329997"/>
              <a:ext cx="1899190" cy="2223675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2978" y="3542418"/>
              <a:ext cx="1849300" cy="2277519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72978" y="5808682"/>
              <a:ext cx="1849300" cy="1634175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073934" y="563933"/>
            <a:ext cx="2566584" cy="5913067"/>
            <a:chOff x="5098327" y="1389657"/>
            <a:chExt cx="2320980" cy="3171996"/>
          </a:xfrm>
        </p:grpSpPr>
        <p:sp>
          <p:nvSpPr>
            <p:cNvPr id="71" name="직사각형 70"/>
            <p:cNvSpPr/>
            <p:nvPr/>
          </p:nvSpPr>
          <p:spPr>
            <a:xfrm>
              <a:off x="5098327" y="1444011"/>
              <a:ext cx="2126993" cy="311764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921882" y="1389657"/>
              <a:ext cx="497425" cy="44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5317566" y="4314566"/>
              <a:ext cx="1704376" cy="1849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97762" y="1489532"/>
              <a:ext cx="943984" cy="132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상세 정보</a:t>
              </a:r>
              <a:endPara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626012" y="971236"/>
            <a:ext cx="59056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20640" y="3829625"/>
            <a:ext cx="1479453" cy="2532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웹페이지에서 보기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1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중고차 안내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640" y="892275"/>
            <a:ext cx="3791479" cy="126700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457325" y="2178327"/>
            <a:ext cx="1742762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오퍼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넘버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IUCP-00894F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50436" y="25641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3216576" y="2353167"/>
            <a:ext cx="141837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613058" y="2199505"/>
            <a:ext cx="1844892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중고차 선택 시 답변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4642114" y="2159277"/>
            <a:ext cx="1663436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04172" y="2858960"/>
            <a:ext cx="1253178" cy="20083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선택하신 차량은 아래와 같습니다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7" y="3446713"/>
            <a:ext cx="639484" cy="129251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039300" y="4923938"/>
            <a:ext cx="2046265" cy="2687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차량 구매 문의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전화 연결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8457" y="523665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2:38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511726" y="5076786"/>
            <a:ext cx="141837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83" y="5124662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956314" y="4891180"/>
            <a:ext cx="2025386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25763" y="4935161"/>
            <a:ext cx="2211364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담당 딜러에게 전화 연결</a:t>
            </a:r>
            <a:endParaRPr lang="ko-KR" altLang="en-US" sz="1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13123" y="4921714"/>
            <a:ext cx="599964" cy="2710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확인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4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55039" y="2399552"/>
            <a:ext cx="6833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 조회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 조회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1466850" y="1034795"/>
            <a:ext cx="1736231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무상보증기간 언제까지야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53430" y="143820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7101" y="1690472"/>
            <a:ext cx="2313162" cy="1363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 기간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안내해 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차량번호를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4171" y="310741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43150" y="3347551"/>
            <a:ext cx="85644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1***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9944" y="37509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454" y="5312790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4132" y="2657327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차량번호 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3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3" y="283621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5425634" y="2155589"/>
            <a:ext cx="2314821" cy="2161962"/>
            <a:chOff x="4473861" y="3514396"/>
            <a:chExt cx="2314821" cy="2161962"/>
          </a:xfrm>
        </p:grpSpPr>
        <p:sp>
          <p:nvSpPr>
            <p:cNvPr id="46" name="직사각형 45"/>
            <p:cNvSpPr/>
            <p:nvPr/>
          </p:nvSpPr>
          <p:spPr>
            <a:xfrm>
              <a:off x="5088997" y="3732866"/>
              <a:ext cx="9412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 입력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561441" y="4075682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73861" y="3514396"/>
              <a:ext cx="2314821" cy="2161962"/>
              <a:chOff x="5366756" y="948444"/>
              <a:chExt cx="1931425" cy="180388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366756" y="1011945"/>
                <a:ext cx="1774706" cy="174038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883143" y="948444"/>
                <a:ext cx="415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5466196" y="2315491"/>
                <a:ext cx="1589062" cy="24718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71" y="3063583"/>
            <a:ext cx="1868839" cy="24765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502355" y="3332773"/>
            <a:ext cx="1757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30031" y="3986952"/>
            <a:ext cx="2168486" cy="1341219"/>
            <a:chOff x="430031" y="4215552"/>
            <a:chExt cx="2168486" cy="1341219"/>
          </a:xfrm>
        </p:grpSpPr>
        <p:sp>
          <p:nvSpPr>
            <p:cNvPr id="36" name="직사각형 35"/>
            <p:cNvSpPr/>
            <p:nvPr/>
          </p:nvSpPr>
          <p:spPr>
            <a:xfrm>
              <a:off x="430031" y="4215552"/>
              <a:ext cx="2168486" cy="1341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차량의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무상 보증 기간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안내드립니다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95257" y="4731696"/>
              <a:ext cx="2031424" cy="7407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번호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1** 1***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차종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BMW X1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무상보증기간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2023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28</a:t>
              </a: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 까지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3" name="직선 화살표 연결선 72"/>
          <p:cNvCxnSpPr/>
          <p:nvPr/>
        </p:nvCxnSpPr>
        <p:spPr>
          <a:xfrm flipH="1">
            <a:off x="2471358" y="2770449"/>
            <a:ext cx="292674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56338" y="23995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기본화면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1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748" y="2419792"/>
            <a:ext cx="791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리콜 및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대상 조회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2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및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4491" y="977645"/>
            <a:ext cx="1078590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리콜 대상 조회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53430" y="138105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7101" y="1633322"/>
            <a:ext cx="2313162" cy="1363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</a:t>
            </a:r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차량 여부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조회해 드릴게요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차량번호를 입력해주세요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4171" y="304073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43150" y="3280876"/>
            <a:ext cx="85644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1***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9944" y="368428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4132" y="2600177"/>
            <a:ext cx="1954423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차량번호 입력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23" y="2779069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5425634" y="2003189"/>
            <a:ext cx="2314821" cy="2161962"/>
            <a:chOff x="4473861" y="3514396"/>
            <a:chExt cx="2314821" cy="2161962"/>
          </a:xfrm>
        </p:grpSpPr>
        <p:sp>
          <p:nvSpPr>
            <p:cNvPr id="43" name="직사각형 42"/>
            <p:cNvSpPr/>
            <p:nvPr/>
          </p:nvSpPr>
          <p:spPr>
            <a:xfrm>
              <a:off x="5088997" y="3732866"/>
              <a:ext cx="9412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 입력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61441" y="4075682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차량번호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4473861" y="3514396"/>
              <a:ext cx="2314821" cy="2161962"/>
              <a:chOff x="5366756" y="948444"/>
              <a:chExt cx="1931425" cy="180388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366756" y="1011945"/>
                <a:ext cx="1774706" cy="174038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883143" y="948444"/>
                <a:ext cx="415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5466196" y="2315491"/>
                <a:ext cx="1589062" cy="24718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71" y="2911183"/>
            <a:ext cx="1868839" cy="2476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502355" y="3180373"/>
            <a:ext cx="1757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예시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1234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30031" y="3894331"/>
            <a:ext cx="2769564" cy="1594002"/>
            <a:chOff x="430031" y="4075306"/>
            <a:chExt cx="2168486" cy="1481465"/>
          </a:xfrm>
        </p:grpSpPr>
        <p:sp>
          <p:nvSpPr>
            <p:cNvPr id="63" name="직사각형 62"/>
            <p:cNvSpPr/>
            <p:nvPr/>
          </p:nvSpPr>
          <p:spPr>
            <a:xfrm>
              <a:off x="430031" y="4075306"/>
              <a:ext cx="2168486" cy="1481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해당 차량의 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리콜 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및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00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레몬법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대상 차량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여부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 드립니다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95257" y="4731696"/>
              <a:ext cx="2031424" cy="7407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차량 번호 </a:t>
              </a:r>
              <a:r>
                <a:rPr lang="en-US" altLang="ko-KR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1** 1***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차종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BMW X1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리콜 대상 여부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대상 차량이 아닙니다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레몬법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대상 여부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대상 차량입니다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2" name="직선 화살표 연결선 71"/>
          <p:cNvCxnSpPr/>
          <p:nvPr/>
        </p:nvCxnSpPr>
        <p:spPr>
          <a:xfrm flipH="1">
            <a:off x="2725157" y="2620280"/>
            <a:ext cx="2702798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89316" y="2399552"/>
            <a:ext cx="6965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6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89857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362263" y="1535541"/>
            <a:ext cx="2368000" cy="826918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BMW 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Vantatge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앱</a:t>
            </a:r>
            <a:r>
              <a:rPr lang="ko-KR" altLang="en-US" sz="1000" dirty="0" smtClean="0">
                <a:solidFill>
                  <a:schemeClr val="tx1"/>
                </a:solidFill>
              </a:rPr>
              <a:t>을 설치하시면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BMW</a:t>
            </a:r>
            <a:r>
              <a:rPr lang="ko-KR" altLang="en-US" sz="1000" dirty="0" smtClean="0">
                <a:solidFill>
                  <a:schemeClr val="tx1"/>
                </a:solidFill>
              </a:rPr>
              <a:t>멤버십 회원을 대상으로 제공하는 각종 컨텐츠 및 서비스를 편리하게 이용하실 수 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2704" y="490712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62263" y="2407437"/>
            <a:ext cx="2095522" cy="24547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문의 내용을 선택해주세요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188370" y="943761"/>
            <a:ext cx="1019066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멤버십 서비스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457785" y="132079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47653" y="3381103"/>
            <a:ext cx="1780772" cy="382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제휴 브랜드 안내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47653" y="3861089"/>
            <a:ext cx="1780772" cy="382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 등급 안내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47653" y="2901622"/>
            <a:ext cx="1780772" cy="382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Vantage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설치하러 가기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5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직사각형 125"/>
          <p:cNvSpPr/>
          <p:nvPr/>
        </p:nvSpPr>
        <p:spPr>
          <a:xfrm>
            <a:off x="3452152" y="5534693"/>
            <a:ext cx="2981464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128" name="직사각형 127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3525845" y="428959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47653" y="4348736"/>
            <a:ext cx="1780772" cy="3827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멤버십 안내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66591" y="996621"/>
            <a:ext cx="1075595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멤버십 안내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92536" y="140003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543300" y="1706204"/>
            <a:ext cx="2168486" cy="2480890"/>
            <a:chOff x="430031" y="4215552"/>
            <a:chExt cx="2168486" cy="1147349"/>
          </a:xfrm>
        </p:grpSpPr>
        <p:sp>
          <p:nvSpPr>
            <p:cNvPr id="54" name="직사각형 53"/>
            <p:cNvSpPr/>
            <p:nvPr/>
          </p:nvSpPr>
          <p:spPr>
            <a:xfrm>
              <a:off x="430031" y="4215552"/>
              <a:ext cx="2168486" cy="1147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회원님의 멤버십 정보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안내드리겠습니다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8562" y="4525187"/>
              <a:ext cx="2031424" cy="7858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멤버십 등급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GOLD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멤버십 혜택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</a:t>
              </a:r>
              <a:endPara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공통 멤버십 서비스 및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리워드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 전용 이벤트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-Vantage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제휴 브랜드 등급별 할인 및 특별 혜택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1"/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-BMW </a:t>
              </a:r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드라이빙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센터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10%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할인</a:t>
              </a:r>
              <a:endPara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6573158" y="5098159"/>
            <a:ext cx="2200477" cy="3377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로그인시 표시되는 항목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73" name="꺾인 연결선 72"/>
          <p:cNvCxnSpPr>
            <a:stCxn id="72" idx="1"/>
            <a:endCxn id="48" idx="3"/>
          </p:cNvCxnSpPr>
          <p:nvPr/>
        </p:nvCxnSpPr>
        <p:spPr>
          <a:xfrm rot="10800000">
            <a:off x="2228426" y="4540087"/>
            <a:ext cx="4344733" cy="72696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4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0308" y="2399552"/>
            <a:ext cx="8050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 안내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14524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936195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18879" y="5538606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892997" y="5566422"/>
            <a:ext cx="1837266" cy="265110"/>
            <a:chOff x="897468" y="5817216"/>
            <a:chExt cx="1837266" cy="265110"/>
          </a:xfrm>
        </p:grpSpPr>
        <p:sp>
          <p:nvSpPr>
            <p:cNvPr id="39" name="직사각형 38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200275" y="1065835"/>
            <a:ext cx="999812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알려줘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0436" y="145166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61854" y="346807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4171" y="1811552"/>
            <a:ext cx="1577029" cy="4243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진행중인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 프로모션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04171" y="2308929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16" y="2382507"/>
            <a:ext cx="2771871" cy="644624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1981200" y="3808987"/>
            <a:ext cx="1218887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 5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프로모션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50436" y="419481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443841" y="873225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443841" y="5891218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33488" y="5931711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6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65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81731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직사각형 95"/>
          <p:cNvSpPr/>
          <p:nvPr/>
        </p:nvSpPr>
        <p:spPr>
          <a:xfrm>
            <a:off x="3439404" y="5534693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4013522" y="5562509"/>
            <a:ext cx="1837266" cy="265110"/>
            <a:chOff x="897468" y="5817216"/>
            <a:chExt cx="1837266" cy="265110"/>
          </a:xfrm>
        </p:grpSpPr>
        <p:sp>
          <p:nvSpPr>
            <p:cNvPr id="98" name="직사각형 97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3564123" y="2121989"/>
            <a:ext cx="1726917" cy="2364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564122" y="1657522"/>
            <a:ext cx="2312803" cy="4115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5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상세정보입니다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프로모션 관련 상담을 신청해보세요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571940" y="4558469"/>
            <a:ext cx="857536" cy="2724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상담</a:t>
            </a:r>
            <a:r>
              <a:rPr kumimoji="0" lang="ko-KR" alt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신청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46510" y="486748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오후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2:37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68322" y="1019204"/>
            <a:ext cx="1218887" cy="341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THE </a:t>
            </a:r>
            <a:r>
              <a:rPr lang="en-US" altLang="ko-KR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프로모션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37558" y="140503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458564" y="4556290"/>
            <a:ext cx="1888422" cy="2704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다른 이벤트 및 프로모션 안내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502" y="2220750"/>
            <a:ext cx="1442124" cy="2138790"/>
          </a:xfrm>
          <a:prstGeom prst="rect">
            <a:avLst/>
          </a:prstGeom>
        </p:spPr>
      </p:pic>
      <p:pic>
        <p:nvPicPr>
          <p:cNvPr id="104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7" y="4787115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6540722" y="4559706"/>
            <a:ext cx="2532568" cy="307777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나눔고딕" panose="020D0604000000000000" pitchFamily="50" charset="-127"/>
              </a:rPr>
              <a:t>이벤트 및 프로모션 안내 답변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6566152" y="4529913"/>
            <a:ext cx="2428379" cy="3609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108954" y="2596197"/>
            <a:ext cx="175584" cy="175584"/>
            <a:chOff x="-933651" y="3993245"/>
            <a:chExt cx="175584" cy="175584"/>
          </a:xfrm>
        </p:grpSpPr>
        <p:sp>
          <p:nvSpPr>
            <p:cNvPr id="47" name="타원 4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cxnSp>
        <p:nvCxnSpPr>
          <p:cNvPr id="49" name="직선 화살표 연결선 48"/>
          <p:cNvCxnSpPr/>
          <p:nvPr/>
        </p:nvCxnSpPr>
        <p:spPr>
          <a:xfrm flipH="1">
            <a:off x="6346710" y="4691921"/>
            <a:ext cx="210832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04171" y="3186760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" y="0"/>
            <a:ext cx="9141186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96445" y="2623553"/>
            <a:ext cx="3546524" cy="894018"/>
            <a:chOff x="754482" y="2594533"/>
            <a:chExt cx="3842068" cy="968520"/>
          </a:xfrm>
        </p:grpSpPr>
        <p:sp>
          <p:nvSpPr>
            <p:cNvPr id="4" name="TextBox 3"/>
            <p:cNvSpPr txBox="1"/>
            <p:nvPr/>
          </p:nvSpPr>
          <p:spPr>
            <a:xfrm>
              <a:off x="772238" y="3278322"/>
              <a:ext cx="3824312" cy="284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8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NHN</a:t>
              </a:r>
              <a:r>
                <a:rPr lang="ko-KR" altLang="en-US" sz="1108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다이퀘스트</a:t>
              </a:r>
              <a:r>
                <a:rPr lang="ko-KR" altLang="en-US" sz="1108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는</a:t>
              </a:r>
              <a:r>
                <a:rPr lang="ko-KR" altLang="en-US" sz="1108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성공적인 사업수행을 약속 드립니다</a:t>
              </a:r>
              <a:r>
                <a:rPr lang="en-US" altLang="ko-KR" sz="1108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4482" y="2594533"/>
              <a:ext cx="3319868" cy="731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785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THANK YOU</a:t>
              </a:r>
              <a:endParaRPr lang="ko-KR" altLang="en-US" sz="3785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12835" y="4953001"/>
            <a:ext cx="7725989" cy="857478"/>
            <a:chOff x="772238" y="5143500"/>
            <a:chExt cx="8369821" cy="92893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860" y="5143500"/>
              <a:ext cx="841170" cy="780216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8293963" y="5862655"/>
              <a:ext cx="603030" cy="209780"/>
            </a:xfrm>
            <a:prstGeom prst="rect">
              <a:avLst/>
            </a:prstGeom>
            <a:solidFill>
              <a:srgbClr val="55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331" y="5472223"/>
              <a:ext cx="2299588" cy="253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23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기술에 언어를 담아 사람의 마음을 읽다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2238" y="5387117"/>
              <a:ext cx="3348487" cy="65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85"/>
                </a:spcBef>
              </a:pPr>
              <a:r>
                <a:rPr lang="en-US" altLang="ko-KR" sz="1569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Natural Language Processing </a:t>
              </a:r>
            </a:p>
            <a:p>
              <a:pPr>
                <a:spcBef>
                  <a:spcPts val="185"/>
                </a:spcBef>
              </a:pPr>
              <a:r>
                <a:rPr lang="en-US" altLang="ko-KR" sz="1569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Expert Group</a:t>
              </a:r>
              <a:endParaRPr lang="ko-KR" altLang="en-US" sz="1569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349500" y="5862655"/>
              <a:ext cx="67925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434720" y="5988068"/>
            <a:ext cx="2079416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38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ⓒ 2020. NHN </a:t>
            </a:r>
            <a:r>
              <a:rPr lang="en-US" altLang="ko-KR" sz="738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diquest</a:t>
            </a:r>
            <a:r>
              <a:rPr lang="en-US" altLang="ko-KR" sz="738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Inc. all rights reserved.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851" y="5732736"/>
            <a:ext cx="863973" cy="5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3033" y="80989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화면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34267" y="756803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8622" y="541339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4267" y="5774796"/>
            <a:ext cx="2994212" cy="3496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23914" y="5819773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56" y="5865309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538829" y="914495"/>
            <a:ext cx="2368000" cy="4876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 BMW</a:t>
            </a:r>
            <a:r>
              <a:rPr lang="ko-KR" altLang="en-US" sz="1000" dirty="0" smtClean="0">
                <a:solidFill>
                  <a:schemeClr val="tx1"/>
                </a:solidFill>
              </a:rPr>
              <a:t>코리아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챗봇입니다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무엇을 도와드릴까요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23914" y="465712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</a:rPr>
              <a:t>2:37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38829" y="1476594"/>
            <a:ext cx="2788026" cy="30997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아래의 카테고리에서 문의 내용을 선택해주시거나 직접 물어보세요</a:t>
            </a:r>
            <a:r>
              <a:rPr lang="en-US" altLang="ko-KR" sz="1000" dirty="0">
                <a:solidFill>
                  <a:schemeClr val="tx1"/>
                </a:solidFill>
              </a:rPr>
              <a:t>!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12740" y="5450000"/>
            <a:ext cx="1837266" cy="265110"/>
            <a:chOff x="897468" y="5817216"/>
            <a:chExt cx="1837266" cy="265110"/>
          </a:xfrm>
        </p:grpSpPr>
        <p:sp>
          <p:nvSpPr>
            <p:cNvPr id="27" name="직사각형 26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>
            <a:off x="2850006" y="5582555"/>
            <a:ext cx="357692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26926" y="4453370"/>
            <a:ext cx="192552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화면으로 초기화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439063" y="5445906"/>
            <a:ext cx="1566454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유선 연결</a:t>
            </a:r>
            <a:endParaRPr lang="ko-KR" altLang="en-US" sz="1400" dirty="0"/>
          </a:p>
        </p:txBody>
      </p:sp>
      <p:pic>
        <p:nvPicPr>
          <p:cNvPr id="4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43" y="564307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66" y="564307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6426926" y="4391544"/>
            <a:ext cx="1870695" cy="3696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6925" y="5405193"/>
            <a:ext cx="1512529" cy="3696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1227" y="214265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차량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</a:t>
            </a:r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endParaRPr lang="en-US" altLang="ko-KR" sz="800" dirty="0"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99661" y="214265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카탈로그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48095" y="214265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금융 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1227" y="274840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99661" y="274840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48095" y="2748407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센터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0999" y="3341746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 인증 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중고차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01606" y="3341746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무상 보증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조회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52213" y="3341746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리콜 및 </a:t>
            </a:r>
            <a:r>
              <a:rPr lang="ko-KR" altLang="en-US" sz="7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레몬법</a:t>
            </a:r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대상 조회</a:t>
            </a:r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7630" y="393701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멤버십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en-US" altLang="ko-KR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26064" y="3937012"/>
            <a:ext cx="806782" cy="5356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및</a:t>
            </a:r>
            <a:endParaRPr lang="en-US" altLang="ko-KR" sz="7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프로모션</a:t>
            </a:r>
            <a:endParaRPr lang="en-US" altLang="ko-KR" sz="7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안내</a:t>
            </a:r>
            <a:endParaRPr lang="en-US" altLang="ko-KR" sz="7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꺾인 연결선 10"/>
          <p:cNvCxnSpPr>
            <a:stCxn id="48" idx="1"/>
            <a:endCxn id="27" idx="0"/>
          </p:cNvCxnSpPr>
          <p:nvPr/>
        </p:nvCxnSpPr>
        <p:spPr>
          <a:xfrm rot="10800000" flipV="1">
            <a:off x="1457782" y="4576346"/>
            <a:ext cx="4969144" cy="873654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96479" y="2283968"/>
            <a:ext cx="591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차량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만들기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2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차량 만들기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91392" y="829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1392" y="5847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1039" y="5892199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681" y="5937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876961" y="920822"/>
            <a:ext cx="12900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차 만들어 볼래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17368" y="13242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9641" y="1601451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모델을 만들기 위해원하시는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시리즈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70294" y="2199122"/>
            <a:ext cx="2177833" cy="422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9572" y="300151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917716" y="3036202"/>
            <a:ext cx="30490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9" y="2247720"/>
            <a:ext cx="2054404" cy="28579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95747" y="549461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69865" y="5522426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488952" y="829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88952" y="5847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78599" y="5892199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2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41" y="5937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/>
          <p:cNvSpPr/>
          <p:nvPr/>
        </p:nvSpPr>
        <p:spPr>
          <a:xfrm>
            <a:off x="3493307" y="549461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134"/>
          <p:cNvGrpSpPr/>
          <p:nvPr/>
        </p:nvGrpSpPr>
        <p:grpSpPr>
          <a:xfrm>
            <a:off x="4067425" y="5522426"/>
            <a:ext cx="1837266" cy="265110"/>
            <a:chOff x="897468" y="5817216"/>
            <a:chExt cx="1837266" cy="265110"/>
          </a:xfrm>
        </p:grpSpPr>
        <p:sp>
          <p:nvSpPr>
            <p:cNvPr id="136" name="직사각형 13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5695678" y="960471"/>
            <a:ext cx="67394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628754" y="134547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594316" y="1738672"/>
            <a:ext cx="2168486" cy="5359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만들어 보아요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트림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578599" y="352004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609892" y="2329828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747" y="2352921"/>
            <a:ext cx="1219370" cy="790685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110" y="2353654"/>
            <a:ext cx="1400370" cy="771633"/>
          </a:xfrm>
          <a:prstGeom prst="rect">
            <a:avLst/>
          </a:prstGeom>
        </p:spPr>
      </p:pic>
      <p:grpSp>
        <p:nvGrpSpPr>
          <p:cNvPr id="157" name="그룹 156"/>
          <p:cNvGrpSpPr/>
          <p:nvPr/>
        </p:nvGrpSpPr>
        <p:grpSpPr>
          <a:xfrm>
            <a:off x="6333097" y="2642882"/>
            <a:ext cx="175584" cy="175584"/>
            <a:chOff x="-933651" y="3993245"/>
            <a:chExt cx="175584" cy="175584"/>
          </a:xfrm>
        </p:grpSpPr>
        <p:sp>
          <p:nvSpPr>
            <p:cNvPr id="158" name="타원 157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162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7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16" y="3060378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" name="그룹 162"/>
          <p:cNvGrpSpPr/>
          <p:nvPr/>
        </p:nvGrpSpPr>
        <p:grpSpPr>
          <a:xfrm>
            <a:off x="6744220" y="2110140"/>
            <a:ext cx="2407115" cy="2752944"/>
            <a:chOff x="5366756" y="948444"/>
            <a:chExt cx="1931425" cy="2130846"/>
          </a:xfrm>
        </p:grpSpPr>
        <p:sp>
          <p:nvSpPr>
            <p:cNvPr id="164" name="직사각형 163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67" name="꺾인 연결선 166"/>
          <p:cNvCxnSpPr>
            <a:stCxn id="164" idx="1"/>
          </p:cNvCxnSpPr>
          <p:nvPr/>
        </p:nvCxnSpPr>
        <p:spPr>
          <a:xfrm rot="10800000">
            <a:off x="5999900" y="3017630"/>
            <a:ext cx="744321" cy="51000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6971980" y="2493479"/>
            <a:ext cx="1772773" cy="1726952"/>
            <a:chOff x="3685614" y="1418949"/>
            <a:chExt cx="1772773" cy="1726952"/>
          </a:xfrm>
        </p:grpSpPr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5614" y="1418949"/>
              <a:ext cx="1772773" cy="1426866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86400" y="2839799"/>
              <a:ext cx="1771200" cy="306102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382243" y="3685012"/>
            <a:ext cx="2168486" cy="309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모델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11594" y="520184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2347" y="489103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6268" y="268801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03772" y="320377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6575" y="4035561"/>
            <a:ext cx="2264187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918" y="4734374"/>
            <a:ext cx="287336" cy="6713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918" y="4110603"/>
            <a:ext cx="2213550" cy="61586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739" y="4667599"/>
            <a:ext cx="287336" cy="6713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8435" y="4687148"/>
            <a:ext cx="287336" cy="6713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1432" y="4740811"/>
            <a:ext cx="287336" cy="67135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2545019" y="4306969"/>
            <a:ext cx="175584" cy="175584"/>
            <a:chOff x="-933651" y="3993245"/>
            <a:chExt cx="175584" cy="175584"/>
          </a:xfrm>
        </p:grpSpPr>
        <p:sp>
          <p:nvSpPr>
            <p:cNvPr id="72" name="타원 71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4" name="직사각형 93"/>
          <p:cNvSpPr/>
          <p:nvPr/>
        </p:nvSpPr>
        <p:spPr>
          <a:xfrm>
            <a:off x="5195248" y="3930451"/>
            <a:ext cx="11743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Luxury(my22)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628754" y="431545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559001" y="4667358"/>
            <a:ext cx="2168486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 Luxury(MY22)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놀라운 성능의 전기차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차량의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컬러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513676" y="2308826"/>
            <a:ext cx="175584" cy="175584"/>
            <a:chOff x="-933651" y="3993245"/>
            <a:chExt cx="175584" cy="175584"/>
          </a:xfrm>
        </p:grpSpPr>
        <p:sp>
          <p:nvSpPr>
            <p:cNvPr id="7" name="타원 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36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차량 만들기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43408" y="847563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43408" y="5856014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3055" y="5896507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29" y="5946527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2022969" y="1134838"/>
            <a:ext cx="11743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Luxury(my22)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456475" y="151983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22037" y="1722825"/>
            <a:ext cx="2168486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 Luxury(MY22)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놀라운 성능의 전기차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차량의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컬러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11712" y="2392916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2" y="2418501"/>
            <a:ext cx="378624" cy="374721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3123559" y="3058204"/>
            <a:ext cx="175584" cy="175584"/>
            <a:chOff x="-933651" y="3993245"/>
            <a:chExt cx="175584" cy="175584"/>
          </a:xfrm>
        </p:grpSpPr>
        <p:sp>
          <p:nvSpPr>
            <p:cNvPr id="94" name="타원 93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4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49" y="2785353"/>
            <a:ext cx="1257207" cy="40963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076" y="2770485"/>
            <a:ext cx="1261111" cy="428685"/>
          </a:xfrm>
          <a:prstGeom prst="rect">
            <a:avLst/>
          </a:prstGeom>
        </p:spPr>
      </p:pic>
      <p:pic>
        <p:nvPicPr>
          <p:cNvPr id="34" name="그림 33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284444" y="2418661"/>
            <a:ext cx="378000" cy="374400"/>
          </a:xfrm>
          <a:prstGeom prst="rect">
            <a:avLst/>
          </a:prstGeom>
        </p:spPr>
      </p:pic>
      <p:grpSp>
        <p:nvGrpSpPr>
          <p:cNvPr id="98" name="그룹 97"/>
          <p:cNvGrpSpPr/>
          <p:nvPr/>
        </p:nvGrpSpPr>
        <p:grpSpPr>
          <a:xfrm>
            <a:off x="5196588" y="964601"/>
            <a:ext cx="2407115" cy="2752944"/>
            <a:chOff x="5366756" y="948444"/>
            <a:chExt cx="1931425" cy="2130846"/>
          </a:xfrm>
        </p:grpSpPr>
        <p:sp>
          <p:nvSpPr>
            <p:cNvPr id="110" name="직사각형 109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7" name="꺾인 연결선 126"/>
          <p:cNvCxnSpPr>
            <a:endCxn id="88" idx="3"/>
          </p:cNvCxnSpPr>
          <p:nvPr/>
        </p:nvCxnSpPr>
        <p:spPr>
          <a:xfrm rot="10800000" flipV="1">
            <a:off x="3217328" y="2418501"/>
            <a:ext cx="1979260" cy="384592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5192" y="1667837"/>
            <a:ext cx="1842610" cy="1137553"/>
          </a:xfrm>
          <a:prstGeom prst="rect">
            <a:avLst/>
          </a:prstGeom>
        </p:spPr>
      </p:pic>
      <p:sp>
        <p:nvSpPr>
          <p:cNvPr id="128" name="직사각형 127"/>
          <p:cNvSpPr/>
          <p:nvPr/>
        </p:nvSpPr>
        <p:spPr>
          <a:xfrm>
            <a:off x="347763" y="550340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921881" y="5531218"/>
            <a:ext cx="1837266" cy="265110"/>
            <a:chOff x="897468" y="5817216"/>
            <a:chExt cx="1837266" cy="265110"/>
          </a:xfrm>
        </p:grpSpPr>
        <p:sp>
          <p:nvSpPr>
            <p:cNvPr id="130" name="직사각형 129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2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9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37" y="2777081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>
          <a:xfrm>
            <a:off x="1652386" y="3961413"/>
            <a:ext cx="1561376" cy="494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BMW blue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446758" y="451665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90324" y="4855135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blue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멋진 컬러입니다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시트를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463123" y="6001409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127548" y="4971814"/>
            <a:ext cx="175584" cy="175584"/>
            <a:chOff x="-933651" y="3993245"/>
            <a:chExt cx="175584" cy="175584"/>
          </a:xfrm>
        </p:grpSpPr>
        <p:sp>
          <p:nvSpPr>
            <p:cNvPr id="83" name="타원 82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4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0" name="직사각형 89"/>
          <p:cNvSpPr/>
          <p:nvPr/>
        </p:nvSpPr>
        <p:spPr>
          <a:xfrm>
            <a:off x="371588" y="3587422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28284" y="3273923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314524" y="811236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5536" y="4852345"/>
            <a:ext cx="2211938" cy="10673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탄생했습니다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시승을 신청해보세요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차량 만들기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4524" y="582922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171" y="5874206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13" y="5919742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628776" y="971699"/>
            <a:ext cx="1561376" cy="494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BMW blue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23148" y="152694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02773" y="1713103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Fluid Black with highlight </a:t>
            </a:r>
            <a:r>
              <a:rPr lang="en-US" altLang="ko-KR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blue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멋진 컬러입니다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시트를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02773" y="2303299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49768" y="3491683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423148" y="4118711"/>
            <a:ext cx="810013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천연 가죽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456435" y="4525718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20860" y="2625684"/>
            <a:ext cx="175584" cy="175584"/>
            <a:chOff x="-933651" y="3993245"/>
            <a:chExt cx="175584" cy="175584"/>
          </a:xfrm>
        </p:grpSpPr>
        <p:sp>
          <p:nvSpPr>
            <p:cNvPr id="7" name="타원 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3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52" name="직사각형 51"/>
          <p:cNvSpPr/>
          <p:nvPr/>
        </p:nvSpPr>
        <p:spPr>
          <a:xfrm>
            <a:off x="318879" y="5476617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92997" y="5504433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0" y="2374320"/>
            <a:ext cx="551697" cy="6551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848" y="2390897"/>
            <a:ext cx="515021" cy="621986"/>
          </a:xfrm>
          <a:prstGeom prst="rect">
            <a:avLst/>
          </a:prstGeom>
        </p:spPr>
      </p:pic>
      <p:sp>
        <p:nvSpPr>
          <p:cNvPr id="126" name="직사각형 125"/>
          <p:cNvSpPr/>
          <p:nvPr/>
        </p:nvSpPr>
        <p:spPr>
          <a:xfrm>
            <a:off x="3443841" y="820778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43841" y="5829229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533488" y="5869722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0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62" y="5919742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직사각형 153"/>
          <p:cNvSpPr/>
          <p:nvPr/>
        </p:nvSpPr>
        <p:spPr>
          <a:xfrm>
            <a:off x="3448196" y="5476617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4022314" y="5504433"/>
            <a:ext cx="1837266" cy="265110"/>
            <a:chOff x="897468" y="5817216"/>
            <a:chExt cx="1837266" cy="265110"/>
          </a:xfrm>
        </p:grpSpPr>
        <p:sp>
          <p:nvSpPr>
            <p:cNvPr id="156" name="직사각형 15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3512119" y="910669"/>
            <a:ext cx="2211938" cy="20347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탄생했습니다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시승을 신청해보세요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512119" y="3157603"/>
            <a:ext cx="2211938" cy="240424"/>
            <a:chOff x="3631862" y="4535060"/>
            <a:chExt cx="2211938" cy="240424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3631862" y="4535060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다시 만들기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4771970" y="4535060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세부모델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12119" y="3427999"/>
            <a:ext cx="2211938" cy="240424"/>
            <a:chOff x="3631862" y="4840624"/>
            <a:chExt cx="2211938" cy="240424"/>
          </a:xfrm>
        </p:grpSpPr>
        <p:sp>
          <p:nvSpPr>
            <p:cNvPr id="184" name="모서리가 둥근 직사각형 183"/>
            <p:cNvSpPr/>
            <p:nvPr/>
          </p:nvSpPr>
          <p:spPr>
            <a:xfrm>
              <a:off x="3631862" y="4840624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트림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4771970" y="4840624"/>
              <a:ext cx="1071830" cy="2404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컬러 변경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8" name="모서리가 둥근 직사각형 187"/>
          <p:cNvSpPr/>
          <p:nvPr/>
        </p:nvSpPr>
        <p:spPr>
          <a:xfrm>
            <a:off x="3512119" y="3708916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시트 변경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3511876" y="4020696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06331" y="1391901"/>
            <a:ext cx="2347117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 시나리오로 연결</a:t>
            </a:r>
            <a:endParaRPr lang="ko-KR" altLang="en-US" sz="1400" dirty="0"/>
          </a:p>
        </p:txBody>
      </p:sp>
      <p:sp>
        <p:nvSpPr>
          <p:cNvPr id="193" name="직사각형 192"/>
          <p:cNvSpPr/>
          <p:nvPr/>
        </p:nvSpPr>
        <p:spPr>
          <a:xfrm>
            <a:off x="6856884" y="3924182"/>
            <a:ext cx="1603526" cy="523220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딜러 위치 찾기 시나리오로 연결</a:t>
            </a:r>
            <a:endParaRPr lang="ko-KR" altLang="en-US" sz="1400" dirty="0"/>
          </a:p>
        </p:txBody>
      </p:sp>
      <p:cxnSp>
        <p:nvCxnSpPr>
          <p:cNvPr id="194" name="직선 화살표 연결선 193"/>
          <p:cNvCxnSpPr/>
          <p:nvPr/>
        </p:nvCxnSpPr>
        <p:spPr>
          <a:xfrm flipH="1">
            <a:off x="4595107" y="4136145"/>
            <a:ext cx="2301286" cy="476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6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11" y="3874451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6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15" y="4207830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직사각형 197"/>
          <p:cNvSpPr/>
          <p:nvPr/>
        </p:nvSpPr>
        <p:spPr>
          <a:xfrm>
            <a:off x="6903864" y="3887334"/>
            <a:ext cx="1391268" cy="5183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568802" y="1361899"/>
            <a:ext cx="2200477" cy="3377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0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438748" y="4266436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2:39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5536" y="3182935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72895" y="1483165"/>
            <a:ext cx="2099955" cy="1295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시리즈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en-US" altLang="ko-KR" sz="10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모델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i3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트림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luxury(my22)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컬러 </a:t>
            </a:r>
            <a:r>
              <a:rPr lang="en-US" altLang="ko-KR" sz="10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Fluid Black with highlight BMW blue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시트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천연가죽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92" name="꺾인 연결선 191"/>
          <p:cNvCxnSpPr>
            <a:stCxn id="199" idx="1"/>
            <a:endCxn id="60" idx="3"/>
          </p:cNvCxnSpPr>
          <p:nvPr/>
        </p:nvCxnSpPr>
        <p:spPr>
          <a:xfrm rot="10800000" flipV="1">
            <a:off x="5724058" y="1530789"/>
            <a:ext cx="844745" cy="2316344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4652227" y="3726921"/>
            <a:ext cx="1071830" cy="24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시승 신청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40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7655" y="2283968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카탈로그 안내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3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3546</TotalTime>
  <Words>1906</Words>
  <Application>Microsoft Office PowerPoint</Application>
  <PresentationFormat>화면 슬라이드 쇼(4:3)</PresentationFormat>
  <Paragraphs>615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나눔고딕</vt:lpstr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ckim</dc:creator>
  <cp:lastModifiedBy>asdf</cp:lastModifiedBy>
  <cp:revision>172</cp:revision>
  <dcterms:created xsi:type="dcterms:W3CDTF">2019-08-08T06:58:47Z</dcterms:created>
  <dcterms:modified xsi:type="dcterms:W3CDTF">2022-02-28T00:56:28Z</dcterms:modified>
</cp:coreProperties>
</file>