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67" r:id="rId2"/>
    <p:sldId id="346" r:id="rId3"/>
    <p:sldId id="345" r:id="rId4"/>
    <p:sldId id="347" r:id="rId5"/>
    <p:sldId id="349" r:id="rId6"/>
    <p:sldId id="378" r:id="rId7"/>
    <p:sldId id="379" r:id="rId8"/>
    <p:sldId id="380" r:id="rId9"/>
    <p:sldId id="381" r:id="rId10"/>
    <p:sldId id="352" r:id="rId11"/>
    <p:sldId id="382" r:id="rId12"/>
    <p:sldId id="385" r:id="rId13"/>
    <p:sldId id="383" r:id="rId14"/>
    <p:sldId id="384" r:id="rId15"/>
    <p:sldId id="391" r:id="rId16"/>
    <p:sldId id="376" r:id="rId17"/>
    <p:sldId id="350" r:id="rId18"/>
    <p:sldId id="351" r:id="rId19"/>
    <p:sldId id="353" r:id="rId20"/>
    <p:sldId id="355" r:id="rId21"/>
    <p:sldId id="356" r:id="rId22"/>
    <p:sldId id="357" r:id="rId23"/>
    <p:sldId id="358" r:id="rId24"/>
    <p:sldId id="359" r:id="rId25"/>
    <p:sldId id="361" r:id="rId26"/>
    <p:sldId id="375" r:id="rId27"/>
    <p:sldId id="363" r:id="rId28"/>
    <p:sldId id="364" r:id="rId29"/>
    <p:sldId id="365" r:id="rId30"/>
    <p:sldId id="366" r:id="rId31"/>
    <p:sldId id="367" r:id="rId32"/>
    <p:sldId id="377" r:id="rId33"/>
    <p:sldId id="368" r:id="rId34"/>
    <p:sldId id="392" r:id="rId35"/>
    <p:sldId id="360" r:id="rId36"/>
    <p:sldId id="386" r:id="rId37"/>
    <p:sldId id="387" r:id="rId38"/>
    <p:sldId id="388" r:id="rId39"/>
    <p:sldId id="389" r:id="rId40"/>
    <p:sldId id="390" r:id="rId41"/>
    <p:sldId id="369" r:id="rId42"/>
    <p:sldId id="370" r:id="rId43"/>
    <p:sldId id="374" r:id="rId44"/>
    <p:sldId id="371" r:id="rId45"/>
    <p:sldId id="37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2CF"/>
    <a:srgbClr val="557CF9"/>
    <a:srgbClr val="849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 autoAdjust="0"/>
    <p:restoredTop sz="94607"/>
  </p:normalViewPr>
  <p:slideViewPr>
    <p:cSldViewPr snapToGrid="0">
      <p:cViewPr varScale="1">
        <p:scale>
          <a:sx n="78" d="100"/>
          <a:sy n="78" d="100"/>
        </p:scale>
        <p:origin x="8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ACDA7-3324-304D-8AF6-6B22E200D6A3}" type="datetimeFigureOut">
              <a:rPr kumimoji="1" lang="ko-Kore-KR" altLang="en-US" smtClean="0"/>
              <a:t>09/21/2023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0909-1ADB-C54A-9215-85C9704366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015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30909-1ADB-C54A-9215-85C9704366F5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353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30909-1ADB-C54A-9215-85C9704366F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684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" altLang="ko-Kore-KR" b="1" i="0" dirty="0">
                <a:solidFill>
                  <a:srgbClr val="374151"/>
                </a:solidFill>
                <a:effectLst/>
                <a:latin typeface="Söhne"/>
              </a:rPr>
              <a:t>Self-Attention Mechanism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트랜스포머는 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Self-Attention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메커니즘을 사용하여 입력 시퀀스의 모든 단어 간의 상대적인 중요도를 학습합니다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통해 멀리 떨어져 있는 단어나 시퀀스 간의 관계도 효과적으로 파악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대부분의 시계열 모델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LSTM, GRU)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고정된 거리의 정보만을 고려합니다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" altLang="ko-Kore-KR" b="1" i="0" dirty="0">
                <a:solidFill>
                  <a:srgbClr val="374151"/>
                </a:solidFill>
                <a:effectLst/>
                <a:latin typeface="Söhne"/>
              </a:rPr>
              <a:t>Parallelization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트랜스포머는 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Self-Attention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메커니즘 덕분에 시퀀스의 모든 부분을 동시에 처리할 수 있어 병렬화에 유리합니다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RNN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기반 모델들은 이전 시간 스텝의 출력을 현재 시간 스텝의 입력으로 사용하기 때문에 병렬 처리가 어렵습니다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" altLang="ko-Kore-KR" b="1" i="0" dirty="0">
                <a:solidFill>
                  <a:srgbClr val="374151"/>
                </a:solidFill>
                <a:effectLst/>
                <a:latin typeface="Söhne"/>
              </a:rPr>
              <a:t>Positional Encoding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트랜스포머는 시퀀스의 순서 정보를 포착하기 위해 위치 인코딩을 사용합니다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트랜스포머가 순서를 자체적으로 이해하지 못하기 때문에 필요합니다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 algn="l"/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RNN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및 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같은 다른 시계열 모델들은 내부 구조 때문에 시퀀스의 순서를 자동으로 고려합니다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" altLang="ko-Kore-KR" b="1" i="0" dirty="0">
                <a:solidFill>
                  <a:srgbClr val="374151"/>
                </a:solidFill>
                <a:effectLst/>
                <a:latin typeface="Söhne"/>
              </a:rPr>
              <a:t>Flexibility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트랜스포머는 다양한 문제에 적용 가능하며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특히 최근에는 시계열 분석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이미지 처리 등 다양한 분야에서 활용되고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시계열 모델들은 주로 시퀀스 데이터에 최적화되어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b="1" dirty="0">
              <a:cs typeface="Arial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30909-1ADB-C54A-9215-85C9704366F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95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30909-1ADB-C54A-9215-85C9704366F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552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30909-1ADB-C54A-9215-85C9704366F5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919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1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0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0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5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6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6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9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0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C2CF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4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t.chosun.com/site/data/html_dir/2023/07/22/2023072200678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9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kiri.or.kr/PDF/weeklytrend/20221011/trend20221011_4.pdf" TargetMode="External"/><Relationship Id="rId2" Type="http://schemas.openxmlformats.org/officeDocument/2006/relationships/hyperlink" Target="https://www.doctorsnews.co.kr/news/articleView.html?idxno=1466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r.linkedin.com/pulse/sepsis-diagnostics-market-tushar-jane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 w="25400">
              <a:solidFill>
                <a:schemeClr val="accent1"/>
              </a:solidFill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C9E107-D4AB-4826-9235-B81B12DFA993}"/>
              </a:ext>
            </a:extLst>
          </p:cNvPr>
          <p:cNvSpPr txBox="1"/>
          <p:nvPr/>
        </p:nvSpPr>
        <p:spPr>
          <a:xfrm>
            <a:off x="7556128" y="266670"/>
            <a:ext cx="44882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schemeClr val="bg1"/>
                </a:solidFill>
              </a:rPr>
              <a:t>이상민 </a:t>
            </a:r>
            <a:r>
              <a:rPr lang="ko-KR" altLang="en-US" sz="2000" dirty="0" err="1">
                <a:solidFill>
                  <a:schemeClr val="bg1"/>
                </a:solidFill>
              </a:rPr>
              <a:t>윤대관</a:t>
            </a:r>
            <a:r>
              <a:rPr lang="ko-KR" altLang="en-US" sz="2000" dirty="0">
                <a:solidFill>
                  <a:schemeClr val="bg1"/>
                </a:solidFill>
              </a:rPr>
              <a:t> 윤태영 김태인 이상우</a:t>
            </a: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1FB078CE-C340-44D4-B27E-4E9810FE581A}"/>
              </a:ext>
            </a:extLst>
          </p:cNvPr>
          <p:cNvSpPr/>
          <p:nvPr/>
        </p:nvSpPr>
        <p:spPr>
          <a:xfrm>
            <a:off x="142873" y="209550"/>
            <a:ext cx="5953127" cy="6648450"/>
          </a:xfrm>
          <a:prstGeom prst="round2SameRect">
            <a:avLst>
              <a:gd name="adj1" fmla="val 331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D6899-1875-FD21-1E61-8E5AA1C13702}"/>
              </a:ext>
            </a:extLst>
          </p:cNvPr>
          <p:cNvSpPr txBox="1"/>
          <p:nvPr/>
        </p:nvSpPr>
        <p:spPr>
          <a:xfrm>
            <a:off x="2138464" y="2344400"/>
            <a:ext cx="79150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kern="0" dirty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Wide Latin" panose="020A0A07050505020404" pitchFamily="18" charset="0"/>
                <a:ea typeface="Tmon몬소리 Black" panose="02000A03000000000000" pitchFamily="2" charset="-127"/>
              </a:rPr>
              <a:t>병원</a:t>
            </a:r>
            <a:r>
              <a:rPr lang="en-US" altLang="ko-KR" sz="4400" kern="0" dirty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Wide Latin" panose="020A0A07050505020404" pitchFamily="18" charset="0"/>
                <a:ea typeface="Tmon몬소리 Black" panose="02000A03000000000000" pitchFamily="2" charset="-127"/>
              </a:rPr>
              <a:t> </a:t>
            </a:r>
            <a:r>
              <a:rPr lang="ko-KR" altLang="en-US" sz="4400" kern="0" dirty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Wide Latin" panose="020A0A07050505020404" pitchFamily="18" charset="0"/>
                <a:ea typeface="Tmon몬소리 Black" panose="02000A03000000000000" pitchFamily="2" charset="-127"/>
              </a:rPr>
              <a:t>전자 의무 기록 데이터를 활용한 </a:t>
            </a:r>
            <a:r>
              <a:rPr lang="ko-KR" altLang="en-US" sz="4400" b="1" kern="0" dirty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HE명품고딕L"/>
                <a:ea typeface="Tmon몬소리 Black" panose="02000A03000000000000" pitchFamily="2" charset="-127"/>
              </a:rPr>
              <a:t>패혈증 환자 분석</a:t>
            </a:r>
            <a:endParaRPr lang="en-US" altLang="ko-KR" sz="4400" b="1" kern="0" dirty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THE명품고딕L"/>
              <a:ea typeface="Tmon몬소리 Black" panose="02000A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3242C-1854-4F11-882E-CCFE3C6645FB}"/>
              </a:ext>
            </a:extLst>
          </p:cNvPr>
          <p:cNvSpPr txBox="1"/>
          <p:nvPr/>
        </p:nvSpPr>
        <p:spPr>
          <a:xfrm>
            <a:off x="3460376" y="4625788"/>
            <a:ext cx="5245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도파민팀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4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1.2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데이터 설명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3F3F70-94B3-484C-A518-B411E295E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" r="2635"/>
          <a:stretch/>
        </p:blipFill>
        <p:spPr bwMode="auto">
          <a:xfrm>
            <a:off x="3970255" y="1301937"/>
            <a:ext cx="4251489" cy="248901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8C2115-6C75-49FA-BBE5-FCA7A06AA5E4}"/>
              </a:ext>
            </a:extLst>
          </p:cNvPr>
          <p:cNvSpPr txBox="1"/>
          <p:nvPr/>
        </p:nvSpPr>
        <p:spPr>
          <a:xfrm>
            <a:off x="1601695" y="4079905"/>
            <a:ext cx="8988607" cy="1785104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l" fontAlgn="base"/>
            <a:r>
              <a:rPr lang="en-US" altLang="ko-KR" sz="3600" b="0" i="0" dirty="0">
                <a:solidFill>
                  <a:srgbClr val="000000"/>
                </a:solidFill>
                <a:effectLst/>
                <a:latin typeface="inherit"/>
              </a:rPr>
              <a:t>Medical Information Mart for Intensive Care III</a:t>
            </a:r>
          </a:p>
          <a:p>
            <a:pPr algn="l" fontAlgn="base"/>
            <a:endParaRPr lang="en-US" altLang="ko-KR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212529"/>
                </a:solidFill>
                <a:latin typeface="Source Sans Pro"/>
              </a:rPr>
              <a:t> </a:t>
            </a:r>
            <a:r>
              <a:rPr lang="en-US" dirty="0">
                <a:ea typeface="+mn-lt"/>
                <a:cs typeface="+mn-lt"/>
              </a:rPr>
              <a:t>Beth Israel Deaconess Medical </a:t>
            </a:r>
            <a:r>
              <a:rPr lang="en-US" dirty="0" err="1">
                <a:ea typeface="+mn-lt"/>
                <a:cs typeface="+mn-lt"/>
              </a:rPr>
              <a:t>Center와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MIT</a:t>
            </a:r>
            <a:r>
              <a:rPr lang="ko-KR" altLang="en-US" dirty="0">
                <a:ea typeface="+mn-lt"/>
                <a:cs typeface="+mn-lt"/>
              </a:rPr>
              <a:t>연구자들이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협업하여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만든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데이터</a:t>
            </a:r>
            <a:endParaRPr lang="en-US" altLang="ko-KR" dirty="0">
              <a:solidFill>
                <a:srgbClr val="212529"/>
              </a:solidFill>
              <a:latin typeface="Source Sans Pro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212529"/>
                </a:solidFill>
                <a:latin typeface="Source Sans Pro"/>
              </a:rPr>
              <a:t> </a:t>
            </a:r>
            <a:r>
              <a:rPr lang="en-US" dirty="0">
                <a:ea typeface="+mn-lt"/>
                <a:cs typeface="+mn-lt"/>
              </a:rPr>
              <a:t>2001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~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2012</a:t>
            </a:r>
            <a:r>
              <a:rPr lang="ko-KR" altLang="en-US" dirty="0">
                <a:ea typeface="+mn-lt"/>
                <a:cs typeface="+mn-lt"/>
              </a:rPr>
              <a:t>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약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4</a:t>
            </a:r>
            <a:r>
              <a:rPr lang="ko-KR" altLang="en-US" dirty="0">
                <a:ea typeface="+mn-lt"/>
                <a:cs typeface="+mn-lt"/>
              </a:rPr>
              <a:t>만명의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비식별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보건의료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데이터</a:t>
            </a:r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739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개요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5D06D-3883-4354-AC30-095135EE381E}"/>
              </a:ext>
            </a:extLst>
          </p:cNvPr>
          <p:cNvSpPr txBox="1"/>
          <p:nvPr/>
        </p:nvSpPr>
        <p:spPr>
          <a:xfrm>
            <a:off x="1594691" y="1064533"/>
            <a:ext cx="9258255" cy="707886"/>
          </a:xfrm>
          <a:custGeom>
            <a:avLst/>
            <a:gdLst>
              <a:gd name="connsiteX0" fmla="*/ 0 w 4101867"/>
              <a:gd name="connsiteY0" fmla="*/ 0 h 707886"/>
              <a:gd name="connsiteX1" fmla="*/ 4101867 w 4101867"/>
              <a:gd name="connsiteY1" fmla="*/ 0 h 707886"/>
              <a:gd name="connsiteX2" fmla="*/ 4101867 w 4101867"/>
              <a:gd name="connsiteY2" fmla="*/ 707886 h 707886"/>
              <a:gd name="connsiteX3" fmla="*/ 0 w 4101867"/>
              <a:gd name="connsiteY3" fmla="*/ 707886 h 707886"/>
              <a:gd name="connsiteX4" fmla="*/ 0 w 4101867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1867" h="707886" fill="none" extrusionOk="0">
                <a:moveTo>
                  <a:pt x="0" y="0"/>
                </a:moveTo>
                <a:cubicBezTo>
                  <a:pt x="907739" y="-149972"/>
                  <a:pt x="3066057" y="85198"/>
                  <a:pt x="4101867" y="0"/>
                </a:cubicBezTo>
                <a:cubicBezTo>
                  <a:pt x="4110676" y="235437"/>
                  <a:pt x="4039648" y="523879"/>
                  <a:pt x="4101867" y="707886"/>
                </a:cubicBezTo>
                <a:cubicBezTo>
                  <a:pt x="3285667" y="799262"/>
                  <a:pt x="674243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4101867" h="707886" stroke="0" extrusionOk="0">
                <a:moveTo>
                  <a:pt x="0" y="0"/>
                </a:moveTo>
                <a:cubicBezTo>
                  <a:pt x="1007453" y="-113254"/>
                  <a:pt x="3253294" y="102601"/>
                  <a:pt x="4101867" y="0"/>
                </a:cubicBezTo>
                <a:cubicBezTo>
                  <a:pt x="4157195" y="333785"/>
                  <a:pt x="4122538" y="515379"/>
                  <a:pt x="4101867" y="707886"/>
                </a:cubicBezTo>
                <a:cubicBezTo>
                  <a:pt x="2900869" y="763696"/>
                  <a:pt x="580029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chemeClr val="accent6">
              <a:alpha val="0"/>
            </a:schemeClr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1270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MIMIC-III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데이터셋을 활용한 인공지능 관련 연구들</a:t>
            </a:r>
            <a:endParaRPr lang="ko-KR" altLang="ko-K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8FDBE2A-7443-83B2-B117-4A47792D2F74}"/>
              </a:ext>
            </a:extLst>
          </p:cNvPr>
          <p:cNvSpPr txBox="1"/>
          <p:nvPr/>
        </p:nvSpPr>
        <p:spPr>
          <a:xfrm>
            <a:off x="816313" y="2343361"/>
            <a:ext cx="5407506" cy="1107996"/>
          </a:xfrm>
          <a:custGeom>
            <a:avLst/>
            <a:gdLst>
              <a:gd name="connsiteX0" fmla="*/ 0 w 2436756"/>
              <a:gd name="connsiteY0" fmla="*/ 0 h 707886"/>
              <a:gd name="connsiteX1" fmla="*/ 2436756 w 2436756"/>
              <a:gd name="connsiteY1" fmla="*/ 0 h 707886"/>
              <a:gd name="connsiteX2" fmla="*/ 2436756 w 2436756"/>
              <a:gd name="connsiteY2" fmla="*/ 707886 h 707886"/>
              <a:gd name="connsiteX3" fmla="*/ 0 w 2436756"/>
              <a:gd name="connsiteY3" fmla="*/ 707886 h 707886"/>
              <a:gd name="connsiteX4" fmla="*/ 0 w 24367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756" h="707886" fill="none" extrusionOk="0">
                <a:moveTo>
                  <a:pt x="0" y="0"/>
                </a:moveTo>
                <a:cubicBezTo>
                  <a:pt x="1194137" y="-149972"/>
                  <a:pt x="1303140" y="85198"/>
                  <a:pt x="2436756" y="0"/>
                </a:cubicBezTo>
                <a:cubicBezTo>
                  <a:pt x="2445565" y="235437"/>
                  <a:pt x="2374537" y="523879"/>
                  <a:pt x="2436756" y="707886"/>
                </a:cubicBezTo>
                <a:cubicBezTo>
                  <a:pt x="1301031" y="799262"/>
                  <a:pt x="368919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2436756" h="707886" stroke="0" extrusionOk="0">
                <a:moveTo>
                  <a:pt x="0" y="0"/>
                </a:moveTo>
                <a:cubicBezTo>
                  <a:pt x="349293" y="-113254"/>
                  <a:pt x="1946968" y="102601"/>
                  <a:pt x="2436756" y="0"/>
                </a:cubicBezTo>
                <a:cubicBezTo>
                  <a:pt x="2492084" y="333785"/>
                  <a:pt x="2457427" y="515379"/>
                  <a:pt x="2436756" y="707886"/>
                </a:cubicBezTo>
                <a:cubicBezTo>
                  <a:pt x="1247156" y="763696"/>
                  <a:pt x="999638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ffectLst>
            <a:softEdge rad="127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marL="342900" lvl="0" indent="-342900">
              <a:buAutoNum type="arabicPeriod"/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질병 진단 예측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buAutoNum type="arabicPeriod"/>
              <a:defRPr/>
            </a:pPr>
            <a:r>
              <a:rPr lang="ko-KR" altLang="en-US" b="1" dirty="0">
                <a:solidFill>
                  <a:srgbClr val="FF0000"/>
                </a:solidFill>
                <a:latin typeface="Arial"/>
                <a:cs typeface="Arial"/>
              </a:rPr>
              <a:t>사망 예측</a:t>
            </a:r>
            <a:endParaRPr lang="en-US" altLang="ko-K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42900" lvl="0" indent="-342900">
              <a:buAutoNum type="arabicPeriod"/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의료 텍스트 분석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633EEF5C-8547-BF15-D263-C0C9F952B838}"/>
              </a:ext>
            </a:extLst>
          </p:cNvPr>
          <p:cNvSpPr txBox="1"/>
          <p:nvPr/>
        </p:nvSpPr>
        <p:spPr>
          <a:xfrm>
            <a:off x="816313" y="5213089"/>
            <a:ext cx="5407506" cy="553998"/>
          </a:xfrm>
          <a:custGeom>
            <a:avLst/>
            <a:gdLst>
              <a:gd name="connsiteX0" fmla="*/ 0 w 2436756"/>
              <a:gd name="connsiteY0" fmla="*/ 0 h 707886"/>
              <a:gd name="connsiteX1" fmla="*/ 2436756 w 2436756"/>
              <a:gd name="connsiteY1" fmla="*/ 0 h 707886"/>
              <a:gd name="connsiteX2" fmla="*/ 2436756 w 2436756"/>
              <a:gd name="connsiteY2" fmla="*/ 707886 h 707886"/>
              <a:gd name="connsiteX3" fmla="*/ 0 w 2436756"/>
              <a:gd name="connsiteY3" fmla="*/ 707886 h 707886"/>
              <a:gd name="connsiteX4" fmla="*/ 0 w 24367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756" h="707886" fill="none" extrusionOk="0">
                <a:moveTo>
                  <a:pt x="0" y="0"/>
                </a:moveTo>
                <a:cubicBezTo>
                  <a:pt x="1194137" y="-149972"/>
                  <a:pt x="1303140" y="85198"/>
                  <a:pt x="2436756" y="0"/>
                </a:cubicBezTo>
                <a:cubicBezTo>
                  <a:pt x="2445565" y="235437"/>
                  <a:pt x="2374537" y="523879"/>
                  <a:pt x="2436756" y="707886"/>
                </a:cubicBezTo>
                <a:cubicBezTo>
                  <a:pt x="1301031" y="799262"/>
                  <a:pt x="368919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2436756" h="707886" stroke="0" extrusionOk="0">
                <a:moveTo>
                  <a:pt x="0" y="0"/>
                </a:moveTo>
                <a:cubicBezTo>
                  <a:pt x="349293" y="-113254"/>
                  <a:pt x="1946968" y="102601"/>
                  <a:pt x="2436756" y="0"/>
                </a:cubicBezTo>
                <a:cubicBezTo>
                  <a:pt x="2492084" y="333785"/>
                  <a:pt x="2457427" y="515379"/>
                  <a:pt x="2436756" y="707886"/>
                </a:cubicBezTo>
                <a:cubicBezTo>
                  <a:pt x="1247156" y="763696"/>
                  <a:pt x="999638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ffectLst>
            <a:softEdge rad="127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패혈증 환자에 대한 사망 예측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16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개요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5D06D-3883-4354-AC30-095135EE381E}"/>
              </a:ext>
            </a:extLst>
          </p:cNvPr>
          <p:cNvSpPr txBox="1"/>
          <p:nvPr/>
        </p:nvSpPr>
        <p:spPr>
          <a:xfrm>
            <a:off x="1594691" y="1064533"/>
            <a:ext cx="9258255" cy="707886"/>
          </a:xfrm>
          <a:custGeom>
            <a:avLst/>
            <a:gdLst>
              <a:gd name="connsiteX0" fmla="*/ 0 w 4101867"/>
              <a:gd name="connsiteY0" fmla="*/ 0 h 707886"/>
              <a:gd name="connsiteX1" fmla="*/ 4101867 w 4101867"/>
              <a:gd name="connsiteY1" fmla="*/ 0 h 707886"/>
              <a:gd name="connsiteX2" fmla="*/ 4101867 w 4101867"/>
              <a:gd name="connsiteY2" fmla="*/ 707886 h 707886"/>
              <a:gd name="connsiteX3" fmla="*/ 0 w 4101867"/>
              <a:gd name="connsiteY3" fmla="*/ 707886 h 707886"/>
              <a:gd name="connsiteX4" fmla="*/ 0 w 4101867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1867" h="707886" fill="none" extrusionOk="0">
                <a:moveTo>
                  <a:pt x="0" y="0"/>
                </a:moveTo>
                <a:cubicBezTo>
                  <a:pt x="907739" y="-149972"/>
                  <a:pt x="3066057" y="85198"/>
                  <a:pt x="4101867" y="0"/>
                </a:cubicBezTo>
                <a:cubicBezTo>
                  <a:pt x="4110676" y="235437"/>
                  <a:pt x="4039648" y="523879"/>
                  <a:pt x="4101867" y="707886"/>
                </a:cubicBezTo>
                <a:cubicBezTo>
                  <a:pt x="3285667" y="799262"/>
                  <a:pt x="674243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4101867" h="707886" stroke="0" extrusionOk="0">
                <a:moveTo>
                  <a:pt x="0" y="0"/>
                </a:moveTo>
                <a:cubicBezTo>
                  <a:pt x="1007453" y="-113254"/>
                  <a:pt x="3253294" y="102601"/>
                  <a:pt x="4101867" y="0"/>
                </a:cubicBezTo>
                <a:cubicBezTo>
                  <a:pt x="4157195" y="333785"/>
                  <a:pt x="4122538" y="515379"/>
                  <a:pt x="4101867" y="707886"/>
                </a:cubicBezTo>
                <a:cubicBezTo>
                  <a:pt x="2900869" y="763696"/>
                  <a:pt x="580029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chemeClr val="accent6">
              <a:alpha val="0"/>
            </a:schemeClr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1270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패혈증</a:t>
            </a:r>
            <a:endParaRPr lang="ko-KR" altLang="ko-K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8FDBE2A-7443-83B2-B117-4A47792D2F74}"/>
              </a:ext>
            </a:extLst>
          </p:cNvPr>
          <p:cNvSpPr txBox="1"/>
          <p:nvPr/>
        </p:nvSpPr>
        <p:spPr>
          <a:xfrm>
            <a:off x="816313" y="2620360"/>
            <a:ext cx="5407506" cy="553998"/>
          </a:xfrm>
          <a:custGeom>
            <a:avLst/>
            <a:gdLst>
              <a:gd name="connsiteX0" fmla="*/ 0 w 2436756"/>
              <a:gd name="connsiteY0" fmla="*/ 0 h 707886"/>
              <a:gd name="connsiteX1" fmla="*/ 2436756 w 2436756"/>
              <a:gd name="connsiteY1" fmla="*/ 0 h 707886"/>
              <a:gd name="connsiteX2" fmla="*/ 2436756 w 2436756"/>
              <a:gd name="connsiteY2" fmla="*/ 707886 h 707886"/>
              <a:gd name="connsiteX3" fmla="*/ 0 w 2436756"/>
              <a:gd name="connsiteY3" fmla="*/ 707886 h 707886"/>
              <a:gd name="connsiteX4" fmla="*/ 0 w 24367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756" h="707886" fill="none" extrusionOk="0">
                <a:moveTo>
                  <a:pt x="0" y="0"/>
                </a:moveTo>
                <a:cubicBezTo>
                  <a:pt x="1194137" y="-149972"/>
                  <a:pt x="1303140" y="85198"/>
                  <a:pt x="2436756" y="0"/>
                </a:cubicBezTo>
                <a:cubicBezTo>
                  <a:pt x="2445565" y="235437"/>
                  <a:pt x="2374537" y="523879"/>
                  <a:pt x="2436756" y="707886"/>
                </a:cubicBezTo>
                <a:cubicBezTo>
                  <a:pt x="1301031" y="799262"/>
                  <a:pt x="368919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2436756" h="707886" stroke="0" extrusionOk="0">
                <a:moveTo>
                  <a:pt x="0" y="0"/>
                </a:moveTo>
                <a:cubicBezTo>
                  <a:pt x="349293" y="-113254"/>
                  <a:pt x="1946968" y="102601"/>
                  <a:pt x="2436756" y="0"/>
                </a:cubicBezTo>
                <a:cubicBezTo>
                  <a:pt x="2492084" y="333785"/>
                  <a:pt x="2457427" y="515379"/>
                  <a:pt x="2436756" y="707886"/>
                </a:cubicBezTo>
                <a:cubicBezTo>
                  <a:pt x="1247156" y="763696"/>
                  <a:pt x="999638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ffectLst>
            <a:softEdge rad="127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marL="342900" lvl="0" indent="-342900">
              <a:buAutoNum type="arabicPeriod"/>
              <a:defRPr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7F7BDDAB-4660-22A8-39D5-3B6C5F327F71}"/>
              </a:ext>
            </a:extLst>
          </p:cNvPr>
          <p:cNvSpPr txBox="1"/>
          <p:nvPr/>
        </p:nvSpPr>
        <p:spPr>
          <a:xfrm>
            <a:off x="816313" y="2343361"/>
            <a:ext cx="5407506" cy="553998"/>
          </a:xfrm>
          <a:custGeom>
            <a:avLst/>
            <a:gdLst>
              <a:gd name="connsiteX0" fmla="*/ 0 w 2436756"/>
              <a:gd name="connsiteY0" fmla="*/ 0 h 707886"/>
              <a:gd name="connsiteX1" fmla="*/ 2436756 w 2436756"/>
              <a:gd name="connsiteY1" fmla="*/ 0 h 707886"/>
              <a:gd name="connsiteX2" fmla="*/ 2436756 w 2436756"/>
              <a:gd name="connsiteY2" fmla="*/ 707886 h 707886"/>
              <a:gd name="connsiteX3" fmla="*/ 0 w 2436756"/>
              <a:gd name="connsiteY3" fmla="*/ 707886 h 707886"/>
              <a:gd name="connsiteX4" fmla="*/ 0 w 24367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756" h="707886" fill="none" extrusionOk="0">
                <a:moveTo>
                  <a:pt x="0" y="0"/>
                </a:moveTo>
                <a:cubicBezTo>
                  <a:pt x="1194137" y="-149972"/>
                  <a:pt x="1303140" y="85198"/>
                  <a:pt x="2436756" y="0"/>
                </a:cubicBezTo>
                <a:cubicBezTo>
                  <a:pt x="2445565" y="235437"/>
                  <a:pt x="2374537" y="523879"/>
                  <a:pt x="2436756" y="707886"/>
                </a:cubicBezTo>
                <a:cubicBezTo>
                  <a:pt x="1301031" y="799262"/>
                  <a:pt x="368919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2436756" h="707886" stroke="0" extrusionOk="0">
                <a:moveTo>
                  <a:pt x="0" y="0"/>
                </a:moveTo>
                <a:cubicBezTo>
                  <a:pt x="349293" y="-113254"/>
                  <a:pt x="1946968" y="102601"/>
                  <a:pt x="2436756" y="0"/>
                </a:cubicBezTo>
                <a:cubicBezTo>
                  <a:pt x="2492084" y="333785"/>
                  <a:pt x="2457427" y="515379"/>
                  <a:pt x="2436756" y="707886"/>
                </a:cubicBezTo>
                <a:cubicBezTo>
                  <a:pt x="1247156" y="763696"/>
                  <a:pt x="999638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ffectLst>
            <a:softEdge rad="127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중환자실에서 가장 일반적이고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.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사망률이 높음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D17DD2-00AA-FD31-4EA8-BB61676EC9A6}"/>
              </a:ext>
            </a:extLst>
          </p:cNvPr>
          <p:cNvSpPr/>
          <p:nvPr/>
        </p:nvSpPr>
        <p:spPr>
          <a:xfrm>
            <a:off x="1319514" y="3337241"/>
            <a:ext cx="393539" cy="24562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F7348A-5E85-4AD7-4694-39C8C0CB47E5}"/>
              </a:ext>
            </a:extLst>
          </p:cNvPr>
          <p:cNvSpPr/>
          <p:nvPr/>
        </p:nvSpPr>
        <p:spPr>
          <a:xfrm>
            <a:off x="2291787" y="3796495"/>
            <a:ext cx="393539" cy="1996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A50C0-DF46-B2B7-A035-3010994BB7EF}"/>
              </a:ext>
            </a:extLst>
          </p:cNvPr>
          <p:cNvSpPr/>
          <p:nvPr/>
        </p:nvSpPr>
        <p:spPr>
          <a:xfrm>
            <a:off x="3126527" y="4178461"/>
            <a:ext cx="393539" cy="1615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A5F74-0857-61DD-F863-29EF2D79EE39}"/>
              </a:ext>
            </a:extLst>
          </p:cNvPr>
          <p:cNvSpPr/>
          <p:nvPr/>
        </p:nvSpPr>
        <p:spPr>
          <a:xfrm>
            <a:off x="3961267" y="4606724"/>
            <a:ext cx="393539" cy="1186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4AFC67-A873-07E4-8D5E-6C8578BA740E}"/>
              </a:ext>
            </a:extLst>
          </p:cNvPr>
          <p:cNvSpPr/>
          <p:nvPr/>
        </p:nvSpPr>
        <p:spPr>
          <a:xfrm>
            <a:off x="4974666" y="5000262"/>
            <a:ext cx="393539" cy="7932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EB5DA-1C93-EFA3-A211-C073903C1160}"/>
              </a:ext>
            </a:extLst>
          </p:cNvPr>
          <p:cNvSpPr/>
          <p:nvPr/>
        </p:nvSpPr>
        <p:spPr>
          <a:xfrm>
            <a:off x="5988065" y="5239467"/>
            <a:ext cx="393539" cy="5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041780-24F8-63C6-7900-CB6B93FC04BC}"/>
              </a:ext>
            </a:extLst>
          </p:cNvPr>
          <p:cNvSpPr txBox="1"/>
          <p:nvPr/>
        </p:nvSpPr>
        <p:spPr>
          <a:xfrm>
            <a:off x="995423" y="5938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패혈증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5B3B41-78BD-83B6-4584-FA08DFC9DA6F}"/>
              </a:ext>
            </a:extLst>
          </p:cNvPr>
          <p:cNvCxnSpPr/>
          <p:nvPr/>
        </p:nvCxnSpPr>
        <p:spPr>
          <a:xfrm>
            <a:off x="1493268" y="4051139"/>
            <a:ext cx="1013399" cy="485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2E79DB-8EF9-E943-E4DA-2917510B2D75}"/>
              </a:ext>
            </a:extLst>
          </p:cNvPr>
          <p:cNvCxnSpPr>
            <a:cxnSpLocks/>
          </p:cNvCxnSpPr>
          <p:nvPr/>
        </p:nvCxnSpPr>
        <p:spPr>
          <a:xfrm>
            <a:off x="2441168" y="4524756"/>
            <a:ext cx="900239" cy="160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57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Part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</a:t>
            </a: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1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A7F6EC-4A35-4377-AA73-092EFB706011}"/>
              </a:ext>
            </a:extLst>
          </p:cNvPr>
          <p:cNvGrpSpPr/>
          <p:nvPr/>
        </p:nvGrpSpPr>
        <p:grpSpPr>
          <a:xfrm>
            <a:off x="1305267" y="2483806"/>
            <a:ext cx="5187231" cy="2099938"/>
            <a:chOff x="527769" y="1728426"/>
            <a:chExt cx="5187231" cy="209993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7D7F40B-0C4A-486A-827E-F3EA29C08DB6}"/>
                </a:ext>
              </a:extLst>
            </p:cNvPr>
            <p:cNvGrpSpPr/>
            <p:nvPr/>
          </p:nvGrpSpPr>
          <p:grpSpPr>
            <a:xfrm>
              <a:off x="558064" y="3058923"/>
              <a:ext cx="3089307" cy="769441"/>
              <a:chOff x="471977" y="2691080"/>
              <a:chExt cx="3089307" cy="76944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A92686-9FA3-48B1-8D85-4B074B1FD896}"/>
                  </a:ext>
                </a:extLst>
              </p:cNvPr>
              <p:cNvSpPr txBox="1"/>
              <p:nvPr/>
            </p:nvSpPr>
            <p:spPr>
              <a:xfrm>
                <a:off x="471977" y="2691080"/>
                <a:ext cx="308930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데이터 분석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E523FB-95AA-4CEB-BB11-AD71E76B36FE}"/>
                  </a:ext>
                </a:extLst>
              </p:cNvPr>
              <p:cNvSpPr txBox="1"/>
              <p:nvPr/>
            </p:nvSpPr>
            <p:spPr>
              <a:xfrm>
                <a:off x="1231830" y="2691080"/>
                <a:ext cx="1847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4400" b="1" spc="-150" dirty="0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B7E3F6-DB6A-4C33-8636-83FB7513A2F7}"/>
                </a:ext>
              </a:extLst>
            </p:cNvPr>
            <p:cNvSpPr txBox="1"/>
            <p:nvPr/>
          </p:nvSpPr>
          <p:spPr>
            <a:xfrm>
              <a:off x="527769" y="1728426"/>
              <a:ext cx="32638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tx1">
                      <a:lumMod val="95000"/>
                      <a:lumOff val="5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3.</a:t>
              </a:r>
              <a:endParaRPr lang="ko-KR" altLang="en-US" sz="8000" b="1" spc="-15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D0AD26B-8B46-44B7-89F9-FADDEDDEC64F}"/>
                </a:ext>
              </a:extLst>
            </p:cNvPr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836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개요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5D06D-3883-4354-AC30-095135EE381E}"/>
              </a:ext>
            </a:extLst>
          </p:cNvPr>
          <p:cNvSpPr txBox="1"/>
          <p:nvPr/>
        </p:nvSpPr>
        <p:spPr>
          <a:xfrm>
            <a:off x="2114168" y="1064533"/>
            <a:ext cx="7963664" cy="707886"/>
          </a:xfrm>
          <a:custGeom>
            <a:avLst/>
            <a:gdLst>
              <a:gd name="connsiteX0" fmla="*/ 0 w 4101867"/>
              <a:gd name="connsiteY0" fmla="*/ 0 h 707886"/>
              <a:gd name="connsiteX1" fmla="*/ 4101867 w 4101867"/>
              <a:gd name="connsiteY1" fmla="*/ 0 h 707886"/>
              <a:gd name="connsiteX2" fmla="*/ 4101867 w 4101867"/>
              <a:gd name="connsiteY2" fmla="*/ 707886 h 707886"/>
              <a:gd name="connsiteX3" fmla="*/ 0 w 4101867"/>
              <a:gd name="connsiteY3" fmla="*/ 707886 h 707886"/>
              <a:gd name="connsiteX4" fmla="*/ 0 w 4101867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1867" h="707886" fill="none" extrusionOk="0">
                <a:moveTo>
                  <a:pt x="0" y="0"/>
                </a:moveTo>
                <a:cubicBezTo>
                  <a:pt x="907739" y="-149972"/>
                  <a:pt x="3066057" y="85198"/>
                  <a:pt x="4101867" y="0"/>
                </a:cubicBezTo>
                <a:cubicBezTo>
                  <a:pt x="4110676" y="235437"/>
                  <a:pt x="4039648" y="523879"/>
                  <a:pt x="4101867" y="707886"/>
                </a:cubicBezTo>
                <a:cubicBezTo>
                  <a:pt x="3285667" y="799262"/>
                  <a:pt x="674243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4101867" h="707886" stroke="0" extrusionOk="0">
                <a:moveTo>
                  <a:pt x="0" y="0"/>
                </a:moveTo>
                <a:cubicBezTo>
                  <a:pt x="1007453" y="-113254"/>
                  <a:pt x="3253294" y="102601"/>
                  <a:pt x="4101867" y="0"/>
                </a:cubicBezTo>
                <a:cubicBezTo>
                  <a:pt x="4157195" y="333785"/>
                  <a:pt x="4122538" y="515379"/>
                  <a:pt x="4101867" y="707886"/>
                </a:cubicBezTo>
                <a:cubicBezTo>
                  <a:pt x="2900869" y="763696"/>
                  <a:pt x="580029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chemeClr val="accent6">
              <a:alpha val="0"/>
            </a:schemeClr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1270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분석 실험 목표</a:t>
            </a:r>
            <a:endParaRPr lang="ko-KR" altLang="ko-K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8FDBE2A-7443-83B2-B117-4A47792D2F74}"/>
              </a:ext>
            </a:extLst>
          </p:cNvPr>
          <p:cNvSpPr txBox="1"/>
          <p:nvPr/>
        </p:nvSpPr>
        <p:spPr>
          <a:xfrm>
            <a:off x="816313" y="2009771"/>
            <a:ext cx="5407506" cy="1938992"/>
          </a:xfrm>
          <a:custGeom>
            <a:avLst/>
            <a:gdLst>
              <a:gd name="connsiteX0" fmla="*/ 0 w 2436756"/>
              <a:gd name="connsiteY0" fmla="*/ 0 h 707886"/>
              <a:gd name="connsiteX1" fmla="*/ 2436756 w 2436756"/>
              <a:gd name="connsiteY1" fmla="*/ 0 h 707886"/>
              <a:gd name="connsiteX2" fmla="*/ 2436756 w 2436756"/>
              <a:gd name="connsiteY2" fmla="*/ 707886 h 707886"/>
              <a:gd name="connsiteX3" fmla="*/ 0 w 2436756"/>
              <a:gd name="connsiteY3" fmla="*/ 707886 h 707886"/>
              <a:gd name="connsiteX4" fmla="*/ 0 w 24367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756" h="707886" fill="none" extrusionOk="0">
                <a:moveTo>
                  <a:pt x="0" y="0"/>
                </a:moveTo>
                <a:cubicBezTo>
                  <a:pt x="1194137" y="-149972"/>
                  <a:pt x="1303140" y="85198"/>
                  <a:pt x="2436756" y="0"/>
                </a:cubicBezTo>
                <a:cubicBezTo>
                  <a:pt x="2445565" y="235437"/>
                  <a:pt x="2374537" y="523879"/>
                  <a:pt x="2436756" y="707886"/>
                </a:cubicBezTo>
                <a:cubicBezTo>
                  <a:pt x="1301031" y="799262"/>
                  <a:pt x="368919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2436756" h="707886" stroke="0" extrusionOk="0">
                <a:moveTo>
                  <a:pt x="0" y="0"/>
                </a:moveTo>
                <a:cubicBezTo>
                  <a:pt x="349293" y="-113254"/>
                  <a:pt x="1946968" y="102601"/>
                  <a:pt x="2436756" y="0"/>
                </a:cubicBezTo>
                <a:cubicBezTo>
                  <a:pt x="2492084" y="333785"/>
                  <a:pt x="2457427" y="515379"/>
                  <a:pt x="2436756" y="707886"/>
                </a:cubicBezTo>
                <a:cubicBezTo>
                  <a:pt x="1247156" y="763696"/>
                  <a:pt x="999638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ffectLst>
            <a:softEdge rad="127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기존 방법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패혈증 환자의 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10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일 데이터로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사망 예측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0237D816-2E84-D8B0-3FC4-9A373223CEF0}"/>
              </a:ext>
            </a:extLst>
          </p:cNvPr>
          <p:cNvSpPr txBox="1"/>
          <p:nvPr/>
        </p:nvSpPr>
        <p:spPr>
          <a:xfrm>
            <a:off x="6641619" y="2148270"/>
            <a:ext cx="5407506" cy="1661993"/>
          </a:xfrm>
          <a:custGeom>
            <a:avLst/>
            <a:gdLst>
              <a:gd name="connsiteX0" fmla="*/ 0 w 2436756"/>
              <a:gd name="connsiteY0" fmla="*/ 0 h 707886"/>
              <a:gd name="connsiteX1" fmla="*/ 2436756 w 2436756"/>
              <a:gd name="connsiteY1" fmla="*/ 0 h 707886"/>
              <a:gd name="connsiteX2" fmla="*/ 2436756 w 2436756"/>
              <a:gd name="connsiteY2" fmla="*/ 707886 h 707886"/>
              <a:gd name="connsiteX3" fmla="*/ 0 w 2436756"/>
              <a:gd name="connsiteY3" fmla="*/ 707886 h 707886"/>
              <a:gd name="connsiteX4" fmla="*/ 0 w 24367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756" h="707886" fill="none" extrusionOk="0">
                <a:moveTo>
                  <a:pt x="0" y="0"/>
                </a:moveTo>
                <a:cubicBezTo>
                  <a:pt x="1194137" y="-149972"/>
                  <a:pt x="1303140" y="85198"/>
                  <a:pt x="2436756" y="0"/>
                </a:cubicBezTo>
                <a:cubicBezTo>
                  <a:pt x="2445565" y="235437"/>
                  <a:pt x="2374537" y="523879"/>
                  <a:pt x="2436756" y="707886"/>
                </a:cubicBezTo>
                <a:cubicBezTo>
                  <a:pt x="1301031" y="799262"/>
                  <a:pt x="368919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2436756" h="707886" stroke="0" extrusionOk="0">
                <a:moveTo>
                  <a:pt x="0" y="0"/>
                </a:moveTo>
                <a:cubicBezTo>
                  <a:pt x="349293" y="-113254"/>
                  <a:pt x="1946968" y="102601"/>
                  <a:pt x="2436756" y="0"/>
                </a:cubicBezTo>
                <a:cubicBezTo>
                  <a:pt x="2492084" y="333785"/>
                  <a:pt x="2457427" y="515379"/>
                  <a:pt x="2436756" y="707886"/>
                </a:cubicBezTo>
                <a:cubicBezTo>
                  <a:pt x="1247156" y="763696"/>
                  <a:pt x="999638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ffectLst>
            <a:softEdge rad="127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제안 방법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패혈증 환자의 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1)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전체 데이터로 사전학습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2) 10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일 데이터로 사망 예측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88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E839-2636-B17F-7772-FC1BC14F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AFF1B-38B0-9E72-068B-77F15299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9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1.1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분석 동기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947B85-1A91-43A4-9A8A-548379EDF4DC}"/>
              </a:ext>
            </a:extLst>
          </p:cNvPr>
          <p:cNvGrpSpPr/>
          <p:nvPr/>
        </p:nvGrpSpPr>
        <p:grpSpPr>
          <a:xfrm>
            <a:off x="3045847" y="1560939"/>
            <a:ext cx="6100302" cy="4942648"/>
            <a:chOff x="718166" y="2673879"/>
            <a:chExt cx="3924854" cy="369898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38556FC-AE15-4970-8CEC-1294D96F59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350"/>
            <a:stretch>
              <a:fillRect/>
            </a:stretch>
          </p:blipFill>
          <p:spPr>
            <a:xfrm>
              <a:off x="718166" y="2673879"/>
              <a:ext cx="3924853" cy="369898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D14207-EBAD-4E51-ACE8-CCDE27C12E7C}"/>
                </a:ext>
              </a:extLst>
            </p:cNvPr>
            <p:cNvSpPr/>
            <p:nvPr/>
          </p:nvSpPr>
          <p:spPr>
            <a:xfrm>
              <a:off x="3821684" y="3634582"/>
              <a:ext cx="649332" cy="16646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/>
              <a:headEnd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F41C66-83B7-427C-A884-15086AA1EB8B}"/>
              </a:ext>
            </a:extLst>
          </p:cNvPr>
          <p:cNvSpPr txBox="1"/>
          <p:nvPr/>
        </p:nvSpPr>
        <p:spPr>
          <a:xfrm>
            <a:off x="3452399" y="853053"/>
            <a:ext cx="5287199" cy="707886"/>
          </a:xfrm>
          <a:custGeom>
            <a:avLst/>
            <a:gdLst>
              <a:gd name="connsiteX0" fmla="*/ 0 w 5287199"/>
              <a:gd name="connsiteY0" fmla="*/ 0 h 707886"/>
              <a:gd name="connsiteX1" fmla="*/ 5287199 w 5287199"/>
              <a:gd name="connsiteY1" fmla="*/ 0 h 707886"/>
              <a:gd name="connsiteX2" fmla="*/ 5287199 w 5287199"/>
              <a:gd name="connsiteY2" fmla="*/ 707886 h 707886"/>
              <a:gd name="connsiteX3" fmla="*/ 0 w 5287199"/>
              <a:gd name="connsiteY3" fmla="*/ 707886 h 707886"/>
              <a:gd name="connsiteX4" fmla="*/ 0 w 5287199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7199" h="707886" fill="none" extrusionOk="0">
                <a:moveTo>
                  <a:pt x="0" y="0"/>
                </a:moveTo>
                <a:cubicBezTo>
                  <a:pt x="1537652" y="-149972"/>
                  <a:pt x="3751887" y="85198"/>
                  <a:pt x="5287199" y="0"/>
                </a:cubicBezTo>
                <a:cubicBezTo>
                  <a:pt x="5296008" y="235437"/>
                  <a:pt x="5224980" y="523879"/>
                  <a:pt x="5287199" y="707886"/>
                </a:cubicBezTo>
                <a:cubicBezTo>
                  <a:pt x="4109286" y="799262"/>
                  <a:pt x="737327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5287199" h="707886" stroke="0" extrusionOk="0">
                <a:moveTo>
                  <a:pt x="0" y="0"/>
                </a:moveTo>
                <a:cubicBezTo>
                  <a:pt x="2061368" y="-113254"/>
                  <a:pt x="3346621" y="102601"/>
                  <a:pt x="5287199" y="0"/>
                </a:cubicBezTo>
                <a:cubicBezTo>
                  <a:pt x="5342527" y="333785"/>
                  <a:pt x="5307870" y="515379"/>
                  <a:pt x="5287199" y="707886"/>
                </a:cubicBezTo>
                <a:cubicBezTo>
                  <a:pt x="3363218" y="763696"/>
                  <a:pt x="1840346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chemeClr val="accent6">
              <a:alpha val="34000"/>
            </a:schemeClr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1270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</a:rPr>
              <a:t>10</a:t>
            </a:r>
            <a:r>
              <a:rPr 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년간 </a:t>
            </a:r>
            <a:r>
              <a:rPr lang="ko-KR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패혈증 </a:t>
            </a:r>
            <a:r>
              <a:rPr 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사망률 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</a:rPr>
              <a:t>4</a:t>
            </a:r>
            <a:r>
              <a:rPr 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배 증가</a:t>
            </a:r>
            <a:endParaRPr lang="ko-KR" sz="2800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90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1.1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분석 동기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5270D8-002F-4EB1-ACA2-CC018A0A897E}"/>
              </a:ext>
            </a:extLst>
          </p:cNvPr>
          <p:cNvGrpSpPr/>
          <p:nvPr/>
        </p:nvGrpSpPr>
        <p:grpSpPr>
          <a:xfrm>
            <a:off x="6643686" y="1851948"/>
            <a:ext cx="4563089" cy="4496855"/>
            <a:chOff x="6198175" y="185208"/>
            <a:chExt cx="5286284" cy="53199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FBF57F1-C04E-4E8E-82A8-85577C22F0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4100"/>
            <a:stretch>
              <a:fillRect/>
            </a:stretch>
          </p:blipFill>
          <p:spPr>
            <a:xfrm>
              <a:off x="6205815" y="185208"/>
              <a:ext cx="5272514" cy="83614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9DC3557-9046-46B3-B1A8-BC942BEB98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160" r="23090" b="15520"/>
            <a:stretch>
              <a:fillRect/>
            </a:stretch>
          </p:blipFill>
          <p:spPr>
            <a:xfrm>
              <a:off x="6198175" y="1025521"/>
              <a:ext cx="5286284" cy="447965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DBF8DE0-0B20-4D33-A705-F8F313D4B9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407251" y="4731422"/>
              <a:ext cx="4988613" cy="684108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BDB3BE1-69C4-466D-BEFB-FB6EE611B153}"/>
              </a:ext>
            </a:extLst>
          </p:cNvPr>
          <p:cNvGrpSpPr/>
          <p:nvPr/>
        </p:nvGrpSpPr>
        <p:grpSpPr>
          <a:xfrm>
            <a:off x="1064847" y="2353633"/>
            <a:ext cx="4320212" cy="1277585"/>
            <a:chOff x="381324" y="1924061"/>
            <a:chExt cx="5091619" cy="1616251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22D2EB4F-265E-4F66-9390-9D570139DF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 l="5736" t="4357" r="10387" b="73391"/>
            <a:stretch/>
          </p:blipFill>
          <p:spPr>
            <a:xfrm>
              <a:off x="381324" y="2563765"/>
              <a:ext cx="5091619" cy="976547"/>
            </a:xfrm>
            <a:prstGeom prst="rect">
              <a:avLst/>
            </a:prstGeom>
            <a:noFill/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E5877F29-C3A6-47C9-A82D-75741DFC51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 l="5020" t="23640" r="15770" b="45450"/>
            <a:stretch>
              <a:fillRect/>
            </a:stretch>
          </p:blipFill>
          <p:spPr>
            <a:xfrm>
              <a:off x="381324" y="1924061"/>
              <a:ext cx="5089428" cy="646240"/>
            </a:xfrm>
            <a:prstGeom prst="rect">
              <a:avLst/>
            </a:prstGeom>
            <a:noFill/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6A326065-D6F0-4BA6-B3FD-BB226B64B3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 l="5740" t="93880" r="83230" b="130"/>
            <a:stretch>
              <a:fillRect/>
            </a:stretch>
          </p:blipFill>
          <p:spPr>
            <a:xfrm>
              <a:off x="4212954" y="3231776"/>
              <a:ext cx="1134734" cy="200456"/>
            </a:xfrm>
            <a:prstGeom prst="rect">
              <a:avLst/>
            </a:prstGeom>
            <a:noFill/>
          </p:spPr>
        </p:pic>
      </p:grpSp>
      <p:pic>
        <p:nvPicPr>
          <p:cNvPr id="20" name="그림 1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654B101-D062-458F-8A2D-8355685E5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00" y="4027966"/>
            <a:ext cx="4427125" cy="19942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9EA1A5-631E-4532-AD5C-50867C8271B3}"/>
              </a:ext>
            </a:extLst>
          </p:cNvPr>
          <p:cNvSpPr txBox="1"/>
          <p:nvPr/>
        </p:nvSpPr>
        <p:spPr>
          <a:xfrm>
            <a:off x="3433726" y="809965"/>
            <a:ext cx="5682311" cy="707886"/>
          </a:xfrm>
          <a:custGeom>
            <a:avLst/>
            <a:gdLst>
              <a:gd name="connsiteX0" fmla="*/ 0 w 5682311"/>
              <a:gd name="connsiteY0" fmla="*/ 0 h 707886"/>
              <a:gd name="connsiteX1" fmla="*/ 5682311 w 5682311"/>
              <a:gd name="connsiteY1" fmla="*/ 0 h 707886"/>
              <a:gd name="connsiteX2" fmla="*/ 5682311 w 5682311"/>
              <a:gd name="connsiteY2" fmla="*/ 707886 h 707886"/>
              <a:gd name="connsiteX3" fmla="*/ 0 w 5682311"/>
              <a:gd name="connsiteY3" fmla="*/ 707886 h 707886"/>
              <a:gd name="connsiteX4" fmla="*/ 0 w 5682311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11" h="707886" fill="none" extrusionOk="0">
                <a:moveTo>
                  <a:pt x="0" y="0"/>
                </a:moveTo>
                <a:cubicBezTo>
                  <a:pt x="1535271" y="-149972"/>
                  <a:pt x="3776164" y="85198"/>
                  <a:pt x="5682311" y="0"/>
                </a:cubicBezTo>
                <a:cubicBezTo>
                  <a:pt x="5691120" y="235437"/>
                  <a:pt x="5620092" y="523879"/>
                  <a:pt x="5682311" y="707886"/>
                </a:cubicBezTo>
                <a:cubicBezTo>
                  <a:pt x="5072312" y="799262"/>
                  <a:pt x="1742881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5682311" h="707886" stroke="0" extrusionOk="0">
                <a:moveTo>
                  <a:pt x="0" y="0"/>
                </a:moveTo>
                <a:cubicBezTo>
                  <a:pt x="1490914" y="-113254"/>
                  <a:pt x="3179848" y="102601"/>
                  <a:pt x="5682311" y="0"/>
                </a:cubicBezTo>
                <a:cubicBezTo>
                  <a:pt x="5737639" y="333785"/>
                  <a:pt x="5702982" y="515379"/>
                  <a:pt x="5682311" y="707886"/>
                </a:cubicBezTo>
                <a:cubicBezTo>
                  <a:pt x="4587116" y="763696"/>
                  <a:pt x="1855103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1270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패혈증에 대한 </a:t>
            </a:r>
            <a:r>
              <a:rPr lang="ko-KR" altLang="en-US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관심, 시장의 증가 </a:t>
            </a:r>
            <a:endParaRPr 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7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1.1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분석 동기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C7E76B57-8D91-452C-968B-9A1C023C6B81}"/>
              </a:ext>
            </a:extLst>
          </p:cNvPr>
          <p:cNvSpPr/>
          <p:nvPr/>
        </p:nvSpPr>
        <p:spPr>
          <a:xfrm>
            <a:off x="4634315" y="3535775"/>
            <a:ext cx="2923369" cy="2598325"/>
          </a:xfrm>
          <a:prstGeom prst="hexagon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C44E8688-4AFC-48CD-A351-53A07C2B4E21}"/>
              </a:ext>
            </a:extLst>
          </p:cNvPr>
          <p:cNvSpPr/>
          <p:nvPr/>
        </p:nvSpPr>
        <p:spPr>
          <a:xfrm>
            <a:off x="6882685" y="2237552"/>
            <a:ext cx="2923369" cy="2598325"/>
          </a:xfrm>
          <a:prstGeom prst="hexagon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851CC42B-A689-4BF8-8105-3C30996FB1FB}"/>
              </a:ext>
            </a:extLst>
          </p:cNvPr>
          <p:cNvSpPr/>
          <p:nvPr/>
        </p:nvSpPr>
        <p:spPr>
          <a:xfrm>
            <a:off x="2367129" y="2237551"/>
            <a:ext cx="2923369" cy="2598325"/>
          </a:xfrm>
          <a:prstGeom prst="hexagon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6B19C-A7B7-486F-AEBF-E998BF53348E}"/>
              </a:ext>
            </a:extLst>
          </p:cNvPr>
          <p:cNvSpPr txBox="1"/>
          <p:nvPr/>
        </p:nvSpPr>
        <p:spPr>
          <a:xfrm>
            <a:off x="2528822" y="3075983"/>
            <a:ext cx="25999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>
                <a:cs typeface="Arial"/>
              </a:rPr>
              <a:t>트랜스포머</a:t>
            </a:r>
            <a:endParaRPr lang="en-US" altLang="ko-KR" sz="2400" b="1">
              <a:cs typeface="Arial"/>
            </a:endParaRPr>
          </a:p>
          <a:p>
            <a:pPr algn="ctr"/>
            <a:r>
              <a:rPr lang="ko-KR" altLang="en-US" sz="2400" b="1">
                <a:cs typeface="Arial"/>
              </a:rPr>
              <a:t>모델 학습</a:t>
            </a:r>
            <a:endParaRPr lang="ko-KR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5529E-9B1F-4445-96DB-221750E3B467}"/>
              </a:ext>
            </a:extLst>
          </p:cNvPr>
          <p:cNvSpPr txBox="1"/>
          <p:nvPr/>
        </p:nvSpPr>
        <p:spPr>
          <a:xfrm>
            <a:off x="6813757" y="3109317"/>
            <a:ext cx="317029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>
                <a:cs typeface="Arial"/>
              </a:rPr>
              <a:t>사전학습</a:t>
            </a:r>
          </a:p>
          <a:p>
            <a:pPr algn="ctr"/>
            <a:r>
              <a:rPr lang="ko-KR" altLang="en-US" b="1">
                <a:cs typeface="Arial"/>
              </a:rPr>
              <a:t>사용하지 않았던 </a:t>
            </a:r>
          </a:p>
          <a:p>
            <a:pPr algn="ctr"/>
            <a:r>
              <a:rPr lang="ko-KR" altLang="en-US" b="1">
                <a:cs typeface="Arial"/>
              </a:rPr>
              <a:t>데이터 사용</a:t>
            </a:r>
            <a:endParaRPr lang="ko-KR"/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72B3636F-C5A2-4151-A52E-558AC2FD3534}"/>
              </a:ext>
            </a:extLst>
          </p:cNvPr>
          <p:cNvSpPr/>
          <p:nvPr/>
        </p:nvSpPr>
        <p:spPr>
          <a:xfrm>
            <a:off x="4634315" y="939330"/>
            <a:ext cx="2923369" cy="2598325"/>
          </a:xfrm>
          <a:prstGeom prst="hexagon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832FA8-10D5-4364-A26B-DC16580898B5}"/>
              </a:ext>
            </a:extLst>
          </p:cNvPr>
          <p:cNvSpPr txBox="1"/>
          <p:nvPr/>
        </p:nvSpPr>
        <p:spPr>
          <a:xfrm>
            <a:off x="4825999" y="1792864"/>
            <a:ext cx="25399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dirty="0">
                <a:cs typeface="Arial"/>
              </a:rPr>
              <a:t>패혈증 사망의</a:t>
            </a:r>
          </a:p>
          <a:p>
            <a:pPr algn="ctr"/>
            <a:r>
              <a:rPr lang="ko-KR" altLang="en-US" sz="2400" b="1" dirty="0" err="1">
                <a:cs typeface="Arial"/>
              </a:rPr>
              <a:t>예측률</a:t>
            </a:r>
            <a:r>
              <a:rPr lang="ko-KR" altLang="en-US" sz="2400" b="1" dirty="0">
                <a:cs typeface="Arial"/>
              </a:rPr>
              <a:t> 상승 </a:t>
            </a:r>
          </a:p>
        </p:txBody>
      </p:sp>
      <p:pic>
        <p:nvPicPr>
          <p:cNvPr id="16" name="그림 15" descr="텍스트, 폰트, 그래픽, 블랙이(가) 표시된 사진&#10;&#10;자동 생성된 설명">
            <a:extLst>
              <a:ext uri="{FF2B5EF4-FFF2-40B4-BE49-F238E27FC236}">
                <a16:creationId xmlns:a16="http://schemas.microsoft.com/office/drawing/2014/main" id="{63848873-FA9B-4141-9287-6B5B5423C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02" y="4512686"/>
            <a:ext cx="2052637" cy="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1.2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데이터 설명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C5DA41E-91D6-4CCE-B62C-4F7224B58968}"/>
              </a:ext>
            </a:extLst>
          </p:cNvPr>
          <p:cNvGrpSpPr/>
          <p:nvPr/>
        </p:nvGrpSpPr>
        <p:grpSpPr>
          <a:xfrm>
            <a:off x="5631880" y="3882412"/>
            <a:ext cx="5018707" cy="1700368"/>
            <a:chOff x="5906959" y="1960775"/>
            <a:chExt cx="5018707" cy="1700368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78DF6C2B-F20E-4056-AB12-97B7BA4B04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74"/>
            <a:stretch/>
          </p:blipFill>
          <p:spPr bwMode="auto">
            <a:xfrm>
              <a:off x="5906959" y="2374367"/>
              <a:ext cx="5018707" cy="1286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8A0FAC-6226-4426-92A4-915A883422AC}"/>
                </a:ext>
              </a:extLst>
            </p:cNvPr>
            <p:cNvSpPr txBox="1"/>
            <p:nvPr/>
          </p:nvSpPr>
          <p:spPr>
            <a:xfrm>
              <a:off x="7670783" y="1960775"/>
              <a:ext cx="1303534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PATIENTS</a:t>
              </a:r>
              <a:endParaRPr lang="ko-KR" altLang="en-US" sz="16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295B43-2334-4B4D-9F96-ACCEF3B22919}"/>
              </a:ext>
            </a:extLst>
          </p:cNvPr>
          <p:cNvGrpSpPr/>
          <p:nvPr/>
        </p:nvGrpSpPr>
        <p:grpSpPr>
          <a:xfrm>
            <a:off x="4464253" y="1416823"/>
            <a:ext cx="7041823" cy="1973766"/>
            <a:chOff x="4983132" y="2170582"/>
            <a:chExt cx="7041823" cy="1973766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A594BC7-F063-4A67-BC08-4EF2825D3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132" y="2614952"/>
              <a:ext cx="7041823" cy="1529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4DB167-BA8F-4150-8309-AE78C90347A8}"/>
                </a:ext>
              </a:extLst>
            </p:cNvPr>
            <p:cNvSpPr txBox="1"/>
            <p:nvPr/>
          </p:nvSpPr>
          <p:spPr>
            <a:xfrm>
              <a:off x="7650665" y="2170582"/>
              <a:ext cx="170675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ADMISSIONS</a:t>
              </a:r>
              <a:endParaRPr lang="ko-KR" altLang="en-US" b="1" dirty="0"/>
            </a:p>
          </p:txBody>
        </p:sp>
      </p:grpSp>
      <p:pic>
        <p:nvPicPr>
          <p:cNvPr id="15" name="그림 14" descr="스케치, 라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5B2E840-B154-4A62-9D80-FDF4E34B4A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2"/>
          <a:stretch/>
        </p:blipFill>
        <p:spPr>
          <a:xfrm>
            <a:off x="1622559" y="1369151"/>
            <a:ext cx="2287692" cy="2224572"/>
          </a:xfrm>
          <a:prstGeom prst="rect">
            <a:avLst/>
          </a:prstGeom>
        </p:spPr>
      </p:pic>
      <p:pic>
        <p:nvPicPr>
          <p:cNvPr id="16" name="그림 15" descr="스케치, 그림, 만화 영화, 텍스트이(가) 표시된 사진&#10;&#10;자동 생성된 설명">
            <a:extLst>
              <a:ext uri="{FF2B5EF4-FFF2-40B4-BE49-F238E27FC236}">
                <a16:creationId xmlns:a16="http://schemas.microsoft.com/office/drawing/2014/main" id="{01E97EDA-D129-4696-BF69-1F94329F9A1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" b="10529"/>
          <a:stretch/>
        </p:blipFill>
        <p:spPr>
          <a:xfrm>
            <a:off x="1149795" y="3921273"/>
            <a:ext cx="2775796" cy="195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3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목차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ADBF6F-22D7-4067-90FC-166A8453768F}"/>
              </a:ext>
            </a:extLst>
          </p:cNvPr>
          <p:cNvSpPr/>
          <p:nvPr/>
        </p:nvSpPr>
        <p:spPr>
          <a:xfrm>
            <a:off x="795919" y="1213995"/>
            <a:ext cx="388681" cy="388681"/>
          </a:xfrm>
          <a:prstGeom prst="ellipse">
            <a:avLst/>
          </a:prstGeom>
          <a:noFill/>
          <a:ln w="101600">
            <a:solidFill>
              <a:srgbClr val="8EC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16AA8-4709-4318-BC47-77BFC6FA6709}"/>
              </a:ext>
            </a:extLst>
          </p:cNvPr>
          <p:cNvSpPr txBox="1"/>
          <p:nvPr/>
        </p:nvSpPr>
        <p:spPr>
          <a:xfrm>
            <a:off x="1315595" y="121434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</a:rPr>
              <a:t>001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729321-91DA-48C4-9FA5-D54B037C544D}"/>
              </a:ext>
            </a:extLst>
          </p:cNvPr>
          <p:cNvSpPr txBox="1"/>
          <p:nvPr/>
        </p:nvSpPr>
        <p:spPr>
          <a:xfrm>
            <a:off x="1539432" y="2402327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</a:rPr>
              <a:t>002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282B7-94D5-403B-BD4D-765AA24E402C}"/>
              </a:ext>
            </a:extLst>
          </p:cNvPr>
          <p:cNvSpPr txBox="1"/>
          <p:nvPr/>
        </p:nvSpPr>
        <p:spPr>
          <a:xfrm>
            <a:off x="1733773" y="4884895"/>
            <a:ext cx="5838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004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2479B-2167-47CF-B3E9-C68013AF03D0}"/>
              </a:ext>
            </a:extLst>
          </p:cNvPr>
          <p:cNvSpPr txBox="1"/>
          <p:nvPr/>
        </p:nvSpPr>
        <p:spPr>
          <a:xfrm>
            <a:off x="1850942" y="5703529"/>
            <a:ext cx="5838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005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C9E05C-160F-4E35-8E8B-81DF4C07FBC2}"/>
              </a:ext>
            </a:extLst>
          </p:cNvPr>
          <p:cNvSpPr txBox="1"/>
          <p:nvPr/>
        </p:nvSpPr>
        <p:spPr>
          <a:xfrm>
            <a:off x="2016141" y="1214343"/>
            <a:ext cx="15119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배경 및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15B5D-313F-4225-A46F-4D9CD9927A53}"/>
              </a:ext>
            </a:extLst>
          </p:cNvPr>
          <p:cNvSpPr txBox="1"/>
          <p:nvPr/>
        </p:nvSpPr>
        <p:spPr>
          <a:xfrm>
            <a:off x="2239978" y="2402327"/>
            <a:ext cx="144142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B9B1D-8045-4F9A-90B1-4FD4608CA69C}"/>
              </a:ext>
            </a:extLst>
          </p:cNvPr>
          <p:cNvSpPr txBox="1"/>
          <p:nvPr/>
        </p:nvSpPr>
        <p:spPr>
          <a:xfrm>
            <a:off x="2434319" y="4884895"/>
            <a:ext cx="144142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2F52CF-CED9-4BA3-BAB2-D3092DF54BB4}"/>
              </a:ext>
            </a:extLst>
          </p:cNvPr>
          <p:cNvSpPr txBox="1"/>
          <p:nvPr/>
        </p:nvSpPr>
        <p:spPr>
          <a:xfrm>
            <a:off x="2551488" y="5703529"/>
            <a:ext cx="6591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73426C-59F0-4C36-870E-AA4F620967CB}"/>
              </a:ext>
            </a:extLst>
          </p:cNvPr>
          <p:cNvSpPr txBox="1"/>
          <p:nvPr/>
        </p:nvSpPr>
        <p:spPr>
          <a:xfrm>
            <a:off x="2143847" y="1567157"/>
            <a:ext cx="3541394" cy="704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Thin"/>
                <a:ea typeface="Noto Sans CJK KR Thin"/>
                <a:cs typeface="Arial"/>
              </a:rPr>
              <a:t>배경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Thin"/>
                <a:ea typeface="Noto Sans CJK KR Thin"/>
                <a:cs typeface="Arial"/>
              </a:rPr>
              <a:t>프로젝트 개요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8E0661-3B5F-4628-81F8-C8DF9DCBAFB0}"/>
              </a:ext>
            </a:extLst>
          </p:cNvPr>
          <p:cNvSpPr txBox="1"/>
          <p:nvPr/>
        </p:nvSpPr>
        <p:spPr>
          <a:xfrm>
            <a:off x="2378946" y="2756604"/>
            <a:ext cx="3541394" cy="70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Thin"/>
                <a:ea typeface="Noto Sans CJK KR Thin"/>
                <a:cs typeface="Arial"/>
              </a:rPr>
              <a:t>데이터 설명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Thin"/>
                <a:ea typeface="Noto Sans CJK KR Thin"/>
                <a:cs typeface="Arial"/>
              </a:rPr>
              <a:t>작업 설명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91CED7F-9DA6-4CA6-80FA-3045B5F40800}"/>
              </a:ext>
            </a:extLst>
          </p:cNvPr>
          <p:cNvSpPr/>
          <p:nvPr/>
        </p:nvSpPr>
        <p:spPr>
          <a:xfrm>
            <a:off x="1019756" y="2427379"/>
            <a:ext cx="388681" cy="388681"/>
          </a:xfrm>
          <a:prstGeom prst="ellipse">
            <a:avLst/>
          </a:prstGeom>
          <a:noFill/>
          <a:ln w="101600">
            <a:solidFill>
              <a:srgbClr val="8EC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FE1D2A5-DF02-4A8B-AA1E-9E8B1A476254}"/>
              </a:ext>
            </a:extLst>
          </p:cNvPr>
          <p:cNvSpPr/>
          <p:nvPr/>
        </p:nvSpPr>
        <p:spPr>
          <a:xfrm>
            <a:off x="1214097" y="4928046"/>
            <a:ext cx="388681" cy="388681"/>
          </a:xfrm>
          <a:prstGeom prst="ellipse">
            <a:avLst/>
          </a:prstGeom>
          <a:noFill/>
          <a:ln w="101600">
            <a:solidFill>
              <a:srgbClr val="8EC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6F0AFDC-EB54-47AB-B938-6C8EA8C8E7C5}"/>
              </a:ext>
            </a:extLst>
          </p:cNvPr>
          <p:cNvSpPr/>
          <p:nvPr/>
        </p:nvSpPr>
        <p:spPr>
          <a:xfrm>
            <a:off x="1343966" y="5688231"/>
            <a:ext cx="388681" cy="388681"/>
          </a:xfrm>
          <a:prstGeom prst="ellipse">
            <a:avLst/>
          </a:prstGeom>
          <a:noFill/>
          <a:ln w="101600">
            <a:solidFill>
              <a:srgbClr val="8EC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EAF765-88AF-4EB0-A4A4-DF3860FD6162}"/>
              </a:ext>
            </a:extLst>
          </p:cNvPr>
          <p:cNvSpPr txBox="1"/>
          <p:nvPr/>
        </p:nvSpPr>
        <p:spPr>
          <a:xfrm>
            <a:off x="2143847" y="6153384"/>
            <a:ext cx="3541394" cy="7046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Thin"/>
                <a:cs typeface="Arial"/>
              </a:rPr>
              <a:t>기대효과와  한계</a:t>
            </a: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Thin"/>
                <a:ea typeface="Noto Sans CJK KR Thin"/>
                <a:cs typeface="Arial"/>
              </a:rPr>
              <a:t>참고자료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5CB12-1B53-97ED-39B6-CE0D148A5579}"/>
              </a:ext>
            </a:extLst>
          </p:cNvPr>
          <p:cNvSpPr txBox="1"/>
          <p:nvPr/>
        </p:nvSpPr>
        <p:spPr>
          <a:xfrm>
            <a:off x="5529065" y="1299100"/>
            <a:ext cx="57294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r>
              <a:rPr lang="ko-KR" altLang="en-US" dirty="0"/>
              <a:t>빅데이터</a:t>
            </a:r>
            <a:r>
              <a:rPr lang="en-US" altLang="ko-KR" dirty="0"/>
              <a:t>-</a:t>
            </a:r>
            <a:r>
              <a:rPr lang="ko-KR" altLang="en-US" dirty="0"/>
              <a:t>인공지능 시대의 개막</a:t>
            </a:r>
            <a:r>
              <a:rPr lang="en-US" altLang="ko-KR" dirty="0"/>
              <a:t>(ChatGPT)</a:t>
            </a:r>
          </a:p>
          <a:p>
            <a:r>
              <a:rPr lang="en-US" altLang="ko-KR" dirty="0" err="1"/>
              <a:t>MyData</a:t>
            </a:r>
            <a:r>
              <a:rPr lang="ko-KR" altLang="en-US" dirty="0"/>
              <a:t>의 의료 분야로의 확장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빅데이터를 활용한 개인화 의료 실현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우리가 선행적으로 검증하고 서비스 구현을 제시함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7F8D3-905E-5D00-BFBC-F57845AADF1B}"/>
              </a:ext>
            </a:extLst>
          </p:cNvPr>
          <p:cNvSpPr txBox="1"/>
          <p:nvPr/>
        </p:nvSpPr>
        <p:spPr>
          <a:xfrm>
            <a:off x="1539432" y="3463208"/>
            <a:ext cx="5838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003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8F938-363B-1060-142A-F6C712F0A2A2}"/>
              </a:ext>
            </a:extLst>
          </p:cNvPr>
          <p:cNvSpPr txBox="1"/>
          <p:nvPr/>
        </p:nvSpPr>
        <p:spPr>
          <a:xfrm>
            <a:off x="2239978" y="3463208"/>
            <a:ext cx="144142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0692A-2E0A-29A9-2F46-20837D85260C}"/>
              </a:ext>
            </a:extLst>
          </p:cNvPr>
          <p:cNvSpPr txBox="1"/>
          <p:nvPr/>
        </p:nvSpPr>
        <p:spPr>
          <a:xfrm>
            <a:off x="2378946" y="3817485"/>
            <a:ext cx="3541394" cy="102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ko-KR" altLang="en-US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Thin"/>
                <a:ea typeface="Noto Sans CJK KR Thin"/>
                <a:cs typeface="Arial"/>
              </a:rPr>
              <a:t>전처리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Thin"/>
                <a:ea typeface="Noto Sans CJK KR Thin"/>
                <a:cs typeface="Arial"/>
              </a:rPr>
              <a:t>모델링</a:t>
            </a: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en-US" altLang="ko-KR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Thin"/>
                <a:ea typeface="Noto Sans CJK KR Thin"/>
                <a:cs typeface="Arial"/>
              </a:rPr>
              <a:t>검증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Thin"/>
                <a:ea typeface="Noto Sans CJK KR Thin"/>
                <a:cs typeface="Arial"/>
              </a:rPr>
              <a:t>, </a:t>
            </a:r>
            <a:r>
              <a:rPr lang="en-US" altLang="ko-KR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Thin"/>
                <a:ea typeface="Noto Sans CJK KR Thin"/>
                <a:cs typeface="Arial"/>
              </a:rPr>
              <a:t>평가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B741541-7F75-38BC-90C2-68601514369D}"/>
              </a:ext>
            </a:extLst>
          </p:cNvPr>
          <p:cNvSpPr/>
          <p:nvPr/>
        </p:nvSpPr>
        <p:spPr>
          <a:xfrm>
            <a:off x="1019756" y="3488260"/>
            <a:ext cx="388681" cy="388681"/>
          </a:xfrm>
          <a:prstGeom prst="ellipse">
            <a:avLst/>
          </a:prstGeom>
          <a:noFill/>
          <a:ln w="101600">
            <a:solidFill>
              <a:srgbClr val="8EC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1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2.1 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데이터 </a:t>
            </a:r>
            <a:r>
              <a:rPr lang="ko-KR" altLang="en-US" b="1" kern="0" dirty="0" err="1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전처리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</a:t>
            </a: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- EDA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8" name="Picture 10" descr="https://cdn.discordapp.com/attachments/1136577681614438468/1145963383812792340/image.png">
            <a:extLst>
              <a:ext uri="{FF2B5EF4-FFF2-40B4-BE49-F238E27FC236}">
                <a16:creationId xmlns:a16="http://schemas.microsoft.com/office/drawing/2014/main" id="{B8232968-D61B-4A5A-9646-BBD87470E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43" y="1654035"/>
            <a:ext cx="5066357" cy="406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s://cdn.discordapp.com/attachments/1136577681614438468/1145966698940354611/image.png">
            <a:extLst>
              <a:ext uri="{FF2B5EF4-FFF2-40B4-BE49-F238E27FC236}">
                <a16:creationId xmlns:a16="http://schemas.microsoft.com/office/drawing/2014/main" id="{6C131382-23EF-4A42-9200-D7DB770D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044" y="1654035"/>
            <a:ext cx="3866707" cy="396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026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2.1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데이터 </a:t>
            </a:r>
            <a:r>
              <a:rPr lang="ko-KR" altLang="en-US" b="1" kern="0" dirty="0" err="1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전처리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347EB-00B1-4049-8A4E-AC8783C8F01E}"/>
              </a:ext>
            </a:extLst>
          </p:cNvPr>
          <p:cNvSpPr txBox="1"/>
          <p:nvPr/>
        </p:nvSpPr>
        <p:spPr>
          <a:xfrm>
            <a:off x="7317978" y="1898123"/>
            <a:ext cx="4647527" cy="3785652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2400" b="1" dirty="0"/>
              <a:t>ICD-9 CODE</a:t>
            </a:r>
            <a:endParaRPr lang="en-US" altLang="ko-KR" sz="2400" b="1" dirty="0">
              <a:cs typeface="Arial"/>
            </a:endParaRPr>
          </a:p>
          <a:p>
            <a:pPr algn="just"/>
            <a:r>
              <a:rPr lang="en-US" altLang="ko-KR" sz="2400" dirty="0"/>
              <a:t>99592 - Severe sepsis</a:t>
            </a:r>
            <a:endParaRPr lang="en-US" altLang="ko-KR" sz="2400" dirty="0">
              <a:cs typeface="Arial"/>
            </a:endParaRPr>
          </a:p>
          <a:p>
            <a:pPr algn="just"/>
            <a:r>
              <a:rPr lang="en-US" altLang="ko-KR" sz="2400" dirty="0">
                <a:cs typeface="Arial"/>
              </a:rPr>
              <a:t>              </a:t>
            </a:r>
            <a:r>
              <a:rPr lang="en-US" altLang="ko-KR" sz="2400" dirty="0" err="1">
                <a:cs typeface="Arial"/>
              </a:rPr>
              <a:t>중증</a:t>
            </a:r>
            <a:r>
              <a:rPr lang="en-US" altLang="ko-KR" sz="2400" dirty="0">
                <a:cs typeface="Arial"/>
              </a:rPr>
              <a:t> </a:t>
            </a:r>
            <a:r>
              <a:rPr lang="en-US" altLang="ko-KR" sz="2400" dirty="0" err="1">
                <a:cs typeface="Arial"/>
              </a:rPr>
              <a:t>패혈증</a:t>
            </a:r>
            <a:r>
              <a:rPr lang="en-US" altLang="ko-KR" sz="2400" dirty="0">
                <a:cs typeface="Arial"/>
              </a:rPr>
              <a:t> </a:t>
            </a:r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0389   - Unspecified septicemia</a:t>
            </a:r>
            <a:endParaRPr lang="en-US" altLang="ko-KR" sz="2400" dirty="0">
              <a:cs typeface="Arial"/>
            </a:endParaRPr>
          </a:p>
          <a:p>
            <a:pPr algn="just"/>
            <a:r>
              <a:rPr lang="en-US" altLang="ko-KR" sz="2400" dirty="0">
                <a:cs typeface="Arial"/>
              </a:rPr>
              <a:t>              </a:t>
            </a:r>
            <a:r>
              <a:rPr lang="en-US" altLang="ko-KR" sz="2400" dirty="0" err="1">
                <a:cs typeface="Arial"/>
              </a:rPr>
              <a:t>불특정</a:t>
            </a:r>
            <a:r>
              <a:rPr lang="en-US" altLang="ko-KR" sz="2400" dirty="0">
                <a:cs typeface="Arial"/>
              </a:rPr>
              <a:t> </a:t>
            </a:r>
            <a:r>
              <a:rPr lang="en-US" altLang="ko-KR" sz="2400" dirty="0" err="1">
                <a:cs typeface="Arial"/>
              </a:rPr>
              <a:t>패혈증</a:t>
            </a:r>
            <a:r>
              <a:rPr lang="en-US" altLang="ko-KR" sz="2400" dirty="0">
                <a:cs typeface="Arial"/>
              </a:rPr>
              <a:t> </a:t>
            </a:r>
          </a:p>
          <a:p>
            <a:pPr algn="just"/>
            <a:endParaRPr lang="en-US" altLang="ko-KR" sz="2400" dirty="0">
              <a:cs typeface="Arial"/>
            </a:endParaRPr>
          </a:p>
          <a:p>
            <a:pPr algn="just"/>
            <a:r>
              <a:rPr lang="en-US" altLang="ko-KR" sz="2400" dirty="0"/>
              <a:t>99591 - Sepsis</a:t>
            </a:r>
            <a:endParaRPr lang="ko-KR" altLang="en-US" sz="2400" dirty="0">
              <a:cs typeface="Arial"/>
            </a:endParaRPr>
          </a:p>
          <a:p>
            <a:pPr algn="just"/>
            <a:r>
              <a:rPr lang="en-US" altLang="ko-KR" sz="2400" dirty="0">
                <a:cs typeface="Arial"/>
              </a:rPr>
              <a:t>              </a:t>
            </a:r>
            <a:r>
              <a:rPr lang="en-US" altLang="ko-KR" sz="2400" dirty="0" err="1">
                <a:cs typeface="Arial"/>
              </a:rPr>
              <a:t>패혈증</a:t>
            </a:r>
            <a:r>
              <a:rPr lang="en-US" altLang="ko-KR" sz="2400" dirty="0">
                <a:cs typeface="Arial"/>
              </a:rPr>
              <a:t> </a:t>
            </a:r>
          </a:p>
          <a:p>
            <a:pPr algn="just"/>
            <a:endParaRPr lang="en-US" altLang="ko-KR" sz="2400" dirty="0">
              <a:cs typeface="Arial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B99D755-4A05-4A7A-9159-B4AC17862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" t="11009" r="27855"/>
          <a:stretch/>
        </p:blipFill>
        <p:spPr bwMode="auto">
          <a:xfrm>
            <a:off x="533400" y="1991522"/>
            <a:ext cx="3884182" cy="414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스크린샷, 텍스트, 라인, 폰트이(가) 표시된 사진&#10;&#10;자동 생성된 설명">
            <a:extLst>
              <a:ext uri="{FF2B5EF4-FFF2-40B4-BE49-F238E27FC236}">
                <a16:creationId xmlns:a16="http://schemas.microsoft.com/office/drawing/2014/main" id="{0EA93D8D-2320-4ED0-8F83-ECB539156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4" t="45420" r="5514" b="45671"/>
          <a:stretch/>
        </p:blipFill>
        <p:spPr>
          <a:xfrm>
            <a:off x="373725" y="1405917"/>
            <a:ext cx="4177516" cy="470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4DF9DA-A5E7-4881-BB4F-ABB2C06C67A2}"/>
              </a:ext>
            </a:extLst>
          </p:cNvPr>
          <p:cNvSpPr txBox="1"/>
          <p:nvPr/>
        </p:nvSpPr>
        <p:spPr>
          <a:xfrm>
            <a:off x="1406659" y="1455775"/>
            <a:ext cx="21222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err="1">
                <a:cs typeface="Arial"/>
              </a:rPr>
              <a:t>Septice</a:t>
            </a:r>
            <a:r>
              <a:rPr lang="ko-KR" altLang="en-US" sz="2000">
                <a:cs typeface="Arial"/>
              </a:rPr>
              <a:t>(패혈증) </a:t>
            </a:r>
            <a:endParaRPr lang="ko-KR" altLang="en-US" sz="2000" err="1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E8DA6B-ED50-48C0-A18A-E2AB7373CCE8}"/>
              </a:ext>
            </a:extLst>
          </p:cNvPr>
          <p:cNvGrpSpPr/>
          <p:nvPr/>
        </p:nvGrpSpPr>
        <p:grpSpPr>
          <a:xfrm>
            <a:off x="4682612" y="2450194"/>
            <a:ext cx="2370336" cy="2681511"/>
            <a:chOff x="5705071" y="3279390"/>
            <a:chExt cx="2542712" cy="2681511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DB8790A7-8296-4DA0-BC8A-C523450907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50" t="22852" r="66851" b="245"/>
            <a:stretch/>
          </p:blipFill>
          <p:spPr bwMode="auto">
            <a:xfrm>
              <a:off x="5705071" y="3279390"/>
              <a:ext cx="2542712" cy="2681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CF93849-83E5-4C16-B930-4351EBA1476D}"/>
                </a:ext>
              </a:extLst>
            </p:cNvPr>
            <p:cNvSpPr/>
            <p:nvPr/>
          </p:nvSpPr>
          <p:spPr>
            <a:xfrm>
              <a:off x="6152092" y="3334572"/>
              <a:ext cx="867364" cy="45343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A7E10CAB-D4FD-4C78-A194-E4E7DD426541}"/>
                </a:ext>
              </a:extLst>
            </p:cNvPr>
            <p:cNvSpPr/>
            <p:nvPr/>
          </p:nvSpPr>
          <p:spPr>
            <a:xfrm>
              <a:off x="7147259" y="3316036"/>
              <a:ext cx="978408" cy="48463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19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27622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2.1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데이터 </a:t>
            </a:r>
            <a:r>
              <a:rPr lang="ko-KR" altLang="en-US" b="1" kern="0" dirty="0" err="1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전처리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8" name="그래픽 7" descr="입원 환자 윤곽선">
            <a:extLst>
              <a:ext uri="{FF2B5EF4-FFF2-40B4-BE49-F238E27FC236}">
                <a16:creationId xmlns:a16="http://schemas.microsoft.com/office/drawing/2014/main" id="{5EAE0185-E141-4E37-AB6C-054C156D6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1120" y="2508593"/>
            <a:ext cx="1840814" cy="18408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8FA4D0-E1F2-4C1F-9E48-7C1D99AB5FB3}"/>
              </a:ext>
            </a:extLst>
          </p:cNvPr>
          <p:cNvSpPr txBox="1"/>
          <p:nvPr/>
        </p:nvSpPr>
        <p:spPr>
          <a:xfrm>
            <a:off x="342687" y="4349407"/>
            <a:ext cx="371768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가장 환자가 많은 패혈증</a:t>
            </a:r>
            <a:r>
              <a:rPr lang="en-US" altLang="ko-KR" dirty="0"/>
              <a:t> 3</a:t>
            </a:r>
            <a:r>
              <a:rPr lang="ko-KR" altLang="en-US" dirty="0"/>
              <a:t>종 환자</a:t>
            </a:r>
            <a:endParaRPr lang="en-US" altLang="ko-KR" dirty="0"/>
          </a:p>
          <a:p>
            <a:pPr algn="ctr"/>
            <a:r>
              <a:rPr lang="en-US" altLang="ko-KR" dirty="0"/>
              <a:t>5109</a:t>
            </a:r>
            <a:r>
              <a:rPr lang="ko-KR" altLang="en-US" dirty="0"/>
              <a:t>명</a:t>
            </a:r>
          </a:p>
        </p:txBody>
      </p:sp>
      <p:pic>
        <p:nvPicPr>
          <p:cNvPr id="15" name="그래픽 14" descr="집 Wi-Fi에서 작업 단색으로 채워진">
            <a:extLst>
              <a:ext uri="{FF2B5EF4-FFF2-40B4-BE49-F238E27FC236}">
                <a16:creationId xmlns:a16="http://schemas.microsoft.com/office/drawing/2014/main" id="{C1E43181-F131-4428-B830-3B021605A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7677" y="2410751"/>
            <a:ext cx="1839600" cy="1839600"/>
          </a:xfrm>
          <a:prstGeom prst="rect">
            <a:avLst/>
          </a:prstGeom>
        </p:spPr>
      </p:pic>
      <p:sp>
        <p:nvSpPr>
          <p:cNvPr id="16" name="빼기 기호 15">
            <a:extLst>
              <a:ext uri="{FF2B5EF4-FFF2-40B4-BE49-F238E27FC236}">
                <a16:creationId xmlns:a16="http://schemas.microsoft.com/office/drawing/2014/main" id="{6735E7C7-D2D8-4835-8645-63670533CD10}"/>
              </a:ext>
            </a:extLst>
          </p:cNvPr>
          <p:cNvSpPr/>
          <p:nvPr/>
        </p:nvSpPr>
        <p:spPr>
          <a:xfrm>
            <a:off x="3894571" y="3523830"/>
            <a:ext cx="914400" cy="534240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D384D-F9AD-4FA2-BD64-5768FFDAD988}"/>
              </a:ext>
            </a:extLst>
          </p:cNvPr>
          <p:cNvSpPr txBox="1"/>
          <p:nvPr/>
        </p:nvSpPr>
        <p:spPr>
          <a:xfrm>
            <a:off x="4992263" y="4351684"/>
            <a:ext cx="252689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치료 기록이 없는 환자 </a:t>
            </a:r>
            <a:r>
              <a:rPr lang="en-US" altLang="ko-KR" dirty="0"/>
              <a:t>3</a:t>
            </a:r>
            <a:r>
              <a:rPr lang="ko-KR" altLang="en-US" dirty="0"/>
              <a:t>명</a:t>
            </a:r>
          </a:p>
        </p:txBody>
      </p:sp>
      <p:sp>
        <p:nvSpPr>
          <p:cNvPr id="18" name="같음 기호 17">
            <a:extLst>
              <a:ext uri="{FF2B5EF4-FFF2-40B4-BE49-F238E27FC236}">
                <a16:creationId xmlns:a16="http://schemas.microsoft.com/office/drawing/2014/main" id="{E4FF295B-7B10-47E9-AD10-872D8A3950BC}"/>
              </a:ext>
            </a:extLst>
          </p:cNvPr>
          <p:cNvSpPr/>
          <p:nvPr/>
        </p:nvSpPr>
        <p:spPr>
          <a:xfrm>
            <a:off x="7636472" y="3534849"/>
            <a:ext cx="914401" cy="523221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EF8117-A0C2-46A5-BE75-0D4262FBA0E6}"/>
              </a:ext>
            </a:extLst>
          </p:cNvPr>
          <p:cNvSpPr txBox="1"/>
          <p:nvPr/>
        </p:nvSpPr>
        <p:spPr>
          <a:xfrm>
            <a:off x="9316292" y="4250351"/>
            <a:ext cx="134715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5106</a:t>
            </a:r>
            <a:r>
              <a:rPr lang="ko-KR" altLang="en-US" sz="2800" dirty="0"/>
              <a:t>명</a:t>
            </a: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E5F36159-DC61-8B41-1A5B-63C761337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280" y="2509807"/>
            <a:ext cx="1839600" cy="18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18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38112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2.1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데이터 </a:t>
            </a:r>
            <a:r>
              <a:rPr lang="ko-KR" altLang="en-US" b="1" kern="0" dirty="0" err="1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전처리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CD7B4-810B-4AE2-8DE5-C9EA1D26BE65}"/>
              </a:ext>
            </a:extLst>
          </p:cNvPr>
          <p:cNvSpPr txBox="1"/>
          <p:nvPr/>
        </p:nvSpPr>
        <p:spPr>
          <a:xfrm>
            <a:off x="3212500" y="1356696"/>
            <a:ext cx="2755094" cy="1015663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0" i="0" dirty="0">
                <a:effectLst/>
                <a:latin typeface="gg sans"/>
              </a:rPr>
              <a:t>검사종류</a:t>
            </a:r>
            <a:endParaRPr lang="en-US" altLang="ko-KR" sz="2000" b="0" i="0" dirty="0">
              <a:effectLst/>
              <a:latin typeface="gg sans"/>
            </a:endParaRPr>
          </a:p>
          <a:p>
            <a:r>
              <a:rPr lang="ko-KR" altLang="en-US" sz="2000" b="0" i="0" dirty="0">
                <a:effectLst/>
                <a:latin typeface="gg sans"/>
              </a:rPr>
              <a:t>검사시각</a:t>
            </a:r>
            <a:endParaRPr lang="en-US" altLang="ko-KR" sz="2000" dirty="0">
              <a:latin typeface="gg sans"/>
            </a:endParaRPr>
          </a:p>
          <a:p>
            <a:r>
              <a:rPr lang="ko-KR" altLang="en-US" sz="2000" b="0" i="0" dirty="0">
                <a:effectLst/>
                <a:latin typeface="gg sans"/>
              </a:rPr>
              <a:t>검사 결과 이상여부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51EB2-58B2-48A7-82A5-43E07A9956AD}"/>
              </a:ext>
            </a:extLst>
          </p:cNvPr>
          <p:cNvSpPr txBox="1"/>
          <p:nvPr/>
        </p:nvSpPr>
        <p:spPr>
          <a:xfrm>
            <a:off x="3138941" y="3161453"/>
            <a:ext cx="2943113" cy="1015663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0" i="0" dirty="0">
                <a:effectLst/>
                <a:latin typeface="gg sans"/>
              </a:rPr>
              <a:t>처방 시작시간</a:t>
            </a:r>
            <a:endParaRPr lang="en-US" altLang="ko-KR" sz="2000" b="0" i="0" dirty="0">
              <a:effectLst/>
              <a:latin typeface="gg sans"/>
            </a:endParaRPr>
          </a:p>
          <a:p>
            <a:r>
              <a:rPr lang="ko-KR" altLang="en-US" sz="2000" b="0" i="0" dirty="0">
                <a:effectLst/>
                <a:latin typeface="gg sans"/>
              </a:rPr>
              <a:t>처방 종료시간</a:t>
            </a:r>
            <a:endParaRPr lang="en-US" altLang="ko-KR" sz="2000" dirty="0">
              <a:latin typeface="gg sans"/>
            </a:endParaRPr>
          </a:p>
          <a:p>
            <a:r>
              <a:rPr lang="en-US" altLang="ko-KR" sz="2000" b="0" i="0" dirty="0">
                <a:effectLst/>
                <a:latin typeface="gg sans"/>
              </a:rPr>
              <a:t>NDC (</a:t>
            </a:r>
            <a:r>
              <a:rPr lang="ko-KR" altLang="en-US" sz="2000" b="0" i="0" dirty="0">
                <a:effectLst/>
                <a:latin typeface="gg sans"/>
              </a:rPr>
              <a:t>의약품 코드</a:t>
            </a:r>
            <a:r>
              <a:rPr lang="en-US" altLang="ko-KR" sz="2000" b="0" i="0" dirty="0">
                <a:effectLst/>
                <a:latin typeface="gg sans"/>
              </a:rPr>
              <a:t>)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525A3-5B7D-461A-92BB-892AB3D0C2FD}"/>
              </a:ext>
            </a:extLst>
          </p:cNvPr>
          <p:cNvSpPr txBox="1"/>
          <p:nvPr/>
        </p:nvSpPr>
        <p:spPr>
          <a:xfrm>
            <a:off x="3212500" y="5212172"/>
            <a:ext cx="3890965" cy="1015663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0" i="0" dirty="0">
                <a:effectLst/>
                <a:latin typeface="gg sans"/>
              </a:rPr>
              <a:t>시술 시작시간</a:t>
            </a:r>
            <a:endParaRPr lang="en-US" altLang="ko-KR" sz="2000" b="0" i="0" dirty="0">
              <a:effectLst/>
              <a:latin typeface="gg sans"/>
            </a:endParaRPr>
          </a:p>
          <a:p>
            <a:r>
              <a:rPr lang="ko-KR" altLang="en-US" sz="2000" dirty="0">
                <a:latin typeface="gg sans"/>
              </a:rPr>
              <a:t>시술</a:t>
            </a:r>
            <a:r>
              <a:rPr lang="ko-KR" altLang="en-US" sz="2000" b="0" i="0" dirty="0">
                <a:effectLst/>
                <a:latin typeface="gg sans"/>
              </a:rPr>
              <a:t> 종료시간</a:t>
            </a:r>
            <a:endParaRPr lang="en-US" altLang="ko-KR" sz="2000" dirty="0">
              <a:latin typeface="gg sans"/>
            </a:endParaRPr>
          </a:p>
          <a:p>
            <a:r>
              <a:rPr lang="ko-KR" altLang="en-US" sz="2000" dirty="0">
                <a:latin typeface="gg sans"/>
              </a:rPr>
              <a:t>시술 종류</a:t>
            </a:r>
            <a:endParaRPr lang="ko-KR" altLang="en-US" sz="20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0E3677D-317D-47B5-9F1A-A37705F1D234}"/>
              </a:ext>
            </a:extLst>
          </p:cNvPr>
          <p:cNvSpPr/>
          <p:nvPr/>
        </p:nvSpPr>
        <p:spPr>
          <a:xfrm>
            <a:off x="5820705" y="3223888"/>
            <a:ext cx="747251" cy="44365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4BD8B-8931-40D9-ADBD-C654E04B46BF}"/>
              </a:ext>
            </a:extLst>
          </p:cNvPr>
          <p:cNvSpPr/>
          <p:nvPr/>
        </p:nvSpPr>
        <p:spPr>
          <a:xfrm>
            <a:off x="585119" y="1847157"/>
            <a:ext cx="2547393" cy="806112"/>
          </a:xfrm>
          <a:prstGeom prst="rect">
            <a:avLst/>
          </a:prstGeom>
          <a:solidFill>
            <a:srgbClr val="9FE9D7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검사 기록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65C945-0CC2-4917-9B80-B0039E1C399E}"/>
              </a:ext>
            </a:extLst>
          </p:cNvPr>
          <p:cNvSpPr/>
          <p:nvPr/>
        </p:nvSpPr>
        <p:spPr>
          <a:xfrm>
            <a:off x="585119" y="5888367"/>
            <a:ext cx="2553822" cy="713513"/>
          </a:xfrm>
          <a:prstGeom prst="rect">
            <a:avLst/>
          </a:prstGeom>
          <a:solidFill>
            <a:srgbClr val="9FE9D7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중환자실 기록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2017D1-D5CF-44A3-B60E-8EF4DBA56048}"/>
              </a:ext>
            </a:extLst>
          </p:cNvPr>
          <p:cNvSpPr/>
          <p:nvPr/>
        </p:nvSpPr>
        <p:spPr>
          <a:xfrm>
            <a:off x="628310" y="3788250"/>
            <a:ext cx="2467440" cy="806112"/>
          </a:xfrm>
          <a:prstGeom prst="rect">
            <a:avLst/>
          </a:prstGeom>
          <a:solidFill>
            <a:srgbClr val="9FE9D7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처방 기록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845C68-3643-4629-B118-68CC047AA16F}"/>
              </a:ext>
            </a:extLst>
          </p:cNvPr>
          <p:cNvSpPr/>
          <p:nvPr/>
        </p:nvSpPr>
        <p:spPr>
          <a:xfrm>
            <a:off x="7917634" y="3943347"/>
            <a:ext cx="3235051" cy="1391551"/>
          </a:xfrm>
          <a:prstGeom prst="rect">
            <a:avLst/>
          </a:prstGeom>
          <a:solidFill>
            <a:srgbClr val="9FE9D7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cs typeface="Arial"/>
              </a:rPr>
              <a:t>병합된 데이터프레임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CCD99D-4BE5-4360-B307-DCA3911DBA25}"/>
              </a:ext>
            </a:extLst>
          </p:cNvPr>
          <p:cNvSpPr txBox="1"/>
          <p:nvPr/>
        </p:nvSpPr>
        <p:spPr>
          <a:xfrm>
            <a:off x="8155224" y="4953224"/>
            <a:ext cx="2846904" cy="400110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dirty="0">
                <a:latin typeface="gg sans"/>
              </a:rPr>
              <a:t>정상과 비정상으로 표기</a:t>
            </a:r>
            <a:endParaRPr lang="ko-KR" altLang="en-US" sz="2000" dirty="0"/>
          </a:p>
        </p:txBody>
      </p:sp>
      <p:sp>
        <p:nvSpPr>
          <p:cNvPr id="2" name="Freeform 11">
            <a:extLst>
              <a:ext uri="{FF2B5EF4-FFF2-40B4-BE49-F238E27FC236}">
                <a16:creationId xmlns:a16="http://schemas.microsoft.com/office/drawing/2014/main" id="{EF4930AC-4FB3-C24E-8160-E285F6D11609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859736" y="2168333"/>
            <a:ext cx="1106145" cy="1391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A450FE8-3301-07D8-4BFF-13BB69EECE46}"/>
              </a:ext>
            </a:extLst>
          </p:cNvPr>
          <p:cNvGrpSpPr/>
          <p:nvPr/>
        </p:nvGrpSpPr>
        <p:grpSpPr>
          <a:xfrm>
            <a:off x="1491852" y="4953224"/>
            <a:ext cx="2975115" cy="1425945"/>
            <a:chOff x="1211601" y="2944578"/>
            <a:chExt cx="3598692" cy="1891996"/>
          </a:xfrm>
        </p:grpSpPr>
        <p:sp>
          <p:nvSpPr>
            <p:cNvPr id="31" name="자유형: 도형 20">
              <a:extLst>
                <a:ext uri="{FF2B5EF4-FFF2-40B4-BE49-F238E27FC236}">
                  <a16:creationId xmlns:a16="http://schemas.microsoft.com/office/drawing/2014/main" id="{E789566A-4EBE-B2D9-B945-E67FBC4A49E9}"/>
                </a:ext>
              </a:extLst>
            </p:cNvPr>
            <p:cNvSpPr/>
            <p:nvPr/>
          </p:nvSpPr>
          <p:spPr>
            <a:xfrm>
              <a:off x="1289116" y="2989994"/>
              <a:ext cx="3498613" cy="1791771"/>
            </a:xfrm>
            <a:custGeom>
              <a:avLst/>
              <a:gdLst>
                <a:gd name="connsiteX0" fmla="*/ 0 w 3692175"/>
                <a:gd name="connsiteY0" fmla="*/ 0 h 2286001"/>
                <a:gd name="connsiteX1" fmla="*/ 1677006 w 3692175"/>
                <a:gd name="connsiteY1" fmla="*/ 0 h 2286001"/>
                <a:gd name="connsiteX2" fmla="*/ 1880460 w 3692175"/>
                <a:gd name="connsiteY2" fmla="*/ 203454 h 2286001"/>
                <a:gd name="connsiteX3" fmla="*/ 1880460 w 3692175"/>
                <a:gd name="connsiteY3" fmla="*/ 1859714 h 2286001"/>
                <a:gd name="connsiteX4" fmla="*/ 1879260 w 3692175"/>
                <a:gd name="connsiteY4" fmla="*/ 1859714 h 2286001"/>
                <a:gd name="connsiteX5" fmla="*/ 1879260 w 3692175"/>
                <a:gd name="connsiteY5" fmla="*/ 1889078 h 2286001"/>
                <a:gd name="connsiteX6" fmla="*/ 1880178 w 3692175"/>
                <a:gd name="connsiteY6" fmla="*/ 1889078 h 2286001"/>
                <a:gd name="connsiteX7" fmla="*/ 1880178 w 3692175"/>
                <a:gd name="connsiteY7" fmla="*/ 2062381 h 2286001"/>
                <a:gd name="connsiteX8" fmla="*/ 2056080 w 3692175"/>
                <a:gd name="connsiteY8" fmla="*/ 2238283 h 2286001"/>
                <a:gd name="connsiteX9" fmla="*/ 3692175 w 3692175"/>
                <a:gd name="connsiteY9" fmla="*/ 2238283 h 2286001"/>
                <a:gd name="connsiteX10" fmla="*/ 3692175 w 3692175"/>
                <a:gd name="connsiteY10" fmla="*/ 2286001 h 2286001"/>
                <a:gd name="connsiteX11" fmla="*/ 2035915 w 3692175"/>
                <a:gd name="connsiteY11" fmla="*/ 2286001 h 2286001"/>
                <a:gd name="connsiteX12" fmla="*/ 1832461 w 3692175"/>
                <a:gd name="connsiteY12" fmla="*/ 2082547 h 2286001"/>
                <a:gd name="connsiteX13" fmla="*/ 1832461 w 3692175"/>
                <a:gd name="connsiteY13" fmla="*/ 1933252 h 2286001"/>
                <a:gd name="connsiteX14" fmla="*/ 1832460 w 3692175"/>
                <a:gd name="connsiteY14" fmla="*/ 1933252 h 2286001"/>
                <a:gd name="connsiteX15" fmla="*/ 1832460 w 3692175"/>
                <a:gd name="connsiteY15" fmla="*/ 1594852 h 2286001"/>
                <a:gd name="connsiteX16" fmla="*/ 1832742 w 3692175"/>
                <a:gd name="connsiteY16" fmla="*/ 1594852 h 2286001"/>
                <a:gd name="connsiteX17" fmla="*/ 1832742 w 3692175"/>
                <a:gd name="connsiteY17" fmla="*/ 223619 h 2286001"/>
                <a:gd name="connsiteX18" fmla="*/ 1656840 w 3692175"/>
                <a:gd name="connsiteY18" fmla="*/ 47717 h 2286001"/>
                <a:gd name="connsiteX19" fmla="*/ 0 w 3692175"/>
                <a:gd name="connsiteY19" fmla="*/ 47717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2175" h="2286001">
                  <a:moveTo>
                    <a:pt x="0" y="0"/>
                  </a:moveTo>
                  <a:lnTo>
                    <a:pt x="1677006" y="0"/>
                  </a:lnTo>
                  <a:cubicBezTo>
                    <a:pt x="1789371" y="0"/>
                    <a:pt x="1880460" y="91089"/>
                    <a:pt x="1880460" y="203454"/>
                  </a:cubicBezTo>
                  <a:lnTo>
                    <a:pt x="1880460" y="1859714"/>
                  </a:lnTo>
                  <a:lnTo>
                    <a:pt x="1879260" y="1859714"/>
                  </a:lnTo>
                  <a:lnTo>
                    <a:pt x="1879260" y="1889078"/>
                  </a:lnTo>
                  <a:lnTo>
                    <a:pt x="1880178" y="1889078"/>
                  </a:lnTo>
                  <a:lnTo>
                    <a:pt x="1880178" y="2062381"/>
                  </a:lnTo>
                  <a:cubicBezTo>
                    <a:pt x="1880178" y="2159529"/>
                    <a:pt x="1958932" y="2238283"/>
                    <a:pt x="2056080" y="2238283"/>
                  </a:cubicBezTo>
                  <a:lnTo>
                    <a:pt x="3692175" y="2238283"/>
                  </a:lnTo>
                  <a:lnTo>
                    <a:pt x="3692175" y="2286001"/>
                  </a:lnTo>
                  <a:lnTo>
                    <a:pt x="2035915" y="2286001"/>
                  </a:lnTo>
                  <a:cubicBezTo>
                    <a:pt x="1923550" y="2286001"/>
                    <a:pt x="1832461" y="2194912"/>
                    <a:pt x="1832461" y="2082547"/>
                  </a:cubicBezTo>
                  <a:lnTo>
                    <a:pt x="1832461" y="1933252"/>
                  </a:lnTo>
                  <a:lnTo>
                    <a:pt x="1832460" y="1933252"/>
                  </a:lnTo>
                  <a:lnTo>
                    <a:pt x="1832460" y="1594852"/>
                  </a:lnTo>
                  <a:lnTo>
                    <a:pt x="1832742" y="1594852"/>
                  </a:lnTo>
                  <a:lnTo>
                    <a:pt x="1832742" y="223619"/>
                  </a:lnTo>
                  <a:cubicBezTo>
                    <a:pt x="1832742" y="126471"/>
                    <a:pt x="1753988" y="47717"/>
                    <a:pt x="1656840" y="47717"/>
                  </a:cubicBezTo>
                  <a:lnTo>
                    <a:pt x="0" y="47717"/>
                  </a:lnTo>
                  <a:close/>
                </a:path>
              </a:pathLst>
            </a:custGeom>
            <a:solidFill>
              <a:srgbClr val="849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696B2A7-21E2-66BB-27A7-E1C837117756}"/>
                </a:ext>
              </a:extLst>
            </p:cNvPr>
            <p:cNvSpPr/>
            <p:nvPr/>
          </p:nvSpPr>
          <p:spPr>
            <a:xfrm>
              <a:off x="1211601" y="2944578"/>
              <a:ext cx="155030" cy="155030"/>
            </a:xfrm>
            <a:prstGeom prst="ellipse">
              <a:avLst/>
            </a:prstGeom>
            <a:solidFill>
              <a:srgbClr val="878FE2"/>
            </a:solidFill>
            <a:ln>
              <a:noFill/>
            </a:ln>
            <a:effectLst>
              <a:outerShdw sx="200000" sy="2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D0D065F-8A05-4882-B59B-2C8ED282FE54}"/>
                </a:ext>
              </a:extLst>
            </p:cNvPr>
            <p:cNvSpPr/>
            <p:nvPr/>
          </p:nvSpPr>
          <p:spPr>
            <a:xfrm>
              <a:off x="4655263" y="4681544"/>
              <a:ext cx="155030" cy="155030"/>
            </a:xfrm>
            <a:prstGeom prst="ellipse">
              <a:avLst/>
            </a:prstGeom>
            <a:solidFill>
              <a:srgbClr val="878FE2"/>
            </a:solidFill>
            <a:ln>
              <a:noFill/>
            </a:ln>
            <a:effectLst>
              <a:outerShdw sx="200000" sy="2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E1DDBF-AD36-C67F-3BBF-F78E0939FCC1}"/>
              </a:ext>
            </a:extLst>
          </p:cNvPr>
          <p:cNvGrpSpPr/>
          <p:nvPr/>
        </p:nvGrpSpPr>
        <p:grpSpPr>
          <a:xfrm>
            <a:off x="1514566" y="2956311"/>
            <a:ext cx="2975115" cy="1425945"/>
            <a:chOff x="1211601" y="2944578"/>
            <a:chExt cx="3598692" cy="1891996"/>
          </a:xfrm>
        </p:grpSpPr>
        <p:sp>
          <p:nvSpPr>
            <p:cNvPr id="35" name="자유형: 도형 20">
              <a:extLst>
                <a:ext uri="{FF2B5EF4-FFF2-40B4-BE49-F238E27FC236}">
                  <a16:creationId xmlns:a16="http://schemas.microsoft.com/office/drawing/2014/main" id="{82F94089-D573-3B15-4BA0-2CFD5B1DB0D1}"/>
                </a:ext>
              </a:extLst>
            </p:cNvPr>
            <p:cNvSpPr/>
            <p:nvPr/>
          </p:nvSpPr>
          <p:spPr>
            <a:xfrm>
              <a:off x="1289116" y="2989994"/>
              <a:ext cx="3498613" cy="1791771"/>
            </a:xfrm>
            <a:custGeom>
              <a:avLst/>
              <a:gdLst>
                <a:gd name="connsiteX0" fmla="*/ 0 w 3692175"/>
                <a:gd name="connsiteY0" fmla="*/ 0 h 2286001"/>
                <a:gd name="connsiteX1" fmla="*/ 1677006 w 3692175"/>
                <a:gd name="connsiteY1" fmla="*/ 0 h 2286001"/>
                <a:gd name="connsiteX2" fmla="*/ 1880460 w 3692175"/>
                <a:gd name="connsiteY2" fmla="*/ 203454 h 2286001"/>
                <a:gd name="connsiteX3" fmla="*/ 1880460 w 3692175"/>
                <a:gd name="connsiteY3" fmla="*/ 1859714 h 2286001"/>
                <a:gd name="connsiteX4" fmla="*/ 1879260 w 3692175"/>
                <a:gd name="connsiteY4" fmla="*/ 1859714 h 2286001"/>
                <a:gd name="connsiteX5" fmla="*/ 1879260 w 3692175"/>
                <a:gd name="connsiteY5" fmla="*/ 1889078 h 2286001"/>
                <a:gd name="connsiteX6" fmla="*/ 1880178 w 3692175"/>
                <a:gd name="connsiteY6" fmla="*/ 1889078 h 2286001"/>
                <a:gd name="connsiteX7" fmla="*/ 1880178 w 3692175"/>
                <a:gd name="connsiteY7" fmla="*/ 2062381 h 2286001"/>
                <a:gd name="connsiteX8" fmla="*/ 2056080 w 3692175"/>
                <a:gd name="connsiteY8" fmla="*/ 2238283 h 2286001"/>
                <a:gd name="connsiteX9" fmla="*/ 3692175 w 3692175"/>
                <a:gd name="connsiteY9" fmla="*/ 2238283 h 2286001"/>
                <a:gd name="connsiteX10" fmla="*/ 3692175 w 3692175"/>
                <a:gd name="connsiteY10" fmla="*/ 2286001 h 2286001"/>
                <a:gd name="connsiteX11" fmla="*/ 2035915 w 3692175"/>
                <a:gd name="connsiteY11" fmla="*/ 2286001 h 2286001"/>
                <a:gd name="connsiteX12" fmla="*/ 1832461 w 3692175"/>
                <a:gd name="connsiteY12" fmla="*/ 2082547 h 2286001"/>
                <a:gd name="connsiteX13" fmla="*/ 1832461 w 3692175"/>
                <a:gd name="connsiteY13" fmla="*/ 1933252 h 2286001"/>
                <a:gd name="connsiteX14" fmla="*/ 1832460 w 3692175"/>
                <a:gd name="connsiteY14" fmla="*/ 1933252 h 2286001"/>
                <a:gd name="connsiteX15" fmla="*/ 1832460 w 3692175"/>
                <a:gd name="connsiteY15" fmla="*/ 1594852 h 2286001"/>
                <a:gd name="connsiteX16" fmla="*/ 1832742 w 3692175"/>
                <a:gd name="connsiteY16" fmla="*/ 1594852 h 2286001"/>
                <a:gd name="connsiteX17" fmla="*/ 1832742 w 3692175"/>
                <a:gd name="connsiteY17" fmla="*/ 223619 h 2286001"/>
                <a:gd name="connsiteX18" fmla="*/ 1656840 w 3692175"/>
                <a:gd name="connsiteY18" fmla="*/ 47717 h 2286001"/>
                <a:gd name="connsiteX19" fmla="*/ 0 w 3692175"/>
                <a:gd name="connsiteY19" fmla="*/ 47717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2175" h="2286001">
                  <a:moveTo>
                    <a:pt x="0" y="0"/>
                  </a:moveTo>
                  <a:lnTo>
                    <a:pt x="1677006" y="0"/>
                  </a:lnTo>
                  <a:cubicBezTo>
                    <a:pt x="1789371" y="0"/>
                    <a:pt x="1880460" y="91089"/>
                    <a:pt x="1880460" y="203454"/>
                  </a:cubicBezTo>
                  <a:lnTo>
                    <a:pt x="1880460" y="1859714"/>
                  </a:lnTo>
                  <a:lnTo>
                    <a:pt x="1879260" y="1859714"/>
                  </a:lnTo>
                  <a:lnTo>
                    <a:pt x="1879260" y="1889078"/>
                  </a:lnTo>
                  <a:lnTo>
                    <a:pt x="1880178" y="1889078"/>
                  </a:lnTo>
                  <a:lnTo>
                    <a:pt x="1880178" y="2062381"/>
                  </a:lnTo>
                  <a:cubicBezTo>
                    <a:pt x="1880178" y="2159529"/>
                    <a:pt x="1958932" y="2238283"/>
                    <a:pt x="2056080" y="2238283"/>
                  </a:cubicBezTo>
                  <a:lnTo>
                    <a:pt x="3692175" y="2238283"/>
                  </a:lnTo>
                  <a:lnTo>
                    <a:pt x="3692175" y="2286001"/>
                  </a:lnTo>
                  <a:lnTo>
                    <a:pt x="2035915" y="2286001"/>
                  </a:lnTo>
                  <a:cubicBezTo>
                    <a:pt x="1923550" y="2286001"/>
                    <a:pt x="1832461" y="2194912"/>
                    <a:pt x="1832461" y="2082547"/>
                  </a:cubicBezTo>
                  <a:lnTo>
                    <a:pt x="1832461" y="1933252"/>
                  </a:lnTo>
                  <a:lnTo>
                    <a:pt x="1832460" y="1933252"/>
                  </a:lnTo>
                  <a:lnTo>
                    <a:pt x="1832460" y="1594852"/>
                  </a:lnTo>
                  <a:lnTo>
                    <a:pt x="1832742" y="1594852"/>
                  </a:lnTo>
                  <a:lnTo>
                    <a:pt x="1832742" y="223619"/>
                  </a:lnTo>
                  <a:cubicBezTo>
                    <a:pt x="1832742" y="126471"/>
                    <a:pt x="1753988" y="47717"/>
                    <a:pt x="1656840" y="47717"/>
                  </a:cubicBezTo>
                  <a:lnTo>
                    <a:pt x="0" y="47717"/>
                  </a:lnTo>
                  <a:close/>
                </a:path>
              </a:pathLst>
            </a:custGeom>
            <a:solidFill>
              <a:srgbClr val="849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B2F83D6-80CA-8230-E803-CC00E9AA3EE6}"/>
                </a:ext>
              </a:extLst>
            </p:cNvPr>
            <p:cNvSpPr/>
            <p:nvPr/>
          </p:nvSpPr>
          <p:spPr>
            <a:xfrm>
              <a:off x="1211601" y="2944578"/>
              <a:ext cx="155030" cy="155030"/>
            </a:xfrm>
            <a:prstGeom prst="ellipse">
              <a:avLst/>
            </a:prstGeom>
            <a:solidFill>
              <a:srgbClr val="878FE2"/>
            </a:solidFill>
            <a:ln>
              <a:noFill/>
            </a:ln>
            <a:effectLst>
              <a:outerShdw sx="200000" sy="2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BA5CF24-E8CD-E3D6-2566-0AC70CD310EB}"/>
                </a:ext>
              </a:extLst>
            </p:cNvPr>
            <p:cNvSpPr/>
            <p:nvPr/>
          </p:nvSpPr>
          <p:spPr>
            <a:xfrm>
              <a:off x="4655263" y="4681544"/>
              <a:ext cx="155030" cy="155030"/>
            </a:xfrm>
            <a:prstGeom prst="ellipse">
              <a:avLst/>
            </a:prstGeom>
            <a:solidFill>
              <a:srgbClr val="878FE2"/>
            </a:solidFill>
            <a:ln>
              <a:noFill/>
            </a:ln>
            <a:effectLst>
              <a:outerShdw sx="200000" sy="2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E04A2F6-D3ED-601A-3C21-2A8533670B6D}"/>
              </a:ext>
            </a:extLst>
          </p:cNvPr>
          <p:cNvGrpSpPr/>
          <p:nvPr/>
        </p:nvGrpSpPr>
        <p:grpSpPr>
          <a:xfrm>
            <a:off x="1468182" y="1061372"/>
            <a:ext cx="2975115" cy="1425945"/>
            <a:chOff x="1211601" y="2944578"/>
            <a:chExt cx="3598692" cy="1891996"/>
          </a:xfrm>
        </p:grpSpPr>
        <p:sp>
          <p:nvSpPr>
            <p:cNvPr id="39" name="자유형: 도형 20">
              <a:extLst>
                <a:ext uri="{FF2B5EF4-FFF2-40B4-BE49-F238E27FC236}">
                  <a16:creationId xmlns:a16="http://schemas.microsoft.com/office/drawing/2014/main" id="{60145505-8EC7-D34F-CF5E-9AE4643BDDA1}"/>
                </a:ext>
              </a:extLst>
            </p:cNvPr>
            <p:cNvSpPr/>
            <p:nvPr/>
          </p:nvSpPr>
          <p:spPr>
            <a:xfrm>
              <a:off x="1289116" y="2989994"/>
              <a:ext cx="3498613" cy="1791771"/>
            </a:xfrm>
            <a:custGeom>
              <a:avLst/>
              <a:gdLst>
                <a:gd name="connsiteX0" fmla="*/ 0 w 3692175"/>
                <a:gd name="connsiteY0" fmla="*/ 0 h 2286001"/>
                <a:gd name="connsiteX1" fmla="*/ 1677006 w 3692175"/>
                <a:gd name="connsiteY1" fmla="*/ 0 h 2286001"/>
                <a:gd name="connsiteX2" fmla="*/ 1880460 w 3692175"/>
                <a:gd name="connsiteY2" fmla="*/ 203454 h 2286001"/>
                <a:gd name="connsiteX3" fmla="*/ 1880460 w 3692175"/>
                <a:gd name="connsiteY3" fmla="*/ 1859714 h 2286001"/>
                <a:gd name="connsiteX4" fmla="*/ 1879260 w 3692175"/>
                <a:gd name="connsiteY4" fmla="*/ 1859714 h 2286001"/>
                <a:gd name="connsiteX5" fmla="*/ 1879260 w 3692175"/>
                <a:gd name="connsiteY5" fmla="*/ 1889078 h 2286001"/>
                <a:gd name="connsiteX6" fmla="*/ 1880178 w 3692175"/>
                <a:gd name="connsiteY6" fmla="*/ 1889078 h 2286001"/>
                <a:gd name="connsiteX7" fmla="*/ 1880178 w 3692175"/>
                <a:gd name="connsiteY7" fmla="*/ 2062381 h 2286001"/>
                <a:gd name="connsiteX8" fmla="*/ 2056080 w 3692175"/>
                <a:gd name="connsiteY8" fmla="*/ 2238283 h 2286001"/>
                <a:gd name="connsiteX9" fmla="*/ 3692175 w 3692175"/>
                <a:gd name="connsiteY9" fmla="*/ 2238283 h 2286001"/>
                <a:gd name="connsiteX10" fmla="*/ 3692175 w 3692175"/>
                <a:gd name="connsiteY10" fmla="*/ 2286001 h 2286001"/>
                <a:gd name="connsiteX11" fmla="*/ 2035915 w 3692175"/>
                <a:gd name="connsiteY11" fmla="*/ 2286001 h 2286001"/>
                <a:gd name="connsiteX12" fmla="*/ 1832461 w 3692175"/>
                <a:gd name="connsiteY12" fmla="*/ 2082547 h 2286001"/>
                <a:gd name="connsiteX13" fmla="*/ 1832461 w 3692175"/>
                <a:gd name="connsiteY13" fmla="*/ 1933252 h 2286001"/>
                <a:gd name="connsiteX14" fmla="*/ 1832460 w 3692175"/>
                <a:gd name="connsiteY14" fmla="*/ 1933252 h 2286001"/>
                <a:gd name="connsiteX15" fmla="*/ 1832460 w 3692175"/>
                <a:gd name="connsiteY15" fmla="*/ 1594852 h 2286001"/>
                <a:gd name="connsiteX16" fmla="*/ 1832742 w 3692175"/>
                <a:gd name="connsiteY16" fmla="*/ 1594852 h 2286001"/>
                <a:gd name="connsiteX17" fmla="*/ 1832742 w 3692175"/>
                <a:gd name="connsiteY17" fmla="*/ 223619 h 2286001"/>
                <a:gd name="connsiteX18" fmla="*/ 1656840 w 3692175"/>
                <a:gd name="connsiteY18" fmla="*/ 47717 h 2286001"/>
                <a:gd name="connsiteX19" fmla="*/ 0 w 3692175"/>
                <a:gd name="connsiteY19" fmla="*/ 47717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2175" h="2286001">
                  <a:moveTo>
                    <a:pt x="0" y="0"/>
                  </a:moveTo>
                  <a:lnTo>
                    <a:pt x="1677006" y="0"/>
                  </a:lnTo>
                  <a:cubicBezTo>
                    <a:pt x="1789371" y="0"/>
                    <a:pt x="1880460" y="91089"/>
                    <a:pt x="1880460" y="203454"/>
                  </a:cubicBezTo>
                  <a:lnTo>
                    <a:pt x="1880460" y="1859714"/>
                  </a:lnTo>
                  <a:lnTo>
                    <a:pt x="1879260" y="1859714"/>
                  </a:lnTo>
                  <a:lnTo>
                    <a:pt x="1879260" y="1889078"/>
                  </a:lnTo>
                  <a:lnTo>
                    <a:pt x="1880178" y="1889078"/>
                  </a:lnTo>
                  <a:lnTo>
                    <a:pt x="1880178" y="2062381"/>
                  </a:lnTo>
                  <a:cubicBezTo>
                    <a:pt x="1880178" y="2159529"/>
                    <a:pt x="1958932" y="2238283"/>
                    <a:pt x="2056080" y="2238283"/>
                  </a:cubicBezTo>
                  <a:lnTo>
                    <a:pt x="3692175" y="2238283"/>
                  </a:lnTo>
                  <a:lnTo>
                    <a:pt x="3692175" y="2286001"/>
                  </a:lnTo>
                  <a:lnTo>
                    <a:pt x="2035915" y="2286001"/>
                  </a:lnTo>
                  <a:cubicBezTo>
                    <a:pt x="1923550" y="2286001"/>
                    <a:pt x="1832461" y="2194912"/>
                    <a:pt x="1832461" y="2082547"/>
                  </a:cubicBezTo>
                  <a:lnTo>
                    <a:pt x="1832461" y="1933252"/>
                  </a:lnTo>
                  <a:lnTo>
                    <a:pt x="1832460" y="1933252"/>
                  </a:lnTo>
                  <a:lnTo>
                    <a:pt x="1832460" y="1594852"/>
                  </a:lnTo>
                  <a:lnTo>
                    <a:pt x="1832742" y="1594852"/>
                  </a:lnTo>
                  <a:lnTo>
                    <a:pt x="1832742" y="223619"/>
                  </a:lnTo>
                  <a:cubicBezTo>
                    <a:pt x="1832742" y="126471"/>
                    <a:pt x="1753988" y="47717"/>
                    <a:pt x="1656840" y="47717"/>
                  </a:cubicBezTo>
                  <a:lnTo>
                    <a:pt x="0" y="47717"/>
                  </a:lnTo>
                  <a:close/>
                </a:path>
              </a:pathLst>
            </a:custGeom>
            <a:solidFill>
              <a:srgbClr val="849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8822C33-BD98-2825-E73E-970DD171AEA5}"/>
                </a:ext>
              </a:extLst>
            </p:cNvPr>
            <p:cNvSpPr/>
            <p:nvPr/>
          </p:nvSpPr>
          <p:spPr>
            <a:xfrm>
              <a:off x="1211601" y="2944578"/>
              <a:ext cx="155030" cy="155030"/>
            </a:xfrm>
            <a:prstGeom prst="ellipse">
              <a:avLst/>
            </a:prstGeom>
            <a:solidFill>
              <a:srgbClr val="878FE2"/>
            </a:solidFill>
            <a:ln>
              <a:noFill/>
            </a:ln>
            <a:effectLst>
              <a:outerShdw sx="200000" sy="2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2FE742B-CE11-1D25-A68C-B428D4801589}"/>
                </a:ext>
              </a:extLst>
            </p:cNvPr>
            <p:cNvSpPr/>
            <p:nvPr/>
          </p:nvSpPr>
          <p:spPr>
            <a:xfrm>
              <a:off x="4655263" y="4681544"/>
              <a:ext cx="155030" cy="155030"/>
            </a:xfrm>
            <a:prstGeom prst="ellipse">
              <a:avLst/>
            </a:prstGeom>
            <a:solidFill>
              <a:srgbClr val="878FE2"/>
            </a:solidFill>
            <a:ln>
              <a:noFill/>
            </a:ln>
            <a:effectLst>
              <a:outerShdw sx="200000" sy="2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3" name="그림 42" descr="폰트, 그래픽, 디자인, 상징이(가) 표시된 사진&#10;&#10;자동 생성된 설명">
            <a:extLst>
              <a:ext uri="{FF2B5EF4-FFF2-40B4-BE49-F238E27FC236}">
                <a16:creationId xmlns:a16="http://schemas.microsoft.com/office/drawing/2014/main" id="{3AC356EA-341F-A886-0979-62A699292D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3" y="808583"/>
            <a:ext cx="1749563" cy="1725215"/>
          </a:xfrm>
          <a:prstGeom prst="rect">
            <a:avLst/>
          </a:prstGeom>
        </p:spPr>
      </p:pic>
      <p:pic>
        <p:nvPicPr>
          <p:cNvPr id="45" name="그림 44" descr="상징, 스케치, 그래픽, 블랙이(가) 표시된 사진&#10;&#10;자동 생성된 설명">
            <a:extLst>
              <a:ext uri="{FF2B5EF4-FFF2-40B4-BE49-F238E27FC236}">
                <a16:creationId xmlns:a16="http://schemas.microsoft.com/office/drawing/2014/main" id="{43336A48-4AB2-59E4-30D4-EDC949754F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84" y="4844171"/>
            <a:ext cx="1432230" cy="1395434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481D1DCF-AD97-7A10-E488-209384A056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52" y="3182343"/>
            <a:ext cx="797294" cy="797294"/>
          </a:xfrm>
          <a:prstGeom prst="rect">
            <a:avLst/>
          </a:prstGeom>
        </p:spPr>
      </p:pic>
      <p:sp>
        <p:nvSpPr>
          <p:cNvPr id="48" name="화살표: 오른쪽 12">
            <a:extLst>
              <a:ext uri="{FF2B5EF4-FFF2-40B4-BE49-F238E27FC236}">
                <a16:creationId xmlns:a16="http://schemas.microsoft.com/office/drawing/2014/main" id="{70220C66-E3AF-76E2-3F3F-707BD1BA078F}"/>
              </a:ext>
            </a:extLst>
          </p:cNvPr>
          <p:cNvSpPr/>
          <p:nvPr/>
        </p:nvSpPr>
        <p:spPr>
          <a:xfrm>
            <a:off x="5821239" y="5498176"/>
            <a:ext cx="747251" cy="44365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12">
            <a:extLst>
              <a:ext uri="{FF2B5EF4-FFF2-40B4-BE49-F238E27FC236}">
                <a16:creationId xmlns:a16="http://schemas.microsoft.com/office/drawing/2014/main" id="{54A308A2-BBF3-F371-4BA7-0D1ABA6897FA}"/>
              </a:ext>
            </a:extLst>
          </p:cNvPr>
          <p:cNvSpPr/>
          <p:nvPr/>
        </p:nvSpPr>
        <p:spPr>
          <a:xfrm>
            <a:off x="5838983" y="1625330"/>
            <a:ext cx="747251" cy="44365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87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2.2 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데이터 병합 </a:t>
            </a: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-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</a:t>
            </a: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MERGE DATA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BF7FB72-BBBA-44DB-B050-81264F2E0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2"/>
          <a:stretch/>
        </p:blipFill>
        <p:spPr bwMode="auto">
          <a:xfrm>
            <a:off x="6643686" y="1506800"/>
            <a:ext cx="4457727" cy="34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EEA9C495-6B74-48DA-8F1C-38647DE56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9" y="1437899"/>
            <a:ext cx="3997411" cy="352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98C9C4A-1868-473B-9192-E070CB16B5AB}"/>
              </a:ext>
            </a:extLst>
          </p:cNvPr>
          <p:cNvSpPr/>
          <p:nvPr/>
        </p:nvSpPr>
        <p:spPr>
          <a:xfrm>
            <a:off x="5486146" y="2841948"/>
            <a:ext cx="747251" cy="8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3EAE0-4FCC-4DAA-A3B0-C4DBBE2DB976}"/>
              </a:ext>
            </a:extLst>
          </p:cNvPr>
          <p:cNvSpPr txBox="1"/>
          <p:nvPr/>
        </p:nvSpPr>
        <p:spPr>
          <a:xfrm>
            <a:off x="2272725" y="5303103"/>
            <a:ext cx="7702265" cy="830997"/>
          </a:xfrm>
          <a:custGeom>
            <a:avLst/>
            <a:gdLst>
              <a:gd name="connsiteX0" fmla="*/ 0 w 5682311"/>
              <a:gd name="connsiteY0" fmla="*/ 0 h 707886"/>
              <a:gd name="connsiteX1" fmla="*/ 5682311 w 5682311"/>
              <a:gd name="connsiteY1" fmla="*/ 0 h 707886"/>
              <a:gd name="connsiteX2" fmla="*/ 5682311 w 5682311"/>
              <a:gd name="connsiteY2" fmla="*/ 707886 h 707886"/>
              <a:gd name="connsiteX3" fmla="*/ 0 w 5682311"/>
              <a:gd name="connsiteY3" fmla="*/ 707886 h 707886"/>
              <a:gd name="connsiteX4" fmla="*/ 0 w 5682311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11" h="707886" fill="none" extrusionOk="0">
                <a:moveTo>
                  <a:pt x="0" y="0"/>
                </a:moveTo>
                <a:cubicBezTo>
                  <a:pt x="1535271" y="-149972"/>
                  <a:pt x="3776164" y="85198"/>
                  <a:pt x="5682311" y="0"/>
                </a:cubicBezTo>
                <a:cubicBezTo>
                  <a:pt x="5691120" y="235437"/>
                  <a:pt x="5620092" y="523879"/>
                  <a:pt x="5682311" y="707886"/>
                </a:cubicBezTo>
                <a:cubicBezTo>
                  <a:pt x="5072312" y="799262"/>
                  <a:pt x="1742881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5682311" h="707886" stroke="0" extrusionOk="0">
                <a:moveTo>
                  <a:pt x="0" y="0"/>
                </a:moveTo>
                <a:cubicBezTo>
                  <a:pt x="1490914" y="-113254"/>
                  <a:pt x="3179848" y="102601"/>
                  <a:pt x="5682311" y="0"/>
                </a:cubicBezTo>
                <a:cubicBezTo>
                  <a:pt x="5737639" y="333785"/>
                  <a:pt x="5702982" y="515379"/>
                  <a:pt x="5682311" y="707886"/>
                </a:cubicBezTo>
                <a:cubicBezTo>
                  <a:pt x="4587116" y="763696"/>
                  <a:pt x="1855103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rgbClr val="FFC000">
              <a:alpha val="50000"/>
            </a:srgbClr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1270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dirty="0">
                <a:solidFill>
                  <a:srgbClr val="000000"/>
                </a:solidFill>
                <a:cs typeface="Arial"/>
              </a:rPr>
              <a:t>환자 </a:t>
            </a:r>
            <a:r>
              <a:rPr lang="ko-KR" dirty="0" err="1">
                <a:solidFill>
                  <a:srgbClr val="000000"/>
                </a:solidFill>
                <a:cs typeface="Arial"/>
              </a:rPr>
              <a:t>x</a:t>
            </a:r>
            <a:r>
              <a:rPr lang="ko-KR" dirty="0">
                <a:solidFill>
                  <a:srgbClr val="000000"/>
                </a:solidFill>
                <a:cs typeface="Arial"/>
              </a:rPr>
              <a:t> 날짜 행과 </a:t>
            </a:r>
            <a:r>
              <a:rPr lang="en-US" altLang="ko-KR" dirty="0">
                <a:solidFill>
                  <a:srgbClr val="000000"/>
                </a:solidFill>
                <a:cs typeface="Arial"/>
              </a:rPr>
              <a:t>ITEM_ID </a:t>
            </a:r>
            <a:r>
              <a:rPr lang="ko-KR" dirty="0">
                <a:solidFill>
                  <a:srgbClr val="000000"/>
                </a:solidFill>
                <a:cs typeface="Arial"/>
              </a:rPr>
              <a:t>열로 구성된 </a:t>
            </a:r>
            <a:r>
              <a:rPr lang="en-US" altLang="ko-KR" dirty="0">
                <a:solidFill>
                  <a:srgbClr val="000000"/>
                </a:solidFill>
                <a:cs typeface="Arial"/>
              </a:rPr>
              <a:t>Zero </a:t>
            </a:r>
            <a:r>
              <a:rPr lang="en-US" altLang="ko-KR" dirty="0" err="1">
                <a:solidFill>
                  <a:srgbClr val="000000"/>
                </a:solidFill>
                <a:cs typeface="Arial"/>
              </a:rPr>
              <a:t>matrix에</a:t>
            </a:r>
            <a:r>
              <a:rPr lang="en-US" altLang="ko-KR" dirty="0">
                <a:solidFill>
                  <a:srgbClr val="000000"/>
                </a:solidFill>
                <a:cs typeface="Arial"/>
              </a:rPr>
              <a:t> </a:t>
            </a:r>
            <a:r>
              <a:rPr lang="ko-KR" dirty="0">
                <a:solidFill>
                  <a:srgbClr val="000000"/>
                </a:solidFill>
                <a:cs typeface="Arial"/>
              </a:rPr>
              <a:t>값 </a:t>
            </a:r>
            <a:r>
              <a:rPr lang="ko-KR" dirty="0" err="1">
                <a:solidFill>
                  <a:srgbClr val="000000"/>
                </a:solidFill>
                <a:cs typeface="Arial"/>
              </a:rPr>
              <a:t>채워넣기</a:t>
            </a:r>
            <a:endParaRPr lang="en-US" altLang="ko-KR" dirty="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dirty="0">
                <a:solidFill>
                  <a:srgbClr val="000000"/>
                </a:solidFill>
                <a:cs typeface="Arial"/>
              </a:rPr>
              <a:t>data.csv</a:t>
            </a:r>
            <a:r>
              <a:rPr lang="ko-KR" dirty="0">
                <a:solidFill>
                  <a:srgbClr val="000000"/>
                </a:solidFill>
                <a:cs typeface="Arial"/>
              </a:rPr>
              <a:t>로 사전학습 데이터</a:t>
            </a:r>
            <a:r>
              <a:rPr lang="en-US" altLang="ko-KR" dirty="0">
                <a:solidFill>
                  <a:srgbClr val="000000"/>
                </a:solidFill>
                <a:cs typeface="Arial"/>
              </a:rPr>
              <a:t>(</a:t>
            </a:r>
            <a:r>
              <a:rPr lang="ko-KR" dirty="0">
                <a:solidFill>
                  <a:srgbClr val="000000"/>
                </a:solidFill>
                <a:cs typeface="Arial"/>
              </a:rPr>
              <a:t>전체 데이터</a:t>
            </a:r>
            <a:r>
              <a:rPr lang="en-US" altLang="ko-KR" dirty="0">
                <a:solidFill>
                  <a:srgbClr val="000000"/>
                </a:solidFill>
                <a:cs typeface="Arial"/>
              </a:rPr>
              <a:t>) </a:t>
            </a:r>
            <a:r>
              <a:rPr lang="ko-KR" dirty="0">
                <a:solidFill>
                  <a:srgbClr val="000000"/>
                </a:solidFill>
                <a:cs typeface="Arial"/>
              </a:rPr>
              <a:t>저장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52807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3.1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모델 선정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07A2C7-9A61-413F-B966-E598B9A3F3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r="2182"/>
          <a:stretch/>
        </p:blipFill>
        <p:spPr>
          <a:xfrm>
            <a:off x="4075314" y="1782023"/>
            <a:ext cx="7892248" cy="50759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8C9366-E5EA-4A05-90FD-3D20DA67C504}"/>
              </a:ext>
            </a:extLst>
          </p:cNvPr>
          <p:cNvSpPr txBox="1"/>
          <p:nvPr/>
        </p:nvSpPr>
        <p:spPr>
          <a:xfrm>
            <a:off x="433616" y="1782023"/>
            <a:ext cx="7085659" cy="203132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altLang="ko-KR" dirty="0">
                <a:latin typeface="+mn-ea"/>
              </a:rPr>
              <a:t>Attention-</a:t>
            </a:r>
            <a:r>
              <a:rPr lang="en-US" altLang="ko-KR" dirty="0" err="1">
                <a:latin typeface="+mn-ea"/>
              </a:rPr>
              <a:t>mechnism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을 활용해 순차 데이터 내의 관계를 추적</a:t>
            </a:r>
            <a:r>
              <a:rPr lang="en-US" altLang="ko-KR" dirty="0">
                <a:latin typeface="+mn-ea"/>
              </a:rPr>
              <a:t>, </a:t>
            </a:r>
            <a:endParaRPr lang="ko-KR" dirty="0"/>
          </a:p>
          <a:p>
            <a:r>
              <a:rPr lang="ko-KR" altLang="en-US" dirty="0">
                <a:latin typeface="+mn-ea"/>
              </a:rPr>
              <a:t>시계열 데이터의 복잡한 패턴을 학습</a:t>
            </a:r>
            <a:endParaRPr lang="ko-KR" altLang="en-US" dirty="0">
              <a:latin typeface="나눔스퀘어라운드 Regular"/>
              <a:cs typeface="Arial"/>
            </a:endParaRPr>
          </a:p>
          <a:p>
            <a:endParaRPr lang="ko-KR" altLang="en-US" dirty="0">
              <a:latin typeface="+mn-ea"/>
            </a:endParaRPr>
          </a:p>
          <a:p>
            <a:r>
              <a:rPr lang="en-US" altLang="ko-KR" dirty="0">
                <a:latin typeface="Arial"/>
                <a:ea typeface="+mn-lt"/>
                <a:cs typeface="Arial"/>
              </a:rPr>
              <a:t>Attention-</a:t>
            </a:r>
            <a:r>
              <a:rPr lang="en-US" altLang="ko-KR" dirty="0" err="1">
                <a:latin typeface="Arial"/>
                <a:ea typeface="+mn-lt"/>
                <a:cs typeface="Arial"/>
              </a:rPr>
              <a:t>mechnism</a:t>
            </a:r>
            <a:r>
              <a:rPr lang="ko-KR" dirty="0">
                <a:ea typeface="+mn-lt"/>
                <a:cs typeface="+mn-lt"/>
              </a:rPr>
              <a:t> 만으로 인코더, </a:t>
            </a:r>
            <a:r>
              <a:rPr lang="ko-KR" dirty="0" err="1">
                <a:ea typeface="+mn-lt"/>
                <a:cs typeface="+mn-lt"/>
              </a:rPr>
              <a:t>디코더</a:t>
            </a:r>
            <a:r>
              <a:rPr lang="ko-KR" dirty="0">
                <a:ea typeface="+mn-lt"/>
                <a:cs typeface="+mn-lt"/>
              </a:rPr>
              <a:t> 구조 생성</a:t>
            </a:r>
            <a:endParaRPr lang="ko-KR" altLang="en-US" dirty="0">
              <a:latin typeface="+mn-ea"/>
            </a:endParaRPr>
          </a:p>
          <a:p>
            <a:endParaRPr lang="en-US" altLang="ko-KR" dirty="0">
              <a:latin typeface="Arial"/>
              <a:ea typeface="+mn-lt"/>
              <a:cs typeface="+mn-lt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시퀀스의 모든 부분을 동시에 처리할 수 있어 병렬화에 유리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CFF55-3A8D-4B0F-9717-43903722C850}"/>
              </a:ext>
            </a:extLst>
          </p:cNvPr>
          <p:cNvSpPr txBox="1"/>
          <p:nvPr/>
        </p:nvSpPr>
        <p:spPr>
          <a:xfrm>
            <a:off x="433616" y="895244"/>
            <a:ext cx="2154534" cy="707886"/>
          </a:xfrm>
          <a:custGeom>
            <a:avLst/>
            <a:gdLst>
              <a:gd name="connsiteX0" fmla="*/ 0 w 5682311"/>
              <a:gd name="connsiteY0" fmla="*/ 0 h 707886"/>
              <a:gd name="connsiteX1" fmla="*/ 5682311 w 5682311"/>
              <a:gd name="connsiteY1" fmla="*/ 0 h 707886"/>
              <a:gd name="connsiteX2" fmla="*/ 5682311 w 5682311"/>
              <a:gd name="connsiteY2" fmla="*/ 707886 h 707886"/>
              <a:gd name="connsiteX3" fmla="*/ 0 w 5682311"/>
              <a:gd name="connsiteY3" fmla="*/ 707886 h 707886"/>
              <a:gd name="connsiteX4" fmla="*/ 0 w 5682311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11" h="707886" fill="none" extrusionOk="0">
                <a:moveTo>
                  <a:pt x="0" y="0"/>
                </a:moveTo>
                <a:cubicBezTo>
                  <a:pt x="1535271" y="-149972"/>
                  <a:pt x="3776164" y="85198"/>
                  <a:pt x="5682311" y="0"/>
                </a:cubicBezTo>
                <a:cubicBezTo>
                  <a:pt x="5691120" y="235437"/>
                  <a:pt x="5620092" y="523879"/>
                  <a:pt x="5682311" y="707886"/>
                </a:cubicBezTo>
                <a:cubicBezTo>
                  <a:pt x="5072312" y="799262"/>
                  <a:pt x="1742881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5682311" h="707886" stroke="0" extrusionOk="0">
                <a:moveTo>
                  <a:pt x="0" y="0"/>
                </a:moveTo>
                <a:cubicBezTo>
                  <a:pt x="1490914" y="-113254"/>
                  <a:pt x="3179848" y="102601"/>
                  <a:pt x="5682311" y="0"/>
                </a:cubicBezTo>
                <a:cubicBezTo>
                  <a:pt x="5737639" y="333785"/>
                  <a:pt x="5702982" y="515379"/>
                  <a:pt x="5682311" y="707886"/>
                </a:cubicBezTo>
                <a:cubicBezTo>
                  <a:pt x="4587116" y="763696"/>
                  <a:pt x="1855103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rgbClr val="FFC000">
              <a:alpha val="80000"/>
            </a:srgbClr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1270000"/>
          </a:effectLst>
          <a:scene3d>
            <a:camera prst="orthographicFront"/>
            <a:lightRig rig="threePt" dir="t"/>
          </a:scene3d>
          <a:sp3d prstMaterial="metal"/>
        </p:spPr>
        <p:txBody>
          <a:bodyPr wrap="square" lIns="137160" tIns="137160" rIns="137160" bIns="137160" anchor="ctr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트랜스포머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00D32A-6AE3-4B73-BDFE-891CCF28EAA2}"/>
              </a:ext>
            </a:extLst>
          </p:cNvPr>
          <p:cNvSpPr txBox="1"/>
          <p:nvPr/>
        </p:nvSpPr>
        <p:spPr>
          <a:xfrm>
            <a:off x="4349927" y="3488632"/>
            <a:ext cx="7085659" cy="369332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9190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3.2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사전학습 데이터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2" name="그림 1" descr="스케치, 그림, 만화 영화, 텍스트이(가) 표시된 사진&#10;&#10;자동 생성된 설명">
            <a:extLst>
              <a:ext uri="{FF2B5EF4-FFF2-40B4-BE49-F238E27FC236}">
                <a16:creationId xmlns:a16="http://schemas.microsoft.com/office/drawing/2014/main" id="{6C165E7E-226A-7920-C7C6-8E156AD8AA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" b="10529"/>
          <a:stretch/>
        </p:blipFill>
        <p:spPr>
          <a:xfrm>
            <a:off x="2782921" y="1179368"/>
            <a:ext cx="2775796" cy="1958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73260-0356-D978-0C76-FA3C0C7DB5E9}"/>
              </a:ext>
            </a:extLst>
          </p:cNvPr>
          <p:cNvSpPr txBox="1"/>
          <p:nvPr/>
        </p:nvSpPr>
        <p:spPr>
          <a:xfrm>
            <a:off x="6001925" y="1436864"/>
            <a:ext cx="27757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cs typeface="Arial"/>
              </a:rPr>
              <a:t>ex) </a:t>
            </a:r>
            <a:r>
              <a:rPr lang="ko-KR" altLang="en-US" sz="2400" b="1" dirty="0" err="1">
                <a:cs typeface="Arial"/>
              </a:rPr>
              <a:t>Subject</a:t>
            </a:r>
            <a:r>
              <a:rPr lang="ko-KR" altLang="en-US" sz="2400" b="1" dirty="0">
                <a:cs typeface="Arial"/>
              </a:rPr>
              <a:t> ID - 3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6A81A06-6CC3-D581-2A55-56EF79183FB8}"/>
              </a:ext>
            </a:extLst>
          </p:cNvPr>
          <p:cNvGrpSpPr/>
          <p:nvPr/>
        </p:nvGrpSpPr>
        <p:grpSpPr>
          <a:xfrm>
            <a:off x="600073" y="4394081"/>
            <a:ext cx="5409260" cy="726252"/>
            <a:chOff x="600073" y="4394081"/>
            <a:chExt cx="5409260" cy="726252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C5B3553-538A-E6CC-74AD-04E329974336}"/>
                </a:ext>
              </a:extLst>
            </p:cNvPr>
            <p:cNvCxnSpPr/>
            <p:nvPr/>
          </p:nvCxnSpPr>
          <p:spPr>
            <a:xfrm>
              <a:off x="607601" y="4798599"/>
              <a:ext cx="5392325" cy="11290"/>
            </a:xfrm>
            <a:prstGeom prst="straightConnector1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CD66DCE-1626-CB27-84BA-586AC3D0CE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3" y="4394081"/>
              <a:ext cx="7526" cy="726252"/>
            </a:xfrm>
            <a:prstGeom prst="straightConnector1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738D6E2-7DFB-29B5-CB01-EA296A538164}"/>
                </a:ext>
              </a:extLst>
            </p:cNvPr>
            <p:cNvCxnSpPr>
              <a:cxnSpLocks/>
            </p:cNvCxnSpPr>
            <p:nvPr/>
          </p:nvCxnSpPr>
          <p:spPr>
            <a:xfrm>
              <a:off x="5998045" y="4394081"/>
              <a:ext cx="11288" cy="726252"/>
            </a:xfrm>
            <a:prstGeom prst="straightConnector1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80DF074-78F7-3E3E-C0D3-B76B36C46728}"/>
              </a:ext>
            </a:extLst>
          </p:cNvPr>
          <p:cNvSpPr txBox="1"/>
          <p:nvPr/>
        </p:nvSpPr>
        <p:spPr>
          <a:xfrm>
            <a:off x="5010567" y="3580106"/>
            <a:ext cx="12105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cs typeface="Arial"/>
              </a:rPr>
              <a:t>05-21</a:t>
            </a:r>
          </a:p>
          <a:p>
            <a:r>
              <a:rPr lang="en-US" altLang="ko-KR" sz="2400" b="1" dirty="0">
                <a:cs typeface="Arial"/>
              </a:rPr>
              <a:t>D-Day</a:t>
            </a:r>
            <a:endParaRPr lang="ko-KR" altLang="en-US" sz="2400" b="1" dirty="0"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AF2ADC-DEC9-B22A-598D-1483294C952C}"/>
              </a:ext>
            </a:extLst>
          </p:cNvPr>
          <p:cNvSpPr txBox="1"/>
          <p:nvPr/>
        </p:nvSpPr>
        <p:spPr>
          <a:xfrm>
            <a:off x="372791" y="3548713"/>
            <a:ext cx="10873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cs typeface="Arial"/>
              </a:rPr>
              <a:t>05-12</a:t>
            </a:r>
          </a:p>
          <a:p>
            <a:r>
              <a:rPr lang="en-US" altLang="ko-KR" sz="2400" b="1" dirty="0">
                <a:cs typeface="Arial"/>
              </a:rPr>
              <a:t>D</a:t>
            </a:r>
            <a:r>
              <a:rPr lang="ko-KR" altLang="en-US" sz="2400" b="1" dirty="0">
                <a:cs typeface="Arial"/>
              </a:rPr>
              <a:t>-9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9910F8-B89D-A334-BAD9-67AE2D87ECD8}"/>
              </a:ext>
            </a:extLst>
          </p:cNvPr>
          <p:cNvSpPr txBox="1"/>
          <p:nvPr/>
        </p:nvSpPr>
        <p:spPr>
          <a:xfrm>
            <a:off x="11080015" y="3550360"/>
            <a:ext cx="10555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cs typeface="Arial"/>
              </a:rPr>
              <a:t>05-31</a:t>
            </a:r>
          </a:p>
          <a:p>
            <a:r>
              <a:rPr lang="en-US" altLang="ko-KR" sz="2400" b="1" dirty="0">
                <a:cs typeface="Arial"/>
              </a:rPr>
              <a:t>D+</a:t>
            </a:r>
            <a:r>
              <a:rPr lang="ko-KR" altLang="en-US" sz="2400" b="1" dirty="0">
                <a:cs typeface="Arial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A7B8A5-7972-3B0D-2079-F42EE8FF83A5}"/>
              </a:ext>
            </a:extLst>
          </p:cNvPr>
          <p:cNvSpPr txBox="1"/>
          <p:nvPr/>
        </p:nvSpPr>
        <p:spPr>
          <a:xfrm>
            <a:off x="6231582" y="3580105"/>
            <a:ext cx="12180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cs typeface="Arial"/>
              </a:rPr>
              <a:t>05-22</a:t>
            </a:r>
          </a:p>
          <a:p>
            <a:r>
              <a:rPr lang="en-US" altLang="ko-KR" sz="2400" b="1" dirty="0">
                <a:cs typeface="Arial"/>
              </a:rPr>
              <a:t>D+</a:t>
            </a:r>
            <a:r>
              <a:rPr lang="ko-KR" altLang="en-US" sz="2400" b="1" dirty="0">
                <a:cs typeface="Arial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8C4EA0-4896-521E-8E41-8ADEB54BC55B}"/>
              </a:ext>
            </a:extLst>
          </p:cNvPr>
          <p:cNvSpPr txBox="1"/>
          <p:nvPr/>
        </p:nvSpPr>
        <p:spPr>
          <a:xfrm>
            <a:off x="2568221" y="3932293"/>
            <a:ext cx="17027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cs typeface="Arial"/>
              </a:rPr>
              <a:t>설명변수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FF2EFF-C0AD-E4D0-17B9-4FBF327B1FBB}"/>
              </a:ext>
            </a:extLst>
          </p:cNvPr>
          <p:cNvSpPr txBox="1"/>
          <p:nvPr/>
        </p:nvSpPr>
        <p:spPr>
          <a:xfrm>
            <a:off x="8118591" y="3932293"/>
            <a:ext cx="19191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cs typeface="Arial"/>
              </a:rPr>
              <a:t>반응변수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A62342-133E-6991-7BC3-1F583760455F}"/>
              </a:ext>
            </a:extLst>
          </p:cNvPr>
          <p:cNvSpPr txBox="1"/>
          <p:nvPr/>
        </p:nvSpPr>
        <p:spPr>
          <a:xfrm>
            <a:off x="6001925" y="2161235"/>
            <a:ext cx="35550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cs typeface="Arial"/>
              </a:rPr>
              <a:t>기준일 </a:t>
            </a:r>
            <a:r>
              <a:rPr lang="en-US" altLang="ko-KR" sz="2400" b="1" dirty="0">
                <a:cs typeface="Arial"/>
              </a:rPr>
              <a:t>: </a:t>
            </a:r>
            <a:r>
              <a:rPr lang="ko-KR" altLang="en-US" sz="2400" b="1" dirty="0">
                <a:cs typeface="Arial"/>
              </a:rPr>
              <a:t>2123 - 05 - 21</a:t>
            </a:r>
            <a:endParaRPr lang="ko-KR" dirty="0"/>
          </a:p>
        </p:txBody>
      </p:sp>
      <p:pic>
        <p:nvPicPr>
          <p:cNvPr id="40" name="그림 2" descr="클립아트, 폰트, 만화 영화, 그래픽이(가) 표시된 사진  자동 생성된 설명">
            <a:extLst>
              <a:ext uri="{FF2B5EF4-FFF2-40B4-BE49-F238E27FC236}">
                <a16:creationId xmlns:a16="http://schemas.microsoft.com/office/drawing/2014/main" id="{54154AA3-2DF8-5E53-115E-DB5469D8E5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" t="70234"/>
          <a:stretch/>
        </p:blipFill>
        <p:spPr>
          <a:xfrm>
            <a:off x="807032" y="5112927"/>
            <a:ext cx="4992306" cy="836756"/>
          </a:xfrm>
          <a:prstGeom prst="rect">
            <a:avLst/>
          </a:prstGeom>
        </p:spPr>
      </p:pic>
      <p:pic>
        <p:nvPicPr>
          <p:cNvPr id="41" name="그림 2" descr="클립아트, 폰트, 만화 영화, 그래픽이(가) 표시된 사진  자동 생성된 설명">
            <a:extLst>
              <a:ext uri="{FF2B5EF4-FFF2-40B4-BE49-F238E27FC236}">
                <a16:creationId xmlns:a16="http://schemas.microsoft.com/office/drawing/2014/main" id="{4BF47AC3-B00A-369F-6B4D-54ADF7675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" t="70234"/>
          <a:stretch/>
        </p:blipFill>
        <p:spPr>
          <a:xfrm>
            <a:off x="6583180" y="5112927"/>
            <a:ext cx="4992306" cy="836756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55DFF049-01A5-EE90-AD4E-100304514101}"/>
              </a:ext>
            </a:extLst>
          </p:cNvPr>
          <p:cNvGrpSpPr/>
          <p:nvPr/>
        </p:nvGrpSpPr>
        <p:grpSpPr>
          <a:xfrm>
            <a:off x="6376221" y="4394081"/>
            <a:ext cx="5409260" cy="726252"/>
            <a:chOff x="600073" y="4394081"/>
            <a:chExt cx="5409260" cy="726252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B31498F-8638-0F00-93E6-8FAB662513FF}"/>
                </a:ext>
              </a:extLst>
            </p:cNvPr>
            <p:cNvCxnSpPr>
              <a:cxnSpLocks/>
            </p:cNvCxnSpPr>
            <p:nvPr/>
          </p:nvCxnSpPr>
          <p:spPr>
            <a:xfrm>
              <a:off x="607601" y="4798599"/>
              <a:ext cx="5392325" cy="11290"/>
            </a:xfrm>
            <a:prstGeom prst="straightConnector1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09D79D6-7822-2EE3-DC80-869B2DE67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3" y="4394081"/>
              <a:ext cx="7526" cy="726252"/>
            </a:xfrm>
            <a:prstGeom prst="straightConnector1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19B61F6-E381-AF5B-D17C-E706874AC627}"/>
                </a:ext>
              </a:extLst>
            </p:cNvPr>
            <p:cNvCxnSpPr>
              <a:cxnSpLocks/>
            </p:cNvCxnSpPr>
            <p:nvPr/>
          </p:nvCxnSpPr>
          <p:spPr>
            <a:xfrm>
              <a:off x="5998045" y="4394081"/>
              <a:ext cx="11288" cy="726252"/>
            </a:xfrm>
            <a:prstGeom prst="straightConnector1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B6BB0FF-714A-6E5B-9B1D-0F767245AC41}"/>
              </a:ext>
            </a:extLst>
          </p:cNvPr>
          <p:cNvSpPr txBox="1"/>
          <p:nvPr/>
        </p:nvSpPr>
        <p:spPr>
          <a:xfrm>
            <a:off x="1138296" y="5983108"/>
            <a:ext cx="51834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cs typeface="Arial"/>
              </a:rPr>
              <a:t>0     1 </a:t>
            </a:r>
            <a:r>
              <a:rPr lang="ko-KR" sz="2400" b="1" dirty="0">
                <a:cs typeface="Arial"/>
              </a:rPr>
              <a:t>    0     </a:t>
            </a:r>
            <a:r>
              <a:rPr lang="ko-KR" altLang="en-US" sz="2400" b="1" dirty="0">
                <a:cs typeface="Arial"/>
              </a:rPr>
              <a:t> </a:t>
            </a:r>
            <a:r>
              <a:rPr lang="ko-KR" sz="2400" b="1" dirty="0">
                <a:cs typeface="Arial"/>
              </a:rPr>
              <a:t>0      </a:t>
            </a:r>
            <a:r>
              <a:rPr lang="en-US" altLang="ko-KR" sz="2400" b="1" dirty="0">
                <a:cs typeface="Arial"/>
              </a:rPr>
              <a:t>1</a:t>
            </a:r>
            <a:r>
              <a:rPr lang="ko-KR" sz="2400" b="1" dirty="0">
                <a:cs typeface="Arial"/>
              </a:rPr>
              <a:t>       </a:t>
            </a:r>
            <a:r>
              <a:rPr lang="ko-KR" altLang="en-US" sz="2400" b="1" dirty="0">
                <a:cs typeface="Arial"/>
              </a:rPr>
              <a:t> </a:t>
            </a:r>
            <a:r>
              <a:rPr lang="ko-KR" sz="2400" b="1" dirty="0">
                <a:cs typeface="Arial"/>
              </a:rPr>
              <a:t>0</a:t>
            </a:r>
            <a:r>
              <a:rPr lang="ko-KR" altLang="en-US" sz="2400" b="1" dirty="0">
                <a:cs typeface="Arial"/>
              </a:rPr>
              <a:t>     </a:t>
            </a:r>
            <a:endParaRPr lang="ko-K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00DA45-598C-BC02-70C4-040C5FB1F6F5}"/>
              </a:ext>
            </a:extLst>
          </p:cNvPr>
          <p:cNvSpPr txBox="1"/>
          <p:nvPr/>
        </p:nvSpPr>
        <p:spPr>
          <a:xfrm>
            <a:off x="6952074" y="5983108"/>
            <a:ext cx="51834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cs typeface="Arial"/>
              </a:rPr>
              <a:t>?      ? </a:t>
            </a:r>
            <a:r>
              <a:rPr lang="ko-KR" sz="2400" b="1" dirty="0">
                <a:cs typeface="Arial"/>
              </a:rPr>
              <a:t>   </a:t>
            </a:r>
            <a:r>
              <a:rPr lang="ko-KR" altLang="en-US" sz="2400" b="1" dirty="0">
                <a:cs typeface="Arial"/>
              </a:rPr>
              <a:t> </a:t>
            </a:r>
            <a:r>
              <a:rPr lang="en-US" altLang="ko-KR" sz="2400" b="1" dirty="0">
                <a:cs typeface="Arial"/>
              </a:rPr>
              <a:t>?</a:t>
            </a:r>
            <a:r>
              <a:rPr lang="ko-KR" sz="2400" b="1" dirty="0">
                <a:cs typeface="Arial"/>
              </a:rPr>
              <a:t>    </a:t>
            </a:r>
            <a:r>
              <a:rPr lang="ko-KR" altLang="en-US" sz="2400" b="1" dirty="0">
                <a:cs typeface="Arial"/>
              </a:rPr>
              <a:t> </a:t>
            </a:r>
            <a:r>
              <a:rPr lang="ko-KR" sz="2400" b="1" dirty="0">
                <a:cs typeface="Arial"/>
              </a:rPr>
              <a:t> </a:t>
            </a:r>
            <a:r>
              <a:rPr lang="ko-KR" altLang="en-US" sz="2400" b="1" dirty="0">
                <a:cs typeface="Arial"/>
              </a:rPr>
              <a:t> </a:t>
            </a:r>
            <a:r>
              <a:rPr lang="en-US" altLang="en-US" sz="2400" b="1" dirty="0">
                <a:cs typeface="Arial"/>
              </a:rPr>
              <a:t>?</a:t>
            </a:r>
            <a:r>
              <a:rPr lang="ko-KR" sz="2400" b="1" dirty="0">
                <a:cs typeface="Arial"/>
              </a:rPr>
              <a:t>   </a:t>
            </a:r>
            <a:r>
              <a:rPr lang="ko-KR" altLang="en-US" sz="2400" b="1" dirty="0">
                <a:cs typeface="Arial"/>
              </a:rPr>
              <a:t> </a:t>
            </a:r>
            <a:r>
              <a:rPr lang="ko-KR" sz="2400" b="1" dirty="0">
                <a:cs typeface="Arial"/>
              </a:rPr>
              <a:t>  </a:t>
            </a:r>
            <a:r>
              <a:rPr lang="en-US" altLang="ko-KR" sz="2400" b="1" dirty="0">
                <a:cs typeface="Arial"/>
              </a:rPr>
              <a:t>?</a:t>
            </a:r>
            <a:r>
              <a:rPr lang="ko-KR" sz="2400" b="1" dirty="0">
                <a:cs typeface="Arial"/>
              </a:rPr>
              <a:t>  </a:t>
            </a:r>
            <a:r>
              <a:rPr lang="ko-KR" altLang="en-US" sz="2400" b="1" dirty="0">
                <a:cs typeface="Arial"/>
              </a:rPr>
              <a:t>  </a:t>
            </a:r>
            <a:r>
              <a:rPr lang="ko-KR" sz="2400" b="1" dirty="0">
                <a:cs typeface="Arial"/>
              </a:rPr>
              <a:t> </a:t>
            </a:r>
            <a:r>
              <a:rPr lang="ko-KR" altLang="en-US" sz="2400" b="1" dirty="0">
                <a:cs typeface="Arial"/>
              </a:rPr>
              <a:t>  </a:t>
            </a:r>
            <a:r>
              <a:rPr lang="en-US" altLang="en-US" sz="2400" b="1" dirty="0">
                <a:cs typeface="Arial"/>
              </a:rPr>
              <a:t>?</a:t>
            </a:r>
            <a:r>
              <a:rPr lang="ko-KR" altLang="en-US" sz="2400" b="1" dirty="0">
                <a:cs typeface="Arial"/>
              </a:rPr>
              <a:t> 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849244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6924D-388A-42BB-99BA-082E0291160D}"/>
              </a:ext>
            </a:extLst>
          </p:cNvPr>
          <p:cNvSpPr/>
          <p:nvPr/>
        </p:nvSpPr>
        <p:spPr>
          <a:xfrm>
            <a:off x="9739508" y="4024407"/>
            <a:ext cx="2671879" cy="973380"/>
          </a:xfrm>
          <a:prstGeom prst="rect">
            <a:avLst/>
          </a:prstGeom>
          <a:solidFill>
            <a:srgbClr val="9FE9D7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B970A9-F640-4EE7-987C-81A97530F6A6}"/>
              </a:ext>
            </a:extLst>
          </p:cNvPr>
          <p:cNvSpPr/>
          <p:nvPr/>
        </p:nvSpPr>
        <p:spPr>
          <a:xfrm>
            <a:off x="9801319" y="2114847"/>
            <a:ext cx="2671879" cy="973380"/>
          </a:xfrm>
          <a:prstGeom prst="rect">
            <a:avLst/>
          </a:prstGeom>
          <a:solidFill>
            <a:srgbClr val="9FE9D7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cs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5D2AB2-DB3E-4606-A929-88B6E78CCE52}"/>
              </a:ext>
            </a:extLst>
          </p:cNvPr>
          <p:cNvGrpSpPr/>
          <p:nvPr/>
        </p:nvGrpSpPr>
        <p:grpSpPr>
          <a:xfrm>
            <a:off x="5649526" y="2305746"/>
            <a:ext cx="3211412" cy="2353683"/>
            <a:chOff x="5687929" y="1704510"/>
            <a:chExt cx="3211412" cy="235368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FD191A-81FF-4607-B5C8-094352F00394}"/>
                </a:ext>
              </a:extLst>
            </p:cNvPr>
            <p:cNvSpPr/>
            <p:nvPr/>
          </p:nvSpPr>
          <p:spPr>
            <a:xfrm>
              <a:off x="6312823" y="1704510"/>
              <a:ext cx="2586518" cy="1571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    F    </a:t>
              </a:r>
              <a:r>
                <a:rPr lang="en-US" altLang="ko-KR" b="0" i="0">
                  <a:solidFill>
                    <a:srgbClr val="333333"/>
                  </a:solidFill>
                  <a:effectLst/>
                  <a:latin typeface="system-ui"/>
                </a:rPr>
                <a:t>··· ···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F    T</a:t>
              </a:r>
            </a:p>
            <a:p>
              <a:pPr algn="ctr"/>
              <a:r>
                <a:rPr lang="ko-KR" alt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⋮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ko-KR" alt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⋮</a:t>
              </a:r>
            </a:p>
            <a:p>
              <a:pPr algn="ctr"/>
              <a:r>
                <a:rPr lang="ko-KR" alt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⋮</a:t>
              </a:r>
            </a:p>
            <a:p>
              <a:pPr algn="ctr"/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    F    </a:t>
              </a:r>
              <a:r>
                <a:rPr lang="en-US" altLang="ko-KR" b="0" i="0">
                  <a:solidFill>
                    <a:srgbClr val="333333"/>
                  </a:solidFill>
                  <a:effectLst/>
                  <a:latin typeface="system-ui"/>
                </a:rPr>
                <a:t>··· ···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F    T</a:t>
              </a: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DC07F9-D9A9-46F0-A138-F6BAA95AAA95}"/>
                </a:ext>
              </a:extLst>
            </p:cNvPr>
            <p:cNvSpPr/>
            <p:nvPr/>
          </p:nvSpPr>
          <p:spPr>
            <a:xfrm>
              <a:off x="6133182" y="1983451"/>
              <a:ext cx="2586518" cy="1571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    F    </a:t>
              </a:r>
              <a:r>
                <a:rPr lang="en-US" altLang="ko-KR" b="0" i="0">
                  <a:solidFill>
                    <a:srgbClr val="333333"/>
                  </a:solidFill>
                  <a:effectLst/>
                  <a:latin typeface="system-ui"/>
                </a:rPr>
                <a:t>··· ···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F    T</a:t>
              </a:r>
            </a:p>
            <a:p>
              <a:pPr algn="ctr"/>
              <a:r>
                <a:rPr lang="ko-KR" alt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⋮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ko-KR" alt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⋮</a:t>
              </a:r>
            </a:p>
            <a:p>
              <a:pPr algn="ctr"/>
              <a:r>
                <a:rPr lang="ko-KR" alt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⋮</a:t>
              </a:r>
            </a:p>
            <a:p>
              <a:pPr algn="ctr"/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    F    </a:t>
              </a:r>
              <a:r>
                <a:rPr lang="en-US" altLang="ko-KR" b="0" i="0">
                  <a:solidFill>
                    <a:srgbClr val="333333"/>
                  </a:solidFill>
                  <a:effectLst/>
                  <a:latin typeface="system-ui"/>
                </a:rPr>
                <a:t>··· ···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F    T</a:t>
              </a: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F25E85-F3DF-4644-8E28-07818603C892}"/>
                </a:ext>
              </a:extLst>
            </p:cNvPr>
            <p:cNvSpPr/>
            <p:nvPr/>
          </p:nvSpPr>
          <p:spPr>
            <a:xfrm>
              <a:off x="5879518" y="2212233"/>
              <a:ext cx="2586518" cy="1571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    F    </a:t>
              </a:r>
              <a:r>
                <a:rPr lang="en-US" altLang="ko-KR" b="0" i="0">
                  <a:solidFill>
                    <a:srgbClr val="333333"/>
                  </a:solidFill>
                  <a:effectLst/>
                  <a:latin typeface="system-ui"/>
                </a:rPr>
                <a:t>··· ···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F    T</a:t>
              </a:r>
            </a:p>
            <a:p>
              <a:pPr algn="ctr"/>
              <a:r>
                <a:rPr lang="ko-KR" alt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⋮</a:t>
              </a:r>
              <a:endParaRPr lang="en-US" altLang="ko-KR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ko-KR" alt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⋮</a:t>
              </a:r>
            </a:p>
            <a:p>
              <a:pPr algn="ctr"/>
              <a:r>
                <a:rPr lang="ko-KR" altLang="en-US" b="0" i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⋮</a:t>
              </a:r>
            </a:p>
            <a:p>
              <a:pPr algn="ctr"/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    F    </a:t>
              </a:r>
              <a:r>
                <a:rPr lang="en-US" altLang="ko-KR" b="0" i="0">
                  <a:solidFill>
                    <a:srgbClr val="333333"/>
                  </a:solidFill>
                  <a:effectLst/>
                  <a:latin typeface="system-ui"/>
                </a:rPr>
                <a:t>··· ···</a:t>
              </a: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F    T</a:t>
              </a: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F08651-5AE1-482D-B8D5-51182370E81F}"/>
                </a:ext>
              </a:extLst>
            </p:cNvPr>
            <p:cNvSpPr/>
            <p:nvPr/>
          </p:nvSpPr>
          <p:spPr>
            <a:xfrm>
              <a:off x="5687929" y="2486296"/>
              <a:ext cx="2586518" cy="1571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    F    </a:t>
              </a:r>
              <a:r>
                <a:rPr lang="en-US" altLang="ko-KR" b="0" i="0" dirty="0">
                  <a:solidFill>
                    <a:srgbClr val="333333"/>
                  </a:solidFill>
                  <a:effectLst/>
                  <a:latin typeface="system-ui"/>
                </a:rPr>
                <a:t>··· ···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F    T</a:t>
              </a:r>
            </a:p>
            <a:p>
              <a:pPr algn="ctr"/>
              <a:r>
                <a:rPr lang="ko-KR" altLang="en-US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⋮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ko-KR" altLang="en-US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⋮</a:t>
              </a:r>
            </a:p>
            <a:p>
              <a:pPr algn="ctr"/>
              <a:r>
                <a:rPr lang="ko-KR" altLang="en-US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⋮</a:t>
              </a: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    F    </a:t>
              </a:r>
              <a:r>
                <a:rPr lang="en-US" altLang="ko-KR" b="0" i="0" dirty="0">
                  <a:solidFill>
                    <a:srgbClr val="333333"/>
                  </a:solidFill>
                  <a:effectLst/>
                  <a:latin typeface="system-ui"/>
                </a:rPr>
                <a:t>··· ···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F    T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40E929-2306-4B95-BD4E-CB1A249BA496}"/>
              </a:ext>
            </a:extLst>
          </p:cNvPr>
          <p:cNvSpPr txBox="1"/>
          <p:nvPr/>
        </p:nvSpPr>
        <p:spPr>
          <a:xfrm>
            <a:off x="5651583" y="5293529"/>
            <a:ext cx="3172663" cy="369332"/>
          </a:xfrm>
          <a:prstGeom prst="rect">
            <a:avLst/>
          </a:prstGeom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/>
              <a:t>데이터개수</a:t>
            </a:r>
            <a:r>
              <a:rPr lang="en-US" altLang="ko-KR"/>
              <a:t>N * 10 * </a:t>
            </a:r>
            <a:r>
              <a:rPr lang="ko-KR" altLang="en-US"/>
              <a:t>변수 수 </a:t>
            </a:r>
            <a:r>
              <a:rPr lang="en-US" altLang="ko-KR"/>
              <a:t>V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28DD95-8697-43DD-B9F1-22437F20DC74}"/>
              </a:ext>
            </a:extLst>
          </p:cNvPr>
          <p:cNvSpPr txBox="1"/>
          <p:nvPr/>
        </p:nvSpPr>
        <p:spPr>
          <a:xfrm>
            <a:off x="5253285" y="2182636"/>
            <a:ext cx="66185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/>
              <a:t>N</a:t>
            </a:r>
            <a:endParaRPr lang="ko-KR" altLang="en-US" sz="3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07E3A9-D1A6-4848-9DB5-BB1571692BA2}"/>
              </a:ext>
            </a:extLst>
          </p:cNvPr>
          <p:cNvSpPr txBox="1"/>
          <p:nvPr/>
        </p:nvSpPr>
        <p:spPr>
          <a:xfrm>
            <a:off x="6660952" y="4697622"/>
            <a:ext cx="473422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/>
              <a:t>V</a:t>
            </a:r>
            <a:endParaRPr lang="ko-KR" altLang="en-US" sz="3200"/>
          </a:p>
        </p:txBody>
      </p:sp>
      <p:pic>
        <p:nvPicPr>
          <p:cNvPr id="21" name="Picture 2" descr="텍스트, 번호, 스크린샷, 평행이(가) 표시된 사진&#10;&#10;자동 생성된 설명">
            <a:extLst>
              <a:ext uri="{FF2B5EF4-FFF2-40B4-BE49-F238E27FC236}">
                <a16:creationId xmlns:a16="http://schemas.microsoft.com/office/drawing/2014/main" id="{5299B8B5-E7FC-4C48-A535-0B073F634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" r="30784"/>
          <a:stretch/>
        </p:blipFill>
        <p:spPr bwMode="auto">
          <a:xfrm>
            <a:off x="651367" y="2002211"/>
            <a:ext cx="3218874" cy="370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508E46-1F9D-401E-B94F-C3FDFAEE3088}"/>
              </a:ext>
            </a:extLst>
          </p:cNvPr>
          <p:cNvSpPr/>
          <p:nvPr/>
        </p:nvSpPr>
        <p:spPr>
          <a:xfrm>
            <a:off x="1027836" y="3695403"/>
            <a:ext cx="2428993" cy="20884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C19F03E-28B5-483D-B923-B0FCA807F1F6}"/>
              </a:ext>
            </a:extLst>
          </p:cNvPr>
          <p:cNvSpPr/>
          <p:nvPr/>
        </p:nvSpPr>
        <p:spPr>
          <a:xfrm>
            <a:off x="4125599" y="3554570"/>
            <a:ext cx="785515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2D90CA-646A-4BEB-BC8C-F2A28DC5A711}"/>
              </a:ext>
            </a:extLst>
          </p:cNvPr>
          <p:cNvSpPr txBox="1"/>
          <p:nvPr/>
        </p:nvSpPr>
        <p:spPr>
          <a:xfrm>
            <a:off x="4882952" y="3484066"/>
            <a:ext cx="699199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/>
              <a:t>10</a:t>
            </a:r>
            <a:endParaRPr lang="ko-KR" altLang="en-US" sz="3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D0800-50BC-469A-8788-33575C2E8DE1}"/>
              </a:ext>
            </a:extLst>
          </p:cNvPr>
          <p:cNvSpPr txBox="1"/>
          <p:nvPr/>
        </p:nvSpPr>
        <p:spPr>
          <a:xfrm>
            <a:off x="533400" y="761954"/>
            <a:ext cx="8306978" cy="707886"/>
          </a:xfrm>
          <a:custGeom>
            <a:avLst/>
            <a:gdLst>
              <a:gd name="connsiteX0" fmla="*/ 0 w 5682311"/>
              <a:gd name="connsiteY0" fmla="*/ 0 h 707886"/>
              <a:gd name="connsiteX1" fmla="*/ 5682311 w 5682311"/>
              <a:gd name="connsiteY1" fmla="*/ 0 h 707886"/>
              <a:gd name="connsiteX2" fmla="*/ 5682311 w 5682311"/>
              <a:gd name="connsiteY2" fmla="*/ 707886 h 707886"/>
              <a:gd name="connsiteX3" fmla="*/ 0 w 5682311"/>
              <a:gd name="connsiteY3" fmla="*/ 707886 h 707886"/>
              <a:gd name="connsiteX4" fmla="*/ 0 w 5682311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11" h="707886" fill="none" extrusionOk="0">
                <a:moveTo>
                  <a:pt x="0" y="0"/>
                </a:moveTo>
                <a:cubicBezTo>
                  <a:pt x="1535271" y="-149972"/>
                  <a:pt x="3776164" y="85198"/>
                  <a:pt x="5682311" y="0"/>
                </a:cubicBezTo>
                <a:cubicBezTo>
                  <a:pt x="5691120" y="235437"/>
                  <a:pt x="5620092" y="523879"/>
                  <a:pt x="5682311" y="707886"/>
                </a:cubicBezTo>
                <a:cubicBezTo>
                  <a:pt x="5072312" y="799262"/>
                  <a:pt x="1742881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5682311" h="707886" stroke="0" extrusionOk="0">
                <a:moveTo>
                  <a:pt x="0" y="0"/>
                </a:moveTo>
                <a:cubicBezTo>
                  <a:pt x="1490914" y="-113254"/>
                  <a:pt x="3179848" y="102601"/>
                  <a:pt x="5682311" y="0"/>
                </a:cubicBezTo>
                <a:cubicBezTo>
                  <a:pt x="5737639" y="333785"/>
                  <a:pt x="5702982" y="515379"/>
                  <a:pt x="5682311" y="707886"/>
                </a:cubicBezTo>
                <a:cubicBezTo>
                  <a:pt x="4587116" y="763696"/>
                  <a:pt x="1855103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668612"/>
          </a:effectLst>
        </p:spPr>
        <p:txBody>
          <a:bodyPr wrap="square" lIns="137160" tIns="137160" rIns="137160" bIns="137160" anchor="ctr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학습효율을 위해 0 / 1 을 </a:t>
            </a:r>
            <a:r>
              <a:rPr lang="ko-KR" alt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True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 / </a:t>
            </a:r>
            <a:r>
              <a:rPr lang="ko-KR" alt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False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로 변경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37B9D2-64F9-4CA4-A136-3BEB2F3CBA37}"/>
              </a:ext>
            </a:extLst>
          </p:cNvPr>
          <p:cNvSpPr txBox="1"/>
          <p:nvPr/>
        </p:nvSpPr>
        <p:spPr>
          <a:xfrm>
            <a:off x="9748854" y="2214086"/>
            <a:ext cx="19755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cs typeface="Arial"/>
              </a:rPr>
              <a:t>설명변수 </a:t>
            </a:r>
            <a:r>
              <a:rPr lang="ko-KR" altLang="en-US" sz="2400" b="1" err="1">
                <a:cs typeface="Arial"/>
              </a:rPr>
              <a:t>Xp</a:t>
            </a:r>
            <a:r>
              <a:rPr lang="ko-KR" altLang="en-US" sz="2400" b="1">
                <a:cs typeface="Arial"/>
              </a:rPr>
              <a:t>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EE30B0-D593-4C03-BBE4-19C34B4F85B1}"/>
              </a:ext>
            </a:extLst>
          </p:cNvPr>
          <p:cNvSpPr txBox="1"/>
          <p:nvPr/>
        </p:nvSpPr>
        <p:spPr>
          <a:xfrm>
            <a:off x="9748854" y="4104975"/>
            <a:ext cx="19755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>
                <a:cs typeface="Arial"/>
              </a:rPr>
              <a:t>반응</a:t>
            </a:r>
            <a:r>
              <a:rPr lang="ko-KR" altLang="en-US" sz="2400" b="1">
                <a:cs typeface="Arial"/>
              </a:rPr>
              <a:t>변수 </a:t>
            </a:r>
            <a:r>
              <a:rPr lang="ko-KR" altLang="en-US" sz="2400" b="1" err="1">
                <a:cs typeface="Arial"/>
              </a:rPr>
              <a:t>Yp</a:t>
            </a:r>
            <a:r>
              <a:rPr lang="ko-KR" altLang="en-US" sz="2400" b="1">
                <a:cs typeface="Arial"/>
              </a:rPr>
              <a:t> </a:t>
            </a:r>
            <a:endParaRPr lang="ko-KR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42AFFFF-11FD-4B3B-83F4-E0A0813ACCCD}"/>
              </a:ext>
            </a:extLst>
          </p:cNvPr>
          <p:cNvSpPr/>
          <p:nvPr/>
        </p:nvSpPr>
        <p:spPr>
          <a:xfrm>
            <a:off x="8938349" y="2223502"/>
            <a:ext cx="686779" cy="45641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8CB74706-EE1E-482D-9ABE-491D1C7C45AF}"/>
              </a:ext>
            </a:extLst>
          </p:cNvPr>
          <p:cNvSpPr/>
          <p:nvPr/>
        </p:nvSpPr>
        <p:spPr>
          <a:xfrm>
            <a:off x="8938349" y="4161428"/>
            <a:ext cx="686779" cy="45641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FA7F1E-3DF3-4DE6-BF17-41E5B80AF723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3.2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사전학습 데이터</a:t>
            </a:r>
            <a:endParaRPr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94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5C7F07-FBC8-45D2-94E3-02C25713F2A9}"/>
              </a:ext>
            </a:extLst>
          </p:cNvPr>
          <p:cNvSpPr/>
          <p:nvPr/>
        </p:nvSpPr>
        <p:spPr>
          <a:xfrm>
            <a:off x="9323813" y="4271686"/>
            <a:ext cx="2671879" cy="973380"/>
          </a:xfrm>
          <a:prstGeom prst="rect">
            <a:avLst/>
          </a:prstGeom>
          <a:solidFill>
            <a:srgbClr val="9FE9D7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476829-6BCE-432E-817C-E8232FAC7D0B}"/>
              </a:ext>
            </a:extLst>
          </p:cNvPr>
          <p:cNvSpPr/>
          <p:nvPr/>
        </p:nvSpPr>
        <p:spPr>
          <a:xfrm>
            <a:off x="9258764" y="2394564"/>
            <a:ext cx="2671879" cy="973380"/>
          </a:xfrm>
          <a:prstGeom prst="rect">
            <a:avLst/>
          </a:prstGeom>
          <a:solidFill>
            <a:srgbClr val="9FE9D7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2945B-C977-4D78-BEE6-60029A615838}"/>
              </a:ext>
            </a:extLst>
          </p:cNvPr>
          <p:cNvSpPr/>
          <p:nvPr/>
        </p:nvSpPr>
        <p:spPr>
          <a:xfrm>
            <a:off x="133350" y="4271686"/>
            <a:ext cx="2671879" cy="973380"/>
          </a:xfrm>
          <a:prstGeom prst="rect">
            <a:avLst/>
          </a:prstGeom>
          <a:solidFill>
            <a:srgbClr val="9FE9D7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F16632-0547-4224-ACC2-46B50637BFA1}"/>
              </a:ext>
            </a:extLst>
          </p:cNvPr>
          <p:cNvSpPr/>
          <p:nvPr/>
        </p:nvSpPr>
        <p:spPr>
          <a:xfrm>
            <a:off x="133350" y="2403857"/>
            <a:ext cx="2671879" cy="973380"/>
          </a:xfrm>
          <a:prstGeom prst="rect">
            <a:avLst/>
          </a:prstGeom>
          <a:solidFill>
            <a:srgbClr val="9FE9D7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A6D21D5D-126E-4396-984D-18C1C868D6FA}"/>
              </a:ext>
            </a:extLst>
          </p:cNvPr>
          <p:cNvSpPr/>
          <p:nvPr/>
        </p:nvSpPr>
        <p:spPr>
          <a:xfrm>
            <a:off x="4762658" y="2572153"/>
            <a:ext cx="2848110" cy="2438400"/>
          </a:xfrm>
          <a:prstGeom prst="hexagon">
            <a:avLst/>
          </a:prstGeom>
          <a:solidFill>
            <a:srgbClr val="4ED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>
                <a:cs typeface="Arial"/>
              </a:rPr>
              <a:t>사전학습</a:t>
            </a:r>
          </a:p>
          <a:p>
            <a:pPr algn="ctr"/>
            <a:r>
              <a:rPr lang="ko-KR" altLang="en-US" sz="2800">
                <a:cs typeface="Arial"/>
              </a:rPr>
              <a:t>트랜스포머 모델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F7C0E-144F-4510-9C64-131D014ABB97}"/>
              </a:ext>
            </a:extLst>
          </p:cNvPr>
          <p:cNvSpPr txBox="1"/>
          <p:nvPr/>
        </p:nvSpPr>
        <p:spPr>
          <a:xfrm>
            <a:off x="423345" y="2636356"/>
            <a:ext cx="19755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cs typeface="Arial"/>
              </a:rPr>
              <a:t>설명변수 </a:t>
            </a:r>
            <a:r>
              <a:rPr lang="ko-KR" altLang="en-US" sz="2400" b="1" err="1">
                <a:cs typeface="Arial"/>
              </a:rPr>
              <a:t>Xp</a:t>
            </a:r>
            <a:r>
              <a:rPr lang="ko-KR" altLang="en-US" sz="2400" b="1">
                <a:cs typeface="Arial"/>
              </a:rPr>
              <a:t>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916967-E152-4892-B413-41CFB1A44090}"/>
              </a:ext>
            </a:extLst>
          </p:cNvPr>
          <p:cNvSpPr txBox="1"/>
          <p:nvPr/>
        </p:nvSpPr>
        <p:spPr>
          <a:xfrm>
            <a:off x="423345" y="4527245"/>
            <a:ext cx="19755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>
                <a:cs typeface="Arial"/>
              </a:rPr>
              <a:t>반응</a:t>
            </a:r>
            <a:r>
              <a:rPr lang="ko-KR" altLang="en-US" sz="2400" b="1">
                <a:cs typeface="Arial"/>
              </a:rPr>
              <a:t>변수 </a:t>
            </a:r>
            <a:r>
              <a:rPr lang="ko-KR" altLang="en-US" sz="2400" b="1" err="1">
                <a:cs typeface="Arial"/>
              </a:rPr>
              <a:t>Yp</a:t>
            </a:r>
            <a:r>
              <a:rPr lang="ko-KR" altLang="en-US" sz="2400" b="1">
                <a:cs typeface="Arial"/>
              </a:rPr>
              <a:t> </a:t>
            </a:r>
            <a:endParaRPr lang="ko-KR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DD819DB-F4E9-471C-9C0D-371DA077E8C1}"/>
              </a:ext>
            </a:extLst>
          </p:cNvPr>
          <p:cNvSpPr/>
          <p:nvPr/>
        </p:nvSpPr>
        <p:spPr>
          <a:xfrm>
            <a:off x="3177345" y="2650395"/>
            <a:ext cx="686779" cy="45641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E8AD36C-39CF-4DC0-9860-30221047F849}"/>
              </a:ext>
            </a:extLst>
          </p:cNvPr>
          <p:cNvSpPr/>
          <p:nvPr/>
        </p:nvSpPr>
        <p:spPr>
          <a:xfrm>
            <a:off x="3177345" y="4531877"/>
            <a:ext cx="686779" cy="45641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3049D13-7342-4CC1-94E5-2B565BC8FDC9}"/>
              </a:ext>
            </a:extLst>
          </p:cNvPr>
          <p:cNvSpPr/>
          <p:nvPr/>
        </p:nvSpPr>
        <p:spPr>
          <a:xfrm>
            <a:off x="8577196" y="2650396"/>
            <a:ext cx="686779" cy="45641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66A4022-C798-4C8B-97AD-424D5B2BB5D5}"/>
              </a:ext>
            </a:extLst>
          </p:cNvPr>
          <p:cNvSpPr/>
          <p:nvPr/>
        </p:nvSpPr>
        <p:spPr>
          <a:xfrm>
            <a:off x="8577196" y="4531878"/>
            <a:ext cx="686779" cy="45641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1649B4-B069-4BE1-9D84-A32FD076BABC}"/>
              </a:ext>
            </a:extLst>
          </p:cNvPr>
          <p:cNvSpPr txBox="1"/>
          <p:nvPr/>
        </p:nvSpPr>
        <p:spPr>
          <a:xfrm>
            <a:off x="9953048" y="2636356"/>
            <a:ext cx="19755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err="1">
                <a:cs typeface="Arial"/>
              </a:rPr>
              <a:t>임베딩</a:t>
            </a:r>
            <a:r>
              <a:rPr lang="ko-KR" altLang="en-US" sz="2400" b="1">
                <a:cs typeface="Arial"/>
              </a:rPr>
              <a:t>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C1349E-4CCD-4F7A-B204-6217747613FC}"/>
              </a:ext>
            </a:extLst>
          </p:cNvPr>
          <p:cNvSpPr txBox="1"/>
          <p:nvPr/>
        </p:nvSpPr>
        <p:spPr>
          <a:xfrm>
            <a:off x="9953048" y="4527245"/>
            <a:ext cx="19755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cs typeface="Arial"/>
              </a:rPr>
              <a:t>인코딩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2B6F2F-07BA-4004-94D3-564D6036F225}"/>
              </a:ext>
            </a:extLst>
          </p:cNvPr>
          <p:cNvSpPr txBox="1"/>
          <p:nvPr/>
        </p:nvSpPr>
        <p:spPr>
          <a:xfrm>
            <a:off x="358429" y="782060"/>
            <a:ext cx="8218767" cy="707886"/>
          </a:xfrm>
          <a:custGeom>
            <a:avLst/>
            <a:gdLst>
              <a:gd name="connsiteX0" fmla="*/ 0 w 5682311"/>
              <a:gd name="connsiteY0" fmla="*/ 0 h 707886"/>
              <a:gd name="connsiteX1" fmla="*/ 5682311 w 5682311"/>
              <a:gd name="connsiteY1" fmla="*/ 0 h 707886"/>
              <a:gd name="connsiteX2" fmla="*/ 5682311 w 5682311"/>
              <a:gd name="connsiteY2" fmla="*/ 707886 h 707886"/>
              <a:gd name="connsiteX3" fmla="*/ 0 w 5682311"/>
              <a:gd name="connsiteY3" fmla="*/ 707886 h 707886"/>
              <a:gd name="connsiteX4" fmla="*/ 0 w 5682311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11" h="707886" fill="none" extrusionOk="0">
                <a:moveTo>
                  <a:pt x="0" y="0"/>
                </a:moveTo>
                <a:cubicBezTo>
                  <a:pt x="1535271" y="-149972"/>
                  <a:pt x="3776164" y="85198"/>
                  <a:pt x="5682311" y="0"/>
                </a:cubicBezTo>
                <a:cubicBezTo>
                  <a:pt x="5691120" y="235437"/>
                  <a:pt x="5620092" y="523879"/>
                  <a:pt x="5682311" y="707886"/>
                </a:cubicBezTo>
                <a:cubicBezTo>
                  <a:pt x="5072312" y="799262"/>
                  <a:pt x="1742881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5682311" h="707886" stroke="0" extrusionOk="0">
                <a:moveTo>
                  <a:pt x="0" y="0"/>
                </a:moveTo>
                <a:cubicBezTo>
                  <a:pt x="1490914" y="-113254"/>
                  <a:pt x="3179848" y="102601"/>
                  <a:pt x="5682311" y="0"/>
                </a:cubicBezTo>
                <a:cubicBezTo>
                  <a:pt x="5737639" y="333785"/>
                  <a:pt x="5702982" y="515379"/>
                  <a:pt x="5682311" y="707886"/>
                </a:cubicBezTo>
                <a:cubicBezTo>
                  <a:pt x="4587116" y="763696"/>
                  <a:pt x="1855103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1270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Data 총 개수 112937 </a:t>
            </a:r>
            <a:r>
              <a:rPr lang="ko-KR" alt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x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10 </a:t>
            </a:r>
            <a:r>
              <a:rPr lang="ko-KR" alt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x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283의 3차텐서 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87AB39-5289-46D0-9F4A-D290651A0FCB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3.2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사전학습 모델</a:t>
            </a:r>
            <a:endParaRPr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5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FBBB13-5F08-413E-9882-F179A59B0185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3.3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전이학습 데이터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2" name="그림 1" descr="스케치, 그림, 만화 영화, 텍스트이(가) 표시된 사진&#10;&#10;자동 생성된 설명">
            <a:extLst>
              <a:ext uri="{FF2B5EF4-FFF2-40B4-BE49-F238E27FC236}">
                <a16:creationId xmlns:a16="http://schemas.microsoft.com/office/drawing/2014/main" id="{44FF7841-701C-F840-5EF3-43833347BF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" b="10529"/>
          <a:stretch/>
        </p:blipFill>
        <p:spPr>
          <a:xfrm>
            <a:off x="995514" y="1623985"/>
            <a:ext cx="2775796" cy="1958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095B25-5EF9-29E3-46FA-BD5EF616274A}"/>
              </a:ext>
            </a:extLst>
          </p:cNvPr>
          <p:cNvSpPr txBox="1"/>
          <p:nvPr/>
        </p:nvSpPr>
        <p:spPr>
          <a:xfrm>
            <a:off x="4092221" y="2295407"/>
            <a:ext cx="22295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 err="1">
                <a:cs typeface="Arial"/>
              </a:rPr>
              <a:t>Subject</a:t>
            </a:r>
            <a:r>
              <a:rPr lang="ko-KR" altLang="en-US" sz="2400" b="1" dirty="0">
                <a:cs typeface="Arial"/>
              </a:rPr>
              <a:t> ID - 3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8F42B96-854B-62A2-1719-0EA721E2D2BB}"/>
              </a:ext>
            </a:extLst>
          </p:cNvPr>
          <p:cNvGrpSpPr/>
          <p:nvPr/>
        </p:nvGrpSpPr>
        <p:grpSpPr>
          <a:xfrm>
            <a:off x="600073" y="4394081"/>
            <a:ext cx="5409260" cy="726252"/>
            <a:chOff x="600073" y="4394081"/>
            <a:chExt cx="5409260" cy="726252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B1FC399-8CEB-E4AA-0101-1CEC5939966D}"/>
                </a:ext>
              </a:extLst>
            </p:cNvPr>
            <p:cNvCxnSpPr/>
            <p:nvPr/>
          </p:nvCxnSpPr>
          <p:spPr>
            <a:xfrm>
              <a:off x="607601" y="4798599"/>
              <a:ext cx="5392325" cy="11290"/>
            </a:xfrm>
            <a:prstGeom prst="straightConnector1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9BA6B62-1E7A-D526-49D3-6A8C47FF2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3" y="4394081"/>
              <a:ext cx="7526" cy="726252"/>
            </a:xfrm>
            <a:prstGeom prst="straightConnector1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5F1BD9E-A642-9F5D-9F18-81426802A694}"/>
                </a:ext>
              </a:extLst>
            </p:cNvPr>
            <p:cNvCxnSpPr>
              <a:cxnSpLocks/>
            </p:cNvCxnSpPr>
            <p:nvPr/>
          </p:nvCxnSpPr>
          <p:spPr>
            <a:xfrm>
              <a:off x="5998045" y="4394081"/>
              <a:ext cx="11288" cy="726252"/>
            </a:xfrm>
            <a:prstGeom prst="straightConnector1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496356A-78EB-3D3E-FD8E-EA8D4CC8C235}"/>
              </a:ext>
            </a:extLst>
          </p:cNvPr>
          <p:cNvSpPr txBox="1"/>
          <p:nvPr/>
        </p:nvSpPr>
        <p:spPr>
          <a:xfrm>
            <a:off x="5586930" y="3569039"/>
            <a:ext cx="10385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cs typeface="Arial"/>
              </a:rPr>
              <a:t>05-20</a:t>
            </a:r>
          </a:p>
          <a:p>
            <a:r>
              <a:rPr lang="ko-KR" altLang="en-US" sz="2400" b="1" dirty="0">
                <a:cs typeface="Arial"/>
              </a:rPr>
              <a:t>D-1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719C9B-E30F-AF4B-4407-39D9F422E099}"/>
              </a:ext>
            </a:extLst>
          </p:cNvPr>
          <p:cNvSpPr txBox="1"/>
          <p:nvPr/>
        </p:nvSpPr>
        <p:spPr>
          <a:xfrm>
            <a:off x="396140" y="3582555"/>
            <a:ext cx="11040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cs typeface="Arial"/>
              </a:rPr>
              <a:t>05-11</a:t>
            </a:r>
          </a:p>
          <a:p>
            <a:r>
              <a:rPr lang="en-US" altLang="ko-KR" sz="2400" b="1" dirty="0">
                <a:cs typeface="Arial"/>
              </a:rPr>
              <a:t>D</a:t>
            </a:r>
            <a:r>
              <a:rPr lang="ko-KR" altLang="en-US" sz="2400" b="1" dirty="0">
                <a:cs typeface="Arial"/>
              </a:rPr>
              <a:t>-</a:t>
            </a:r>
            <a:r>
              <a:rPr lang="en-US" altLang="ko-KR" sz="2400" b="1" dirty="0">
                <a:cs typeface="Arial"/>
              </a:rPr>
              <a:t>10</a:t>
            </a:r>
            <a:endParaRPr lang="ko-KR" altLang="en-US" sz="2400" b="1" dirty="0"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3A1F36-D106-1529-9C91-BF3AD5ADD01D}"/>
              </a:ext>
            </a:extLst>
          </p:cNvPr>
          <p:cNvSpPr txBox="1"/>
          <p:nvPr/>
        </p:nvSpPr>
        <p:spPr>
          <a:xfrm>
            <a:off x="2568221" y="3932293"/>
            <a:ext cx="17027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cs typeface="Arial"/>
              </a:rPr>
              <a:t>설명변수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3EB106-B350-F6CA-CC30-182705D32E9B}"/>
              </a:ext>
            </a:extLst>
          </p:cNvPr>
          <p:cNvSpPr txBox="1"/>
          <p:nvPr/>
        </p:nvSpPr>
        <p:spPr>
          <a:xfrm>
            <a:off x="7079342" y="4567766"/>
            <a:ext cx="18635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cs typeface="Arial"/>
              </a:rPr>
              <a:t>퇴원/사망일</a:t>
            </a:r>
          </a:p>
        </p:txBody>
      </p:sp>
      <p:pic>
        <p:nvPicPr>
          <p:cNvPr id="34" name="그림 2" descr="클립아트, 폰트, 만화 영화, 그래픽이(가) 표시된 사진  자동 생성된 설명">
            <a:extLst>
              <a:ext uri="{FF2B5EF4-FFF2-40B4-BE49-F238E27FC236}">
                <a16:creationId xmlns:a16="http://schemas.microsoft.com/office/drawing/2014/main" id="{54960250-9F6C-D46E-6E61-20B77BFA2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" t="70234"/>
          <a:stretch/>
        </p:blipFill>
        <p:spPr>
          <a:xfrm>
            <a:off x="807032" y="5112927"/>
            <a:ext cx="4992306" cy="8367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BEAAB0-D780-1A5B-E54A-3A8933368CDC}"/>
              </a:ext>
            </a:extLst>
          </p:cNvPr>
          <p:cNvSpPr txBox="1"/>
          <p:nvPr/>
        </p:nvSpPr>
        <p:spPr>
          <a:xfrm>
            <a:off x="1138296" y="5983108"/>
            <a:ext cx="54150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cs typeface="Arial"/>
              </a:rPr>
              <a:t>0     1 </a:t>
            </a:r>
            <a:r>
              <a:rPr lang="ko-KR" sz="2400" b="1" dirty="0">
                <a:cs typeface="Arial"/>
              </a:rPr>
              <a:t>    0     </a:t>
            </a:r>
            <a:r>
              <a:rPr lang="ko-KR" altLang="en-US" sz="2400" b="1" dirty="0">
                <a:cs typeface="Arial"/>
              </a:rPr>
              <a:t> </a:t>
            </a:r>
            <a:r>
              <a:rPr lang="ko-KR" sz="2400" b="1" dirty="0">
                <a:cs typeface="Arial"/>
              </a:rPr>
              <a:t>0       </a:t>
            </a:r>
            <a:r>
              <a:rPr lang="en-US" altLang="ko-KR" sz="2400" b="1" dirty="0">
                <a:cs typeface="Arial"/>
              </a:rPr>
              <a:t>1</a:t>
            </a:r>
            <a:r>
              <a:rPr lang="ko-KR" sz="2400" b="1" dirty="0">
                <a:cs typeface="Arial"/>
              </a:rPr>
              <a:t>     </a:t>
            </a:r>
            <a:r>
              <a:rPr lang="ko-KR" altLang="en-US" sz="2400" b="1" dirty="0">
                <a:cs typeface="Arial"/>
              </a:rPr>
              <a:t> </a:t>
            </a:r>
            <a:r>
              <a:rPr lang="ko-KR" sz="2400" b="1" dirty="0">
                <a:cs typeface="Arial"/>
              </a:rPr>
              <a:t>0</a:t>
            </a:r>
            <a:r>
              <a:rPr lang="ko-KR" altLang="en-US" sz="2400" b="1" dirty="0">
                <a:cs typeface="Arial"/>
              </a:rPr>
              <a:t>     </a:t>
            </a:r>
            <a:endParaRPr 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148110-A640-6D7A-7559-48EFFE857039}"/>
              </a:ext>
            </a:extLst>
          </p:cNvPr>
          <p:cNvSpPr txBox="1"/>
          <p:nvPr/>
        </p:nvSpPr>
        <p:spPr>
          <a:xfrm>
            <a:off x="7037456" y="3516794"/>
            <a:ext cx="229201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cs typeface="Arial"/>
              </a:rPr>
              <a:t>2123 - 05 - 21</a:t>
            </a:r>
            <a:endParaRPr lang="en-US" altLang="ko-KR" sz="2400" b="1" dirty="0">
              <a:cs typeface="Arial"/>
            </a:endParaRPr>
          </a:p>
          <a:p>
            <a:r>
              <a:rPr lang="ko-KR" altLang="en-US" sz="2400" b="1" dirty="0" err="1">
                <a:cs typeface="Arial"/>
              </a:rPr>
              <a:t>D</a:t>
            </a:r>
            <a:r>
              <a:rPr lang="ko-KR" altLang="en-US" sz="2400" b="1" dirty="0">
                <a:cs typeface="Arial"/>
              </a:rPr>
              <a:t> - </a:t>
            </a:r>
            <a:r>
              <a:rPr lang="ko-KR" altLang="en-US" sz="2400" b="1" dirty="0" err="1">
                <a:cs typeface="Arial"/>
              </a:rPr>
              <a:t>Day</a:t>
            </a:r>
            <a:endParaRPr lang="ko-KR" altLang="en-US" sz="2400" b="1" dirty="0">
              <a:cs typeface="Arial"/>
            </a:endParaRPr>
          </a:p>
        </p:txBody>
      </p:sp>
      <p:pic>
        <p:nvPicPr>
          <p:cNvPr id="37" name="그림 36" descr="클립아트, 상징, 로고, 그래픽이(가) 표시된 사진&#10;&#10;자동 생성된 설명">
            <a:extLst>
              <a:ext uri="{FF2B5EF4-FFF2-40B4-BE49-F238E27FC236}">
                <a16:creationId xmlns:a16="http://schemas.microsoft.com/office/drawing/2014/main" id="{A9347CC2-03A0-9D6C-A17F-C4F34A05C5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800" b="-1515"/>
          <a:stretch/>
        </p:blipFill>
        <p:spPr>
          <a:xfrm>
            <a:off x="9211968" y="4441120"/>
            <a:ext cx="1479818" cy="1437804"/>
          </a:xfrm>
          <a:prstGeom prst="rect">
            <a:avLst/>
          </a:prstGeom>
        </p:spPr>
      </p:pic>
      <p:pic>
        <p:nvPicPr>
          <p:cNvPr id="38" name="그림 37" descr="클립아트, 상징, 로고, 그래픽이(가) 표시된 사진&#10;&#10;자동 생성된 설명">
            <a:extLst>
              <a:ext uri="{FF2B5EF4-FFF2-40B4-BE49-F238E27FC236}">
                <a16:creationId xmlns:a16="http://schemas.microsoft.com/office/drawing/2014/main" id="{1EF13ECC-9E0D-BF76-5774-7A89AF8D0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600" r="-800" b="-2140"/>
          <a:stretch/>
        </p:blipFill>
        <p:spPr>
          <a:xfrm>
            <a:off x="9391945" y="3064418"/>
            <a:ext cx="1282056" cy="132884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63364C5-9A5C-5DF9-A1F0-7BC8F86250A9}"/>
              </a:ext>
            </a:extLst>
          </p:cNvPr>
          <p:cNvSpPr txBox="1"/>
          <p:nvPr/>
        </p:nvSpPr>
        <p:spPr>
          <a:xfrm>
            <a:off x="10602146" y="3424297"/>
            <a:ext cx="13828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cs typeface="Arial"/>
              </a:rPr>
              <a:t>0 퇴원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A14B7-90CB-D905-C8D6-66F582DA1B97}"/>
              </a:ext>
            </a:extLst>
          </p:cNvPr>
          <p:cNvSpPr txBox="1"/>
          <p:nvPr/>
        </p:nvSpPr>
        <p:spPr>
          <a:xfrm>
            <a:off x="10602147" y="4854223"/>
            <a:ext cx="13828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cs typeface="Arial"/>
              </a:rPr>
              <a:t>1 사망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022DAB-75D4-581E-634D-A369C63D6D38}"/>
              </a:ext>
            </a:extLst>
          </p:cNvPr>
          <p:cNvSpPr txBox="1"/>
          <p:nvPr/>
        </p:nvSpPr>
        <p:spPr>
          <a:xfrm>
            <a:off x="9755480" y="2474145"/>
            <a:ext cx="17027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cs typeface="Arial"/>
              </a:rPr>
              <a:t>반응변수 </a:t>
            </a:r>
          </a:p>
        </p:txBody>
      </p:sp>
    </p:spTree>
    <p:extLst>
      <p:ext uri="{BB962C8B-B14F-4D97-AF65-F5344CB8AC3E}">
        <p14:creationId xmlns:p14="http://schemas.microsoft.com/office/powerpoint/2010/main" val="385457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Part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</a:t>
            </a: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1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A7F6EC-4A35-4377-AA73-092EFB706011}"/>
              </a:ext>
            </a:extLst>
          </p:cNvPr>
          <p:cNvGrpSpPr/>
          <p:nvPr/>
        </p:nvGrpSpPr>
        <p:grpSpPr>
          <a:xfrm>
            <a:off x="1305267" y="2483806"/>
            <a:ext cx="5187231" cy="2099938"/>
            <a:chOff x="527769" y="1728426"/>
            <a:chExt cx="5187231" cy="209993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7D7F40B-0C4A-486A-827E-F3EA29C08DB6}"/>
                </a:ext>
              </a:extLst>
            </p:cNvPr>
            <p:cNvGrpSpPr/>
            <p:nvPr/>
          </p:nvGrpSpPr>
          <p:grpSpPr>
            <a:xfrm>
              <a:off x="558064" y="3058923"/>
              <a:ext cx="3268844" cy="769441"/>
              <a:chOff x="471977" y="2691080"/>
              <a:chExt cx="3268844" cy="76944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A92686-9FA3-48B1-8D85-4B074B1FD896}"/>
                  </a:ext>
                </a:extLst>
              </p:cNvPr>
              <p:cNvSpPr txBox="1"/>
              <p:nvPr/>
            </p:nvSpPr>
            <p:spPr>
              <a:xfrm>
                <a:off x="471977" y="2691080"/>
                <a:ext cx="326884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배경 및 개요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E523FB-95AA-4CEB-BB11-AD71E76B36FE}"/>
                  </a:ext>
                </a:extLst>
              </p:cNvPr>
              <p:cNvSpPr txBox="1"/>
              <p:nvPr/>
            </p:nvSpPr>
            <p:spPr>
              <a:xfrm>
                <a:off x="1231830" y="2691080"/>
                <a:ext cx="1847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4400" b="1" spc="-150" dirty="0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B7E3F6-DB6A-4C33-8636-83FB7513A2F7}"/>
                </a:ext>
              </a:extLst>
            </p:cNvPr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tx1">
                      <a:lumMod val="95000"/>
                      <a:lumOff val="5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D0AD26B-8B46-44B7-89F9-FADDEDDEC64F}"/>
                </a:ext>
              </a:extLst>
            </p:cNvPr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8278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3.3 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전이학습 모델 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DB2BB7-EF3F-48DA-8268-766A189BF793}"/>
              </a:ext>
            </a:extLst>
          </p:cNvPr>
          <p:cNvSpPr/>
          <p:nvPr/>
        </p:nvSpPr>
        <p:spPr>
          <a:xfrm>
            <a:off x="1546534" y="3621834"/>
            <a:ext cx="2671879" cy="1335794"/>
          </a:xfrm>
          <a:prstGeom prst="rect">
            <a:avLst/>
          </a:prstGeom>
          <a:solidFill>
            <a:srgbClr val="9FE9D7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B47367-C216-43F7-985D-88D9B4598187}"/>
              </a:ext>
            </a:extLst>
          </p:cNvPr>
          <p:cNvSpPr/>
          <p:nvPr/>
        </p:nvSpPr>
        <p:spPr>
          <a:xfrm>
            <a:off x="2931144" y="2283687"/>
            <a:ext cx="1603221" cy="1205697"/>
          </a:xfrm>
          <a:prstGeom prst="rect">
            <a:avLst/>
          </a:prstGeom>
          <a:solidFill>
            <a:srgbClr val="9FE9D7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22512205-9B9D-42CA-952E-B69A86157B45}"/>
              </a:ext>
            </a:extLst>
          </p:cNvPr>
          <p:cNvSpPr/>
          <p:nvPr/>
        </p:nvSpPr>
        <p:spPr>
          <a:xfrm>
            <a:off x="5019879" y="2129837"/>
            <a:ext cx="2923369" cy="2598325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>
                <a:cs typeface="Arial"/>
              </a:rPr>
              <a:t>전이학습</a:t>
            </a:r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EC588320-F22D-4002-83BF-5DC44A131B72}"/>
              </a:ext>
            </a:extLst>
          </p:cNvPr>
          <p:cNvSpPr/>
          <p:nvPr/>
        </p:nvSpPr>
        <p:spPr>
          <a:xfrm>
            <a:off x="833583" y="2129837"/>
            <a:ext cx="1587518" cy="1356549"/>
          </a:xfrm>
          <a:prstGeom prst="hexagon">
            <a:avLst/>
          </a:prstGeom>
          <a:solidFill>
            <a:srgbClr val="4ED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>
                <a:cs typeface="Arial"/>
              </a:rPr>
              <a:t>사전학습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9135860-5CF3-4707-9E8C-DE880FB7A8FF}"/>
              </a:ext>
            </a:extLst>
          </p:cNvPr>
          <p:cNvSpPr/>
          <p:nvPr/>
        </p:nvSpPr>
        <p:spPr>
          <a:xfrm>
            <a:off x="4431750" y="2574969"/>
            <a:ext cx="686779" cy="45641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B6AF51-6623-4BA4-A249-CC8DF3538232}"/>
              </a:ext>
            </a:extLst>
          </p:cNvPr>
          <p:cNvSpPr txBox="1"/>
          <p:nvPr/>
        </p:nvSpPr>
        <p:spPr>
          <a:xfrm>
            <a:off x="3277010" y="2466855"/>
            <a:ext cx="12888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err="1">
                <a:cs typeface="Arial"/>
              </a:rPr>
              <a:t>임베딩</a:t>
            </a:r>
            <a:r>
              <a:rPr lang="ko-KR" altLang="en-US" sz="2400" b="1">
                <a:cs typeface="Arial"/>
              </a:rPr>
              <a:t> </a:t>
            </a:r>
          </a:p>
          <a:p>
            <a:r>
              <a:rPr lang="ko-KR" altLang="en-US" sz="2400" b="1">
                <a:cs typeface="Arial"/>
              </a:rPr>
              <a:t>인코딩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23FAE-7E35-4FE6-AB4C-8DF2074C627C}"/>
              </a:ext>
            </a:extLst>
          </p:cNvPr>
          <p:cNvSpPr txBox="1"/>
          <p:nvPr/>
        </p:nvSpPr>
        <p:spPr>
          <a:xfrm>
            <a:off x="2036380" y="3886799"/>
            <a:ext cx="197555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cs typeface="Arial"/>
              </a:rPr>
              <a:t>설명변수 </a:t>
            </a:r>
            <a:r>
              <a:rPr lang="ko-KR" altLang="en-US" sz="2400" b="1" err="1">
                <a:cs typeface="Arial"/>
              </a:rPr>
              <a:t>Xt</a:t>
            </a:r>
            <a:endParaRPr lang="ko-KR" err="1"/>
          </a:p>
          <a:p>
            <a:r>
              <a:rPr lang="ko-KR" altLang="en-US" sz="2400" b="1">
                <a:cs typeface="Arial"/>
              </a:rPr>
              <a:t>반응변수 </a:t>
            </a:r>
            <a:r>
              <a:rPr lang="en-US" altLang="ko-KR" sz="2400" b="1" err="1">
                <a:cs typeface="Arial"/>
              </a:rPr>
              <a:t>Yt</a:t>
            </a:r>
            <a:r>
              <a:rPr lang="ko-KR" altLang="en-US" sz="2400" b="1">
                <a:cs typeface="Arial"/>
              </a:rPr>
              <a:t> </a:t>
            </a:r>
            <a:endParaRPr lang="ko-KR" altLang="en-US" sz="2400">
              <a:cs typeface="Arial"/>
            </a:endParaRPr>
          </a:p>
          <a:p>
            <a:endParaRPr lang="ko-KR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8AE519A-BEE5-4189-856A-881347DDD9FD}"/>
              </a:ext>
            </a:extLst>
          </p:cNvPr>
          <p:cNvSpPr/>
          <p:nvPr/>
        </p:nvSpPr>
        <p:spPr>
          <a:xfrm>
            <a:off x="4093083" y="4070747"/>
            <a:ext cx="686779" cy="45641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5ABB418-2162-4C9D-BED4-0DF960DC7361}"/>
              </a:ext>
            </a:extLst>
          </p:cNvPr>
          <p:cNvSpPr/>
          <p:nvPr/>
        </p:nvSpPr>
        <p:spPr>
          <a:xfrm>
            <a:off x="2531453" y="2574969"/>
            <a:ext cx="686779" cy="45641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5D22CC9-B8F4-474D-A103-EBB142F5E8A5}"/>
              </a:ext>
            </a:extLst>
          </p:cNvPr>
          <p:cNvSpPr/>
          <p:nvPr/>
        </p:nvSpPr>
        <p:spPr>
          <a:xfrm>
            <a:off x="8683898" y="3252302"/>
            <a:ext cx="686779" cy="45641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A997594C-2F69-4CDC-836A-2CAA2D3CF9D9}"/>
              </a:ext>
            </a:extLst>
          </p:cNvPr>
          <p:cNvSpPr/>
          <p:nvPr/>
        </p:nvSpPr>
        <p:spPr>
          <a:xfrm>
            <a:off x="9695819" y="2798795"/>
            <a:ext cx="1587518" cy="1356549"/>
          </a:xfrm>
          <a:prstGeom prst="hexagon">
            <a:avLst/>
          </a:prstGeom>
          <a:solidFill>
            <a:srgbClr val="4ED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>
                <a:cs typeface="Arial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3133492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3.4 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검증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37C70-8577-4124-A613-86078E25D125}"/>
              </a:ext>
            </a:extLst>
          </p:cNvPr>
          <p:cNvSpPr txBox="1"/>
          <p:nvPr/>
        </p:nvSpPr>
        <p:spPr>
          <a:xfrm>
            <a:off x="533400" y="791974"/>
            <a:ext cx="2154534" cy="707886"/>
          </a:xfrm>
          <a:custGeom>
            <a:avLst/>
            <a:gdLst>
              <a:gd name="connsiteX0" fmla="*/ 0 w 5682311"/>
              <a:gd name="connsiteY0" fmla="*/ 0 h 707886"/>
              <a:gd name="connsiteX1" fmla="*/ 5682311 w 5682311"/>
              <a:gd name="connsiteY1" fmla="*/ 0 h 707886"/>
              <a:gd name="connsiteX2" fmla="*/ 5682311 w 5682311"/>
              <a:gd name="connsiteY2" fmla="*/ 707886 h 707886"/>
              <a:gd name="connsiteX3" fmla="*/ 0 w 5682311"/>
              <a:gd name="connsiteY3" fmla="*/ 707886 h 707886"/>
              <a:gd name="connsiteX4" fmla="*/ 0 w 5682311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11" h="707886" fill="none" extrusionOk="0">
                <a:moveTo>
                  <a:pt x="0" y="0"/>
                </a:moveTo>
                <a:cubicBezTo>
                  <a:pt x="1535271" y="-149972"/>
                  <a:pt x="3776164" y="85198"/>
                  <a:pt x="5682311" y="0"/>
                </a:cubicBezTo>
                <a:cubicBezTo>
                  <a:pt x="5691120" y="235437"/>
                  <a:pt x="5620092" y="523879"/>
                  <a:pt x="5682311" y="707886"/>
                </a:cubicBezTo>
                <a:cubicBezTo>
                  <a:pt x="5072312" y="799262"/>
                  <a:pt x="1742881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5682311" h="707886" stroke="0" extrusionOk="0">
                <a:moveTo>
                  <a:pt x="0" y="0"/>
                </a:moveTo>
                <a:cubicBezTo>
                  <a:pt x="1490914" y="-113254"/>
                  <a:pt x="3179848" y="102601"/>
                  <a:pt x="5682311" y="0"/>
                </a:cubicBezTo>
                <a:cubicBezTo>
                  <a:pt x="5737639" y="333785"/>
                  <a:pt x="5702982" y="515379"/>
                  <a:pt x="5682311" y="707886"/>
                </a:cubicBezTo>
                <a:cubicBezTo>
                  <a:pt x="4587116" y="763696"/>
                  <a:pt x="1855103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458026"/>
          </a:effectLst>
        </p:spPr>
        <p:txBody>
          <a:bodyPr wrap="square" lIns="137160" tIns="137160" rIns="137160" bIns="137160" anchor="ctr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ROC - AUC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916DF-3C92-4562-A909-5B5CC0153723}"/>
              </a:ext>
            </a:extLst>
          </p:cNvPr>
          <p:cNvSpPr txBox="1"/>
          <p:nvPr/>
        </p:nvSpPr>
        <p:spPr>
          <a:xfrm>
            <a:off x="533399" y="1446178"/>
            <a:ext cx="6841066" cy="2862322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ko-KR" altLang="en-US" dirty="0">
                <a:latin typeface="Arial"/>
                <a:cs typeface="Arial"/>
              </a:rPr>
              <a:t>모든 가능한 분류 </a:t>
            </a:r>
            <a:r>
              <a:rPr lang="ko-KR" altLang="en-US" dirty="0" err="1">
                <a:latin typeface="Arial"/>
                <a:cs typeface="Arial"/>
              </a:rPr>
              <a:t>임계값에</a:t>
            </a:r>
            <a:r>
              <a:rPr lang="ko-KR" altLang="en-US" dirty="0">
                <a:latin typeface="Arial"/>
                <a:cs typeface="Arial"/>
              </a:rPr>
              <a:t> 대해 </a:t>
            </a:r>
            <a:r>
              <a:rPr lang="en-US" altLang="ko-KR" dirty="0">
                <a:latin typeface="Arial"/>
                <a:cs typeface="Arial"/>
              </a:rPr>
              <a:t>TPR</a:t>
            </a:r>
            <a:r>
              <a:rPr lang="en-US" altLang="ko-KR" sz="1200" dirty="0">
                <a:latin typeface="Arial"/>
                <a:cs typeface="Arial"/>
              </a:rPr>
              <a:t>(True</a:t>
            </a:r>
            <a:r>
              <a:rPr lang="ko-KR" altLang="en-US" sz="1200" dirty="0">
                <a:latin typeface="Arial"/>
                <a:cs typeface="Arial"/>
              </a:rPr>
              <a:t> </a:t>
            </a:r>
            <a:r>
              <a:rPr lang="en-US" altLang="ko-KR" sz="1200" dirty="0">
                <a:latin typeface="Arial"/>
                <a:cs typeface="Arial"/>
              </a:rPr>
              <a:t>Positive</a:t>
            </a:r>
            <a:r>
              <a:rPr lang="ko-KR" altLang="en-US" sz="1200" dirty="0">
                <a:latin typeface="Arial"/>
                <a:cs typeface="Arial"/>
              </a:rPr>
              <a:t> </a:t>
            </a:r>
            <a:r>
              <a:rPr lang="en-US" altLang="ko-KR" sz="1200" dirty="0">
                <a:latin typeface="Arial"/>
                <a:cs typeface="Arial"/>
              </a:rPr>
              <a:t>Rate)</a:t>
            </a:r>
            <a:r>
              <a:rPr lang="ko-KR" altLang="en-US" dirty="0">
                <a:latin typeface="Arial"/>
                <a:cs typeface="Arial"/>
              </a:rPr>
              <a:t>과 </a:t>
            </a:r>
            <a:r>
              <a:rPr lang="en-US" altLang="ko-KR" dirty="0">
                <a:latin typeface="Arial"/>
                <a:cs typeface="Arial"/>
              </a:rPr>
              <a:t>FPR</a:t>
            </a:r>
            <a:r>
              <a:rPr lang="en-US" altLang="ko-KR" sz="1200" dirty="0">
                <a:latin typeface="Arial"/>
                <a:cs typeface="Arial"/>
              </a:rPr>
              <a:t>(</a:t>
            </a:r>
            <a:r>
              <a:rPr lang="ko-KR" sz="1200" dirty="0" err="1">
                <a:latin typeface="Arial"/>
                <a:cs typeface="Arial"/>
              </a:rPr>
              <a:t>False</a:t>
            </a:r>
            <a:r>
              <a:rPr lang="ko-KR" sz="1200" dirty="0">
                <a:latin typeface="Arial"/>
                <a:cs typeface="Arial"/>
              </a:rPr>
              <a:t> </a:t>
            </a:r>
            <a:r>
              <a:rPr lang="ko-KR" sz="1200" dirty="0" err="1">
                <a:latin typeface="Arial"/>
                <a:cs typeface="Arial"/>
              </a:rPr>
              <a:t>Positive</a:t>
            </a:r>
            <a:r>
              <a:rPr lang="ko-KR" sz="1200" dirty="0">
                <a:latin typeface="Arial"/>
                <a:cs typeface="Arial"/>
              </a:rPr>
              <a:t> </a:t>
            </a:r>
            <a:r>
              <a:rPr lang="ko-KR" sz="1200" dirty="0" err="1">
                <a:latin typeface="Arial"/>
                <a:cs typeface="Arial"/>
              </a:rPr>
              <a:t>Rate</a:t>
            </a:r>
            <a:r>
              <a:rPr lang="ko-KR" sz="1200" dirty="0">
                <a:latin typeface="Arial"/>
                <a:cs typeface="Arial"/>
              </a:rPr>
              <a:t>)</a:t>
            </a:r>
            <a:r>
              <a:rPr lang="ko-KR" dirty="0">
                <a:latin typeface="Arial"/>
                <a:cs typeface="Arial"/>
              </a:rPr>
              <a:t>을 </a:t>
            </a:r>
            <a:r>
              <a:rPr lang="ko-KR" altLang="en-US" dirty="0">
                <a:latin typeface="Arial"/>
                <a:cs typeface="Arial"/>
              </a:rPr>
              <a:t>기반으로</a:t>
            </a:r>
            <a:r>
              <a:rPr lang="ko-KR" dirty="0">
                <a:latin typeface="Arial"/>
                <a:cs typeface="Arial"/>
              </a:rPr>
              <a:t> 모델의 성능을 다양한 </a:t>
            </a:r>
            <a:endParaRPr lang="ko-KR" altLang="en-US" dirty="0">
              <a:latin typeface="Arial"/>
              <a:cs typeface="Arial"/>
            </a:endParaRPr>
          </a:p>
          <a:p>
            <a:r>
              <a:rPr lang="ko-KR" dirty="0" err="1">
                <a:latin typeface="Arial"/>
                <a:cs typeface="Arial"/>
              </a:rPr>
              <a:t>임계값에서</a:t>
            </a:r>
            <a:r>
              <a:rPr lang="ko-KR" dirty="0">
                <a:latin typeface="Arial"/>
                <a:cs typeface="Arial"/>
              </a:rPr>
              <a:t> 평가</a:t>
            </a:r>
            <a:endParaRPr lang="ko-KR" dirty="0">
              <a:cs typeface="Arial"/>
            </a:endParaRPr>
          </a:p>
          <a:p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클래스 불균형에 영향을 덜 받음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cs typeface="Arial"/>
              </a:rPr>
              <a:t>모델의 성능을 보다 객관적 평가 가능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cs typeface="Arial"/>
              </a:rPr>
              <a:t>데이터의 사망, 생존율 불균형</a:t>
            </a:r>
          </a:p>
          <a:p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5D4CB-AB8D-4677-8730-AF4FC399F303}"/>
              </a:ext>
            </a:extLst>
          </p:cNvPr>
          <p:cNvSpPr txBox="1"/>
          <p:nvPr/>
        </p:nvSpPr>
        <p:spPr>
          <a:xfrm>
            <a:off x="3664888" y="4246350"/>
            <a:ext cx="7085659" cy="369332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>
              <a:cs typeface="Arial"/>
            </a:endParaRPr>
          </a:p>
        </p:txBody>
      </p:sp>
      <p:pic>
        <p:nvPicPr>
          <p:cNvPr id="4" name="그림 3" descr="텍스트, 라인, 폰트, 도표이(가) 표시된 사진&#10;&#10;자동 생성된 설명">
            <a:extLst>
              <a:ext uri="{FF2B5EF4-FFF2-40B4-BE49-F238E27FC236}">
                <a16:creationId xmlns:a16="http://schemas.microsoft.com/office/drawing/2014/main" id="{3EA1093D-4D7E-7827-4C33-18080BC29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12402"/>
            <a:ext cx="5648325" cy="420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90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1F05CE4-CC21-415B-9054-97AD93EFFFA5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3.4 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검증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D57522-9581-2DCB-E7D3-01888708C099}"/>
              </a:ext>
            </a:extLst>
          </p:cNvPr>
          <p:cNvSpPr/>
          <p:nvPr/>
        </p:nvSpPr>
        <p:spPr>
          <a:xfrm>
            <a:off x="5069150" y="4544448"/>
            <a:ext cx="363857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트랜스포머 모델 학습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환자의 내일 생존/ 사망 예측</a:t>
            </a:r>
          </a:p>
          <a:p>
            <a:pPr>
              <a:defRPr/>
            </a:pPr>
            <a:r>
              <a:rPr lang="ko-KR" altLang="ko-Kore-KR" sz="10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ROC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–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AUC</a:t>
            </a:r>
            <a:endParaRPr lang="en-US" altLang="ko-KR" sz="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C3FCFA1-8288-8B60-7B03-3FE80BBBE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93676"/>
              </p:ext>
            </p:extLst>
          </p:nvPr>
        </p:nvGraphicFramePr>
        <p:xfrm>
          <a:off x="10211278" y="5583943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849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849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87%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직선 연결선 35">
            <a:extLst>
              <a:ext uri="{FF2B5EF4-FFF2-40B4-BE49-F238E27FC236}">
                <a16:creationId xmlns:a16="http://schemas.microsoft.com/office/drawing/2014/main" id="{53C14FC3-C30E-90A9-23F8-3567BDD23281}"/>
              </a:ext>
            </a:extLst>
          </p:cNvPr>
          <p:cNvCxnSpPr>
            <a:cxnSpLocks/>
          </p:cNvCxnSpPr>
          <p:nvPr/>
        </p:nvCxnSpPr>
        <p:spPr>
          <a:xfrm>
            <a:off x="5069150" y="5583943"/>
            <a:ext cx="6080048" cy="0"/>
          </a:xfrm>
          <a:prstGeom prst="line">
            <a:avLst/>
          </a:prstGeom>
          <a:ln w="44450">
            <a:solidFill>
              <a:srgbClr val="849FFB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36">
            <a:extLst>
              <a:ext uri="{FF2B5EF4-FFF2-40B4-BE49-F238E27FC236}">
                <a16:creationId xmlns:a16="http://schemas.microsoft.com/office/drawing/2014/main" id="{9A336445-7FE9-E8D3-BEC8-2BB9DEC4DDB5}"/>
              </a:ext>
            </a:extLst>
          </p:cNvPr>
          <p:cNvCxnSpPr>
            <a:cxnSpLocks/>
          </p:cNvCxnSpPr>
          <p:nvPr/>
        </p:nvCxnSpPr>
        <p:spPr>
          <a:xfrm>
            <a:off x="5069150" y="5583943"/>
            <a:ext cx="5454768" cy="0"/>
          </a:xfrm>
          <a:prstGeom prst="line">
            <a:avLst/>
          </a:prstGeom>
          <a:ln w="44450">
            <a:solidFill>
              <a:srgbClr val="849F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F4CAF1-A2A2-D671-1769-A1025B6310DC}"/>
              </a:ext>
            </a:extLst>
          </p:cNvPr>
          <p:cNvSpPr/>
          <p:nvPr/>
        </p:nvSpPr>
        <p:spPr>
          <a:xfrm>
            <a:off x="5069149" y="1507476"/>
            <a:ext cx="36385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전이학습 트랜스포머 모델 학습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defRPr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환자의 내일 생존/ 사망 예측</a:t>
            </a:r>
          </a:p>
          <a:p>
            <a:pPr>
              <a:defRPr/>
            </a:pPr>
            <a:r>
              <a:rPr lang="ko-KR" altLang="ko-Kore-KR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ROC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–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AUC</a:t>
            </a:r>
            <a:endParaRPr lang="en-US" altLang="ko-KR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5D88C1-DE56-09C7-55EC-8A710C007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38379"/>
              </p:ext>
            </p:extLst>
          </p:nvPr>
        </p:nvGraphicFramePr>
        <p:xfrm>
          <a:off x="10523918" y="2562469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849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849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94%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직선 연결선 41">
            <a:extLst>
              <a:ext uri="{FF2B5EF4-FFF2-40B4-BE49-F238E27FC236}">
                <a16:creationId xmlns:a16="http://schemas.microsoft.com/office/drawing/2014/main" id="{E16C2922-C340-1603-3888-1E29A4FEE338}"/>
              </a:ext>
            </a:extLst>
          </p:cNvPr>
          <p:cNvCxnSpPr>
            <a:cxnSpLocks/>
          </p:cNvCxnSpPr>
          <p:nvPr/>
        </p:nvCxnSpPr>
        <p:spPr>
          <a:xfrm flipV="1">
            <a:off x="5140171" y="2546971"/>
            <a:ext cx="6009027" cy="15498"/>
          </a:xfrm>
          <a:prstGeom prst="line">
            <a:avLst/>
          </a:prstGeom>
          <a:ln w="44450">
            <a:solidFill>
              <a:srgbClr val="849FFB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42">
            <a:extLst>
              <a:ext uri="{FF2B5EF4-FFF2-40B4-BE49-F238E27FC236}">
                <a16:creationId xmlns:a16="http://schemas.microsoft.com/office/drawing/2014/main" id="{15D90B1B-4CE3-F14A-5044-072A794C29CF}"/>
              </a:ext>
            </a:extLst>
          </p:cNvPr>
          <p:cNvCxnSpPr>
            <a:cxnSpLocks/>
          </p:cNvCxnSpPr>
          <p:nvPr/>
        </p:nvCxnSpPr>
        <p:spPr>
          <a:xfrm flipV="1">
            <a:off x="5140171" y="2546971"/>
            <a:ext cx="5708346" cy="15498"/>
          </a:xfrm>
          <a:prstGeom prst="line">
            <a:avLst/>
          </a:prstGeom>
          <a:ln w="44450">
            <a:solidFill>
              <a:srgbClr val="849F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라인, 그래프, 텍스트, 도표이(가) 표시된 사진&#10;&#10;자동 생성된 설명">
            <a:extLst>
              <a:ext uri="{FF2B5EF4-FFF2-40B4-BE49-F238E27FC236}">
                <a16:creationId xmlns:a16="http://schemas.microsoft.com/office/drawing/2014/main" id="{0FDD64F1-B9B8-CF37-6AD2-6B0A9413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64" y="3952807"/>
            <a:ext cx="3609573" cy="2694470"/>
          </a:xfrm>
          <a:prstGeom prst="rect">
            <a:avLst/>
          </a:prstGeom>
        </p:spPr>
      </p:pic>
      <p:pic>
        <p:nvPicPr>
          <p:cNvPr id="26" name="그림 25" descr="텍스트, 라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646F8702-539F-FF6E-0DBD-712881E36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08" y="934054"/>
            <a:ext cx="3497430" cy="285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37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4964D7-58E8-4F31-8107-D130F5F5B59A}"/>
              </a:ext>
            </a:extLst>
          </p:cNvPr>
          <p:cNvSpPr txBox="1"/>
          <p:nvPr/>
        </p:nvSpPr>
        <p:spPr>
          <a:xfrm>
            <a:off x="2447457" y="1843552"/>
            <a:ext cx="7526163" cy="1138773"/>
          </a:xfrm>
          <a:custGeom>
            <a:avLst/>
            <a:gdLst>
              <a:gd name="connsiteX0" fmla="*/ 0 w 5682311"/>
              <a:gd name="connsiteY0" fmla="*/ 0 h 707886"/>
              <a:gd name="connsiteX1" fmla="*/ 5682311 w 5682311"/>
              <a:gd name="connsiteY1" fmla="*/ 0 h 707886"/>
              <a:gd name="connsiteX2" fmla="*/ 5682311 w 5682311"/>
              <a:gd name="connsiteY2" fmla="*/ 707886 h 707886"/>
              <a:gd name="connsiteX3" fmla="*/ 0 w 5682311"/>
              <a:gd name="connsiteY3" fmla="*/ 707886 h 707886"/>
              <a:gd name="connsiteX4" fmla="*/ 0 w 5682311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11" h="707886" fill="none" extrusionOk="0">
                <a:moveTo>
                  <a:pt x="0" y="0"/>
                </a:moveTo>
                <a:cubicBezTo>
                  <a:pt x="1535271" y="-149972"/>
                  <a:pt x="3776164" y="85198"/>
                  <a:pt x="5682311" y="0"/>
                </a:cubicBezTo>
                <a:cubicBezTo>
                  <a:pt x="5691120" y="235437"/>
                  <a:pt x="5620092" y="523879"/>
                  <a:pt x="5682311" y="707886"/>
                </a:cubicBezTo>
                <a:cubicBezTo>
                  <a:pt x="5072312" y="799262"/>
                  <a:pt x="1742881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5682311" h="707886" stroke="0" extrusionOk="0">
                <a:moveTo>
                  <a:pt x="0" y="0"/>
                </a:moveTo>
                <a:cubicBezTo>
                  <a:pt x="1490914" y="-113254"/>
                  <a:pt x="3179848" y="102601"/>
                  <a:pt x="5682311" y="0"/>
                </a:cubicBezTo>
                <a:cubicBezTo>
                  <a:pt x="5737639" y="333785"/>
                  <a:pt x="5702982" y="515379"/>
                  <a:pt x="5682311" y="707886"/>
                </a:cubicBezTo>
                <a:cubicBezTo>
                  <a:pt x="4587116" y="763696"/>
                  <a:pt x="1855103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665524"/>
          </a:effectLst>
        </p:spPr>
        <p:txBody>
          <a:bodyPr wrap="square" lIns="137160" tIns="137160" rIns="137160" bIns="137160" anchor="ctr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환자의 내일 생존/ 사망 예측에 있어</a:t>
            </a:r>
          </a:p>
          <a:p>
            <a:pPr>
              <a:defRPr/>
            </a:pPr>
            <a:r>
              <a:rPr 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ROC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–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AUC : </a:t>
            </a:r>
            <a:r>
              <a:rPr lang="en-US" altLang="en-US" sz="2800" b="1" dirty="0">
                <a:solidFill>
                  <a:srgbClr val="FF0000"/>
                </a:solidFill>
                <a:cs typeface="Arial"/>
              </a:rPr>
              <a:t>93.47%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 의</a:t>
            </a:r>
            <a:r>
              <a:rPr 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정확도를 보여준다.</a:t>
            </a:r>
            <a:endParaRPr lang="ko-KR" sz="2800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</p:txBody>
      </p:sp>
      <p:pic>
        <p:nvPicPr>
          <p:cNvPr id="11" name="그림 10" descr="스케치, 라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7DDD12C-BF67-4FDA-A5DC-DEC8A85C57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2"/>
          <a:stretch/>
        </p:blipFill>
        <p:spPr>
          <a:xfrm>
            <a:off x="2447245" y="3519038"/>
            <a:ext cx="1845544" cy="1791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2D855A-6F77-4361-AA25-5EFC4A8DDBEA}"/>
              </a:ext>
            </a:extLst>
          </p:cNvPr>
          <p:cNvSpPr txBox="1"/>
          <p:nvPr/>
        </p:nvSpPr>
        <p:spPr>
          <a:xfrm>
            <a:off x="4294138" y="4074069"/>
            <a:ext cx="6841066" cy="923330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ko-KR" altLang="en-US" dirty="0">
                <a:cs typeface="Arial"/>
              </a:rPr>
              <a:t>사전학습을 하지 않은 트랜스포머 모델의 경우 88%</a:t>
            </a:r>
          </a:p>
          <a:p>
            <a:endParaRPr lang="ko-KR" altLang="en-US" dirty="0"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ko-KR" altLang="en-US" dirty="0">
                <a:cs typeface="Arial"/>
              </a:rPr>
              <a:t>기존의 모델보다 월등히 높은 정확도를 보여준다.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05CE4-CC21-415B-9054-97AD93EFFFA5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3.4 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검증</a:t>
            </a:r>
            <a:endParaRPr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4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D40C3-614D-05F9-5C5F-F8955E55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19951-4EDD-7E33-FF07-665E2ECF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94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Part 3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4F403-81B1-4CF0-B085-B9CFDAC8FA81}"/>
              </a:ext>
            </a:extLst>
          </p:cNvPr>
          <p:cNvSpPr txBox="1"/>
          <p:nvPr/>
        </p:nvSpPr>
        <p:spPr>
          <a:xfrm>
            <a:off x="1512150" y="3905826"/>
            <a:ext cx="3089307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400" b="1" spc="-150" dirty="0">
                <a:solidFill>
                  <a:schemeClr val="tx1">
                    <a:alpha val="70000"/>
                  </a:schemeClr>
                </a:solidFill>
                <a:latin typeface="+mj-lt"/>
                <a:ea typeface="THE명품고딕L"/>
                <a:cs typeface="Arial"/>
              </a:rPr>
              <a:t>서비스 구현</a:t>
            </a:r>
            <a:endParaRPr lang="ko-KR" altLang="en-US" sz="4400" b="1" spc="-150" dirty="0">
              <a:solidFill>
                <a:schemeClr val="tx1">
                  <a:alpha val="70000"/>
                </a:schemeClr>
              </a:solidFill>
              <a:latin typeface="+mj-lt"/>
              <a:ea typeface="THE명품고딕L" panose="02020603020101020101" pitchFamily="18" charset="-127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2D145-8457-4D6D-A151-4CB6A13444F1}"/>
              </a:ext>
            </a:extLst>
          </p:cNvPr>
          <p:cNvSpPr txBox="1"/>
          <p:nvPr/>
        </p:nvSpPr>
        <p:spPr>
          <a:xfrm>
            <a:off x="1456455" y="2575329"/>
            <a:ext cx="32638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tx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tx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619D179-571B-4426-BF30-F7BC05D110E9}"/>
              </a:ext>
            </a:extLst>
          </p:cNvPr>
          <p:cNvCxnSpPr/>
          <p:nvPr/>
        </p:nvCxnSpPr>
        <p:spPr>
          <a:xfrm>
            <a:off x="1563686" y="3793303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0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개요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5D06D-3883-4354-AC30-095135EE381E}"/>
              </a:ext>
            </a:extLst>
          </p:cNvPr>
          <p:cNvSpPr txBox="1"/>
          <p:nvPr/>
        </p:nvSpPr>
        <p:spPr>
          <a:xfrm>
            <a:off x="2114168" y="1064533"/>
            <a:ext cx="7963664" cy="707886"/>
          </a:xfrm>
          <a:custGeom>
            <a:avLst/>
            <a:gdLst>
              <a:gd name="connsiteX0" fmla="*/ 0 w 4101867"/>
              <a:gd name="connsiteY0" fmla="*/ 0 h 707886"/>
              <a:gd name="connsiteX1" fmla="*/ 4101867 w 4101867"/>
              <a:gd name="connsiteY1" fmla="*/ 0 h 707886"/>
              <a:gd name="connsiteX2" fmla="*/ 4101867 w 4101867"/>
              <a:gd name="connsiteY2" fmla="*/ 707886 h 707886"/>
              <a:gd name="connsiteX3" fmla="*/ 0 w 4101867"/>
              <a:gd name="connsiteY3" fmla="*/ 707886 h 707886"/>
              <a:gd name="connsiteX4" fmla="*/ 0 w 4101867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1867" h="707886" fill="none" extrusionOk="0">
                <a:moveTo>
                  <a:pt x="0" y="0"/>
                </a:moveTo>
                <a:cubicBezTo>
                  <a:pt x="907739" y="-149972"/>
                  <a:pt x="3066057" y="85198"/>
                  <a:pt x="4101867" y="0"/>
                </a:cubicBezTo>
                <a:cubicBezTo>
                  <a:pt x="4110676" y="235437"/>
                  <a:pt x="4039648" y="523879"/>
                  <a:pt x="4101867" y="707886"/>
                </a:cubicBezTo>
                <a:cubicBezTo>
                  <a:pt x="3285667" y="799262"/>
                  <a:pt x="674243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4101867" h="707886" stroke="0" extrusionOk="0">
                <a:moveTo>
                  <a:pt x="0" y="0"/>
                </a:moveTo>
                <a:cubicBezTo>
                  <a:pt x="1007453" y="-113254"/>
                  <a:pt x="3253294" y="102601"/>
                  <a:pt x="4101867" y="0"/>
                </a:cubicBezTo>
                <a:cubicBezTo>
                  <a:pt x="4157195" y="333785"/>
                  <a:pt x="4122538" y="515379"/>
                  <a:pt x="4101867" y="707886"/>
                </a:cubicBezTo>
                <a:cubicBezTo>
                  <a:pt x="2900869" y="763696"/>
                  <a:pt x="580029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chemeClr val="accent6">
              <a:alpha val="0"/>
            </a:schemeClr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1270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algn="ctr">
              <a:defRPr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서비스 시나리오</a:t>
            </a:r>
            <a:endParaRPr lang="ko-KR" altLang="ko-K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8FDBE2A-7443-83B2-B117-4A47792D2F74}"/>
              </a:ext>
            </a:extLst>
          </p:cNvPr>
          <p:cNvSpPr txBox="1"/>
          <p:nvPr/>
        </p:nvSpPr>
        <p:spPr>
          <a:xfrm>
            <a:off x="884790" y="2348324"/>
            <a:ext cx="8243970" cy="1815882"/>
          </a:xfrm>
          <a:custGeom>
            <a:avLst/>
            <a:gdLst>
              <a:gd name="connsiteX0" fmla="*/ 0 w 2436756"/>
              <a:gd name="connsiteY0" fmla="*/ 0 h 707886"/>
              <a:gd name="connsiteX1" fmla="*/ 2436756 w 2436756"/>
              <a:gd name="connsiteY1" fmla="*/ 0 h 707886"/>
              <a:gd name="connsiteX2" fmla="*/ 2436756 w 2436756"/>
              <a:gd name="connsiteY2" fmla="*/ 707886 h 707886"/>
              <a:gd name="connsiteX3" fmla="*/ 0 w 2436756"/>
              <a:gd name="connsiteY3" fmla="*/ 707886 h 707886"/>
              <a:gd name="connsiteX4" fmla="*/ 0 w 24367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756" h="707886" fill="none" extrusionOk="0">
                <a:moveTo>
                  <a:pt x="0" y="0"/>
                </a:moveTo>
                <a:cubicBezTo>
                  <a:pt x="1194137" y="-149972"/>
                  <a:pt x="1303140" y="85198"/>
                  <a:pt x="2436756" y="0"/>
                </a:cubicBezTo>
                <a:cubicBezTo>
                  <a:pt x="2445565" y="235437"/>
                  <a:pt x="2374537" y="523879"/>
                  <a:pt x="2436756" y="707886"/>
                </a:cubicBezTo>
                <a:cubicBezTo>
                  <a:pt x="1301031" y="799262"/>
                  <a:pt x="368919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2436756" h="707886" stroke="0" extrusionOk="0">
                <a:moveTo>
                  <a:pt x="0" y="0"/>
                </a:moveTo>
                <a:cubicBezTo>
                  <a:pt x="349293" y="-113254"/>
                  <a:pt x="1946968" y="102601"/>
                  <a:pt x="2436756" y="0"/>
                </a:cubicBezTo>
                <a:cubicBezTo>
                  <a:pt x="2492084" y="333785"/>
                  <a:pt x="2457427" y="515379"/>
                  <a:pt x="2436756" y="707886"/>
                </a:cubicBezTo>
                <a:cubicBezTo>
                  <a:pt x="1247156" y="763696"/>
                  <a:pt x="999638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ffectLst>
            <a:softEdge rad="127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marL="342900" lvl="0" indent="-342900">
              <a:buAutoNum type="arabicParenR"/>
              <a:defRPr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기존에 사전학습 모델이 존재한다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342900" lvl="0" indent="-342900">
              <a:buAutoNum type="arabicParenR"/>
              <a:defRPr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병원에서 </a:t>
            </a:r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MyData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에 동의한 환자들의 데이터가 학습 데이터로 추가되어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전이학습된다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342900" lvl="0" indent="-342900">
              <a:buAutoNum type="arabicParenR"/>
              <a:defRPr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새롭게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전이학습된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모델을 선택하여 환자의 생존을 예측한다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342900" lvl="0" indent="-342900">
              <a:buAutoNum type="arabicParenR"/>
              <a:defRPr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예측한 사망률을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시각화한다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1594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30DFE6-74D1-C951-0DD9-A9D31CB0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23" y="136875"/>
            <a:ext cx="8466554" cy="3292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708DB1-D9E2-8A8D-215A-A8C3BDF4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25" y="4312851"/>
            <a:ext cx="7948349" cy="1585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D8FE07-CE4E-35C8-ED23-2C39894D0F1D}"/>
              </a:ext>
            </a:extLst>
          </p:cNvPr>
          <p:cNvSpPr txBox="1"/>
          <p:nvPr/>
        </p:nvSpPr>
        <p:spPr>
          <a:xfrm>
            <a:off x="-643973" y="4310617"/>
            <a:ext cx="27158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전공의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도래미병원</a:t>
            </a:r>
            <a:r>
              <a:rPr lang="ko-KR" altLang="en-US" dirty="0"/>
              <a:t> 당뇨전문의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자기 데이터 업로드해서</a:t>
            </a:r>
            <a:br>
              <a:rPr lang="en-US" altLang="ko-KR" dirty="0"/>
            </a:br>
            <a:r>
              <a:rPr lang="ko-KR" altLang="en-US" dirty="0"/>
              <a:t>전이학습 모델 개선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도래미병원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소아 패혈증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당뇨합병증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91398-BE3E-2EAA-B663-FE0775704F4D}"/>
              </a:ext>
            </a:extLst>
          </p:cNvPr>
          <p:cNvSpPr txBox="1"/>
          <p:nvPr/>
        </p:nvSpPr>
        <p:spPr>
          <a:xfrm>
            <a:off x="2228505" y="39412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808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30DFE6-74D1-C951-0DD9-A9D31CB0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23" y="136875"/>
            <a:ext cx="8466554" cy="32921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93C58EC-C1CD-C967-D15B-B848E3295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25" y="5136028"/>
            <a:ext cx="7948349" cy="15850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5FF87B-FF39-B956-F6A0-3B9E311137B0}"/>
              </a:ext>
            </a:extLst>
          </p:cNvPr>
          <p:cNvSpPr txBox="1"/>
          <p:nvPr/>
        </p:nvSpPr>
        <p:spPr>
          <a:xfrm>
            <a:off x="-487680" y="5154967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개별 의사</a:t>
            </a:r>
            <a:r>
              <a:rPr lang="en-US" altLang="ko-KR" dirty="0"/>
              <a:t>/</a:t>
            </a:r>
            <a:r>
              <a:rPr lang="ko-KR" altLang="en-US" dirty="0"/>
              <a:t>개인 환자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자기 데이터를 업로드</a:t>
            </a:r>
            <a:endParaRPr lang="en-US" altLang="ko-KR" dirty="0"/>
          </a:p>
          <a:p>
            <a:r>
              <a:rPr lang="ko-KR" altLang="en-US" dirty="0"/>
              <a:t>예측 해보기가능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88C92-B768-1B6F-9FC2-A6CB0D174620}"/>
              </a:ext>
            </a:extLst>
          </p:cNvPr>
          <p:cNvSpPr txBox="1"/>
          <p:nvPr/>
        </p:nvSpPr>
        <p:spPr>
          <a:xfrm>
            <a:off x="6903720" y="3691819"/>
            <a:ext cx="4575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모델선택 </a:t>
            </a:r>
            <a:r>
              <a:rPr lang="en-US" altLang="ko-KR" dirty="0"/>
              <a:t>: MIMIC</a:t>
            </a:r>
            <a:r>
              <a:rPr lang="ko-KR" altLang="en-US" dirty="0"/>
              <a:t>패혈증 모델</a:t>
            </a:r>
            <a:r>
              <a:rPr lang="en-US" altLang="ko-KR" dirty="0"/>
              <a:t>(</a:t>
            </a:r>
            <a:r>
              <a:rPr lang="ko-KR" altLang="en-US" dirty="0"/>
              <a:t>기본모델</a:t>
            </a:r>
            <a:r>
              <a:rPr lang="en-US" altLang="ko-KR" dirty="0"/>
              <a:t>)]</a:t>
            </a:r>
          </a:p>
          <a:p>
            <a:r>
              <a:rPr lang="en-US" altLang="ko-KR" dirty="0"/>
              <a:t>              MIMIC</a:t>
            </a:r>
            <a:r>
              <a:rPr lang="ko-KR" altLang="en-US" dirty="0"/>
              <a:t>패혈증</a:t>
            </a:r>
            <a:r>
              <a:rPr lang="en-US" altLang="ko-KR" dirty="0"/>
              <a:t>+</a:t>
            </a:r>
            <a:r>
              <a:rPr lang="ko-KR" altLang="en-US" dirty="0" err="1"/>
              <a:t>도래미병원</a:t>
            </a:r>
            <a:r>
              <a:rPr lang="ko-KR" altLang="en-US" dirty="0"/>
              <a:t> 모델</a:t>
            </a:r>
            <a:endParaRPr lang="en-US" altLang="ko-KR" dirty="0"/>
          </a:p>
          <a:p>
            <a:r>
              <a:rPr lang="en-US" altLang="ko-KR" dirty="0"/>
              <a:t>              MIMIC</a:t>
            </a:r>
            <a:r>
              <a:rPr lang="ko-KR" altLang="en-US" dirty="0"/>
              <a:t>패혈증</a:t>
            </a:r>
            <a:r>
              <a:rPr lang="en-US" altLang="ko-KR" dirty="0"/>
              <a:t>+</a:t>
            </a:r>
            <a:r>
              <a:rPr lang="ko-KR" altLang="en-US" dirty="0" err="1"/>
              <a:t>소아패혈증</a:t>
            </a:r>
            <a:endParaRPr lang="en-US" altLang="ko-KR" dirty="0"/>
          </a:p>
          <a:p>
            <a:r>
              <a:rPr lang="en-US" altLang="ko-KR" dirty="0"/>
              <a:t>              MIMIC</a:t>
            </a:r>
            <a:r>
              <a:rPr lang="ko-KR" altLang="en-US" dirty="0"/>
              <a:t>패혈증</a:t>
            </a:r>
            <a:r>
              <a:rPr lang="en-US" altLang="ko-KR" dirty="0"/>
              <a:t>+</a:t>
            </a:r>
            <a:r>
              <a:rPr lang="ko-KR" altLang="en-US" dirty="0"/>
              <a:t>당뇨</a:t>
            </a:r>
          </a:p>
        </p:txBody>
      </p:sp>
    </p:spTree>
    <p:extLst>
      <p:ext uri="{BB962C8B-B14F-4D97-AF65-F5344CB8AC3E}">
        <p14:creationId xmlns:p14="http://schemas.microsoft.com/office/powerpoint/2010/main" val="734321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30DFE6-74D1-C951-0DD9-A9D31CB0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23" y="136875"/>
            <a:ext cx="8466554" cy="32921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2B42DE-5CB5-622E-C6A7-531808FC7525}"/>
              </a:ext>
            </a:extLst>
          </p:cNvPr>
          <p:cNvCxnSpPr/>
          <p:nvPr/>
        </p:nvCxnSpPr>
        <p:spPr>
          <a:xfrm>
            <a:off x="1862723" y="6588369"/>
            <a:ext cx="8266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FFC8B7-3F3A-D944-AF8D-D0161E5CAEE2}"/>
              </a:ext>
            </a:extLst>
          </p:cNvPr>
          <p:cNvSpPr txBox="1"/>
          <p:nvPr/>
        </p:nvSpPr>
        <p:spPr>
          <a:xfrm>
            <a:off x="2459768" y="704096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1/10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8BA60-055D-0CCF-2292-20E767CCD322}"/>
              </a:ext>
            </a:extLst>
          </p:cNvPr>
          <p:cNvSpPr txBox="1"/>
          <p:nvPr/>
        </p:nvSpPr>
        <p:spPr>
          <a:xfrm>
            <a:off x="3871879" y="704096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1/11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DD2C5-F8EC-7E52-EE8D-EFF24E00C332}"/>
              </a:ext>
            </a:extLst>
          </p:cNvPr>
          <p:cNvSpPr txBox="1"/>
          <p:nvPr/>
        </p:nvSpPr>
        <p:spPr>
          <a:xfrm>
            <a:off x="4628041" y="704096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1/12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02A0B-38DD-E095-01D2-95C61F5A2065}"/>
              </a:ext>
            </a:extLst>
          </p:cNvPr>
          <p:cNvSpPr txBox="1"/>
          <p:nvPr/>
        </p:nvSpPr>
        <p:spPr>
          <a:xfrm>
            <a:off x="787078" y="50465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사망위험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EA2692C-32D4-ED87-7B42-08435EF254A8}"/>
              </a:ext>
            </a:extLst>
          </p:cNvPr>
          <p:cNvCxnSpPr/>
          <p:nvPr/>
        </p:nvCxnSpPr>
        <p:spPr>
          <a:xfrm>
            <a:off x="2459768" y="6053559"/>
            <a:ext cx="1740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13B6A1-087D-5DAD-885A-FBEBC4014DAD}"/>
              </a:ext>
            </a:extLst>
          </p:cNvPr>
          <p:cNvCxnSpPr>
            <a:cxnSpLocks/>
          </p:cNvCxnSpPr>
          <p:nvPr/>
        </p:nvCxnSpPr>
        <p:spPr>
          <a:xfrm flipV="1">
            <a:off x="4199853" y="5671595"/>
            <a:ext cx="1740085" cy="300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2D9633-EEE3-BEE1-EE2D-5DF22C79F4DD}"/>
              </a:ext>
            </a:extLst>
          </p:cNvPr>
          <p:cNvCxnSpPr>
            <a:cxnSpLocks/>
          </p:cNvCxnSpPr>
          <p:nvPr/>
        </p:nvCxnSpPr>
        <p:spPr>
          <a:xfrm flipV="1">
            <a:off x="6096000" y="4087310"/>
            <a:ext cx="3372091" cy="152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6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배경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729ABDD-1CED-47C4-BCDD-366728242CA3}"/>
              </a:ext>
            </a:extLst>
          </p:cNvPr>
          <p:cNvSpPr txBox="1"/>
          <p:nvPr/>
        </p:nvSpPr>
        <p:spPr>
          <a:xfrm>
            <a:off x="816313" y="2625834"/>
            <a:ext cx="5083042" cy="1815882"/>
          </a:xfrm>
          <a:custGeom>
            <a:avLst/>
            <a:gdLst>
              <a:gd name="connsiteX0" fmla="*/ 0 w 2436756"/>
              <a:gd name="connsiteY0" fmla="*/ 0 h 707886"/>
              <a:gd name="connsiteX1" fmla="*/ 2436756 w 2436756"/>
              <a:gd name="connsiteY1" fmla="*/ 0 h 707886"/>
              <a:gd name="connsiteX2" fmla="*/ 2436756 w 2436756"/>
              <a:gd name="connsiteY2" fmla="*/ 707886 h 707886"/>
              <a:gd name="connsiteX3" fmla="*/ 0 w 2436756"/>
              <a:gd name="connsiteY3" fmla="*/ 707886 h 707886"/>
              <a:gd name="connsiteX4" fmla="*/ 0 w 24367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756" h="707886" fill="none" extrusionOk="0">
                <a:moveTo>
                  <a:pt x="0" y="0"/>
                </a:moveTo>
                <a:cubicBezTo>
                  <a:pt x="1194137" y="-149972"/>
                  <a:pt x="1303140" y="85198"/>
                  <a:pt x="2436756" y="0"/>
                </a:cubicBezTo>
                <a:cubicBezTo>
                  <a:pt x="2445565" y="235437"/>
                  <a:pt x="2374537" y="523879"/>
                  <a:pt x="2436756" y="707886"/>
                </a:cubicBezTo>
                <a:cubicBezTo>
                  <a:pt x="1301031" y="799262"/>
                  <a:pt x="368919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2436756" h="707886" stroke="0" extrusionOk="0">
                <a:moveTo>
                  <a:pt x="0" y="0"/>
                </a:moveTo>
                <a:cubicBezTo>
                  <a:pt x="349293" y="-113254"/>
                  <a:pt x="1946968" y="102601"/>
                  <a:pt x="2436756" y="0"/>
                </a:cubicBezTo>
                <a:cubicBezTo>
                  <a:pt x="2492084" y="333785"/>
                  <a:pt x="2457427" y="515379"/>
                  <a:pt x="2436756" y="707886"/>
                </a:cubicBezTo>
                <a:cubicBezTo>
                  <a:pt x="1247156" y="763696"/>
                  <a:pt x="999638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ffectLst>
            <a:softEdge rad="127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lvl="0">
              <a:defRPr/>
            </a:pPr>
            <a:r>
              <a:rPr lang="en-US" altLang="ko-KR" sz="28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Chatgpt</a:t>
            </a:r>
            <a:r>
              <a:rPr lang="ko-KR" altLang="en-US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의 우수성</a:t>
            </a:r>
            <a:endParaRPr lang="en-US" altLang="ko-KR" sz="28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/>
            </a:endParaRPr>
          </a:p>
          <a:p>
            <a:pPr>
              <a:defRPr/>
            </a:pPr>
            <a:r>
              <a:rPr lang="en-US" altLang="ko-KR" b="0" i="0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Chatgpt</a:t>
            </a:r>
            <a:r>
              <a:rPr lang="ko-KR" altLang="en-US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가 의료 시험 통과</a:t>
            </a:r>
            <a:r>
              <a:rPr lang="en-US" altLang="ko-KR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, </a:t>
            </a:r>
            <a:r>
              <a:rPr lang="ko-KR" altLang="en-US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변호사 시험</a:t>
            </a:r>
            <a:r>
              <a:rPr lang="en-US" altLang="ko-KR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~~</a:t>
            </a:r>
          </a:p>
          <a:p>
            <a:pPr>
              <a:defRPr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US" altLang="ko-KR" b="1" i="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시장성 전망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….</a:t>
            </a:r>
            <a:endParaRPr lang="ko-KR" altLang="en-US" b="1" i="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F93E9-680F-0921-6134-E1C26C1B75C2}"/>
              </a:ext>
            </a:extLst>
          </p:cNvPr>
          <p:cNvSpPr txBox="1"/>
          <p:nvPr/>
        </p:nvSpPr>
        <p:spPr>
          <a:xfrm>
            <a:off x="3050789" y="959772"/>
            <a:ext cx="6110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빅데이터</a:t>
            </a:r>
            <a:r>
              <a:rPr lang="en-US" altLang="ko-KR" sz="2400" dirty="0"/>
              <a:t>-</a:t>
            </a:r>
            <a:r>
              <a:rPr lang="ko-KR" altLang="en-US" sz="2400" dirty="0"/>
              <a:t>인공지능 시대의 개막</a:t>
            </a:r>
            <a:br>
              <a:rPr lang="en-US" altLang="ko-KR" sz="2400" dirty="0"/>
            </a:br>
            <a:r>
              <a:rPr lang="en-US" altLang="ko-KR" sz="2400" dirty="0"/>
              <a:t>(e.g. ChatGPT)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943F55C3-A41E-5F05-D00A-8AB9BE80221A}"/>
              </a:ext>
            </a:extLst>
          </p:cNvPr>
          <p:cNvSpPr txBox="1"/>
          <p:nvPr/>
        </p:nvSpPr>
        <p:spPr>
          <a:xfrm>
            <a:off x="6292647" y="2322503"/>
            <a:ext cx="5083042" cy="1538883"/>
          </a:xfrm>
          <a:custGeom>
            <a:avLst/>
            <a:gdLst>
              <a:gd name="connsiteX0" fmla="*/ 0 w 2436756"/>
              <a:gd name="connsiteY0" fmla="*/ 0 h 707886"/>
              <a:gd name="connsiteX1" fmla="*/ 2436756 w 2436756"/>
              <a:gd name="connsiteY1" fmla="*/ 0 h 707886"/>
              <a:gd name="connsiteX2" fmla="*/ 2436756 w 2436756"/>
              <a:gd name="connsiteY2" fmla="*/ 707886 h 707886"/>
              <a:gd name="connsiteX3" fmla="*/ 0 w 2436756"/>
              <a:gd name="connsiteY3" fmla="*/ 707886 h 707886"/>
              <a:gd name="connsiteX4" fmla="*/ 0 w 24367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756" h="707886" fill="none" extrusionOk="0">
                <a:moveTo>
                  <a:pt x="0" y="0"/>
                </a:moveTo>
                <a:cubicBezTo>
                  <a:pt x="1194137" y="-149972"/>
                  <a:pt x="1303140" y="85198"/>
                  <a:pt x="2436756" y="0"/>
                </a:cubicBezTo>
                <a:cubicBezTo>
                  <a:pt x="2445565" y="235437"/>
                  <a:pt x="2374537" y="523879"/>
                  <a:pt x="2436756" y="707886"/>
                </a:cubicBezTo>
                <a:cubicBezTo>
                  <a:pt x="1301031" y="799262"/>
                  <a:pt x="368919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2436756" h="707886" stroke="0" extrusionOk="0">
                <a:moveTo>
                  <a:pt x="0" y="0"/>
                </a:moveTo>
                <a:cubicBezTo>
                  <a:pt x="349293" y="-113254"/>
                  <a:pt x="1946968" y="102601"/>
                  <a:pt x="2436756" y="0"/>
                </a:cubicBezTo>
                <a:cubicBezTo>
                  <a:pt x="2492084" y="333785"/>
                  <a:pt x="2457427" y="515379"/>
                  <a:pt x="2436756" y="707886"/>
                </a:cubicBezTo>
                <a:cubicBezTo>
                  <a:pt x="1247156" y="763696"/>
                  <a:pt x="999638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ffectLst>
            <a:softEdge rad="127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앤드류 응</a:t>
            </a:r>
            <a:endParaRPr lang="en-US" altLang="ko-KR" sz="28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ko-KR" altLang="en-US" dirty="0">
                <a:hlinkClick r:id="rId2"/>
              </a:rPr>
              <a:t>앤드류 응 교수 </a:t>
            </a:r>
            <a:r>
              <a:rPr lang="en-US" altLang="ko-KR" dirty="0">
                <a:hlinkClick r:id="rId2"/>
              </a:rPr>
              <a:t>"</a:t>
            </a:r>
            <a:r>
              <a:rPr lang="ko-KR" altLang="en-US" dirty="0">
                <a:hlinkClick r:id="rId2"/>
              </a:rPr>
              <a:t>인공지능에 영원한 봄 찾아왔다</a:t>
            </a:r>
            <a:r>
              <a:rPr lang="en-US" altLang="ko-KR" dirty="0">
                <a:hlinkClick r:id="rId2"/>
              </a:rPr>
              <a:t>" - IT</a:t>
            </a:r>
            <a:r>
              <a:rPr lang="ko-KR" altLang="en-US" dirty="0">
                <a:hlinkClick r:id="rId2"/>
              </a:rPr>
              <a:t>조선 </a:t>
            </a:r>
            <a:r>
              <a:rPr lang="en-US" altLang="ko-KR" dirty="0">
                <a:hlinkClick r:id="rId2"/>
              </a:rPr>
              <a:t>&gt; </a:t>
            </a:r>
            <a:r>
              <a:rPr lang="ko-KR" altLang="en-US" dirty="0">
                <a:hlinkClick r:id="rId2"/>
              </a:rPr>
              <a:t>게임</a:t>
            </a:r>
            <a:r>
              <a:rPr lang="en-US" altLang="ko-KR" dirty="0">
                <a:hlinkClick r:id="rId2"/>
              </a:rPr>
              <a:t>·</a:t>
            </a:r>
            <a:r>
              <a:rPr lang="ko-KR" altLang="en-US" dirty="0">
                <a:hlinkClick r:id="rId2"/>
              </a:rPr>
              <a:t>라이프 </a:t>
            </a:r>
            <a:r>
              <a:rPr lang="en-US" altLang="ko-KR" dirty="0">
                <a:hlinkClick r:id="rId2"/>
              </a:rPr>
              <a:t>&gt; </a:t>
            </a:r>
            <a:r>
              <a:rPr lang="ko-KR" altLang="en-US" dirty="0">
                <a:hlinkClick r:id="rId2"/>
              </a:rPr>
              <a:t>메타버스</a:t>
            </a:r>
            <a:r>
              <a:rPr lang="en-US" altLang="ko-KR" dirty="0">
                <a:hlinkClick r:id="rId2"/>
              </a:rPr>
              <a:t>·AI (chosun.com)</a:t>
            </a:r>
            <a:endParaRPr lang="ko-KR" altLang="en-US" b="1" i="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107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7D981-9C03-C371-084B-FBEBB5F8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A79E8-812F-2515-6409-FEE3E951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77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Part 4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A0E51-9C38-423D-89AF-ABFFD3B7ECFB}"/>
              </a:ext>
            </a:extLst>
          </p:cNvPr>
          <p:cNvSpPr txBox="1"/>
          <p:nvPr/>
        </p:nvSpPr>
        <p:spPr>
          <a:xfrm>
            <a:off x="1567135" y="3770359"/>
            <a:ext cx="1274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tx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결론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F7F1F-239C-41EE-8386-DE2AA038219E}"/>
              </a:ext>
            </a:extLst>
          </p:cNvPr>
          <p:cNvSpPr txBox="1"/>
          <p:nvPr/>
        </p:nvSpPr>
        <p:spPr>
          <a:xfrm>
            <a:off x="1511440" y="2439862"/>
            <a:ext cx="32638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tx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5.</a:t>
            </a:r>
            <a:endParaRPr lang="ko-KR" altLang="en-US" sz="8000" b="1" spc="-150" dirty="0">
              <a:solidFill>
                <a:schemeClr val="tx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E3490F7-63F3-45C5-97BE-EA44AF7B348D}"/>
              </a:ext>
            </a:extLst>
          </p:cNvPr>
          <p:cNvCxnSpPr/>
          <p:nvPr/>
        </p:nvCxnSpPr>
        <p:spPr>
          <a:xfrm>
            <a:off x="1618671" y="36578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92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4.1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한계 및 기대효과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4ED276-45B9-49C5-A65D-B71D1D560757}"/>
              </a:ext>
            </a:extLst>
          </p:cNvPr>
          <p:cNvSpPr/>
          <p:nvPr/>
        </p:nvSpPr>
        <p:spPr>
          <a:xfrm>
            <a:off x="784214" y="1289824"/>
            <a:ext cx="10476453" cy="4391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2C608-D370-4587-A007-8D7C069C2613}"/>
              </a:ext>
            </a:extLst>
          </p:cNvPr>
          <p:cNvSpPr txBox="1"/>
          <p:nvPr/>
        </p:nvSpPr>
        <p:spPr>
          <a:xfrm>
            <a:off x="966434" y="1569663"/>
            <a:ext cx="4208771" cy="568625"/>
          </a:xfrm>
          <a:custGeom>
            <a:avLst/>
            <a:gdLst>
              <a:gd name="connsiteX0" fmla="*/ 0 w 5682311"/>
              <a:gd name="connsiteY0" fmla="*/ 0 h 707886"/>
              <a:gd name="connsiteX1" fmla="*/ 5682311 w 5682311"/>
              <a:gd name="connsiteY1" fmla="*/ 0 h 707886"/>
              <a:gd name="connsiteX2" fmla="*/ 5682311 w 5682311"/>
              <a:gd name="connsiteY2" fmla="*/ 707886 h 707886"/>
              <a:gd name="connsiteX3" fmla="*/ 0 w 5682311"/>
              <a:gd name="connsiteY3" fmla="*/ 707886 h 707886"/>
              <a:gd name="connsiteX4" fmla="*/ 0 w 5682311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11" h="707886" fill="none" extrusionOk="0">
                <a:moveTo>
                  <a:pt x="0" y="0"/>
                </a:moveTo>
                <a:cubicBezTo>
                  <a:pt x="1535271" y="-149972"/>
                  <a:pt x="3776164" y="85198"/>
                  <a:pt x="5682311" y="0"/>
                </a:cubicBezTo>
                <a:cubicBezTo>
                  <a:pt x="5691120" y="235437"/>
                  <a:pt x="5620092" y="523879"/>
                  <a:pt x="5682311" y="707886"/>
                </a:cubicBezTo>
                <a:cubicBezTo>
                  <a:pt x="5072312" y="799262"/>
                  <a:pt x="1742881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5682311" h="707886" stroke="0" extrusionOk="0">
                <a:moveTo>
                  <a:pt x="0" y="0"/>
                </a:moveTo>
                <a:cubicBezTo>
                  <a:pt x="1490914" y="-113254"/>
                  <a:pt x="3179848" y="102601"/>
                  <a:pt x="5682311" y="0"/>
                </a:cubicBezTo>
                <a:cubicBezTo>
                  <a:pt x="5737639" y="333785"/>
                  <a:pt x="5702982" y="515379"/>
                  <a:pt x="5682311" y="707886"/>
                </a:cubicBezTo>
                <a:cubicBezTo>
                  <a:pt x="4587116" y="763696"/>
                  <a:pt x="1855103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610701"/>
          </a:effectLst>
        </p:spPr>
        <p:txBody>
          <a:bodyPr wrap="square" lIns="137160" tIns="137160" rIns="137160" bIns="137160" anchor="ctr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모델의 한계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002D-1874-4CF9-8506-35102AB90A18}"/>
              </a:ext>
            </a:extLst>
          </p:cNvPr>
          <p:cNvSpPr txBox="1"/>
          <p:nvPr/>
        </p:nvSpPr>
        <p:spPr>
          <a:xfrm>
            <a:off x="787425" y="2318100"/>
            <a:ext cx="10471617" cy="1754326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ko-KR" altLang="en-US" dirty="0">
                <a:cs typeface="Arial"/>
              </a:rPr>
              <a:t>수백만 개의 데이터를 학습시키는 과정에서</a:t>
            </a:r>
            <a:r>
              <a:rPr lang="en-US" altLang="ko-KR" dirty="0">
                <a:cs typeface="Arial"/>
              </a:rPr>
              <a:t>, </a:t>
            </a:r>
            <a:r>
              <a:rPr lang="ko-KR" altLang="en-US" dirty="0" err="1">
                <a:cs typeface="Arial"/>
              </a:rPr>
              <a:t>Bool</a:t>
            </a:r>
            <a:r>
              <a:rPr lang="ko-KR" altLang="en-US" dirty="0">
                <a:cs typeface="Arial"/>
              </a:rPr>
              <a:t> 형으로 데이터를 변환하거나 일부 열을 삭제하는 등 데이터 손실이 발생했다</a:t>
            </a:r>
            <a:r>
              <a:rPr lang="en-US" altLang="ko-KR" dirty="0">
                <a:cs typeface="Arial"/>
              </a:rPr>
              <a:t>. </a:t>
            </a:r>
            <a:r>
              <a:rPr lang="ko-KR" altLang="en-US" dirty="0">
                <a:cs typeface="Arial"/>
              </a:rPr>
              <a:t>이로 인해 데이터와 모델의 효율을 한계까지 활용하지 못했다.</a:t>
            </a:r>
          </a:p>
          <a:p>
            <a:endParaRPr lang="ko-KR" altLang="en-US" dirty="0"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ko-KR" altLang="en-US" dirty="0">
                <a:cs typeface="Arial"/>
              </a:rPr>
              <a:t>중환자실 데이터를 이용해 총 283개의 검사수치를 학습에 활용했다</a:t>
            </a:r>
            <a:r>
              <a:rPr lang="en-US" altLang="ko-KR" dirty="0">
                <a:cs typeface="Arial"/>
              </a:rPr>
              <a:t>.</a:t>
            </a:r>
            <a:r>
              <a:rPr lang="ko-KR" altLang="en-US" dirty="0">
                <a:cs typeface="Arial"/>
              </a:rPr>
              <a:t> 검사의 종류와 가짓수가 다른 일반 병동 등의 환경에서의 사용은 제한될 수 있다</a:t>
            </a:r>
            <a:r>
              <a:rPr lang="en-US" altLang="ko-KR" dirty="0">
                <a:cs typeface="Arial"/>
              </a:rPr>
              <a:t>.</a:t>
            </a:r>
            <a:endParaRPr lang="ko-KR" altLang="en-US" dirty="0">
              <a:cs typeface="Arial"/>
            </a:endParaRPr>
          </a:p>
          <a:p>
            <a:endParaRPr lang="ko-KR" alt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770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4.1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한계 및 기대효과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8" name="그림 7" descr="그래픽, 스케치, 상징, 블랙이(가) 표시된 사진&#10;&#10;자동 생성된 설명">
            <a:extLst>
              <a:ext uri="{FF2B5EF4-FFF2-40B4-BE49-F238E27FC236}">
                <a16:creationId xmlns:a16="http://schemas.microsoft.com/office/drawing/2014/main" id="{394685FF-C45D-4193-A5B5-B53E36D36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4072" r="12097" b="9385"/>
          <a:stretch/>
        </p:blipFill>
        <p:spPr>
          <a:xfrm>
            <a:off x="1676812" y="2866226"/>
            <a:ext cx="2530107" cy="261229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9D6DDD-20E8-4A6D-BFC6-3E3AC753BCC6}"/>
              </a:ext>
            </a:extLst>
          </p:cNvPr>
          <p:cNvGrpSpPr/>
          <p:nvPr/>
        </p:nvGrpSpPr>
        <p:grpSpPr>
          <a:xfrm>
            <a:off x="2417938" y="3926221"/>
            <a:ext cx="2443447" cy="2498859"/>
            <a:chOff x="1207912" y="3263430"/>
            <a:chExt cx="3614325" cy="3586103"/>
          </a:xfrm>
        </p:grpSpPr>
        <p:pic>
          <p:nvPicPr>
            <p:cNvPr id="13" name="그래픽 12" descr="모니터 단색으로 채워진">
              <a:extLst>
                <a:ext uri="{FF2B5EF4-FFF2-40B4-BE49-F238E27FC236}">
                  <a16:creationId xmlns:a16="http://schemas.microsoft.com/office/drawing/2014/main" id="{08D1EF31-8332-4635-87D7-2673A282A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7912" y="3263430"/>
              <a:ext cx="3614325" cy="358610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7E5287-0527-4CAA-85EA-0C02F878D6C7}"/>
                </a:ext>
              </a:extLst>
            </p:cNvPr>
            <p:cNvSpPr txBox="1"/>
            <p:nvPr/>
          </p:nvSpPr>
          <p:spPr>
            <a:xfrm>
              <a:off x="1721555" y="3969926"/>
              <a:ext cx="2521184" cy="1590081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cs typeface="Arial"/>
                </a:rPr>
                <a:t>    이름  …    패혈증</a:t>
              </a:r>
            </a:p>
            <a:p>
              <a:r>
                <a:rPr lang="ko-KR" altLang="en-US" sz="1100" dirty="0">
                  <a:cs typeface="Arial"/>
                </a:rPr>
                <a:t>1  윤**            정상</a:t>
              </a:r>
              <a:endParaRPr lang="ko-KR" sz="1100" dirty="0">
                <a:cs typeface="Arial"/>
              </a:endParaRPr>
            </a:p>
            <a:p>
              <a:r>
                <a:rPr lang="ko-KR" altLang="en-US" sz="1100" dirty="0">
                  <a:cs typeface="Arial"/>
                </a:rPr>
                <a:t>2</a:t>
              </a:r>
              <a:r>
                <a:rPr lang="ko-KR" sz="1100" dirty="0">
                  <a:cs typeface="Arial"/>
                </a:rPr>
                <a:t>  </a:t>
              </a:r>
              <a:r>
                <a:rPr lang="ko-KR" altLang="en-US" sz="1100" dirty="0">
                  <a:cs typeface="Arial"/>
                </a:rPr>
                <a:t>이</a:t>
              </a:r>
              <a:r>
                <a:rPr lang="ko-KR" sz="1100" dirty="0">
                  <a:cs typeface="Arial"/>
                </a:rPr>
                <a:t>**</a:t>
              </a:r>
              <a:r>
                <a:rPr lang="ko-KR" altLang="en-US" sz="1100" dirty="0">
                  <a:cs typeface="Arial"/>
                </a:rPr>
                <a:t>            정상</a:t>
              </a:r>
            </a:p>
            <a:p>
              <a:r>
                <a:rPr lang="ko-KR" altLang="en-US" sz="1100" dirty="0">
                  <a:cs typeface="Arial"/>
                </a:rPr>
                <a:t>3</a:t>
              </a:r>
              <a:r>
                <a:rPr lang="ko-KR" sz="1100" dirty="0">
                  <a:cs typeface="Arial"/>
                </a:rPr>
                <a:t>  </a:t>
              </a:r>
              <a:r>
                <a:rPr lang="ko-KR" altLang="en-US" sz="1100" dirty="0">
                  <a:cs typeface="Arial"/>
                </a:rPr>
                <a:t>이</a:t>
              </a:r>
              <a:r>
                <a:rPr lang="ko-KR" sz="1100" dirty="0">
                  <a:cs typeface="Arial"/>
                </a:rPr>
                <a:t>**</a:t>
              </a:r>
              <a:r>
                <a:rPr lang="ko-KR" altLang="en-US" sz="1100" dirty="0">
                  <a:cs typeface="Arial"/>
                </a:rPr>
                <a:t>            </a:t>
              </a:r>
              <a:r>
                <a:rPr lang="ko-KR" altLang="en-US" sz="1100" dirty="0">
                  <a:solidFill>
                    <a:srgbClr val="FF0000"/>
                  </a:solidFill>
                  <a:cs typeface="Arial"/>
                </a:rPr>
                <a:t>위험</a:t>
              </a:r>
            </a:p>
            <a:p>
              <a:r>
                <a:rPr lang="en-US" altLang="en-US" sz="1100" dirty="0">
                  <a:solidFill>
                    <a:srgbClr val="000000"/>
                  </a:solidFill>
                  <a:cs typeface="Arial"/>
                </a:rPr>
                <a:t>4</a:t>
              </a:r>
              <a:r>
                <a:rPr lang="ko-KR" sz="1100" dirty="0">
                  <a:solidFill>
                    <a:srgbClr val="000000"/>
                  </a:solidFill>
                  <a:cs typeface="Arial"/>
                </a:rPr>
                <a:t>  </a:t>
              </a:r>
              <a:r>
                <a:rPr lang="ko-KR" altLang="en-US" sz="1100" dirty="0">
                  <a:solidFill>
                    <a:srgbClr val="000000"/>
                  </a:solidFill>
                  <a:cs typeface="Arial"/>
                </a:rPr>
                <a:t>김</a:t>
              </a:r>
              <a:r>
                <a:rPr lang="ko-KR" sz="1100" dirty="0">
                  <a:solidFill>
                    <a:srgbClr val="000000"/>
                  </a:solidFill>
                  <a:cs typeface="Arial"/>
                </a:rPr>
                <a:t>**</a:t>
              </a:r>
              <a:r>
                <a:rPr lang="ko-KR" altLang="en-US" sz="1100" dirty="0">
                  <a:solidFill>
                    <a:srgbClr val="000000"/>
                  </a:solidFill>
                  <a:cs typeface="Arial"/>
                </a:rPr>
                <a:t>            정상</a:t>
              </a:r>
              <a:endParaRPr lang="ko-KR" sz="1100" dirty="0">
                <a:solidFill>
                  <a:srgbClr val="000000"/>
                </a:solidFill>
                <a:cs typeface="Arial"/>
              </a:endParaRPr>
            </a:p>
            <a:p>
              <a:r>
                <a:rPr lang="ko-KR" altLang="en-US" sz="1100" dirty="0">
                  <a:solidFill>
                    <a:srgbClr val="000000"/>
                  </a:solidFill>
                  <a:cs typeface="Arial"/>
                </a:rPr>
                <a:t>5</a:t>
              </a:r>
              <a:r>
                <a:rPr lang="ko-KR" sz="1100" dirty="0">
                  <a:cs typeface="Arial"/>
                </a:rPr>
                <a:t>  윤**</a:t>
              </a:r>
              <a:r>
                <a:rPr lang="ko-KR" altLang="en-US" sz="1100" dirty="0">
                  <a:cs typeface="Arial"/>
                </a:rPr>
                <a:t>            정상</a:t>
              </a:r>
              <a:endParaRPr lang="ko-KR" sz="1100" dirty="0">
                <a:cs typeface="Arial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6FF863-B4FE-49A3-BDFC-23CFA20DAC73}"/>
              </a:ext>
            </a:extLst>
          </p:cNvPr>
          <p:cNvSpPr txBox="1"/>
          <p:nvPr/>
        </p:nvSpPr>
        <p:spPr>
          <a:xfrm>
            <a:off x="1244702" y="1517983"/>
            <a:ext cx="3556235" cy="830997"/>
          </a:xfrm>
          <a:custGeom>
            <a:avLst/>
            <a:gdLst>
              <a:gd name="connsiteX0" fmla="*/ 0 w 5682311"/>
              <a:gd name="connsiteY0" fmla="*/ 0 h 707886"/>
              <a:gd name="connsiteX1" fmla="*/ 5682311 w 5682311"/>
              <a:gd name="connsiteY1" fmla="*/ 0 h 707886"/>
              <a:gd name="connsiteX2" fmla="*/ 5682311 w 5682311"/>
              <a:gd name="connsiteY2" fmla="*/ 707886 h 707886"/>
              <a:gd name="connsiteX3" fmla="*/ 0 w 5682311"/>
              <a:gd name="connsiteY3" fmla="*/ 707886 h 707886"/>
              <a:gd name="connsiteX4" fmla="*/ 0 w 5682311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11" h="707886" fill="none" extrusionOk="0">
                <a:moveTo>
                  <a:pt x="0" y="0"/>
                </a:moveTo>
                <a:cubicBezTo>
                  <a:pt x="1535271" y="-149972"/>
                  <a:pt x="3776164" y="85198"/>
                  <a:pt x="5682311" y="0"/>
                </a:cubicBezTo>
                <a:cubicBezTo>
                  <a:pt x="5691120" y="235437"/>
                  <a:pt x="5620092" y="523879"/>
                  <a:pt x="5682311" y="707886"/>
                </a:cubicBezTo>
                <a:cubicBezTo>
                  <a:pt x="5072312" y="799262"/>
                  <a:pt x="1742881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5682311" h="707886" stroke="0" extrusionOk="0">
                <a:moveTo>
                  <a:pt x="0" y="0"/>
                </a:moveTo>
                <a:cubicBezTo>
                  <a:pt x="1490914" y="-113254"/>
                  <a:pt x="3179848" y="102601"/>
                  <a:pt x="5682311" y="0"/>
                </a:cubicBezTo>
                <a:cubicBezTo>
                  <a:pt x="5737639" y="333785"/>
                  <a:pt x="5702982" y="515379"/>
                  <a:pt x="5682311" y="707886"/>
                </a:cubicBezTo>
                <a:cubicBezTo>
                  <a:pt x="4587116" y="763696"/>
                  <a:pt x="1855103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chemeClr val="accent6">
              <a:alpha val="50670"/>
            </a:schemeClr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589642"/>
          </a:effectLst>
        </p:spPr>
        <p:txBody>
          <a:bodyPr wrap="square" lIns="137160" tIns="137160" rIns="137160" bIns="137160" anchor="ctr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환자의 패혈증 위험도에 대해 빠르게 알려 즉각 조치 가능</a:t>
            </a:r>
            <a:endParaRPr lang="ko-KR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7F7B462F-9EFE-4DC2-A72A-676C2F1B89D4}"/>
              </a:ext>
            </a:extLst>
          </p:cNvPr>
          <p:cNvSpPr/>
          <p:nvPr/>
        </p:nvSpPr>
        <p:spPr>
          <a:xfrm>
            <a:off x="6520949" y="4161828"/>
            <a:ext cx="1587518" cy="1356549"/>
          </a:xfrm>
          <a:prstGeom prst="hexagon">
            <a:avLst/>
          </a:prstGeom>
          <a:solidFill>
            <a:srgbClr val="4ED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>
                <a:cs typeface="Arial"/>
              </a:rPr>
              <a:t>사전</a:t>
            </a:r>
          </a:p>
          <a:p>
            <a:pPr algn="ctr"/>
            <a:r>
              <a:rPr lang="ko-KR" altLang="en-US" sz="2400" dirty="0">
                <a:cs typeface="Arial"/>
              </a:rPr>
              <a:t>학습</a:t>
            </a: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23417926-CD51-413A-97B6-6CACAD32A555}"/>
              </a:ext>
            </a:extLst>
          </p:cNvPr>
          <p:cNvSpPr/>
          <p:nvPr/>
        </p:nvSpPr>
        <p:spPr>
          <a:xfrm>
            <a:off x="7762727" y="3484495"/>
            <a:ext cx="1596925" cy="1365956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>
                <a:cs typeface="Arial"/>
              </a:rPr>
              <a:t>전이</a:t>
            </a:r>
          </a:p>
          <a:p>
            <a:pPr algn="ctr"/>
            <a:r>
              <a:rPr lang="ko-KR" altLang="en-US" sz="2400" dirty="0">
                <a:cs typeface="Arial"/>
              </a:rPr>
              <a:t>학습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B1FC7F-25F1-44DB-80C4-728E7C96EB39}"/>
              </a:ext>
            </a:extLst>
          </p:cNvPr>
          <p:cNvSpPr txBox="1"/>
          <p:nvPr/>
        </p:nvSpPr>
        <p:spPr>
          <a:xfrm>
            <a:off x="6669946" y="1594351"/>
            <a:ext cx="4092458" cy="830997"/>
          </a:xfrm>
          <a:custGeom>
            <a:avLst/>
            <a:gdLst>
              <a:gd name="connsiteX0" fmla="*/ 0 w 5682311"/>
              <a:gd name="connsiteY0" fmla="*/ 0 h 707886"/>
              <a:gd name="connsiteX1" fmla="*/ 5682311 w 5682311"/>
              <a:gd name="connsiteY1" fmla="*/ 0 h 707886"/>
              <a:gd name="connsiteX2" fmla="*/ 5682311 w 5682311"/>
              <a:gd name="connsiteY2" fmla="*/ 707886 h 707886"/>
              <a:gd name="connsiteX3" fmla="*/ 0 w 5682311"/>
              <a:gd name="connsiteY3" fmla="*/ 707886 h 707886"/>
              <a:gd name="connsiteX4" fmla="*/ 0 w 5682311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11" h="707886" fill="none" extrusionOk="0">
                <a:moveTo>
                  <a:pt x="0" y="0"/>
                </a:moveTo>
                <a:cubicBezTo>
                  <a:pt x="1535271" y="-149972"/>
                  <a:pt x="3776164" y="85198"/>
                  <a:pt x="5682311" y="0"/>
                </a:cubicBezTo>
                <a:cubicBezTo>
                  <a:pt x="5691120" y="235437"/>
                  <a:pt x="5620092" y="523879"/>
                  <a:pt x="5682311" y="707886"/>
                </a:cubicBezTo>
                <a:cubicBezTo>
                  <a:pt x="5072312" y="799262"/>
                  <a:pt x="1742881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5682311" h="707886" stroke="0" extrusionOk="0">
                <a:moveTo>
                  <a:pt x="0" y="0"/>
                </a:moveTo>
                <a:cubicBezTo>
                  <a:pt x="1490914" y="-113254"/>
                  <a:pt x="3179848" y="102601"/>
                  <a:pt x="5682311" y="0"/>
                </a:cubicBezTo>
                <a:cubicBezTo>
                  <a:pt x="5737639" y="333785"/>
                  <a:pt x="5702982" y="515379"/>
                  <a:pt x="5682311" y="707886"/>
                </a:cubicBezTo>
                <a:cubicBezTo>
                  <a:pt x="4587116" y="763696"/>
                  <a:pt x="1855103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747582"/>
          </a:effectLst>
        </p:spPr>
        <p:txBody>
          <a:bodyPr wrap="square" lIns="137160" tIns="137160" rIns="137160" bIns="137160" anchor="ctr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사전학습 - 전이학습 모델을 </a:t>
            </a:r>
            <a:endParaRPr 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다른 질환에 적용하여 사용 가능하다.</a:t>
            </a:r>
            <a:endParaRPr 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7EE6DCF-338F-4C74-B2C2-C9CAA4B96EEB}"/>
              </a:ext>
            </a:extLst>
          </p:cNvPr>
          <p:cNvSpPr/>
          <p:nvPr/>
        </p:nvSpPr>
        <p:spPr>
          <a:xfrm>
            <a:off x="9234820" y="4559924"/>
            <a:ext cx="686779" cy="45641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2" descr="클립아트, 폰트, 만화 영화, 그래픽이(가) 표시된 사진  자동 생성된 설명">
            <a:extLst>
              <a:ext uri="{FF2B5EF4-FFF2-40B4-BE49-F238E27FC236}">
                <a16:creationId xmlns:a16="http://schemas.microsoft.com/office/drawing/2014/main" id="{06150182-2203-4F92-9EE2-9227E07EBD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041" t="669" r="41808" b="63879"/>
          <a:stretch/>
        </p:blipFill>
        <p:spPr>
          <a:xfrm>
            <a:off x="10013380" y="4293989"/>
            <a:ext cx="1006608" cy="9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05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4.2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출처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B9A92-C1A8-406E-9085-00319DB0E555}"/>
              </a:ext>
            </a:extLst>
          </p:cNvPr>
          <p:cNvSpPr txBox="1"/>
          <p:nvPr/>
        </p:nvSpPr>
        <p:spPr>
          <a:xfrm>
            <a:off x="235185" y="2041407"/>
            <a:ext cx="117310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Arial"/>
              </a:rPr>
              <a:t>당뇨증가 : 의협신문 </a:t>
            </a:r>
            <a:r>
              <a:rPr lang="ko-KR">
                <a:ea typeface="+mn-lt"/>
                <a:cs typeface="+mn-lt"/>
                <a:hlinkClick r:id="rId2"/>
              </a:rPr>
              <a:t>https://www.doctorsnews.co.kr/news/articleView.html?idxno=146606</a:t>
            </a:r>
            <a:endParaRPr lang="ko-KR" altLang="en-US">
              <a:ea typeface="+mn-lt"/>
              <a:cs typeface="+mn-lt"/>
            </a:endParaRPr>
          </a:p>
          <a:p>
            <a:endParaRPr lang="ko-KR">
              <a:cs typeface="Arial"/>
            </a:endParaRPr>
          </a:p>
          <a:p>
            <a:r>
              <a:rPr lang="ko-KR" altLang="en-US">
                <a:cs typeface="Arial"/>
              </a:rPr>
              <a:t>고령증가 : 통계청 </a:t>
            </a:r>
            <a:r>
              <a:rPr lang="ko-KR">
                <a:ea typeface="+mn-lt"/>
                <a:cs typeface="+mn-lt"/>
                <a:hlinkClick r:id="rId3"/>
              </a:rPr>
              <a:t>https://kiri.or.kr/PDF/weeklytrend/20221011/trend20221011_4.pdf</a:t>
            </a:r>
            <a:endParaRPr lang="ko-KR">
              <a:ea typeface="+mn-lt"/>
              <a:cs typeface="+mn-lt"/>
            </a:endParaRPr>
          </a:p>
          <a:p>
            <a:endParaRPr lang="ko-KR">
              <a:cs typeface="Arial"/>
            </a:endParaRPr>
          </a:p>
          <a:p>
            <a:r>
              <a:rPr lang="ko-KR" altLang="en-US">
                <a:cs typeface="Arial"/>
              </a:rPr>
              <a:t>패혈증시장증가 : </a:t>
            </a:r>
            <a:r>
              <a:rPr lang="ko-KR" altLang="en-US" err="1">
                <a:cs typeface="Arial"/>
              </a:rPr>
              <a:t>링트인</a:t>
            </a:r>
            <a:r>
              <a:rPr lang="ko-KR" altLang="en-US">
                <a:cs typeface="Arial"/>
              </a:rPr>
              <a:t> </a:t>
            </a:r>
            <a:r>
              <a:rPr lang="ko-KR">
                <a:ea typeface="+mn-lt"/>
                <a:cs typeface="+mn-lt"/>
                <a:hlinkClick r:id="rId4"/>
              </a:rPr>
              <a:t>https://kr.linkedin.com/pulse/sepsis-diagnostics-market-tushar-jane</a:t>
            </a:r>
          </a:p>
          <a:p>
            <a:endParaRPr lang="ko-K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6893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0B0805D-FF4B-4710-8D4D-AF57293B79FE}"/>
              </a:ext>
            </a:extLst>
          </p:cNvPr>
          <p:cNvSpPr txBox="1"/>
          <p:nvPr/>
        </p:nvSpPr>
        <p:spPr>
          <a:xfrm>
            <a:off x="3695341" y="2449936"/>
            <a:ext cx="48013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/>
              <a:t>감사합니다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5D884-F526-4255-8C23-E3B7DAC192A0}"/>
              </a:ext>
            </a:extLst>
          </p:cNvPr>
          <p:cNvSpPr txBox="1"/>
          <p:nvPr/>
        </p:nvSpPr>
        <p:spPr>
          <a:xfrm>
            <a:off x="5153753" y="3815728"/>
            <a:ext cx="1884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Thank You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79964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배경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5D06D-3883-4354-AC30-095135EE381E}"/>
              </a:ext>
            </a:extLst>
          </p:cNvPr>
          <p:cNvSpPr txBox="1"/>
          <p:nvPr/>
        </p:nvSpPr>
        <p:spPr>
          <a:xfrm>
            <a:off x="2440485" y="849090"/>
            <a:ext cx="7963664" cy="1138773"/>
          </a:xfrm>
          <a:custGeom>
            <a:avLst/>
            <a:gdLst>
              <a:gd name="connsiteX0" fmla="*/ 0 w 4101867"/>
              <a:gd name="connsiteY0" fmla="*/ 0 h 707886"/>
              <a:gd name="connsiteX1" fmla="*/ 4101867 w 4101867"/>
              <a:gd name="connsiteY1" fmla="*/ 0 h 707886"/>
              <a:gd name="connsiteX2" fmla="*/ 4101867 w 4101867"/>
              <a:gd name="connsiteY2" fmla="*/ 707886 h 707886"/>
              <a:gd name="connsiteX3" fmla="*/ 0 w 4101867"/>
              <a:gd name="connsiteY3" fmla="*/ 707886 h 707886"/>
              <a:gd name="connsiteX4" fmla="*/ 0 w 4101867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1867" h="707886" fill="none" extrusionOk="0">
                <a:moveTo>
                  <a:pt x="0" y="0"/>
                </a:moveTo>
                <a:cubicBezTo>
                  <a:pt x="907739" y="-149972"/>
                  <a:pt x="3066057" y="85198"/>
                  <a:pt x="4101867" y="0"/>
                </a:cubicBezTo>
                <a:cubicBezTo>
                  <a:pt x="4110676" y="235437"/>
                  <a:pt x="4039648" y="523879"/>
                  <a:pt x="4101867" y="707886"/>
                </a:cubicBezTo>
                <a:cubicBezTo>
                  <a:pt x="3285667" y="799262"/>
                  <a:pt x="674243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4101867" h="707886" stroke="0" extrusionOk="0">
                <a:moveTo>
                  <a:pt x="0" y="0"/>
                </a:moveTo>
                <a:cubicBezTo>
                  <a:pt x="1007453" y="-113254"/>
                  <a:pt x="3253294" y="102601"/>
                  <a:pt x="4101867" y="0"/>
                </a:cubicBezTo>
                <a:cubicBezTo>
                  <a:pt x="4157195" y="333785"/>
                  <a:pt x="4122538" y="515379"/>
                  <a:pt x="4101867" y="707886"/>
                </a:cubicBezTo>
                <a:cubicBezTo>
                  <a:pt x="2900869" y="763696"/>
                  <a:pt x="580029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chemeClr val="accent6">
              <a:alpha val="0"/>
            </a:schemeClr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1270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algn="ctr">
              <a:defRPr/>
            </a:pPr>
            <a:r>
              <a:rPr lang="ko-KR" altLang="en-US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우리 것 주목하는 데이터</a:t>
            </a:r>
            <a:r>
              <a:rPr lang="en-US" altLang="ko-KR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:</a:t>
            </a:r>
            <a:br>
              <a:rPr lang="en-US" altLang="ko-KR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</a:br>
            <a:r>
              <a:rPr lang="en-US" altLang="ko-KR" sz="28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MyData</a:t>
            </a:r>
            <a:r>
              <a:rPr lang="ko-KR" altLang="en-US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기반 의료 빅데이터</a:t>
            </a:r>
            <a:endParaRPr 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8FDBE2A-7443-83B2-B117-4A47792D2F74}"/>
              </a:ext>
            </a:extLst>
          </p:cNvPr>
          <p:cNvSpPr txBox="1"/>
          <p:nvPr/>
        </p:nvSpPr>
        <p:spPr>
          <a:xfrm>
            <a:off x="816313" y="2841280"/>
            <a:ext cx="5083042" cy="1384995"/>
          </a:xfrm>
          <a:custGeom>
            <a:avLst/>
            <a:gdLst>
              <a:gd name="connsiteX0" fmla="*/ 0 w 2436756"/>
              <a:gd name="connsiteY0" fmla="*/ 0 h 707886"/>
              <a:gd name="connsiteX1" fmla="*/ 2436756 w 2436756"/>
              <a:gd name="connsiteY1" fmla="*/ 0 h 707886"/>
              <a:gd name="connsiteX2" fmla="*/ 2436756 w 2436756"/>
              <a:gd name="connsiteY2" fmla="*/ 707886 h 707886"/>
              <a:gd name="connsiteX3" fmla="*/ 0 w 2436756"/>
              <a:gd name="connsiteY3" fmla="*/ 707886 h 707886"/>
              <a:gd name="connsiteX4" fmla="*/ 0 w 24367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756" h="707886" fill="none" extrusionOk="0">
                <a:moveTo>
                  <a:pt x="0" y="0"/>
                </a:moveTo>
                <a:cubicBezTo>
                  <a:pt x="1194137" y="-149972"/>
                  <a:pt x="1303140" y="85198"/>
                  <a:pt x="2436756" y="0"/>
                </a:cubicBezTo>
                <a:cubicBezTo>
                  <a:pt x="2445565" y="235437"/>
                  <a:pt x="2374537" y="523879"/>
                  <a:pt x="2436756" y="707886"/>
                </a:cubicBezTo>
                <a:cubicBezTo>
                  <a:pt x="1301031" y="799262"/>
                  <a:pt x="368919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2436756" h="707886" stroke="0" extrusionOk="0">
                <a:moveTo>
                  <a:pt x="0" y="0"/>
                </a:moveTo>
                <a:cubicBezTo>
                  <a:pt x="349293" y="-113254"/>
                  <a:pt x="1946968" y="102601"/>
                  <a:pt x="2436756" y="0"/>
                </a:cubicBezTo>
                <a:cubicBezTo>
                  <a:pt x="2492084" y="333785"/>
                  <a:pt x="2457427" y="515379"/>
                  <a:pt x="2436756" y="707886"/>
                </a:cubicBezTo>
                <a:cubicBezTo>
                  <a:pt x="1247156" y="763696"/>
                  <a:pt x="999638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ffectLst>
            <a:softEdge rad="127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lvl="0">
              <a:defRPr/>
            </a:pPr>
            <a:r>
              <a:rPr lang="en-US" altLang="ko-KR" b="1" i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MyData</a:t>
            </a:r>
            <a:endParaRPr lang="en-US" altLang="ko-KR" b="1" i="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ko-KR" altLang="en-US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목적 </a:t>
            </a:r>
            <a:r>
              <a:rPr lang="en-US" altLang="ko-KR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: </a:t>
            </a:r>
            <a:r>
              <a:rPr lang="ko-KR" altLang="en-US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모든 국민의 </a:t>
            </a:r>
            <a:r>
              <a:rPr lang="ko-KR" altLang="en-US" b="1" i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빅데이터과</a:t>
            </a:r>
            <a:r>
              <a:rPr lang="ko-KR" altLang="en-US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연결과 활용</a:t>
            </a:r>
            <a:endParaRPr lang="en-US" altLang="ko-KR" b="1" i="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현재 진행 되었나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…</a:t>
            </a:r>
            <a:endParaRPr lang="en-US" altLang="ko-KR" b="1" i="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2F00-000E-10BD-0482-9F7C01B131AB}"/>
              </a:ext>
            </a:extLst>
          </p:cNvPr>
          <p:cNvSpPr txBox="1"/>
          <p:nvPr/>
        </p:nvSpPr>
        <p:spPr>
          <a:xfrm>
            <a:off x="6643686" y="2967335"/>
            <a:ext cx="6110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현재 </a:t>
            </a:r>
            <a:r>
              <a:rPr lang="en-US" altLang="ko-KR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: </a:t>
            </a:r>
            <a:r>
              <a:rPr lang="ko-KR" altLang="en-US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금융 분야만</a:t>
            </a:r>
            <a:r>
              <a:rPr lang="en-US" altLang="ko-KR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…</a:t>
            </a:r>
          </a:p>
          <a:p>
            <a:pPr lvl="0">
              <a:defRPr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향후</a:t>
            </a:r>
            <a:r>
              <a:rPr lang="ko-KR" altLang="en-US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: </a:t>
            </a:r>
            <a:r>
              <a:rPr lang="ko-KR" altLang="en-US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전분야 </a:t>
            </a:r>
            <a:r>
              <a:rPr lang="en-US" altLang="ko-KR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(</a:t>
            </a:r>
            <a:r>
              <a:rPr lang="ko-KR" altLang="en-US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대표적으로 의료</a:t>
            </a:r>
            <a:r>
              <a:rPr lang="en-US" altLang="ko-KR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)</a:t>
            </a:r>
            <a:endParaRPr lang="ko-KR" altLang="en-US" b="1" i="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094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개요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5D06D-3883-4354-AC30-095135EE381E}"/>
              </a:ext>
            </a:extLst>
          </p:cNvPr>
          <p:cNvSpPr txBox="1"/>
          <p:nvPr/>
        </p:nvSpPr>
        <p:spPr>
          <a:xfrm>
            <a:off x="2440485" y="849090"/>
            <a:ext cx="7963664" cy="1138773"/>
          </a:xfrm>
          <a:custGeom>
            <a:avLst/>
            <a:gdLst>
              <a:gd name="connsiteX0" fmla="*/ 0 w 4101867"/>
              <a:gd name="connsiteY0" fmla="*/ 0 h 707886"/>
              <a:gd name="connsiteX1" fmla="*/ 4101867 w 4101867"/>
              <a:gd name="connsiteY1" fmla="*/ 0 h 707886"/>
              <a:gd name="connsiteX2" fmla="*/ 4101867 w 4101867"/>
              <a:gd name="connsiteY2" fmla="*/ 707886 h 707886"/>
              <a:gd name="connsiteX3" fmla="*/ 0 w 4101867"/>
              <a:gd name="connsiteY3" fmla="*/ 707886 h 707886"/>
              <a:gd name="connsiteX4" fmla="*/ 0 w 4101867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1867" h="707886" fill="none" extrusionOk="0">
                <a:moveTo>
                  <a:pt x="0" y="0"/>
                </a:moveTo>
                <a:cubicBezTo>
                  <a:pt x="907739" y="-149972"/>
                  <a:pt x="3066057" y="85198"/>
                  <a:pt x="4101867" y="0"/>
                </a:cubicBezTo>
                <a:cubicBezTo>
                  <a:pt x="4110676" y="235437"/>
                  <a:pt x="4039648" y="523879"/>
                  <a:pt x="4101867" y="707886"/>
                </a:cubicBezTo>
                <a:cubicBezTo>
                  <a:pt x="3285667" y="799262"/>
                  <a:pt x="674243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4101867" h="707886" stroke="0" extrusionOk="0">
                <a:moveTo>
                  <a:pt x="0" y="0"/>
                </a:moveTo>
                <a:cubicBezTo>
                  <a:pt x="1007453" y="-113254"/>
                  <a:pt x="3253294" y="102601"/>
                  <a:pt x="4101867" y="0"/>
                </a:cubicBezTo>
                <a:cubicBezTo>
                  <a:pt x="4157195" y="333785"/>
                  <a:pt x="4122538" y="515379"/>
                  <a:pt x="4101867" y="707886"/>
                </a:cubicBezTo>
                <a:cubicBezTo>
                  <a:pt x="2900869" y="763696"/>
                  <a:pt x="580029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chemeClr val="accent6">
              <a:alpha val="0"/>
            </a:schemeClr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1270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algn="ctr">
              <a:defRPr/>
            </a:pPr>
            <a:r>
              <a:rPr lang="ko-KR" altLang="en-US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목표 </a:t>
            </a:r>
            <a:r>
              <a:rPr lang="en-US" altLang="ko-KR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: </a:t>
            </a:r>
            <a:r>
              <a:rPr lang="ko-KR" altLang="en-US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병원 의료 빅데이터를 활용하는</a:t>
            </a:r>
            <a:br>
              <a:rPr lang="en-US" altLang="ko-KR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</a:br>
            <a:r>
              <a:rPr lang="ko-KR" altLang="en-US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인공지능 모델로 개인화 의료 서비스 실험</a:t>
            </a:r>
            <a:r>
              <a:rPr lang="en-US" altLang="ko-KR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/</a:t>
            </a:r>
            <a:r>
              <a:rPr lang="ko-KR" altLang="en-US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구현</a:t>
            </a:r>
            <a:endParaRPr 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8FDBE2A-7443-83B2-B117-4A47792D2F74}"/>
              </a:ext>
            </a:extLst>
          </p:cNvPr>
          <p:cNvSpPr txBox="1"/>
          <p:nvPr/>
        </p:nvSpPr>
        <p:spPr>
          <a:xfrm>
            <a:off x="816313" y="2564283"/>
            <a:ext cx="5407506" cy="1938992"/>
          </a:xfrm>
          <a:custGeom>
            <a:avLst/>
            <a:gdLst>
              <a:gd name="connsiteX0" fmla="*/ 0 w 2436756"/>
              <a:gd name="connsiteY0" fmla="*/ 0 h 707886"/>
              <a:gd name="connsiteX1" fmla="*/ 2436756 w 2436756"/>
              <a:gd name="connsiteY1" fmla="*/ 0 h 707886"/>
              <a:gd name="connsiteX2" fmla="*/ 2436756 w 2436756"/>
              <a:gd name="connsiteY2" fmla="*/ 707886 h 707886"/>
              <a:gd name="connsiteX3" fmla="*/ 0 w 2436756"/>
              <a:gd name="connsiteY3" fmla="*/ 707886 h 707886"/>
              <a:gd name="connsiteX4" fmla="*/ 0 w 24367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756" h="707886" fill="none" extrusionOk="0">
                <a:moveTo>
                  <a:pt x="0" y="0"/>
                </a:moveTo>
                <a:cubicBezTo>
                  <a:pt x="1194137" y="-149972"/>
                  <a:pt x="1303140" y="85198"/>
                  <a:pt x="2436756" y="0"/>
                </a:cubicBezTo>
                <a:cubicBezTo>
                  <a:pt x="2445565" y="235437"/>
                  <a:pt x="2374537" y="523879"/>
                  <a:pt x="2436756" y="707886"/>
                </a:cubicBezTo>
                <a:cubicBezTo>
                  <a:pt x="1301031" y="799262"/>
                  <a:pt x="368919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2436756" h="707886" stroke="0" extrusionOk="0">
                <a:moveTo>
                  <a:pt x="0" y="0"/>
                </a:moveTo>
                <a:cubicBezTo>
                  <a:pt x="349293" y="-113254"/>
                  <a:pt x="1946968" y="102601"/>
                  <a:pt x="2436756" y="0"/>
                </a:cubicBezTo>
                <a:cubicBezTo>
                  <a:pt x="2492084" y="333785"/>
                  <a:pt x="2457427" y="515379"/>
                  <a:pt x="2436756" y="707886"/>
                </a:cubicBezTo>
                <a:cubicBezTo>
                  <a:pt x="1247156" y="763696"/>
                  <a:pt x="999638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ffectLst>
            <a:softEdge rad="127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개인화 의료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(personalized medicine) /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맞춤의료</a:t>
            </a:r>
            <a:endParaRPr lang="en-US" altLang="ko-KR" b="1" i="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데이터에 기반하여 진단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/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치료를 환자 특성에 맞게 적용하는 것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.</a:t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(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예시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DF4B589-E2F5-EF6F-CF2A-D570ADD7EAEC}"/>
              </a:ext>
            </a:extLst>
          </p:cNvPr>
          <p:cNvSpPr txBox="1"/>
          <p:nvPr/>
        </p:nvSpPr>
        <p:spPr>
          <a:xfrm>
            <a:off x="816312" y="4958664"/>
            <a:ext cx="10598939" cy="830997"/>
          </a:xfrm>
          <a:custGeom>
            <a:avLst/>
            <a:gdLst>
              <a:gd name="connsiteX0" fmla="*/ 0 w 2436756"/>
              <a:gd name="connsiteY0" fmla="*/ 0 h 707886"/>
              <a:gd name="connsiteX1" fmla="*/ 2436756 w 2436756"/>
              <a:gd name="connsiteY1" fmla="*/ 0 h 707886"/>
              <a:gd name="connsiteX2" fmla="*/ 2436756 w 2436756"/>
              <a:gd name="connsiteY2" fmla="*/ 707886 h 707886"/>
              <a:gd name="connsiteX3" fmla="*/ 0 w 2436756"/>
              <a:gd name="connsiteY3" fmla="*/ 707886 h 707886"/>
              <a:gd name="connsiteX4" fmla="*/ 0 w 24367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756" h="707886" fill="none" extrusionOk="0">
                <a:moveTo>
                  <a:pt x="0" y="0"/>
                </a:moveTo>
                <a:cubicBezTo>
                  <a:pt x="1194137" y="-149972"/>
                  <a:pt x="1303140" y="85198"/>
                  <a:pt x="2436756" y="0"/>
                </a:cubicBezTo>
                <a:cubicBezTo>
                  <a:pt x="2445565" y="235437"/>
                  <a:pt x="2374537" y="523879"/>
                  <a:pt x="2436756" y="707886"/>
                </a:cubicBezTo>
                <a:cubicBezTo>
                  <a:pt x="1301031" y="799262"/>
                  <a:pt x="368919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2436756" h="707886" stroke="0" extrusionOk="0">
                <a:moveTo>
                  <a:pt x="0" y="0"/>
                </a:moveTo>
                <a:cubicBezTo>
                  <a:pt x="349293" y="-113254"/>
                  <a:pt x="1946968" y="102601"/>
                  <a:pt x="2436756" y="0"/>
                </a:cubicBezTo>
                <a:cubicBezTo>
                  <a:pt x="2492084" y="333785"/>
                  <a:pt x="2457427" y="515379"/>
                  <a:pt x="2436756" y="707886"/>
                </a:cubicBezTo>
                <a:cubicBezTo>
                  <a:pt x="1247156" y="763696"/>
                  <a:pt x="999638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ffectLst>
            <a:softEdge rad="127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우리는 공개 병원 데이터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(MIMIC)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로 시나리오를 분석 실험하고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, MVP(minimum viable product)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서비스를 개발하였다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.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29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개요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5D06D-3883-4354-AC30-095135EE381E}"/>
              </a:ext>
            </a:extLst>
          </p:cNvPr>
          <p:cNvSpPr txBox="1"/>
          <p:nvPr/>
        </p:nvSpPr>
        <p:spPr>
          <a:xfrm>
            <a:off x="2440485" y="849090"/>
            <a:ext cx="7963664" cy="1138773"/>
          </a:xfrm>
          <a:custGeom>
            <a:avLst/>
            <a:gdLst>
              <a:gd name="connsiteX0" fmla="*/ 0 w 4101867"/>
              <a:gd name="connsiteY0" fmla="*/ 0 h 707886"/>
              <a:gd name="connsiteX1" fmla="*/ 4101867 w 4101867"/>
              <a:gd name="connsiteY1" fmla="*/ 0 h 707886"/>
              <a:gd name="connsiteX2" fmla="*/ 4101867 w 4101867"/>
              <a:gd name="connsiteY2" fmla="*/ 707886 h 707886"/>
              <a:gd name="connsiteX3" fmla="*/ 0 w 4101867"/>
              <a:gd name="connsiteY3" fmla="*/ 707886 h 707886"/>
              <a:gd name="connsiteX4" fmla="*/ 0 w 4101867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1867" h="707886" fill="none" extrusionOk="0">
                <a:moveTo>
                  <a:pt x="0" y="0"/>
                </a:moveTo>
                <a:cubicBezTo>
                  <a:pt x="907739" y="-149972"/>
                  <a:pt x="3066057" y="85198"/>
                  <a:pt x="4101867" y="0"/>
                </a:cubicBezTo>
                <a:cubicBezTo>
                  <a:pt x="4110676" y="235437"/>
                  <a:pt x="4039648" y="523879"/>
                  <a:pt x="4101867" y="707886"/>
                </a:cubicBezTo>
                <a:cubicBezTo>
                  <a:pt x="3285667" y="799262"/>
                  <a:pt x="674243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4101867" h="707886" stroke="0" extrusionOk="0">
                <a:moveTo>
                  <a:pt x="0" y="0"/>
                </a:moveTo>
                <a:cubicBezTo>
                  <a:pt x="1007453" y="-113254"/>
                  <a:pt x="3253294" y="102601"/>
                  <a:pt x="4101867" y="0"/>
                </a:cubicBezTo>
                <a:cubicBezTo>
                  <a:pt x="4157195" y="333785"/>
                  <a:pt x="4122538" y="515379"/>
                  <a:pt x="4101867" y="707886"/>
                </a:cubicBezTo>
                <a:cubicBezTo>
                  <a:pt x="2900869" y="763696"/>
                  <a:pt x="580029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chemeClr val="accent6">
              <a:alpha val="0"/>
            </a:schemeClr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1270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algn="ctr">
              <a:defRPr/>
            </a:pPr>
            <a:r>
              <a:rPr lang="ko-KR" altLang="en-US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목표 </a:t>
            </a:r>
            <a:r>
              <a:rPr lang="en-US" altLang="ko-KR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: </a:t>
            </a:r>
            <a:r>
              <a:rPr lang="ko-KR" altLang="en-US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병원 의료 빅데이터를 활용하는</a:t>
            </a:r>
            <a:br>
              <a:rPr lang="en-US" altLang="ko-KR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</a:br>
            <a:r>
              <a:rPr lang="ko-KR" altLang="en-US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/>
              </a:rPr>
              <a:t>개인화 의료 서비스 실험</a:t>
            </a:r>
            <a:endParaRPr lang="ko-KR" altLang="ko-K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8FDBE2A-7443-83B2-B117-4A47792D2F74}"/>
              </a:ext>
            </a:extLst>
          </p:cNvPr>
          <p:cNvSpPr txBox="1"/>
          <p:nvPr/>
        </p:nvSpPr>
        <p:spPr>
          <a:xfrm>
            <a:off x="1794551" y="4610606"/>
            <a:ext cx="5407506" cy="1384995"/>
          </a:xfrm>
          <a:custGeom>
            <a:avLst/>
            <a:gdLst>
              <a:gd name="connsiteX0" fmla="*/ 0 w 2436756"/>
              <a:gd name="connsiteY0" fmla="*/ 0 h 707886"/>
              <a:gd name="connsiteX1" fmla="*/ 2436756 w 2436756"/>
              <a:gd name="connsiteY1" fmla="*/ 0 h 707886"/>
              <a:gd name="connsiteX2" fmla="*/ 2436756 w 2436756"/>
              <a:gd name="connsiteY2" fmla="*/ 707886 h 707886"/>
              <a:gd name="connsiteX3" fmla="*/ 0 w 2436756"/>
              <a:gd name="connsiteY3" fmla="*/ 707886 h 707886"/>
              <a:gd name="connsiteX4" fmla="*/ 0 w 24367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756" h="707886" fill="none" extrusionOk="0">
                <a:moveTo>
                  <a:pt x="0" y="0"/>
                </a:moveTo>
                <a:cubicBezTo>
                  <a:pt x="1194137" y="-149972"/>
                  <a:pt x="1303140" y="85198"/>
                  <a:pt x="2436756" y="0"/>
                </a:cubicBezTo>
                <a:cubicBezTo>
                  <a:pt x="2445565" y="235437"/>
                  <a:pt x="2374537" y="523879"/>
                  <a:pt x="2436756" y="707886"/>
                </a:cubicBezTo>
                <a:cubicBezTo>
                  <a:pt x="1301031" y="799262"/>
                  <a:pt x="368919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2436756" h="707886" stroke="0" extrusionOk="0">
                <a:moveTo>
                  <a:pt x="0" y="0"/>
                </a:moveTo>
                <a:cubicBezTo>
                  <a:pt x="349293" y="-113254"/>
                  <a:pt x="1946968" y="102601"/>
                  <a:pt x="2436756" y="0"/>
                </a:cubicBezTo>
                <a:cubicBezTo>
                  <a:pt x="2492084" y="333785"/>
                  <a:pt x="2457427" y="515379"/>
                  <a:pt x="2436756" y="707886"/>
                </a:cubicBezTo>
                <a:cubicBezTo>
                  <a:pt x="1247156" y="763696"/>
                  <a:pt x="999638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ffectLst>
            <a:softEdge rad="127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MIMIC-III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데이터셋을 활용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개인화 분석 실험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(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전이학습 기반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)</a:t>
            </a:r>
          </a:p>
          <a:p>
            <a:pPr lvl="0">
              <a:defRPr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서비스 구현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3CADD253-C21E-48FD-F40C-0AE700C96EA7}"/>
              </a:ext>
            </a:extLst>
          </p:cNvPr>
          <p:cNvSpPr txBox="1"/>
          <p:nvPr/>
        </p:nvSpPr>
        <p:spPr>
          <a:xfrm>
            <a:off x="968713" y="2855184"/>
            <a:ext cx="5407506" cy="1661993"/>
          </a:xfrm>
          <a:custGeom>
            <a:avLst/>
            <a:gdLst>
              <a:gd name="connsiteX0" fmla="*/ 0 w 2436756"/>
              <a:gd name="connsiteY0" fmla="*/ 0 h 707886"/>
              <a:gd name="connsiteX1" fmla="*/ 2436756 w 2436756"/>
              <a:gd name="connsiteY1" fmla="*/ 0 h 707886"/>
              <a:gd name="connsiteX2" fmla="*/ 2436756 w 2436756"/>
              <a:gd name="connsiteY2" fmla="*/ 707886 h 707886"/>
              <a:gd name="connsiteX3" fmla="*/ 0 w 2436756"/>
              <a:gd name="connsiteY3" fmla="*/ 707886 h 707886"/>
              <a:gd name="connsiteX4" fmla="*/ 0 w 24367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756" h="707886" fill="none" extrusionOk="0">
                <a:moveTo>
                  <a:pt x="0" y="0"/>
                </a:moveTo>
                <a:cubicBezTo>
                  <a:pt x="1194137" y="-149972"/>
                  <a:pt x="1303140" y="85198"/>
                  <a:pt x="2436756" y="0"/>
                </a:cubicBezTo>
                <a:cubicBezTo>
                  <a:pt x="2445565" y="235437"/>
                  <a:pt x="2374537" y="523879"/>
                  <a:pt x="2436756" y="707886"/>
                </a:cubicBezTo>
                <a:cubicBezTo>
                  <a:pt x="1301031" y="799262"/>
                  <a:pt x="368919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2436756" h="707886" stroke="0" extrusionOk="0">
                <a:moveTo>
                  <a:pt x="0" y="0"/>
                </a:moveTo>
                <a:cubicBezTo>
                  <a:pt x="349293" y="-113254"/>
                  <a:pt x="1946968" y="102601"/>
                  <a:pt x="2436756" y="0"/>
                </a:cubicBezTo>
                <a:cubicBezTo>
                  <a:pt x="2492084" y="333785"/>
                  <a:pt x="2457427" y="515379"/>
                  <a:pt x="2436756" y="707886"/>
                </a:cubicBezTo>
                <a:cubicBezTo>
                  <a:pt x="1247156" y="763696"/>
                  <a:pt x="999638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ffectLst>
            <a:softEdge rad="127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데이터 설명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개인화 분석 실험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(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전이학습 기반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)</a:t>
            </a:r>
          </a:p>
          <a:p>
            <a:pPr lvl="0">
              <a:defRPr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서비스 구현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90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Part</a:t>
            </a: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 </a:t>
            </a:r>
            <a:r>
              <a:rPr lang="en-US" altLang="ko-KR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1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A7F6EC-4A35-4377-AA73-092EFB706011}"/>
              </a:ext>
            </a:extLst>
          </p:cNvPr>
          <p:cNvGrpSpPr/>
          <p:nvPr/>
        </p:nvGrpSpPr>
        <p:grpSpPr>
          <a:xfrm>
            <a:off x="1305267" y="2483806"/>
            <a:ext cx="5187231" cy="2099938"/>
            <a:chOff x="527769" y="1728426"/>
            <a:chExt cx="5187231" cy="209993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7D7F40B-0C4A-486A-827E-F3EA29C08DB6}"/>
                </a:ext>
              </a:extLst>
            </p:cNvPr>
            <p:cNvGrpSpPr/>
            <p:nvPr/>
          </p:nvGrpSpPr>
          <p:grpSpPr>
            <a:xfrm>
              <a:off x="558064" y="3058923"/>
              <a:ext cx="3089307" cy="769441"/>
              <a:chOff x="471977" y="2691080"/>
              <a:chExt cx="3089307" cy="76944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A92686-9FA3-48B1-8D85-4B074B1FD896}"/>
                  </a:ext>
                </a:extLst>
              </p:cNvPr>
              <p:cNvSpPr txBox="1"/>
              <p:nvPr/>
            </p:nvSpPr>
            <p:spPr>
              <a:xfrm>
                <a:off x="471977" y="2691080"/>
                <a:ext cx="308930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데이터 설명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E523FB-95AA-4CEB-BB11-AD71E76B36FE}"/>
                  </a:ext>
                </a:extLst>
              </p:cNvPr>
              <p:cNvSpPr txBox="1"/>
              <p:nvPr/>
            </p:nvSpPr>
            <p:spPr>
              <a:xfrm>
                <a:off x="1231830" y="2691080"/>
                <a:ext cx="1847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4400" b="1" spc="-150" dirty="0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B7E3F6-DB6A-4C33-8636-83FB7513A2F7}"/>
                </a:ext>
              </a:extLst>
            </p:cNvPr>
            <p:cNvSpPr txBox="1"/>
            <p:nvPr/>
          </p:nvSpPr>
          <p:spPr>
            <a:xfrm>
              <a:off x="527769" y="1728426"/>
              <a:ext cx="32638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tx1">
                      <a:lumMod val="95000"/>
                      <a:lumOff val="5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D0AD26B-8B46-44B7-89F9-FADDEDDEC64F}"/>
                </a:ext>
              </a:extLst>
            </p:cNvPr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415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38112" y="262235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557CF9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개요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5D06D-3883-4354-AC30-095135EE381E}"/>
              </a:ext>
            </a:extLst>
          </p:cNvPr>
          <p:cNvSpPr txBox="1"/>
          <p:nvPr/>
        </p:nvSpPr>
        <p:spPr>
          <a:xfrm>
            <a:off x="2440485" y="1064533"/>
            <a:ext cx="7963664" cy="707886"/>
          </a:xfrm>
          <a:custGeom>
            <a:avLst/>
            <a:gdLst>
              <a:gd name="connsiteX0" fmla="*/ 0 w 4101867"/>
              <a:gd name="connsiteY0" fmla="*/ 0 h 707886"/>
              <a:gd name="connsiteX1" fmla="*/ 4101867 w 4101867"/>
              <a:gd name="connsiteY1" fmla="*/ 0 h 707886"/>
              <a:gd name="connsiteX2" fmla="*/ 4101867 w 4101867"/>
              <a:gd name="connsiteY2" fmla="*/ 707886 h 707886"/>
              <a:gd name="connsiteX3" fmla="*/ 0 w 4101867"/>
              <a:gd name="connsiteY3" fmla="*/ 707886 h 707886"/>
              <a:gd name="connsiteX4" fmla="*/ 0 w 4101867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1867" h="707886" fill="none" extrusionOk="0">
                <a:moveTo>
                  <a:pt x="0" y="0"/>
                </a:moveTo>
                <a:cubicBezTo>
                  <a:pt x="907739" y="-149972"/>
                  <a:pt x="3066057" y="85198"/>
                  <a:pt x="4101867" y="0"/>
                </a:cubicBezTo>
                <a:cubicBezTo>
                  <a:pt x="4110676" y="235437"/>
                  <a:pt x="4039648" y="523879"/>
                  <a:pt x="4101867" y="707886"/>
                </a:cubicBezTo>
                <a:cubicBezTo>
                  <a:pt x="3285667" y="799262"/>
                  <a:pt x="674243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4101867" h="707886" stroke="0" extrusionOk="0">
                <a:moveTo>
                  <a:pt x="0" y="0"/>
                </a:moveTo>
                <a:cubicBezTo>
                  <a:pt x="1007453" y="-113254"/>
                  <a:pt x="3253294" y="102601"/>
                  <a:pt x="4101867" y="0"/>
                </a:cubicBezTo>
                <a:cubicBezTo>
                  <a:pt x="4157195" y="333785"/>
                  <a:pt x="4122538" y="515379"/>
                  <a:pt x="4101867" y="707886"/>
                </a:cubicBezTo>
                <a:cubicBezTo>
                  <a:pt x="2900869" y="763696"/>
                  <a:pt x="580029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solidFill>
            <a:schemeClr val="accent6">
              <a:alpha val="0"/>
            </a:schemeClr>
          </a:solidFill>
          <a:ln w="28575">
            <a:solidFill>
              <a:schemeClr val="bg1">
                <a:lumMod val="85000"/>
              </a:schemeClr>
            </a:solidFill>
          </a:ln>
          <a:effectLst>
            <a:softEdge rad="1270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MIMIC-III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데이터셋</a:t>
            </a:r>
            <a:endParaRPr lang="ko-KR" altLang="ko-K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8FDBE2A-7443-83B2-B117-4A47792D2F74}"/>
              </a:ext>
            </a:extLst>
          </p:cNvPr>
          <p:cNvSpPr txBox="1"/>
          <p:nvPr/>
        </p:nvSpPr>
        <p:spPr>
          <a:xfrm>
            <a:off x="816313" y="2702785"/>
            <a:ext cx="5407506" cy="1661993"/>
          </a:xfrm>
          <a:custGeom>
            <a:avLst/>
            <a:gdLst>
              <a:gd name="connsiteX0" fmla="*/ 0 w 2436756"/>
              <a:gd name="connsiteY0" fmla="*/ 0 h 707886"/>
              <a:gd name="connsiteX1" fmla="*/ 2436756 w 2436756"/>
              <a:gd name="connsiteY1" fmla="*/ 0 h 707886"/>
              <a:gd name="connsiteX2" fmla="*/ 2436756 w 2436756"/>
              <a:gd name="connsiteY2" fmla="*/ 707886 h 707886"/>
              <a:gd name="connsiteX3" fmla="*/ 0 w 2436756"/>
              <a:gd name="connsiteY3" fmla="*/ 707886 h 707886"/>
              <a:gd name="connsiteX4" fmla="*/ 0 w 24367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756" h="707886" fill="none" extrusionOk="0">
                <a:moveTo>
                  <a:pt x="0" y="0"/>
                </a:moveTo>
                <a:cubicBezTo>
                  <a:pt x="1194137" y="-149972"/>
                  <a:pt x="1303140" y="85198"/>
                  <a:pt x="2436756" y="0"/>
                </a:cubicBezTo>
                <a:cubicBezTo>
                  <a:pt x="2445565" y="235437"/>
                  <a:pt x="2374537" y="523879"/>
                  <a:pt x="2436756" y="707886"/>
                </a:cubicBezTo>
                <a:cubicBezTo>
                  <a:pt x="1301031" y="799262"/>
                  <a:pt x="368919" y="701829"/>
                  <a:pt x="0" y="707886"/>
                </a:cubicBezTo>
                <a:cubicBezTo>
                  <a:pt x="3608" y="378757"/>
                  <a:pt x="-42395" y="311796"/>
                  <a:pt x="0" y="0"/>
                </a:cubicBezTo>
                <a:close/>
              </a:path>
              <a:path w="2436756" h="707886" stroke="0" extrusionOk="0">
                <a:moveTo>
                  <a:pt x="0" y="0"/>
                </a:moveTo>
                <a:cubicBezTo>
                  <a:pt x="349293" y="-113254"/>
                  <a:pt x="1946968" y="102601"/>
                  <a:pt x="2436756" y="0"/>
                </a:cubicBezTo>
                <a:cubicBezTo>
                  <a:pt x="2492084" y="333785"/>
                  <a:pt x="2457427" y="515379"/>
                  <a:pt x="2436756" y="707886"/>
                </a:cubicBezTo>
                <a:cubicBezTo>
                  <a:pt x="1247156" y="763696"/>
                  <a:pt x="999638" y="876844"/>
                  <a:pt x="0" y="707886"/>
                </a:cubicBezTo>
                <a:cubicBezTo>
                  <a:pt x="-6354" y="591191"/>
                  <a:pt x="60511" y="3479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ffectLst>
            <a:softEdge rad="127000"/>
          </a:effectLst>
        </p:spPr>
        <p:txBody>
          <a:bodyPr wrap="square" lIns="137160" tIns="137160" rIns="137160" bIns="137160" anchor="ctr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중환자실 데이터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최대규모 병원 공개 빅데이터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환자수 몇 명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3118897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1310</Words>
  <Application>Microsoft Office PowerPoint</Application>
  <PresentationFormat>와이드스크린</PresentationFormat>
  <Paragraphs>346</Paragraphs>
  <Slides>45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60" baseType="lpstr">
      <vt:lpstr>Arial,Sans-Serif</vt:lpstr>
      <vt:lpstr>gg sans</vt:lpstr>
      <vt:lpstr>inherit</vt:lpstr>
      <vt:lpstr>Noto Sans CJK KR Thin</vt:lpstr>
      <vt:lpstr>Söhne</vt:lpstr>
      <vt:lpstr>system-ui</vt:lpstr>
      <vt:lpstr>THE명품고딕L</vt:lpstr>
      <vt:lpstr>나눔스퀘어라운드 Regular</vt:lpstr>
      <vt:lpstr>맑은 고딕</vt:lpstr>
      <vt:lpstr>Arial</vt:lpstr>
      <vt:lpstr>Calibri</vt:lpstr>
      <vt:lpstr>Source Sans Pro</vt:lpstr>
      <vt:lpstr>Wide Latin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이상민</cp:lastModifiedBy>
  <cp:revision>55</cp:revision>
  <dcterms:created xsi:type="dcterms:W3CDTF">2023-07-19T05:52:30Z</dcterms:created>
  <dcterms:modified xsi:type="dcterms:W3CDTF">2023-09-21T15:47:27Z</dcterms:modified>
</cp:coreProperties>
</file>