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81" r:id="rId3"/>
    <p:sldId id="282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0" r:id="rId16"/>
    <p:sldId id="341" r:id="rId17"/>
    <p:sldId id="342" r:id="rId18"/>
    <p:sldId id="344" r:id="rId19"/>
    <p:sldId id="34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1/9/22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Build Automation Tool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2-1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016486" y="4228296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</a:t>
            </a:r>
            <a:r>
              <a:rPr kumimoji="1" lang="en-US" altLang="ko-Kore-KR" dirty="0" err="1"/>
              <a:t>avac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Compiler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80021-4E57-5743-B984-646814DB369F}"/>
              </a:ext>
            </a:extLst>
          </p:cNvPr>
          <p:cNvSpPr txBox="1"/>
          <p:nvPr/>
        </p:nvSpPr>
        <p:spPr>
          <a:xfrm>
            <a:off x="905088" y="47527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Compile: </a:t>
            </a:r>
            <a:r>
              <a:rPr kumimoji="1" lang="ko-Kore-KR" altLang="en-US" dirty="0"/>
              <a:t>소스코드를</a:t>
            </a:r>
            <a:r>
              <a:rPr kumimoji="1" lang="ko-KR" altLang="en-US" dirty="0"/>
              <a:t> 기계어로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바꾸는 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405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016486" y="4228296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</a:t>
            </a:r>
            <a:r>
              <a:rPr kumimoji="1" lang="en-US" altLang="ko-Kore-KR" dirty="0" err="1"/>
              <a:t>avac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Compiler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186E81-E723-FF41-A234-7BCA582BD6C8}"/>
              </a:ext>
            </a:extLst>
          </p:cNvPr>
          <p:cNvSpPr/>
          <p:nvPr/>
        </p:nvSpPr>
        <p:spPr>
          <a:xfrm>
            <a:off x="6634716" y="1509823"/>
            <a:ext cx="4263656" cy="271847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5D8C1-4FDF-964A-A7CD-884E1017E895}"/>
              </a:ext>
            </a:extLst>
          </p:cNvPr>
          <p:cNvSpPr txBox="1"/>
          <p:nvPr/>
        </p:nvSpPr>
        <p:spPr>
          <a:xfrm>
            <a:off x="7395463" y="5721246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Bytecode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변환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9B7C2-EB66-D34B-86D3-DFC7951F2C62}"/>
              </a:ext>
            </a:extLst>
          </p:cNvPr>
          <p:cNvSpPr txBox="1"/>
          <p:nvPr/>
        </p:nvSpPr>
        <p:spPr>
          <a:xfrm>
            <a:off x="905088" y="47527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Compile: </a:t>
            </a:r>
            <a:r>
              <a:rPr kumimoji="1" lang="ko-Kore-KR" altLang="en-US" dirty="0"/>
              <a:t>소스코드를</a:t>
            </a:r>
            <a:r>
              <a:rPr kumimoji="1" lang="ko-KR" altLang="en-US" dirty="0"/>
              <a:t> 기계어로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바꾸는 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98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016486" y="4228296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</a:t>
            </a:r>
            <a:r>
              <a:rPr kumimoji="1" lang="en-US" altLang="ko-Kore-KR" dirty="0" err="1"/>
              <a:t>avac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Compiler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186E81-E723-FF41-A234-7BCA582BD6C8}"/>
              </a:ext>
            </a:extLst>
          </p:cNvPr>
          <p:cNvSpPr/>
          <p:nvPr/>
        </p:nvSpPr>
        <p:spPr>
          <a:xfrm>
            <a:off x="6634716" y="4369981"/>
            <a:ext cx="4263656" cy="13132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7DCF4-6614-484E-AADC-FF25B1B614F9}"/>
              </a:ext>
            </a:extLst>
          </p:cNvPr>
          <p:cNvSpPr txBox="1"/>
          <p:nvPr/>
        </p:nvSpPr>
        <p:spPr>
          <a:xfrm>
            <a:off x="7395463" y="5721246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Bytecode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변환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3A781-B443-1B4A-B873-28EB7A1463D9}"/>
              </a:ext>
            </a:extLst>
          </p:cNvPr>
          <p:cNvSpPr txBox="1"/>
          <p:nvPr/>
        </p:nvSpPr>
        <p:spPr>
          <a:xfrm>
            <a:off x="905088" y="47527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Compile: </a:t>
            </a:r>
            <a:r>
              <a:rPr kumimoji="1" lang="ko-Kore-KR" altLang="en-US" dirty="0"/>
              <a:t>소스코드를</a:t>
            </a:r>
            <a:r>
              <a:rPr kumimoji="1" lang="ko-KR" altLang="en-US" dirty="0"/>
              <a:t> 기계어로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바꾸는 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79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016486" y="4228296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</a:t>
            </a:r>
            <a:r>
              <a:rPr kumimoji="1" lang="en-US" altLang="ko-Kore-KR" dirty="0" err="1"/>
              <a:t>avac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Compiler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186E81-E723-FF41-A234-7BCA582BD6C8}"/>
              </a:ext>
            </a:extLst>
          </p:cNvPr>
          <p:cNvSpPr/>
          <p:nvPr/>
        </p:nvSpPr>
        <p:spPr>
          <a:xfrm>
            <a:off x="6634716" y="4369981"/>
            <a:ext cx="4263656" cy="13132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7DCF4-6614-484E-AADC-FF25B1B614F9}"/>
              </a:ext>
            </a:extLst>
          </p:cNvPr>
          <p:cNvSpPr txBox="1"/>
          <p:nvPr/>
        </p:nvSpPr>
        <p:spPr>
          <a:xfrm>
            <a:off x="7510879" y="5721246"/>
            <a:ext cx="21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Bytecode</a:t>
            </a:r>
            <a:r>
              <a:rPr kumimoji="1" lang="ko-KR" altLang="en-US" dirty="0"/>
              <a:t> 실행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AE781-57A1-464E-BE9B-40CD1033AE44}"/>
              </a:ext>
            </a:extLst>
          </p:cNvPr>
          <p:cNvSpPr txBox="1"/>
          <p:nvPr/>
        </p:nvSpPr>
        <p:spPr>
          <a:xfrm>
            <a:off x="905088" y="47527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Compile: </a:t>
            </a:r>
            <a:r>
              <a:rPr kumimoji="1" lang="ko-Kore-KR" altLang="en-US" dirty="0"/>
              <a:t>소스코드를</a:t>
            </a:r>
            <a:r>
              <a:rPr kumimoji="1" lang="ko-KR" altLang="en-US" dirty="0"/>
              <a:t> 기계어로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바꾸는 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6873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016486" y="4228296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</a:t>
            </a:r>
            <a:r>
              <a:rPr kumimoji="1" lang="en-US" altLang="ko-Kore-KR" dirty="0" err="1"/>
              <a:t>avac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Compiler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186E81-E723-FF41-A234-7BCA582BD6C8}"/>
              </a:ext>
            </a:extLst>
          </p:cNvPr>
          <p:cNvSpPr/>
          <p:nvPr/>
        </p:nvSpPr>
        <p:spPr>
          <a:xfrm>
            <a:off x="6634716" y="1174750"/>
            <a:ext cx="4263656" cy="45085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C8CAE-9D0A-8349-A718-FE40E007340C}"/>
              </a:ext>
            </a:extLst>
          </p:cNvPr>
          <p:cNvSpPr txBox="1"/>
          <p:nvPr/>
        </p:nvSpPr>
        <p:spPr>
          <a:xfrm>
            <a:off x="6783440" y="5721246"/>
            <a:ext cx="36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실행 가능한 파일로 제작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패키징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BFE24-70F6-9847-974D-3A9D81E79508}"/>
              </a:ext>
            </a:extLst>
          </p:cNvPr>
          <p:cNvSpPr txBox="1"/>
          <p:nvPr/>
        </p:nvSpPr>
        <p:spPr>
          <a:xfrm>
            <a:off x="905088" y="47527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Compile: </a:t>
            </a:r>
            <a:r>
              <a:rPr kumimoji="1" lang="ko-Kore-KR" altLang="en-US" dirty="0"/>
              <a:t>소스코드를</a:t>
            </a:r>
            <a:r>
              <a:rPr kumimoji="1" lang="ko-KR" altLang="en-US" dirty="0"/>
              <a:t> 기계어로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바꾸는 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56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016486" y="4228296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</a:t>
            </a:r>
            <a:r>
              <a:rPr kumimoji="1" lang="en-US" altLang="ko-Kore-KR" dirty="0" err="1"/>
              <a:t>avac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Compiler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80021-4E57-5743-B984-646814DB369F}"/>
              </a:ext>
            </a:extLst>
          </p:cNvPr>
          <p:cNvSpPr txBox="1"/>
          <p:nvPr/>
        </p:nvSpPr>
        <p:spPr>
          <a:xfrm>
            <a:off x="905088" y="4752754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Compile: </a:t>
            </a:r>
            <a:r>
              <a:rPr kumimoji="1" lang="ko-Kore-KR" altLang="en-US" dirty="0"/>
              <a:t>소스코드를</a:t>
            </a:r>
            <a:r>
              <a:rPr kumimoji="1" lang="ko-KR" altLang="en-US" dirty="0"/>
              <a:t> 기계어로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바꾸는 과정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1332CA-5B32-CE4A-AF25-7FAE67F9C2C3}"/>
              </a:ext>
            </a:extLst>
          </p:cNvPr>
          <p:cNvSpPr txBox="1"/>
          <p:nvPr/>
        </p:nvSpPr>
        <p:spPr>
          <a:xfrm>
            <a:off x="3696150" y="6011354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일일이 직접 하기에는 과정이 너무 복잡하다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32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8E226A-185F-9243-B897-755DDC08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72" y="2550485"/>
            <a:ext cx="3470677" cy="8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le - 위키백과, 우리 모두의 백과사전">
            <a:extLst>
              <a:ext uri="{FF2B5EF4-FFF2-40B4-BE49-F238E27FC236}">
                <a16:creationId xmlns:a16="http://schemas.microsoft.com/office/drawing/2014/main" id="{E1BC8320-A558-D64D-8786-40F4C224A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7754" r="8780" b="23083"/>
          <a:stretch/>
        </p:blipFill>
        <p:spPr bwMode="auto">
          <a:xfrm>
            <a:off x="6727554" y="2170370"/>
            <a:ext cx="4294910" cy="12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8A373C-6631-2440-A3B6-98DD59D2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135" y="4198809"/>
            <a:ext cx="9435730" cy="13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Maven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알아보기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8E226A-185F-9243-B897-755DDC08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99" y="2989742"/>
            <a:ext cx="3470677" cy="8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8F6B54-AC49-A649-B231-602AAC63DE30}"/>
              </a:ext>
            </a:extLst>
          </p:cNvPr>
          <p:cNvSpPr txBox="1"/>
          <p:nvPr/>
        </p:nvSpPr>
        <p:spPr>
          <a:xfrm>
            <a:off x="6096000" y="2343411"/>
            <a:ext cx="537038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Java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Build Automation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C#, Ruby </a:t>
            </a:r>
            <a:r>
              <a:rPr kumimoji="1" lang="ko-KR" altLang="en-US" dirty="0"/>
              <a:t>등의 다른 언어를 위해서도 사용 가능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66E4C-0FFE-554A-989C-A1862447E0C4}"/>
              </a:ext>
            </a:extLst>
          </p:cNvPr>
          <p:cNvSpPr txBox="1"/>
          <p:nvPr/>
        </p:nvSpPr>
        <p:spPr>
          <a:xfrm>
            <a:off x="6096000" y="3644800"/>
            <a:ext cx="392447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Project Object Model (POM)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xml</a:t>
            </a:r>
            <a:r>
              <a:rPr kumimoji="1" lang="ko-KR" altLang="en-US" dirty="0"/>
              <a:t>의 형태로 프로젝트를 정의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pom.xml</a:t>
            </a:r>
            <a:r>
              <a:rPr kumimoji="1" lang="ko-KR" altLang="en-US" dirty="0"/>
              <a:t>을 분석해 프로젝트 빌드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353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Maven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알아보기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8E226A-185F-9243-B897-755DDC08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99" y="2989742"/>
            <a:ext cx="3470677" cy="8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FABC0CC-785C-574B-8E02-EC52EFA1B3B8}"/>
              </a:ext>
            </a:extLst>
          </p:cNvPr>
          <p:cNvGrpSpPr/>
          <p:nvPr/>
        </p:nvGrpSpPr>
        <p:grpSpPr>
          <a:xfrm>
            <a:off x="6195952" y="2186399"/>
            <a:ext cx="4659749" cy="2485199"/>
            <a:chOff x="5388018" y="2565399"/>
            <a:chExt cx="3238500" cy="17272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D2B9AD-86B3-D74B-8133-8C1A6106B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000"/>
            <a:stretch/>
          </p:blipFill>
          <p:spPr>
            <a:xfrm>
              <a:off x="5388018" y="2565399"/>
              <a:ext cx="3238500" cy="1727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4D8658-C887-9943-BC68-AAC4554D2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717" t="43183" b="15106"/>
            <a:stretch/>
          </p:blipFill>
          <p:spPr>
            <a:xfrm>
              <a:off x="5434445" y="3311235"/>
              <a:ext cx="3192073" cy="72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090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Gradle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알아보기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8F6B54-AC49-A649-B231-602AAC63DE30}"/>
              </a:ext>
            </a:extLst>
          </p:cNvPr>
          <p:cNvSpPr txBox="1"/>
          <p:nvPr/>
        </p:nvSpPr>
        <p:spPr>
          <a:xfrm>
            <a:off x="6096000" y="1641662"/>
            <a:ext cx="55261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Java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Build Automation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C, C++, </a:t>
            </a:r>
            <a:r>
              <a:rPr kumimoji="1" lang="en-US" altLang="ko-Kore-KR" dirty="0" err="1"/>
              <a:t>Javascript</a:t>
            </a:r>
            <a:r>
              <a:rPr kumimoji="1" lang="ko-KR" altLang="en-US" dirty="0"/>
              <a:t> 등을 위해서도 사용할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66E4C-0FFE-554A-989C-A1862447E0C4}"/>
              </a:ext>
            </a:extLst>
          </p:cNvPr>
          <p:cNvSpPr txBox="1"/>
          <p:nvPr/>
        </p:nvSpPr>
        <p:spPr>
          <a:xfrm>
            <a:off x="6095999" y="2943051"/>
            <a:ext cx="4674782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 err="1"/>
              <a:t>build.gradle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groovy</a:t>
            </a:r>
            <a:r>
              <a:rPr kumimoji="1" lang="ko-KR" altLang="en-US" dirty="0"/>
              <a:t>라는 언어로 프로젝트 정의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Sub-project </a:t>
            </a:r>
            <a:r>
              <a:rPr kumimoji="1" lang="ko-KR" altLang="en-US" dirty="0"/>
              <a:t>등을 포함시키는 용도의 </a:t>
            </a:r>
            <a:r>
              <a:rPr kumimoji="1" lang="en-US" altLang="ko-KR" dirty="0" err="1"/>
              <a:t>settings.gradle</a:t>
            </a:r>
            <a:r>
              <a:rPr kumimoji="1" lang="ko-KR" altLang="en-US" dirty="0"/>
              <a:t>도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Kotlin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사용하여 정의할 수도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build.gradle.kts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7" name="Picture 4" descr="Gradle - 위키백과, 우리 모두의 백과사전">
            <a:extLst>
              <a:ext uri="{FF2B5EF4-FFF2-40B4-BE49-F238E27FC236}">
                <a16:creationId xmlns:a16="http://schemas.microsoft.com/office/drawing/2014/main" id="{2580FF95-FC8F-0046-9829-1D05318A5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7754" r="8780" b="23083"/>
          <a:stretch/>
        </p:blipFill>
        <p:spPr bwMode="auto">
          <a:xfrm>
            <a:off x="924182" y="2778306"/>
            <a:ext cx="4294910" cy="12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6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49878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Maven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알아보기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Gradle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알아보기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Java] JDK 버전별 차이점 정리 (1.5~17)">
            <a:extLst>
              <a:ext uri="{FF2B5EF4-FFF2-40B4-BE49-F238E27FC236}">
                <a16:creationId xmlns:a16="http://schemas.microsoft.com/office/drawing/2014/main" id="{F67BF517-E067-AE49-A32D-14D55344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48" y="2242196"/>
            <a:ext cx="3049236" cy="190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566592-D824-574E-896D-9591A6028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852" y="2017255"/>
            <a:ext cx="4076700" cy="2578100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BDF26CE9-5F0E-C84F-8A4D-4B0DA183B076}"/>
              </a:ext>
            </a:extLst>
          </p:cNvPr>
          <p:cNvSpPr/>
          <p:nvPr/>
        </p:nvSpPr>
        <p:spPr>
          <a:xfrm>
            <a:off x="5067815" y="3131005"/>
            <a:ext cx="1353606" cy="350601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DE7B3-BCA7-A249-A77A-9F1535482981}"/>
              </a:ext>
            </a:extLst>
          </p:cNvPr>
          <p:cNvSpPr txBox="1"/>
          <p:nvPr/>
        </p:nvSpPr>
        <p:spPr>
          <a:xfrm>
            <a:off x="4304159" y="5036705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dirty="0"/>
              <a:t>J</a:t>
            </a:r>
            <a:r>
              <a:rPr kumimoji="1" lang="en-US" altLang="ko-KR" sz="2800" dirty="0"/>
              <a:t>VM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JRE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–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JDK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7CAE65-9FC0-F241-81D9-6C97C7F4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50" y="1498398"/>
            <a:ext cx="4088389" cy="4265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4D905E-8784-904E-9CA4-905AEE9C3F25}"/>
              </a:ext>
            </a:extLst>
          </p:cNvPr>
          <p:cNvSpPr txBox="1"/>
          <p:nvPr/>
        </p:nvSpPr>
        <p:spPr>
          <a:xfrm>
            <a:off x="5833086" y="2021314"/>
            <a:ext cx="547254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Java</a:t>
            </a:r>
            <a:r>
              <a:rPr kumimoji="1" lang="ko-KR" altLang="en-US" dirty="0"/>
              <a:t>로 이뤄진 프로젝트는 </a:t>
            </a:r>
            <a:r>
              <a:rPr kumimoji="1" lang="en-US" altLang="ko-KR" dirty="0"/>
              <a:t>`</a:t>
            </a:r>
            <a:r>
              <a:rPr kumimoji="1" lang="ko-KR" altLang="en-US" dirty="0"/>
              <a:t>*</a:t>
            </a:r>
            <a:r>
              <a:rPr kumimoji="1" lang="en-US" altLang="ko-KR" dirty="0"/>
              <a:t>.java`</a:t>
            </a:r>
            <a:r>
              <a:rPr kumimoji="1" lang="ko-KR" altLang="en-US" dirty="0"/>
              <a:t> 파일에 정의된 </a:t>
            </a:r>
            <a:r>
              <a:rPr kumimoji="1" lang="en-US" altLang="ko-KR" dirty="0"/>
              <a:t>Java Source</a:t>
            </a:r>
            <a:r>
              <a:rPr kumimoji="1" lang="ko-KR" altLang="en-US" dirty="0"/>
              <a:t> 코드로 구성된다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C8D63-5D32-1141-96B4-63BD9D81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086" y="3155283"/>
            <a:ext cx="5446741" cy="21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883835" y="4228296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javac</a:t>
            </a:r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ACB9A0-AABD-CF44-BCF9-B1971E704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69" y="1231900"/>
            <a:ext cx="41783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4" name="Picture 2" descr="Android N switches to OpenJDK, Google tells Oracle it is protected by the  GPL | Ars Technica">
            <a:extLst>
              <a:ext uri="{FF2B5EF4-FFF2-40B4-BE49-F238E27FC236}">
                <a16:creationId xmlns:a16="http://schemas.microsoft.com/office/drawing/2014/main" id="{8AC22659-39AB-8B4D-B678-44E259DD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" y="2570896"/>
            <a:ext cx="3796146" cy="20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8A98B-94DA-5A4C-BA5D-BE707741110F}"/>
              </a:ext>
            </a:extLst>
          </p:cNvPr>
          <p:cNvSpPr txBox="1"/>
          <p:nvPr/>
        </p:nvSpPr>
        <p:spPr>
          <a:xfrm>
            <a:off x="2883835" y="4228296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javac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E3DF-500B-7947-99F7-1F45C701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19" y="1174750"/>
            <a:ext cx="4343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7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37A1897-D356-924B-A0FE-5FEAF51A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1275198"/>
            <a:ext cx="9042400" cy="4584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F4BE4D4-F17F-2B4A-8100-7F2F334136E6}"/>
              </a:ext>
            </a:extLst>
          </p:cNvPr>
          <p:cNvSpPr/>
          <p:nvPr/>
        </p:nvSpPr>
        <p:spPr>
          <a:xfrm>
            <a:off x="1508642" y="1520456"/>
            <a:ext cx="9174716" cy="8612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7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A758C6-A361-D648-89FE-753CC9D2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404088"/>
            <a:ext cx="9118600" cy="4368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95DD98-503E-E444-8206-5A5D9C7D2C5B}"/>
              </a:ext>
            </a:extLst>
          </p:cNvPr>
          <p:cNvSpPr/>
          <p:nvPr/>
        </p:nvSpPr>
        <p:spPr>
          <a:xfrm>
            <a:off x="1508642" y="1305392"/>
            <a:ext cx="9174716" cy="79985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39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Build Automation Tool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A758C6-A361-D648-89FE-753CC9D2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1404088"/>
            <a:ext cx="9118600" cy="4368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035E48-3EAF-9C48-B15D-B363F57AE297}"/>
              </a:ext>
            </a:extLst>
          </p:cNvPr>
          <p:cNvSpPr/>
          <p:nvPr/>
        </p:nvSpPr>
        <p:spPr>
          <a:xfrm>
            <a:off x="1508642" y="2124099"/>
            <a:ext cx="9174716" cy="9274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1BD49-81D4-2A48-895D-C43CE882F78C}"/>
              </a:ext>
            </a:extLst>
          </p:cNvPr>
          <p:cNvSpPr txBox="1"/>
          <p:nvPr/>
        </p:nvSpPr>
        <p:spPr>
          <a:xfrm>
            <a:off x="2419192" y="6025701"/>
            <a:ext cx="735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javac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명령어만 가지고 전체 프로젝트를 </a:t>
            </a:r>
            <a:r>
              <a:rPr kumimoji="1" lang="ko-KR" altLang="en-US" dirty="0" err="1"/>
              <a:t>다루는건</a:t>
            </a:r>
            <a:r>
              <a:rPr kumimoji="1" lang="ko-KR" altLang="en-US" dirty="0"/>
              <a:t> 매우 복잡한 일이다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16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341</Words>
  <Application>Microsoft Macintosh PowerPoint</Application>
  <PresentationFormat>와이드스크린</PresentationFormat>
  <Paragraphs>61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186</cp:revision>
  <dcterms:created xsi:type="dcterms:W3CDTF">2019-05-07T05:36:17Z</dcterms:created>
  <dcterms:modified xsi:type="dcterms:W3CDTF">2022-01-09T19:51:13Z</dcterms:modified>
</cp:coreProperties>
</file>