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9" r:id="rId2"/>
    <p:sldId id="281" r:id="rId3"/>
    <p:sldId id="345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  <p:sldId id="369" r:id="rId14"/>
    <p:sldId id="3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360" y="1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1/10/22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IoC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2-3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5" name="Picture 6" descr="Coding free icon">
            <a:extLst>
              <a:ext uri="{FF2B5EF4-FFF2-40B4-BE49-F238E27FC236}">
                <a16:creationId xmlns:a16="http://schemas.microsoft.com/office/drawing/2014/main" id="{ADE092F0-5B67-604A-8B33-DEAA66CE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0" y="1710609"/>
            <a:ext cx="906439" cy="9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ttings free icon">
            <a:extLst>
              <a:ext uri="{FF2B5EF4-FFF2-40B4-BE49-F238E27FC236}">
                <a16:creationId xmlns:a16="http://schemas.microsoft.com/office/drawing/2014/main" id="{3A22D41E-8CAF-994B-82B4-787D6A74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19" y="1710608"/>
            <a:ext cx="906440" cy="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십자형[C] 27">
            <a:extLst>
              <a:ext uri="{FF2B5EF4-FFF2-40B4-BE49-F238E27FC236}">
                <a16:creationId xmlns:a16="http://schemas.microsoft.com/office/drawing/2014/main" id="{24F4FB33-4C35-2547-A323-838212A4E9C0}"/>
              </a:ext>
            </a:extLst>
          </p:cNvPr>
          <p:cNvSpPr/>
          <p:nvPr/>
        </p:nvSpPr>
        <p:spPr>
          <a:xfrm>
            <a:off x="3811621" y="2011420"/>
            <a:ext cx="304815" cy="304815"/>
          </a:xfrm>
          <a:prstGeom prst="plus">
            <a:avLst>
              <a:gd name="adj" fmla="val 38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9" name="Picture 2" descr="Equal free icon">
            <a:extLst>
              <a:ext uri="{FF2B5EF4-FFF2-40B4-BE49-F238E27FC236}">
                <a16:creationId xmlns:a16="http://schemas.microsoft.com/office/drawing/2014/main" id="{A25B5E5B-647D-7F43-AA74-C91AF653D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95" y="1869955"/>
            <a:ext cx="587744" cy="5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pringCentral (@springcentral) | Twitter">
            <a:extLst>
              <a:ext uri="{FF2B5EF4-FFF2-40B4-BE49-F238E27FC236}">
                <a16:creationId xmlns:a16="http://schemas.microsoft.com/office/drawing/2014/main" id="{FEC98FAB-BB44-C543-B7BA-3BD071159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6711875" y="1415469"/>
            <a:ext cx="1512099" cy="151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544FF91-EFA5-884F-938D-A1051B901C39}"/>
              </a:ext>
            </a:extLst>
          </p:cNvPr>
          <p:cNvSpPr txBox="1"/>
          <p:nvPr/>
        </p:nvSpPr>
        <p:spPr>
          <a:xfrm>
            <a:off x="8223974" y="19868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Beans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CC1702-0908-FC4C-82A6-9F76B9271CA5}"/>
              </a:ext>
            </a:extLst>
          </p:cNvPr>
          <p:cNvSpPr/>
          <p:nvPr/>
        </p:nvSpPr>
        <p:spPr>
          <a:xfrm>
            <a:off x="2421488" y="3650846"/>
            <a:ext cx="2254103" cy="1180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IoC</a:t>
            </a:r>
          </a:p>
          <a:p>
            <a:pPr algn="ctr"/>
            <a:r>
              <a:rPr kumimoji="1" lang="en-US" altLang="ko-Kore-KR" dirty="0"/>
              <a:t>Container</a:t>
            </a:r>
            <a:endParaRPr kumimoji="1" lang="ko-Kore-KR" altLang="en-US" dirty="0"/>
          </a:p>
        </p:txBody>
      </p:sp>
      <p:pic>
        <p:nvPicPr>
          <p:cNvPr id="33" name="Picture 4" descr="SpringCentral (@springcentral) | Twitter">
            <a:extLst>
              <a:ext uri="{FF2B5EF4-FFF2-40B4-BE49-F238E27FC236}">
                <a16:creationId xmlns:a16="http://schemas.microsoft.com/office/drawing/2014/main" id="{319CD0B9-5894-C24A-86A1-E3AE232B4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2537658" y="5099450"/>
            <a:ext cx="526161" cy="5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SpringCentral (@springcentral) | Twitter">
            <a:extLst>
              <a:ext uri="{FF2B5EF4-FFF2-40B4-BE49-F238E27FC236}">
                <a16:creationId xmlns:a16="http://schemas.microsoft.com/office/drawing/2014/main" id="{8F490198-057A-4C4C-AAA0-561C22401D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4033262" y="5098860"/>
            <a:ext cx="526161" cy="5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pringCentral (@springcentral) | Twitter">
            <a:extLst>
              <a:ext uri="{FF2B5EF4-FFF2-40B4-BE49-F238E27FC236}">
                <a16:creationId xmlns:a16="http://schemas.microsoft.com/office/drawing/2014/main" id="{8941B0B7-021A-0246-AEE3-C80CBAF5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3285460" y="5098859"/>
            <a:ext cx="526161" cy="5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oding free icon">
            <a:extLst>
              <a:ext uri="{FF2B5EF4-FFF2-40B4-BE49-F238E27FC236}">
                <a16:creationId xmlns:a16="http://schemas.microsoft.com/office/drawing/2014/main" id="{5E1DC0B2-988F-334C-A328-F56FE05E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268" y="3930433"/>
            <a:ext cx="1714621" cy="171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Warning Sign free icon">
            <a:extLst>
              <a:ext uri="{FF2B5EF4-FFF2-40B4-BE49-F238E27FC236}">
                <a16:creationId xmlns:a16="http://schemas.microsoft.com/office/drawing/2014/main" id="{1BFF69FE-065A-1B49-B8FE-507301D7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234" y="3429000"/>
            <a:ext cx="857310" cy="85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아래로 구부러진 화살표[C] 37">
            <a:extLst>
              <a:ext uri="{FF2B5EF4-FFF2-40B4-BE49-F238E27FC236}">
                <a16:creationId xmlns:a16="http://schemas.microsoft.com/office/drawing/2014/main" id="{D431EFCD-EE0E-934A-8084-D4A1CFE11A3F}"/>
              </a:ext>
            </a:extLst>
          </p:cNvPr>
          <p:cNvSpPr/>
          <p:nvPr/>
        </p:nvSpPr>
        <p:spPr>
          <a:xfrm rot="10800000" flipH="1" flipV="1">
            <a:off x="4864239" y="4034455"/>
            <a:ext cx="1670382" cy="365847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39" name="Picture 4" descr="SpringCentral (@springcentral) | Twitter">
            <a:extLst>
              <a:ext uri="{FF2B5EF4-FFF2-40B4-BE49-F238E27FC236}">
                <a16:creationId xmlns:a16="http://schemas.microsoft.com/office/drawing/2014/main" id="{7EFAD9C4-37B2-F146-97A5-7629E7196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5457714" y="3387765"/>
            <a:ext cx="526161" cy="52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25253F-4222-554A-A2C1-4B81F5BBD95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IoC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Container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41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/>
      <p:bldP spid="32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25253F-4222-554A-A2C1-4B81F5BBD95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IoC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Container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81E432-04A3-D347-8D8D-F3F8FAA2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11" y="1362032"/>
            <a:ext cx="8243776" cy="3793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811DA-4F53-EB41-9628-AB631897F4B2}"/>
              </a:ext>
            </a:extLst>
          </p:cNvPr>
          <p:cNvSpPr txBox="1"/>
          <p:nvPr/>
        </p:nvSpPr>
        <p:spPr>
          <a:xfrm>
            <a:off x="3164139" y="5472808"/>
            <a:ext cx="586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Spring</a:t>
            </a:r>
            <a:r>
              <a:rPr kumimoji="1" lang="ko-KR" altLang="en-US" dirty="0"/>
              <a:t>에서 구현을 요구하는 부분들을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로 정의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636A1-42B0-A345-A8B5-C94745D3BF42}"/>
              </a:ext>
            </a:extLst>
          </p:cNvPr>
          <p:cNvSpPr txBox="1"/>
          <p:nvPr/>
        </p:nvSpPr>
        <p:spPr>
          <a:xfrm>
            <a:off x="2922704" y="5989101"/>
            <a:ext cx="634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이후 사용자가 정의한 구현체 </a:t>
            </a:r>
            <a:r>
              <a:rPr kumimoji="1" lang="en-US" altLang="ko-KR" dirty="0"/>
              <a:t>Bean</a:t>
            </a:r>
            <a:r>
              <a:rPr kumimoji="1" lang="ko-KR" altLang="en-US" dirty="0"/>
              <a:t>을 실제 서비스에서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4853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25253F-4222-554A-A2C1-4B81F5BBD95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Boot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차이</a:t>
            </a:r>
          </a:p>
        </p:txBody>
      </p:sp>
      <p:pic>
        <p:nvPicPr>
          <p:cNvPr id="7" name="Picture 6" descr="Coding free icon">
            <a:extLst>
              <a:ext uri="{FF2B5EF4-FFF2-40B4-BE49-F238E27FC236}">
                <a16:creationId xmlns:a16="http://schemas.microsoft.com/office/drawing/2014/main" id="{BF61EA24-C01A-E24C-B8EA-C008F046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0" y="2094991"/>
            <a:ext cx="906439" cy="9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ttings free icon">
            <a:extLst>
              <a:ext uri="{FF2B5EF4-FFF2-40B4-BE49-F238E27FC236}">
                <a16:creationId xmlns:a16="http://schemas.microsoft.com/office/drawing/2014/main" id="{665C86FC-0F1A-E842-8BB3-04AF1AEF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19" y="2094990"/>
            <a:ext cx="906440" cy="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십자형[C] 8">
            <a:extLst>
              <a:ext uri="{FF2B5EF4-FFF2-40B4-BE49-F238E27FC236}">
                <a16:creationId xmlns:a16="http://schemas.microsoft.com/office/drawing/2014/main" id="{151CBA1D-E5C7-ED4C-9465-E5CEFCE8E752}"/>
              </a:ext>
            </a:extLst>
          </p:cNvPr>
          <p:cNvSpPr/>
          <p:nvPr/>
        </p:nvSpPr>
        <p:spPr>
          <a:xfrm>
            <a:off x="3811621" y="2395802"/>
            <a:ext cx="304815" cy="304815"/>
          </a:xfrm>
          <a:prstGeom prst="plus">
            <a:avLst>
              <a:gd name="adj" fmla="val 38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Equal free icon">
            <a:extLst>
              <a:ext uri="{FF2B5EF4-FFF2-40B4-BE49-F238E27FC236}">
                <a16:creationId xmlns:a16="http://schemas.microsoft.com/office/drawing/2014/main" id="{17297160-C46E-5945-B609-91932AC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95" y="2254337"/>
            <a:ext cx="587744" cy="5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14652-50E9-D849-B5C6-9435517F3A05}"/>
              </a:ext>
            </a:extLst>
          </p:cNvPr>
          <p:cNvSpPr txBox="1"/>
          <p:nvPr/>
        </p:nvSpPr>
        <p:spPr>
          <a:xfrm>
            <a:off x="8394095" y="23712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Beans</a:t>
            </a:r>
            <a:endParaRPr kumimoji="1" lang="ko-Kore-KR" altLang="en-US" dirty="0"/>
          </a:p>
        </p:txBody>
      </p:sp>
      <p:pic>
        <p:nvPicPr>
          <p:cNvPr id="12" name="Picture 4" descr="SpringCentral (@springcentral) | Twitter">
            <a:extLst>
              <a:ext uri="{FF2B5EF4-FFF2-40B4-BE49-F238E27FC236}">
                <a16:creationId xmlns:a16="http://schemas.microsoft.com/office/drawing/2014/main" id="{67A0A2B9-32EB-C243-A116-90F4BC45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6711875" y="1799851"/>
            <a:ext cx="1512099" cy="151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XML file format symbol free icon">
            <a:extLst>
              <a:ext uri="{FF2B5EF4-FFF2-40B4-BE49-F238E27FC236}">
                <a16:creationId xmlns:a16="http://schemas.microsoft.com/office/drawing/2014/main" id="{C03E3FA3-8DE3-EE42-860C-08F0B358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4" y="4165622"/>
            <a:ext cx="1152850" cy="11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6F580-DA62-7D42-8DFC-00BC346C20B4}"/>
              </a:ext>
            </a:extLst>
          </p:cNvPr>
          <p:cNvCxnSpPr/>
          <p:nvPr/>
        </p:nvCxnSpPr>
        <p:spPr>
          <a:xfrm flipV="1">
            <a:off x="4864239" y="3311950"/>
            <a:ext cx="0" cy="632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05502F-291D-6041-A747-AC86F7C733AB}"/>
              </a:ext>
            </a:extLst>
          </p:cNvPr>
          <p:cNvSpPr txBox="1"/>
          <p:nvPr/>
        </p:nvSpPr>
        <p:spPr>
          <a:xfrm>
            <a:off x="5537342" y="4557381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XML</a:t>
            </a:r>
            <a:r>
              <a:rPr kumimoji="1" lang="ko-KR" altLang="en-US" dirty="0"/>
              <a:t>의 형태로 설정을 만들었다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5742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25253F-4222-554A-A2C1-4B81F5BBD95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Boot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차이</a:t>
            </a:r>
          </a:p>
        </p:txBody>
      </p:sp>
      <p:pic>
        <p:nvPicPr>
          <p:cNvPr id="7" name="Picture 6" descr="Coding free icon">
            <a:extLst>
              <a:ext uri="{FF2B5EF4-FFF2-40B4-BE49-F238E27FC236}">
                <a16:creationId xmlns:a16="http://schemas.microsoft.com/office/drawing/2014/main" id="{BF61EA24-C01A-E24C-B8EA-C008F046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0" y="2094991"/>
            <a:ext cx="906439" cy="9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ettings free icon">
            <a:extLst>
              <a:ext uri="{FF2B5EF4-FFF2-40B4-BE49-F238E27FC236}">
                <a16:creationId xmlns:a16="http://schemas.microsoft.com/office/drawing/2014/main" id="{665C86FC-0F1A-E842-8BB3-04AF1AEF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019" y="2094990"/>
            <a:ext cx="906440" cy="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십자형[C] 8">
            <a:extLst>
              <a:ext uri="{FF2B5EF4-FFF2-40B4-BE49-F238E27FC236}">
                <a16:creationId xmlns:a16="http://schemas.microsoft.com/office/drawing/2014/main" id="{151CBA1D-E5C7-ED4C-9465-E5CEFCE8E752}"/>
              </a:ext>
            </a:extLst>
          </p:cNvPr>
          <p:cNvSpPr/>
          <p:nvPr/>
        </p:nvSpPr>
        <p:spPr>
          <a:xfrm>
            <a:off x="3811621" y="2395802"/>
            <a:ext cx="304815" cy="304815"/>
          </a:xfrm>
          <a:prstGeom prst="plus">
            <a:avLst>
              <a:gd name="adj" fmla="val 3895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Picture 2" descr="Equal free icon">
            <a:extLst>
              <a:ext uri="{FF2B5EF4-FFF2-40B4-BE49-F238E27FC236}">
                <a16:creationId xmlns:a16="http://schemas.microsoft.com/office/drawing/2014/main" id="{17297160-C46E-5945-B609-91932ACC7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795" y="2254337"/>
            <a:ext cx="587744" cy="58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14652-50E9-D849-B5C6-9435517F3A05}"/>
              </a:ext>
            </a:extLst>
          </p:cNvPr>
          <p:cNvSpPr txBox="1"/>
          <p:nvPr/>
        </p:nvSpPr>
        <p:spPr>
          <a:xfrm>
            <a:off x="8394095" y="237123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Beans</a:t>
            </a:r>
            <a:endParaRPr kumimoji="1" lang="ko-Kore-KR" altLang="en-US" dirty="0"/>
          </a:p>
        </p:txBody>
      </p:sp>
      <p:pic>
        <p:nvPicPr>
          <p:cNvPr id="12" name="Picture 4" descr="SpringCentral (@springcentral) | Twitter">
            <a:extLst>
              <a:ext uri="{FF2B5EF4-FFF2-40B4-BE49-F238E27FC236}">
                <a16:creationId xmlns:a16="http://schemas.microsoft.com/office/drawing/2014/main" id="{67A0A2B9-32EB-C243-A116-90F4BC456B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6711875" y="1799851"/>
            <a:ext cx="1512099" cy="151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946F580-DA62-7D42-8DFC-00BC346C20B4}"/>
              </a:ext>
            </a:extLst>
          </p:cNvPr>
          <p:cNvCxnSpPr/>
          <p:nvPr/>
        </p:nvCxnSpPr>
        <p:spPr>
          <a:xfrm flipV="1">
            <a:off x="4864239" y="3311950"/>
            <a:ext cx="0" cy="6327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Spring Boot - 파일 업로드 용량제한 설정">
            <a:extLst>
              <a:ext uri="{FF2B5EF4-FFF2-40B4-BE49-F238E27FC236}">
                <a16:creationId xmlns:a16="http://schemas.microsoft.com/office/drawing/2014/main" id="{976DD574-9356-A846-8D5B-3F24F3F56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53" y="4015920"/>
            <a:ext cx="2472347" cy="129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84F1C9-9D6E-574A-9F54-3098A9369A5C}"/>
              </a:ext>
            </a:extLst>
          </p:cNvPr>
          <p:cNvSpPr txBox="1"/>
          <p:nvPr/>
        </p:nvSpPr>
        <p:spPr>
          <a:xfrm>
            <a:off x="6308539" y="4480245"/>
            <a:ext cx="426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Spring Boot Starter</a:t>
            </a:r>
            <a:r>
              <a:rPr kumimoji="1" lang="ko-KR" altLang="en-US" dirty="0"/>
              <a:t>에 정의가 되어있다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642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25253F-4222-554A-A2C1-4B81F5BBD956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Boot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차이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C260B-CDF5-754C-8D95-83E2E6848EFB}"/>
              </a:ext>
            </a:extLst>
          </p:cNvPr>
          <p:cNvSpPr txBox="1"/>
          <p:nvPr/>
        </p:nvSpPr>
        <p:spPr>
          <a:xfrm>
            <a:off x="889844" y="3819862"/>
            <a:ext cx="2071028" cy="25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Web Application Server</a:t>
            </a:r>
            <a:endParaRPr kumimoji="1" lang="ko-Kore-KR" alt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7A76213F-9846-734C-80B7-2692ED82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47" y="2331214"/>
            <a:ext cx="1866821" cy="13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4A6423F-4442-F346-A957-457EBE18F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1897052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6848C84B-101A-AB4C-B16E-5B060073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2736977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236A4527-F564-1D41-A0C7-E03CA433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443" y="3576903"/>
            <a:ext cx="1975872" cy="50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502F1E-7D4F-7749-8BD8-9E0FB7B849AB}"/>
              </a:ext>
            </a:extLst>
          </p:cNvPr>
          <p:cNvSpPr txBox="1"/>
          <p:nvPr/>
        </p:nvSpPr>
        <p:spPr>
          <a:xfrm>
            <a:off x="4833998" y="4288865"/>
            <a:ext cx="1682447" cy="25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Java Web Application</a:t>
            </a:r>
            <a:endParaRPr kumimoji="1" lang="ko-Kore-KR" altLang="en-US" dirty="0"/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A2A93A4-61F9-6A46-A450-54C4AD925D5B}"/>
              </a:ext>
            </a:extLst>
          </p:cNvPr>
          <p:cNvCxnSpPr>
            <a:cxnSpLocks/>
          </p:cNvCxnSpPr>
          <p:nvPr/>
        </p:nvCxnSpPr>
        <p:spPr>
          <a:xfrm flipV="1">
            <a:off x="3266466" y="2151240"/>
            <a:ext cx="939558" cy="839926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299E058A-A214-3142-AEF1-CE9A737D5FE7}"/>
              </a:ext>
            </a:extLst>
          </p:cNvPr>
          <p:cNvCxnSpPr>
            <a:cxnSpLocks/>
          </p:cNvCxnSpPr>
          <p:nvPr/>
        </p:nvCxnSpPr>
        <p:spPr>
          <a:xfrm>
            <a:off x="3266466" y="2991166"/>
            <a:ext cx="939558" cy="838185"/>
          </a:xfrm>
          <a:prstGeom prst="bentConnector3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B4A8F51-5B17-114C-9E6D-D9A552FAB1EF}"/>
              </a:ext>
            </a:extLst>
          </p:cNvPr>
          <p:cNvCxnSpPr/>
          <p:nvPr/>
        </p:nvCxnSpPr>
        <p:spPr>
          <a:xfrm>
            <a:off x="3266466" y="2991165"/>
            <a:ext cx="939558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Spring Boot - 파일 업로드 용량제한 설정">
            <a:extLst>
              <a:ext uri="{FF2B5EF4-FFF2-40B4-BE49-F238E27FC236}">
                <a16:creationId xmlns:a16="http://schemas.microsoft.com/office/drawing/2014/main" id="{601E346A-B287-5844-8D0A-EF7A94E9C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307" y="2148203"/>
            <a:ext cx="3427849" cy="179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0D737C9-3EC3-CC44-AA5C-25C2F668CC8B}"/>
              </a:ext>
            </a:extLst>
          </p:cNvPr>
          <p:cNvSpPr txBox="1"/>
          <p:nvPr/>
        </p:nvSpPr>
        <p:spPr>
          <a:xfrm>
            <a:off x="7067172" y="279797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or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2352B8-9BE6-4D49-B83A-9414C0112A76}"/>
              </a:ext>
            </a:extLst>
          </p:cNvPr>
          <p:cNvSpPr txBox="1"/>
          <p:nvPr/>
        </p:nvSpPr>
        <p:spPr>
          <a:xfrm>
            <a:off x="4988687" y="4634586"/>
            <a:ext cx="137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(WAR </a:t>
            </a:r>
            <a:r>
              <a:rPr kumimoji="1" lang="ko-KR" altLang="en-US" dirty="0"/>
              <a:t>파일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599A5-9D43-5D4E-8BF1-917DD0AAA22E}"/>
              </a:ext>
            </a:extLst>
          </p:cNvPr>
          <p:cNvSpPr txBox="1"/>
          <p:nvPr/>
        </p:nvSpPr>
        <p:spPr>
          <a:xfrm>
            <a:off x="1095633" y="5321297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실행을</a:t>
            </a:r>
            <a:r>
              <a:rPr kumimoji="1" lang="ko-KR" altLang="en-US" dirty="0"/>
              <a:t> 위해 </a:t>
            </a:r>
            <a:r>
              <a:rPr kumimoji="1" lang="en-US" altLang="ko-KR" dirty="0"/>
              <a:t>Tomcat</a:t>
            </a:r>
            <a:r>
              <a:rPr kumimoji="1" lang="ko-KR" altLang="en-US" dirty="0"/>
              <a:t>과 같은 프로그램이 필요하다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4F38F-2911-494D-9B08-5AA9E98CB6E5}"/>
              </a:ext>
            </a:extLst>
          </p:cNvPr>
          <p:cNvSpPr txBox="1"/>
          <p:nvPr/>
        </p:nvSpPr>
        <p:spPr>
          <a:xfrm>
            <a:off x="7432069" y="5182797"/>
            <a:ext cx="431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Tomcat</a:t>
            </a:r>
            <a:r>
              <a:rPr kumimoji="1" lang="ko-KR" altLang="en-US" dirty="0"/>
              <a:t> 같은 서버 프로그램이 내장되어</a:t>
            </a:r>
            <a:r>
              <a:rPr kumimoji="1" lang="en-US" altLang="ko-KR" dirty="0"/>
              <a:t>,</a:t>
            </a:r>
          </a:p>
          <a:p>
            <a:pPr algn="ctr"/>
            <a:r>
              <a:rPr kumimoji="1" lang="en-US" altLang="ko-Kore-KR" dirty="0"/>
              <a:t>Jar</a:t>
            </a:r>
            <a:r>
              <a:rPr kumimoji="1" lang="ko-KR" altLang="en-US" dirty="0"/>
              <a:t>의 형태로 실행이 가능하다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9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403663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Java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IoC Container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DI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과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차이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IoC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30" name="Picture 6" descr="Car free icon">
            <a:extLst>
              <a:ext uri="{FF2B5EF4-FFF2-40B4-BE49-F238E27FC236}">
                <a16:creationId xmlns:a16="http://schemas.microsoft.com/office/drawing/2014/main" id="{BD1779F6-66B2-C842-AA66-D1DDB260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485" y="1876759"/>
            <a:ext cx="3699696" cy="369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ser free icon">
            <a:extLst>
              <a:ext uri="{FF2B5EF4-FFF2-40B4-BE49-F238E27FC236}">
                <a16:creationId xmlns:a16="http://schemas.microsoft.com/office/drawing/2014/main" id="{18CF2CE3-5A66-6342-AF0A-19FFB587C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641" y="2156635"/>
            <a:ext cx="1096928" cy="10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eedometer free icon">
            <a:extLst>
              <a:ext uri="{FF2B5EF4-FFF2-40B4-BE49-F238E27FC236}">
                <a16:creationId xmlns:a16="http://schemas.microsoft.com/office/drawing/2014/main" id="{BA4B9829-5103-B84F-ABBB-1C9370A8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60" y="3955473"/>
            <a:ext cx="1191490" cy="11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01B44-763A-C24F-A185-2FEE2314A54C}"/>
              </a:ext>
            </a:extLst>
          </p:cNvPr>
          <p:cNvSpPr txBox="1"/>
          <p:nvPr/>
        </p:nvSpPr>
        <p:spPr>
          <a:xfrm>
            <a:off x="8133906" y="252043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운전자 필요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319A7-DDB8-A54E-AAED-7B567E7DEFFA}"/>
              </a:ext>
            </a:extLst>
          </p:cNvPr>
          <p:cNvSpPr txBox="1"/>
          <p:nvPr/>
        </p:nvSpPr>
        <p:spPr>
          <a:xfrm>
            <a:off x="8133906" y="436655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가속 </a:t>
            </a:r>
            <a:r>
              <a:rPr kumimoji="1" lang="en-US" altLang="ko-KR" dirty="0"/>
              <a:t>/</a:t>
            </a:r>
            <a:r>
              <a:rPr kumimoji="1" lang="ko-KR" altLang="en-US" dirty="0"/>
              <a:t> 감속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720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F98F083-DE59-8546-B1A0-BBF30A4B4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866" y="1871478"/>
            <a:ext cx="7013317" cy="2743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3BEACC-7215-2C4F-AE36-B27857035A7C}"/>
              </a:ext>
            </a:extLst>
          </p:cNvPr>
          <p:cNvSpPr txBox="1"/>
          <p:nvPr/>
        </p:nvSpPr>
        <p:spPr>
          <a:xfrm>
            <a:off x="1149060" y="5170231"/>
            <a:ext cx="928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잘 활용하면 서로 다른 구현체가 같은 목적을 위해 동작하도록 만들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AE83E8-0D78-B748-B300-5706641A6135}"/>
              </a:ext>
            </a:extLst>
          </p:cNvPr>
          <p:cNvSpPr txBox="1"/>
          <p:nvPr/>
        </p:nvSpPr>
        <p:spPr>
          <a:xfrm>
            <a:off x="1983241" y="5704065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사용하고자 하는 객체의 실제 </a:t>
            </a:r>
            <a:r>
              <a:rPr kumimoji="1" lang="ko-KR" altLang="en-US" dirty="0" err="1"/>
              <a:t>자료형과</a:t>
            </a:r>
            <a:r>
              <a:rPr kumimoji="1" lang="ko-KR" altLang="en-US" dirty="0"/>
              <a:t> 무관하게 동작하게 만들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941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DD3C26-7E26-EE46-BD29-93A5C2B41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16" y="1240876"/>
            <a:ext cx="10200168" cy="17724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5C854CE-2495-6648-9E9C-612A6D77F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960183"/>
            <a:ext cx="7315200" cy="303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8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8BFFB33-F9BE-8847-A0AD-1E91BBDC2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800" y="1430283"/>
            <a:ext cx="7264400" cy="76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D18571-DC15-1A49-8373-5E5F67BD1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50" y="2072320"/>
            <a:ext cx="9893300" cy="191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9822B-2756-B94D-90E3-B38B3B38F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4800" y="4162996"/>
            <a:ext cx="9042400" cy="138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BA0D62-60F0-7548-B249-F1DB6E8521CF}"/>
              </a:ext>
            </a:extLst>
          </p:cNvPr>
          <p:cNvSpPr txBox="1"/>
          <p:nvPr/>
        </p:nvSpPr>
        <p:spPr>
          <a:xfrm>
            <a:off x="3590538" y="5720272"/>
            <a:ext cx="501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함수의</a:t>
            </a:r>
            <a:r>
              <a:rPr kumimoji="1" lang="ko-KR" altLang="en-US" dirty="0"/>
              <a:t> 인자와 반환 값은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활용하자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360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Java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Interface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C0EB079-FF33-2D49-B55E-F2BD9FE8A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1370861"/>
            <a:ext cx="10642600" cy="3797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929EE-0686-604D-B75D-A704EDFA6075}"/>
              </a:ext>
            </a:extLst>
          </p:cNvPr>
          <p:cNvSpPr txBox="1"/>
          <p:nvPr/>
        </p:nvSpPr>
        <p:spPr>
          <a:xfrm>
            <a:off x="2370525" y="5302473"/>
            <a:ext cx="745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InputStream</a:t>
            </a:r>
            <a:r>
              <a:rPr kumimoji="1" lang="ko-KR" altLang="en-US" dirty="0"/>
              <a:t>의 구현체는 많지만 다 </a:t>
            </a:r>
            <a:r>
              <a:rPr kumimoji="1" lang="en-US" altLang="ko-KR" dirty="0" err="1"/>
              <a:t>InputStream</a:t>
            </a:r>
            <a:r>
              <a:rPr kumimoji="1" lang="ko-KR" altLang="en-US" dirty="0"/>
              <a:t>의 기능을 가지고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779AA-86DB-EB40-B5BC-7EFB034A9766}"/>
              </a:ext>
            </a:extLst>
          </p:cNvPr>
          <p:cNvSpPr txBox="1"/>
          <p:nvPr/>
        </p:nvSpPr>
        <p:spPr>
          <a:xfrm>
            <a:off x="2652631" y="5804474"/>
            <a:ext cx="688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InputStream</a:t>
            </a:r>
            <a:r>
              <a:rPr kumimoji="1" lang="ko-KR" altLang="en-US" dirty="0"/>
              <a:t>을 필요로 하는 기능에는 구분없이 사용할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4396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IoC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Container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FD4B7-1466-654A-8875-B114154E9EC3}"/>
              </a:ext>
            </a:extLst>
          </p:cNvPr>
          <p:cNvSpPr txBox="1"/>
          <p:nvPr/>
        </p:nvSpPr>
        <p:spPr>
          <a:xfrm>
            <a:off x="3918512" y="1618854"/>
            <a:ext cx="4354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3600" dirty="0"/>
              <a:t>Inversion of Control</a:t>
            </a:r>
            <a:endParaRPr kumimoji="1" lang="ko-Kore-KR" alt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13AC4-3FFB-AA44-AFC7-D7CB5DEC5F1B}"/>
              </a:ext>
            </a:extLst>
          </p:cNvPr>
          <p:cNvSpPr txBox="1"/>
          <p:nvPr/>
        </p:nvSpPr>
        <p:spPr>
          <a:xfrm>
            <a:off x="5333612" y="234272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dirty="0"/>
              <a:t>제어 역전</a:t>
            </a:r>
          </a:p>
        </p:txBody>
      </p:sp>
      <p:pic>
        <p:nvPicPr>
          <p:cNvPr id="9" name="Picture 2" descr="Coding free icon">
            <a:extLst>
              <a:ext uri="{FF2B5EF4-FFF2-40B4-BE49-F238E27FC236}">
                <a16:creationId xmlns:a16="http://schemas.microsoft.com/office/drawing/2014/main" id="{12E8EF7E-5216-084A-AD71-891491D3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781" y="3429000"/>
            <a:ext cx="2350977" cy="23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SpringCentral (@springcentral) | Twitter">
            <a:extLst>
              <a:ext uri="{FF2B5EF4-FFF2-40B4-BE49-F238E27FC236}">
                <a16:creationId xmlns:a16="http://schemas.microsoft.com/office/drawing/2014/main" id="{6F7AA40F-8B26-224A-B3F4-9F9F90A5A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7153928" y="3429000"/>
            <a:ext cx="2350977" cy="23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아래로 구부러진 화살표[C] 12">
            <a:extLst>
              <a:ext uri="{FF2B5EF4-FFF2-40B4-BE49-F238E27FC236}">
                <a16:creationId xmlns:a16="http://schemas.microsoft.com/office/drawing/2014/main" id="{09992F3F-1F33-BA43-B62F-600C3971EACC}"/>
              </a:ext>
            </a:extLst>
          </p:cNvPr>
          <p:cNvSpPr/>
          <p:nvPr/>
        </p:nvSpPr>
        <p:spPr>
          <a:xfrm flipH="1">
            <a:off x="5272758" y="3939007"/>
            <a:ext cx="1670382" cy="356717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4" name="Picture 6" descr="Coding free icon">
            <a:extLst>
              <a:ext uri="{FF2B5EF4-FFF2-40B4-BE49-F238E27FC236}">
                <a16:creationId xmlns:a16="http://schemas.microsoft.com/office/drawing/2014/main" id="{A8F17E02-AA8A-7242-8556-6DE31BB7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863" y="3276835"/>
            <a:ext cx="662172" cy="6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아래로 구부러진 화살표[C] 14">
            <a:extLst>
              <a:ext uri="{FF2B5EF4-FFF2-40B4-BE49-F238E27FC236}">
                <a16:creationId xmlns:a16="http://schemas.microsoft.com/office/drawing/2014/main" id="{BDFF7977-B64F-EF46-94C5-3A480D21F27B}"/>
              </a:ext>
            </a:extLst>
          </p:cNvPr>
          <p:cNvSpPr/>
          <p:nvPr/>
        </p:nvSpPr>
        <p:spPr>
          <a:xfrm rot="10800000" flipH="1" flipV="1">
            <a:off x="5272758" y="3935460"/>
            <a:ext cx="1670382" cy="356718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74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 animBg="1"/>
      <p:bldP spid="13" grpId="1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FC2ED3-EEAE-D645-B528-F85171CB12B1}"/>
              </a:ext>
            </a:extLst>
          </p:cNvPr>
          <p:cNvSpPr/>
          <p:nvPr/>
        </p:nvSpPr>
        <p:spPr>
          <a:xfrm>
            <a:off x="4713766" y="2248786"/>
            <a:ext cx="2254103" cy="11802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Spring IoC</a:t>
            </a:r>
          </a:p>
          <a:p>
            <a:pPr algn="ctr"/>
            <a:r>
              <a:rPr kumimoji="1" lang="en-US" altLang="ko-Kore-KR" dirty="0"/>
              <a:t>Container</a:t>
            </a:r>
            <a:endParaRPr kumimoji="1" lang="ko-Kore-KR" altLang="en-US" dirty="0"/>
          </a:p>
        </p:txBody>
      </p:sp>
      <p:pic>
        <p:nvPicPr>
          <p:cNvPr id="17" name="Picture 6" descr="Coding free icon">
            <a:extLst>
              <a:ext uri="{FF2B5EF4-FFF2-40B4-BE49-F238E27FC236}">
                <a16:creationId xmlns:a16="http://schemas.microsoft.com/office/drawing/2014/main" id="{91731A51-2737-4440-8A03-F4F8B163C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95" y="2285963"/>
            <a:ext cx="662172" cy="66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94AC99-DE98-6D49-86D6-38C030E760AF}"/>
              </a:ext>
            </a:extLst>
          </p:cNvPr>
          <p:cNvSpPr txBox="1"/>
          <p:nvPr/>
        </p:nvSpPr>
        <p:spPr>
          <a:xfrm>
            <a:off x="1367349" y="302249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개발자가 작성한 코드</a:t>
            </a:r>
          </a:p>
        </p:txBody>
      </p:sp>
      <p:sp>
        <p:nvSpPr>
          <p:cNvPr id="19" name="아래로 구부러진 화살표[C] 18">
            <a:extLst>
              <a:ext uri="{FF2B5EF4-FFF2-40B4-BE49-F238E27FC236}">
                <a16:creationId xmlns:a16="http://schemas.microsoft.com/office/drawing/2014/main" id="{BF85F4BC-9D08-7542-A560-BAD4869983CA}"/>
              </a:ext>
            </a:extLst>
          </p:cNvPr>
          <p:cNvSpPr/>
          <p:nvPr/>
        </p:nvSpPr>
        <p:spPr>
          <a:xfrm rot="10800000" flipH="1" flipV="1">
            <a:off x="2957822" y="1685260"/>
            <a:ext cx="1670382" cy="365847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0" name="Picture 2" descr="Settings free icon">
            <a:extLst>
              <a:ext uri="{FF2B5EF4-FFF2-40B4-BE49-F238E27FC236}">
                <a16:creationId xmlns:a16="http://schemas.microsoft.com/office/drawing/2014/main" id="{123014C6-7563-F843-82AA-9734A8D4D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368" y="2226361"/>
            <a:ext cx="906440" cy="90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2625811-25AC-2743-AB58-BF62CE19174F}"/>
              </a:ext>
            </a:extLst>
          </p:cNvPr>
          <p:cNvSpPr txBox="1"/>
          <p:nvPr/>
        </p:nvSpPr>
        <p:spPr>
          <a:xfrm>
            <a:off x="8628715" y="320715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dirty="0"/>
              <a:t>설정 정보</a:t>
            </a:r>
          </a:p>
        </p:txBody>
      </p:sp>
      <p:sp>
        <p:nvSpPr>
          <p:cNvPr id="22" name="아래로 구부러진 화살표[C] 21">
            <a:extLst>
              <a:ext uri="{FF2B5EF4-FFF2-40B4-BE49-F238E27FC236}">
                <a16:creationId xmlns:a16="http://schemas.microsoft.com/office/drawing/2014/main" id="{17004DF1-D4C2-054E-A2AF-FF5A24AC71F5}"/>
              </a:ext>
            </a:extLst>
          </p:cNvPr>
          <p:cNvSpPr/>
          <p:nvPr/>
        </p:nvSpPr>
        <p:spPr>
          <a:xfrm flipH="1">
            <a:off x="7053434" y="1685260"/>
            <a:ext cx="1670382" cy="356717"/>
          </a:xfrm>
          <a:prstGeom prst="curvedDownArrow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23" name="Picture 4" descr="SpringCentral (@springcentral) | Twitter">
            <a:extLst>
              <a:ext uri="{FF2B5EF4-FFF2-40B4-BE49-F238E27FC236}">
                <a16:creationId xmlns:a16="http://schemas.microsoft.com/office/drawing/2014/main" id="{43CC557E-ED0F-834C-876F-F8E11BAB3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8" t="14648" r="14648" b="14648"/>
          <a:stretch/>
        </p:blipFill>
        <p:spPr bwMode="auto">
          <a:xfrm>
            <a:off x="5402722" y="1247165"/>
            <a:ext cx="876190" cy="87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3DB89E2A-5C26-6F43-AA06-C8A506F636D3}"/>
              </a:ext>
            </a:extLst>
          </p:cNvPr>
          <p:cNvSpPr/>
          <p:nvPr/>
        </p:nvSpPr>
        <p:spPr>
          <a:xfrm>
            <a:off x="5444561" y="3700130"/>
            <a:ext cx="792512" cy="64858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5" name="Picture 4" descr="Global services free icon">
            <a:extLst>
              <a:ext uri="{FF2B5EF4-FFF2-40B4-BE49-F238E27FC236}">
                <a16:creationId xmlns:a16="http://schemas.microsoft.com/office/drawing/2014/main" id="{91FBBDF6-F13C-DE40-BF56-65853557A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989" y="4348716"/>
            <a:ext cx="1755553" cy="17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F30EBD6-BFD7-C745-AA8D-260DB2D2F138}"/>
              </a:ext>
            </a:extLst>
          </p:cNvPr>
          <p:cNvSpPr txBox="1"/>
          <p:nvPr/>
        </p:nvSpPr>
        <p:spPr>
          <a:xfrm>
            <a:off x="6018028" y="5041826"/>
            <a:ext cx="22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완전한 </a:t>
            </a:r>
            <a:r>
              <a:rPr kumimoji="1" lang="en-US" altLang="ko-Kore-KR" dirty="0"/>
              <a:t>Web Service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3BBE92-7810-744A-B25A-39929084EAA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Spring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IoC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Container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9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9" grpId="0" animBg="1"/>
      <p:bldP spid="21" grpId="0"/>
      <p:bldP spid="22" grpId="0" animBg="1"/>
      <p:bldP spid="24" grpId="0" animBg="1"/>
      <p:bldP spid="26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13058</TotalTime>
  <Words>256</Words>
  <Application>Microsoft Macintosh PowerPoint</Application>
  <PresentationFormat>와이드스크린</PresentationFormat>
  <Paragraphs>53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216</cp:revision>
  <dcterms:created xsi:type="dcterms:W3CDTF">2019-05-07T05:36:17Z</dcterms:created>
  <dcterms:modified xsi:type="dcterms:W3CDTF">2022-01-16T02:05:32Z</dcterms:modified>
</cp:coreProperties>
</file>