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9" r:id="rId2"/>
    <p:sldId id="281" r:id="rId3"/>
    <p:sldId id="371" r:id="rId4"/>
    <p:sldId id="345" r:id="rId5"/>
    <p:sldId id="375" r:id="rId6"/>
    <p:sldId id="372" r:id="rId7"/>
    <p:sldId id="373" r:id="rId8"/>
    <p:sldId id="376" r:id="rId9"/>
    <p:sldId id="377" r:id="rId10"/>
    <p:sldId id="378" r:id="rId11"/>
    <p:sldId id="380" r:id="rId12"/>
    <p:sldId id="379" r:id="rId13"/>
    <p:sldId id="381" r:id="rId14"/>
    <p:sldId id="382" r:id="rId15"/>
    <p:sldId id="38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104" y="200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1/18/22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10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4832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11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0650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12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36801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13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29410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14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773203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15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3066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컴퓨터 통신과 </a:t>
            </a:r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HTTP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3-1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HTTP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요청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/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응답의 형식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8" name="Picture 2" descr="URI syntax diagram">
            <a:extLst>
              <a:ext uri="{FF2B5EF4-FFF2-40B4-BE49-F238E27FC236}">
                <a16:creationId xmlns:a16="http://schemas.microsoft.com/office/drawing/2014/main" id="{DEA5E64D-9489-094B-B1B0-DD99CD54E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05" y="2792962"/>
            <a:ext cx="11166389" cy="104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5FD7D-0628-F94B-BDF0-87AB29A09F47}"/>
              </a:ext>
            </a:extLst>
          </p:cNvPr>
          <p:cNvSpPr txBox="1"/>
          <p:nvPr/>
        </p:nvSpPr>
        <p:spPr>
          <a:xfrm>
            <a:off x="2184325" y="4439958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URL</a:t>
            </a:r>
            <a:endParaRPr kumimoji="1" lang="ko-Kore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BADD3-7119-B947-A1E4-3AE05E0A4330}"/>
              </a:ext>
            </a:extLst>
          </p:cNvPr>
          <p:cNvSpPr txBox="1"/>
          <p:nvPr/>
        </p:nvSpPr>
        <p:spPr>
          <a:xfrm>
            <a:off x="2226287" y="5004828"/>
            <a:ext cx="7739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Uniform Resource Locator: Internet </a:t>
            </a:r>
            <a:r>
              <a:rPr kumimoji="1" lang="ko-Kore-KR" altLang="en-US" dirty="0"/>
              <a:t>상에</a:t>
            </a:r>
            <a:r>
              <a:rPr kumimoji="1" lang="ko-KR" altLang="en-US" dirty="0"/>
              <a:t> 자원의 위치를 나타내는 문자열</a:t>
            </a:r>
            <a:endParaRPr kumimoji="1" lang="ko-Kore-KR" altLang="en-US" dirty="0"/>
          </a:p>
        </p:txBody>
      </p:sp>
      <p:sp>
        <p:nvSpPr>
          <p:cNvPr id="7" name="왼쪽 중괄호[L] 6">
            <a:extLst>
              <a:ext uri="{FF2B5EF4-FFF2-40B4-BE49-F238E27FC236}">
                <a16:creationId xmlns:a16="http://schemas.microsoft.com/office/drawing/2014/main" id="{2B8A682B-22AA-7444-80D2-EAEC57AB370F}"/>
              </a:ext>
            </a:extLst>
          </p:cNvPr>
          <p:cNvSpPr/>
          <p:nvPr/>
        </p:nvSpPr>
        <p:spPr>
          <a:xfrm rot="5400000">
            <a:off x="9289707" y="509524"/>
            <a:ext cx="225958" cy="4326950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왼쪽 중괄호[L] 28">
            <a:extLst>
              <a:ext uri="{FF2B5EF4-FFF2-40B4-BE49-F238E27FC236}">
                <a16:creationId xmlns:a16="http://schemas.microsoft.com/office/drawing/2014/main" id="{3C895B50-EFA2-D043-AD0F-3953D6AE94B3}"/>
              </a:ext>
            </a:extLst>
          </p:cNvPr>
          <p:cNvSpPr/>
          <p:nvPr/>
        </p:nvSpPr>
        <p:spPr>
          <a:xfrm rot="5400000">
            <a:off x="3827402" y="-510434"/>
            <a:ext cx="225958" cy="6366865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D998F-9174-DE46-BEA2-944BA9CA6177}"/>
              </a:ext>
            </a:extLst>
          </p:cNvPr>
          <p:cNvSpPr txBox="1"/>
          <p:nvPr/>
        </p:nvSpPr>
        <p:spPr>
          <a:xfrm>
            <a:off x="2164895" y="2022084"/>
            <a:ext cx="3550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600" dirty="0"/>
              <a:t>인터넷</a:t>
            </a:r>
            <a:r>
              <a:rPr kumimoji="1" lang="ko-KR" altLang="en-US" sz="1600" dirty="0"/>
              <a:t> 상의 컴퓨터를 나타내는 부분</a:t>
            </a:r>
            <a:endParaRPr kumimoji="1" lang="ko-Kore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85D9D8-3E88-A541-A98D-1B92BE5074D1}"/>
              </a:ext>
            </a:extLst>
          </p:cNvPr>
          <p:cNvSpPr txBox="1"/>
          <p:nvPr/>
        </p:nvSpPr>
        <p:spPr>
          <a:xfrm>
            <a:off x="8252372" y="2022084"/>
            <a:ext cx="2300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dirty="0"/>
              <a:t>컴퓨터 안의 위치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경로</a:t>
            </a:r>
            <a:r>
              <a:rPr kumimoji="1" lang="en-US" altLang="ko-KR" sz="1600" dirty="0"/>
              <a:t>)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370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29" grpId="0" animBg="1"/>
      <p:bldP spid="8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Media Types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6" name="Picture 2" descr="Image files free icon">
            <a:extLst>
              <a:ext uri="{FF2B5EF4-FFF2-40B4-BE49-F238E27FC236}">
                <a16:creationId xmlns:a16="http://schemas.microsoft.com/office/drawing/2014/main" id="{EE1E268F-413C-D940-97F2-0F0F64301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40" y="2744182"/>
            <a:ext cx="2082804" cy="208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deo free icon">
            <a:extLst>
              <a:ext uri="{FF2B5EF4-FFF2-40B4-BE49-F238E27FC236}">
                <a16:creationId xmlns:a16="http://schemas.microsoft.com/office/drawing/2014/main" id="{3014AB95-8564-6C4C-90CD-34ED17E23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97" y="2744182"/>
            <a:ext cx="2082806" cy="208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Javascript free icon">
            <a:extLst>
              <a:ext uri="{FF2B5EF4-FFF2-40B4-BE49-F238E27FC236}">
                <a16:creationId xmlns:a16="http://schemas.microsoft.com/office/drawing/2014/main" id="{92FD53C7-067C-224D-85BD-D20AFEC0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556" y="2744182"/>
            <a:ext cx="2082804" cy="208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E9B38A-3006-714B-B613-0D8F452BED40}"/>
              </a:ext>
            </a:extLst>
          </p:cNvPr>
          <p:cNvSpPr txBox="1"/>
          <p:nvPr/>
        </p:nvSpPr>
        <p:spPr>
          <a:xfrm>
            <a:off x="1986309" y="4912243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image/jpeg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DE395-A760-CB41-924D-D936AF4EDFA4}"/>
              </a:ext>
            </a:extLst>
          </p:cNvPr>
          <p:cNvSpPr txBox="1"/>
          <p:nvPr/>
        </p:nvSpPr>
        <p:spPr>
          <a:xfrm>
            <a:off x="5439411" y="491224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video/mp4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E3FF44-8EE5-5B47-B356-B5AECEADD44E}"/>
              </a:ext>
            </a:extLst>
          </p:cNvPr>
          <p:cNvSpPr txBox="1"/>
          <p:nvPr/>
        </p:nvSpPr>
        <p:spPr>
          <a:xfrm>
            <a:off x="8326403" y="4912243"/>
            <a:ext cx="238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application/</a:t>
            </a:r>
            <a:r>
              <a:rPr kumimoji="1" lang="en-US" altLang="ko-Kore-KR" dirty="0" err="1"/>
              <a:t>javascript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654D5-5BD1-B74E-842F-469E3B9AA32B}"/>
              </a:ext>
            </a:extLst>
          </p:cNvPr>
          <p:cNvSpPr txBox="1"/>
          <p:nvPr/>
        </p:nvSpPr>
        <p:spPr>
          <a:xfrm>
            <a:off x="1626781" y="1573619"/>
            <a:ext cx="570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Media Type – </a:t>
            </a:r>
            <a:r>
              <a:rPr kumimoji="1" lang="ko-KR" altLang="en-US" dirty="0"/>
              <a:t>인터넷 상에서 주고받는 데이터의 형식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9752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Media Types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35928A6-80C1-554D-9764-80B2A64BC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10" y="1656316"/>
            <a:ext cx="7366000" cy="309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A45544-618B-254C-BBB1-D48465AE9D05}"/>
              </a:ext>
            </a:extLst>
          </p:cNvPr>
          <p:cNvSpPr txBox="1"/>
          <p:nvPr/>
        </p:nvSpPr>
        <p:spPr>
          <a:xfrm>
            <a:off x="4680983" y="4832352"/>
            <a:ext cx="28300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Content-Type: text/html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CEB47E-B44B-0949-9E44-FD398B9AE55D}"/>
              </a:ext>
            </a:extLst>
          </p:cNvPr>
          <p:cNvSpPr txBox="1"/>
          <p:nvPr/>
        </p:nvSpPr>
        <p:spPr>
          <a:xfrm>
            <a:off x="2122967" y="5444823"/>
            <a:ext cx="79460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Content-Type: HTTP</a:t>
            </a:r>
            <a:r>
              <a:rPr kumimoji="1" lang="ko-KR" altLang="en-US" dirty="0"/>
              <a:t>의 응답 데이터</a:t>
            </a:r>
            <a:r>
              <a:rPr kumimoji="1" lang="en-US" altLang="ko-KR" dirty="0"/>
              <a:t>(Body)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Media Type</a:t>
            </a:r>
            <a:r>
              <a:rPr kumimoji="1" lang="ko-KR" altLang="en-US" dirty="0"/>
              <a:t>을 알려주는 헤더</a:t>
            </a:r>
            <a:endParaRPr kumimoji="1" lang="en-US" altLang="ko-Kore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7465DD-580D-654F-B3AA-5E6ECD8F3579}"/>
              </a:ext>
            </a:extLst>
          </p:cNvPr>
          <p:cNvSpPr/>
          <p:nvPr/>
        </p:nvSpPr>
        <p:spPr>
          <a:xfrm>
            <a:off x="4146698" y="1613784"/>
            <a:ext cx="1329070" cy="31760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39FAF4-D924-DA4B-841B-01CE4E93B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427" y="2238818"/>
            <a:ext cx="4610100" cy="168910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7707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Media Types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4FDB80-C1FA-4C4C-8035-D1B705D79376}"/>
              </a:ext>
            </a:extLst>
          </p:cNvPr>
          <p:cNvSpPr txBox="1"/>
          <p:nvPr/>
        </p:nvSpPr>
        <p:spPr>
          <a:xfrm>
            <a:off x="3480112" y="5333632"/>
            <a:ext cx="505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JSON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Multipart Form-Data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많이 활용한다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42F8A95-3B1B-2A46-AADF-00D5E52FB764}"/>
              </a:ext>
            </a:extLst>
          </p:cNvPr>
          <p:cNvGrpSpPr/>
          <p:nvPr/>
        </p:nvGrpSpPr>
        <p:grpSpPr>
          <a:xfrm>
            <a:off x="1784350" y="1828800"/>
            <a:ext cx="8623300" cy="3200400"/>
            <a:chOff x="1784350" y="1828800"/>
            <a:chExt cx="8623300" cy="32004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4D4FC01-FA16-1345-BD1D-C0C3BB705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4350" y="1828800"/>
              <a:ext cx="8623300" cy="32004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7277C4E-5162-F54F-AA5D-CE7A0ECE79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2256"/>
            <a:stretch/>
          </p:blipFill>
          <p:spPr>
            <a:xfrm>
              <a:off x="6005964" y="2517849"/>
              <a:ext cx="4401686" cy="2311400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B6CE08-0108-8841-B13D-71191FF2EF61}"/>
              </a:ext>
            </a:extLst>
          </p:cNvPr>
          <p:cNvSpPr/>
          <p:nvPr/>
        </p:nvSpPr>
        <p:spPr>
          <a:xfrm>
            <a:off x="2277533" y="2692400"/>
            <a:ext cx="2074334" cy="381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556C0F-38BD-5F45-BF65-37963C25E7A6}"/>
              </a:ext>
            </a:extLst>
          </p:cNvPr>
          <p:cNvSpPr/>
          <p:nvPr/>
        </p:nvSpPr>
        <p:spPr>
          <a:xfrm>
            <a:off x="6299198" y="4439782"/>
            <a:ext cx="2286000" cy="381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486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Media Types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426BE9-DE30-2147-9B16-2BE760EEE98C}"/>
              </a:ext>
            </a:extLst>
          </p:cNvPr>
          <p:cNvSpPr txBox="1"/>
          <p:nvPr/>
        </p:nvSpPr>
        <p:spPr>
          <a:xfrm>
            <a:off x="1052623" y="2370857"/>
            <a:ext cx="4344528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JSON – JavaScript Object Notation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데이터를 주고받을 때 흔히 사용하는 형태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속성</a:t>
            </a:r>
            <a:r>
              <a:rPr kumimoji="1" lang="en-US" altLang="ko-KR" dirty="0"/>
              <a:t>(</a:t>
            </a:r>
            <a:r>
              <a:rPr kumimoji="1" lang="en-US" altLang="ko-Kore-KR" dirty="0"/>
              <a:t>Attribute</a:t>
            </a:r>
            <a:r>
              <a:rPr kumimoji="1" lang="en-US" altLang="ko-KR" dirty="0"/>
              <a:t>)</a:t>
            </a:r>
            <a:r>
              <a:rPr kumimoji="1" lang="en-US" altLang="ko-Kore-KR" dirty="0"/>
              <a:t> – </a:t>
            </a:r>
            <a:r>
              <a:rPr kumimoji="1" lang="ko-KR" altLang="en-US" dirty="0"/>
              <a:t>값</a:t>
            </a:r>
            <a:r>
              <a:rPr kumimoji="1" lang="en-US" altLang="ko-KR" dirty="0"/>
              <a:t>(</a:t>
            </a:r>
            <a:r>
              <a:rPr kumimoji="1" lang="en-US" altLang="ko-Kore-KR" dirty="0"/>
              <a:t>Value</a:t>
            </a:r>
            <a:r>
              <a:rPr kumimoji="1" lang="en-US" altLang="ko-KR" dirty="0"/>
              <a:t>)</a:t>
            </a:r>
            <a:r>
              <a:rPr kumimoji="1" lang="ko-KR" altLang="en-US" dirty="0"/>
              <a:t> 의 형태와 배열</a:t>
            </a:r>
            <a:r>
              <a:rPr kumimoji="1" lang="en-US" altLang="ko-KR" dirty="0"/>
              <a:t>(Array)</a:t>
            </a:r>
            <a:r>
              <a:rPr kumimoji="1" lang="ko-KR" altLang="en-US" dirty="0"/>
              <a:t>을 활용한다</a:t>
            </a:r>
            <a:r>
              <a:rPr kumimoji="1"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194E60-6D62-9A4B-BDC5-EB0EA8F79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416" y="1668527"/>
            <a:ext cx="5365750" cy="352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74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Media Types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2C1F406-0341-D74A-A0D8-BAAB44DFF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453" y="2012949"/>
            <a:ext cx="4406900" cy="2832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DCB045-4084-BB46-8BD4-DC7B23121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649" y="1917699"/>
            <a:ext cx="4152900" cy="302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55249F-E04F-8445-8FD2-F82245AE7A64}"/>
              </a:ext>
            </a:extLst>
          </p:cNvPr>
          <p:cNvSpPr txBox="1"/>
          <p:nvPr/>
        </p:nvSpPr>
        <p:spPr>
          <a:xfrm>
            <a:off x="2706226" y="5443870"/>
            <a:ext cx="677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일반적인 데이터를 표현한 객체</a:t>
            </a:r>
            <a:r>
              <a:rPr kumimoji="1" lang="en-US" altLang="ko-KR" dirty="0"/>
              <a:t>(VO)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JSON </a:t>
            </a:r>
            <a:r>
              <a:rPr kumimoji="1" lang="ko-KR" altLang="en-US" dirty="0"/>
              <a:t>형태로 주고받는다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8480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87730" y="2403663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HTTP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HTTP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요청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/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응답의 형식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Media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컴퓨터 통신과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HTTP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HTTP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B7B1FBA-603F-1142-9BC6-7F786B07D88D}"/>
              </a:ext>
            </a:extLst>
          </p:cNvPr>
          <p:cNvSpPr/>
          <p:nvPr/>
        </p:nvSpPr>
        <p:spPr>
          <a:xfrm>
            <a:off x="8576929" y="4742123"/>
            <a:ext cx="2243472" cy="13078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네트워크 접근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E5184F-673F-784F-A239-6B33FFFD5A9A}"/>
              </a:ext>
            </a:extLst>
          </p:cNvPr>
          <p:cNvSpPr/>
          <p:nvPr/>
        </p:nvSpPr>
        <p:spPr>
          <a:xfrm>
            <a:off x="8576930" y="1338773"/>
            <a:ext cx="2243472" cy="19882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응용 계층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0387BC-1A2F-FE4C-8FE7-1A8DB46E926A}"/>
              </a:ext>
            </a:extLst>
          </p:cNvPr>
          <p:cNvSpPr/>
          <p:nvPr/>
        </p:nvSpPr>
        <p:spPr>
          <a:xfrm>
            <a:off x="1371599" y="5422606"/>
            <a:ext cx="2243472" cy="62732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물리 계층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E011DC-B496-884E-AA7E-B45647B20916}"/>
              </a:ext>
            </a:extLst>
          </p:cNvPr>
          <p:cNvSpPr/>
          <p:nvPr/>
        </p:nvSpPr>
        <p:spPr>
          <a:xfrm>
            <a:off x="1371598" y="4742123"/>
            <a:ext cx="2243472" cy="62732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데이터 링크 계층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7A4BB9-7D5E-DD4C-892D-0FFD754C7C00}"/>
              </a:ext>
            </a:extLst>
          </p:cNvPr>
          <p:cNvSpPr/>
          <p:nvPr/>
        </p:nvSpPr>
        <p:spPr>
          <a:xfrm>
            <a:off x="1371598" y="4061640"/>
            <a:ext cx="2243472" cy="6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네트워크 계층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F3EAF3-9C4C-A441-9CBF-185A299FFBA0}"/>
              </a:ext>
            </a:extLst>
          </p:cNvPr>
          <p:cNvSpPr/>
          <p:nvPr/>
        </p:nvSpPr>
        <p:spPr>
          <a:xfrm>
            <a:off x="1371598" y="3381157"/>
            <a:ext cx="2243472" cy="627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전송 계층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3A3BCD-5F03-0A42-96BF-6EB73F340413}"/>
              </a:ext>
            </a:extLst>
          </p:cNvPr>
          <p:cNvSpPr/>
          <p:nvPr/>
        </p:nvSpPr>
        <p:spPr>
          <a:xfrm>
            <a:off x="1371598" y="2700674"/>
            <a:ext cx="2243472" cy="627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세션 계층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F7C669-E7CB-D045-BF7F-82CB62FC1634}"/>
              </a:ext>
            </a:extLst>
          </p:cNvPr>
          <p:cNvSpPr/>
          <p:nvPr/>
        </p:nvSpPr>
        <p:spPr>
          <a:xfrm>
            <a:off x="1371598" y="2020191"/>
            <a:ext cx="2243472" cy="627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표현 계층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F91531-11A0-BA47-B69C-69E446A79DCA}"/>
              </a:ext>
            </a:extLst>
          </p:cNvPr>
          <p:cNvSpPr/>
          <p:nvPr/>
        </p:nvSpPr>
        <p:spPr>
          <a:xfrm>
            <a:off x="1371598" y="1339708"/>
            <a:ext cx="2243472" cy="627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응용 계층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BD2D77-23B8-D84D-91AF-3676A342E671}"/>
              </a:ext>
            </a:extLst>
          </p:cNvPr>
          <p:cNvSpPr txBox="1"/>
          <p:nvPr/>
        </p:nvSpPr>
        <p:spPr>
          <a:xfrm>
            <a:off x="4552464" y="1421602"/>
            <a:ext cx="244861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ore-KR" sz="2400" dirty="0"/>
              <a:t>HTTP, SMTP, FTP</a:t>
            </a:r>
            <a:endParaRPr kumimoji="1" lang="ko-Kore-KR" altLang="en-US" sz="2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1B5BDAE-F971-AA45-817D-225C5F7F23AA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3763926" y="1652434"/>
            <a:ext cx="788538" cy="1"/>
          </a:xfrm>
          <a:prstGeom prst="straightConnector1">
            <a:avLst/>
          </a:prstGeom>
          <a:ln w="19050">
            <a:solidFill>
              <a:srgbClr val="FF9E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EE43DE-0154-BF48-B674-23C6B8ADE3DE}"/>
              </a:ext>
            </a:extLst>
          </p:cNvPr>
          <p:cNvSpPr txBox="1"/>
          <p:nvPr/>
        </p:nvSpPr>
        <p:spPr>
          <a:xfrm>
            <a:off x="4552464" y="2075391"/>
            <a:ext cx="341132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dirty="0"/>
              <a:t>주고받을 데이터를 어떤 규칙을 가지고 작성하느냐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D23066-5269-4644-A1BF-AC6473EB4986}"/>
              </a:ext>
            </a:extLst>
          </p:cNvPr>
          <p:cNvSpPr/>
          <p:nvPr/>
        </p:nvSpPr>
        <p:spPr>
          <a:xfrm>
            <a:off x="8576930" y="3381157"/>
            <a:ext cx="2243472" cy="627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전송 계층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5C185D-18A5-5D49-B2AC-6A59AC67455E}"/>
              </a:ext>
            </a:extLst>
          </p:cNvPr>
          <p:cNvSpPr/>
          <p:nvPr/>
        </p:nvSpPr>
        <p:spPr>
          <a:xfrm>
            <a:off x="8576930" y="4061640"/>
            <a:ext cx="2243472" cy="6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인터넷 계층</a:t>
            </a:r>
          </a:p>
        </p:txBody>
      </p:sp>
      <p:pic>
        <p:nvPicPr>
          <p:cNvPr id="26" name="Picture 2" descr="Retrospection after several performance tests with Spring Boot | by 마경욱 |  Medium">
            <a:extLst>
              <a:ext uri="{FF2B5EF4-FFF2-40B4-BE49-F238E27FC236}">
                <a16:creationId xmlns:a16="http://schemas.microsoft.com/office/drawing/2014/main" id="{C90CA448-44E0-CC40-9B27-052D93D73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689" y="3397099"/>
            <a:ext cx="4260619" cy="22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ED1FE87-AAE3-6A49-8474-E1EFD18BAA66}"/>
              </a:ext>
            </a:extLst>
          </p:cNvPr>
          <p:cNvSpPr txBox="1"/>
          <p:nvPr/>
        </p:nvSpPr>
        <p:spPr>
          <a:xfrm>
            <a:off x="2218258" y="610308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OSI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88CA0F-050E-EA40-A21D-74C9E454C558}"/>
              </a:ext>
            </a:extLst>
          </p:cNvPr>
          <p:cNvSpPr txBox="1"/>
          <p:nvPr/>
        </p:nvSpPr>
        <p:spPr>
          <a:xfrm>
            <a:off x="9268869" y="6103089"/>
            <a:ext cx="85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TCP/IP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1965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/>
      <p:bldP spid="23" grpId="0"/>
      <p:bldP spid="24" grpId="0" animBg="1"/>
      <p:bldP spid="25" grpId="0" animBg="1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HTTP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DF8C37DE-CE39-FE49-8B51-8D43D71AE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317" y="1518979"/>
            <a:ext cx="3361365" cy="33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AFFFF54-E632-904F-B1AA-A07C4A9AA6AB}"/>
              </a:ext>
            </a:extLst>
          </p:cNvPr>
          <p:cNvSpPr txBox="1"/>
          <p:nvPr/>
        </p:nvSpPr>
        <p:spPr>
          <a:xfrm>
            <a:off x="3443895" y="5236100"/>
            <a:ext cx="5304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200" dirty="0" err="1"/>
              <a:t>HyperText</a:t>
            </a:r>
            <a:r>
              <a:rPr kumimoji="1" lang="en-US" altLang="ko-Kore-KR" sz="3200" dirty="0"/>
              <a:t> Transfer Protocol</a:t>
            </a:r>
            <a:endParaRPr kumimoji="1" lang="ko-Kore-KR" altLang="en-US" sz="3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DCE7EE-BD77-D74D-B5F7-8721256E7FBF}"/>
              </a:ext>
            </a:extLst>
          </p:cNvPr>
          <p:cNvSpPr/>
          <p:nvPr/>
        </p:nvSpPr>
        <p:spPr>
          <a:xfrm>
            <a:off x="3443895" y="5236100"/>
            <a:ext cx="2031872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4FA8BA-578C-EA4C-9FAD-D5BED4C22D66}"/>
              </a:ext>
            </a:extLst>
          </p:cNvPr>
          <p:cNvSpPr/>
          <p:nvPr/>
        </p:nvSpPr>
        <p:spPr>
          <a:xfrm>
            <a:off x="5475767" y="5236099"/>
            <a:ext cx="1541721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D6D6FA2-46C0-DC47-82C0-F41AC737832F}"/>
              </a:ext>
            </a:extLst>
          </p:cNvPr>
          <p:cNvSpPr/>
          <p:nvPr/>
        </p:nvSpPr>
        <p:spPr>
          <a:xfrm>
            <a:off x="7005821" y="5236099"/>
            <a:ext cx="1742283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CC4DB8-3E9D-7B47-B2BE-C338073C6588}"/>
              </a:ext>
            </a:extLst>
          </p:cNvPr>
          <p:cNvSpPr txBox="1"/>
          <p:nvPr/>
        </p:nvSpPr>
        <p:spPr>
          <a:xfrm>
            <a:off x="5923461" y="5901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통신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822927-C986-4A42-BA72-D5048D6338B8}"/>
              </a:ext>
            </a:extLst>
          </p:cNvPr>
          <p:cNvSpPr txBox="1"/>
          <p:nvPr/>
        </p:nvSpPr>
        <p:spPr>
          <a:xfrm>
            <a:off x="7553795" y="5901070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규약</a:t>
            </a:r>
          </a:p>
        </p:txBody>
      </p:sp>
    </p:spTree>
    <p:extLst>
      <p:ext uri="{BB962C8B-B14F-4D97-AF65-F5344CB8AC3E}">
        <p14:creationId xmlns:p14="http://schemas.microsoft.com/office/powerpoint/2010/main" val="8720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HTTP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6" name="Picture 2" descr="전입신고 방법으로 전입신고서 작성법을 알아봐요 : 네이버 블로그">
            <a:extLst>
              <a:ext uri="{FF2B5EF4-FFF2-40B4-BE49-F238E27FC236}">
                <a16:creationId xmlns:a16="http://schemas.microsoft.com/office/drawing/2014/main" id="{8CE4E343-832C-EA4D-8426-C39D1D2B6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833" y="1226127"/>
            <a:ext cx="3222721" cy="44057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273A43-F7AA-4B4B-ADBF-F06FD0DD7FAD}"/>
              </a:ext>
            </a:extLst>
          </p:cNvPr>
          <p:cNvSpPr txBox="1"/>
          <p:nvPr/>
        </p:nvSpPr>
        <p:spPr>
          <a:xfrm>
            <a:off x="6214774" y="2283776"/>
            <a:ext cx="4024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 err="1"/>
              <a:t>HyperText</a:t>
            </a:r>
            <a:r>
              <a:rPr kumimoji="1" lang="en-US" altLang="ko-Kore-KR" sz="2400" dirty="0"/>
              <a:t> Transfer Protocol</a:t>
            </a:r>
            <a:endParaRPr kumimoji="1" lang="ko-Kore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B2694-9B2F-A045-8178-AF63ECB5DF75}"/>
              </a:ext>
            </a:extLst>
          </p:cNvPr>
          <p:cNvSpPr txBox="1"/>
          <p:nvPr/>
        </p:nvSpPr>
        <p:spPr>
          <a:xfrm>
            <a:off x="6214774" y="2987973"/>
            <a:ext cx="502384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응용 계층에 정의된 통신 규약</a:t>
            </a:r>
            <a:endParaRPr kumimoji="1" lang="en-US" altLang="ko-Kore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서버와 클라이언트 간에 메시지를 전달하는 형식을 정의한 규약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6974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HTTP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7BB601F1-C380-384C-BEAD-578507DD2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549" y="2594344"/>
            <a:ext cx="2987749" cy="298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577575-9EA6-E54F-BD3E-CF698D28DB84}"/>
              </a:ext>
            </a:extLst>
          </p:cNvPr>
          <p:cNvSpPr txBox="1"/>
          <p:nvPr/>
        </p:nvSpPr>
        <p:spPr>
          <a:xfrm>
            <a:off x="7777702" y="3488052"/>
            <a:ext cx="29877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ore-KR" sz="7200" b="1" dirty="0"/>
              <a:t>REST</a:t>
            </a:r>
            <a:endParaRPr kumimoji="1" lang="ko-Kore-KR" altLang="en-US" sz="7200" b="1" dirty="0"/>
          </a:p>
        </p:txBody>
      </p:sp>
      <p:pic>
        <p:nvPicPr>
          <p:cNvPr id="31" name="Picture 2" descr="Equal free icon">
            <a:extLst>
              <a:ext uri="{FF2B5EF4-FFF2-40B4-BE49-F238E27FC236}">
                <a16:creationId xmlns:a16="http://schemas.microsoft.com/office/drawing/2014/main" id="{501EB024-8B57-6F43-B97C-177F63510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314" y="3528531"/>
            <a:ext cx="1119372" cy="111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Question mark Draw free icon">
            <a:extLst>
              <a:ext uri="{FF2B5EF4-FFF2-40B4-BE49-F238E27FC236}">
                <a16:creationId xmlns:a16="http://schemas.microsoft.com/office/drawing/2014/main" id="{1442BDD3-BE30-B347-B163-41CFA3460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490" y="1297170"/>
            <a:ext cx="1853019" cy="185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98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HTTP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FEBB0C6-3F8F-B44E-8EDC-AC2A1E4DB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84" y="1275907"/>
            <a:ext cx="3229640" cy="430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89C771-0E88-D349-87F1-73113E3EF996}"/>
              </a:ext>
            </a:extLst>
          </p:cNvPr>
          <p:cNvSpPr txBox="1"/>
          <p:nvPr/>
        </p:nvSpPr>
        <p:spPr>
          <a:xfrm>
            <a:off x="2411199" y="5826642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출처</a:t>
            </a:r>
            <a:r>
              <a:rPr kumimoji="1" lang="en-US" altLang="ko-Kore-KR" dirty="0"/>
              <a:t>: </a:t>
            </a:r>
            <a:r>
              <a:rPr kumimoji="1" lang="en-US" altLang="ko-Kore-KR" dirty="0" err="1"/>
              <a:t>wikipedia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F28D4-5768-C745-A594-6E4ABE86FAB0}"/>
              </a:ext>
            </a:extLst>
          </p:cNvPr>
          <p:cNvSpPr txBox="1"/>
          <p:nvPr/>
        </p:nvSpPr>
        <p:spPr>
          <a:xfrm>
            <a:off x="5588773" y="1702037"/>
            <a:ext cx="567110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ore-KR" sz="5400" dirty="0" err="1">
                <a:solidFill>
                  <a:schemeClr val="accent2"/>
                </a:solidFill>
              </a:rPr>
              <a:t>RE</a:t>
            </a:r>
            <a:r>
              <a:rPr kumimoji="1" lang="en-US" altLang="ko-Kore-KR" sz="5400" dirty="0" err="1"/>
              <a:t>presentational</a:t>
            </a:r>
            <a:endParaRPr kumimoji="1" lang="ko-Kore-KR" altLang="en-US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4D8F06-9AFB-B54C-9B51-D3C81A60C860}"/>
              </a:ext>
            </a:extLst>
          </p:cNvPr>
          <p:cNvSpPr txBox="1"/>
          <p:nvPr/>
        </p:nvSpPr>
        <p:spPr>
          <a:xfrm>
            <a:off x="5588773" y="2967335"/>
            <a:ext cx="567110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ore-KR" sz="5400" dirty="0">
                <a:solidFill>
                  <a:schemeClr val="accent2"/>
                </a:solidFill>
              </a:rPr>
              <a:t>S</a:t>
            </a:r>
            <a:r>
              <a:rPr kumimoji="1" lang="en-US" altLang="ko-Kore-KR" sz="5400" dirty="0"/>
              <a:t>tate</a:t>
            </a:r>
            <a:endParaRPr kumimoji="1" lang="ko-Kore-KR" altLang="en-US" sz="5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6299BA-9E38-C54B-9AEC-939C04211D1C}"/>
              </a:ext>
            </a:extLst>
          </p:cNvPr>
          <p:cNvSpPr txBox="1"/>
          <p:nvPr/>
        </p:nvSpPr>
        <p:spPr>
          <a:xfrm>
            <a:off x="5588773" y="4232634"/>
            <a:ext cx="567110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ore-KR" sz="5400" dirty="0">
                <a:solidFill>
                  <a:schemeClr val="accent2"/>
                </a:solidFill>
              </a:rPr>
              <a:t>T</a:t>
            </a:r>
            <a:r>
              <a:rPr kumimoji="1" lang="en-US" altLang="ko-Kore-KR" sz="5400" dirty="0"/>
              <a:t>ransfer</a:t>
            </a:r>
            <a:endParaRPr kumimoji="1" lang="ko-Kore-KR" altLang="en-US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312FD4-E0F0-A741-8165-59D37D872F80}"/>
              </a:ext>
            </a:extLst>
          </p:cNvPr>
          <p:cNvSpPr txBox="1"/>
          <p:nvPr/>
        </p:nvSpPr>
        <p:spPr>
          <a:xfrm>
            <a:off x="6462955" y="5452595"/>
            <a:ext cx="392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Backend </a:t>
            </a:r>
            <a:r>
              <a:rPr kumimoji="1" lang="ko-KR" altLang="en-US" dirty="0"/>
              <a:t>서버를 </a:t>
            </a:r>
            <a:r>
              <a:rPr kumimoji="1" lang="ko-KR" altLang="en-US" dirty="0" err="1"/>
              <a:t>만들때</a:t>
            </a:r>
            <a:r>
              <a:rPr kumimoji="1" lang="ko-KR" altLang="en-US" dirty="0"/>
              <a:t> 남용되는 말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4959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HTTP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요청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/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응답의 형식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75944475-7558-B94D-9B0D-B9A08CC3889A}"/>
              </a:ext>
            </a:extLst>
          </p:cNvPr>
          <p:cNvGrpSpPr/>
          <p:nvPr/>
        </p:nvGrpSpPr>
        <p:grpSpPr>
          <a:xfrm>
            <a:off x="1059710" y="2280684"/>
            <a:ext cx="4476307" cy="2626241"/>
            <a:chOff x="1325524" y="1605516"/>
            <a:chExt cx="4476307" cy="262624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940553E-AE08-5349-84A9-6F40A5D15CD7}"/>
                </a:ext>
              </a:extLst>
            </p:cNvPr>
            <p:cNvSpPr/>
            <p:nvPr/>
          </p:nvSpPr>
          <p:spPr>
            <a:xfrm>
              <a:off x="1325524" y="1605516"/>
              <a:ext cx="4476307" cy="262624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36164A-7733-8A49-8849-D391AEE4C688}"/>
                </a:ext>
              </a:extLst>
            </p:cNvPr>
            <p:cNvSpPr txBox="1"/>
            <p:nvPr/>
          </p:nvSpPr>
          <p:spPr>
            <a:xfrm>
              <a:off x="1325526" y="1605516"/>
              <a:ext cx="4253023" cy="6003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GET /</a:t>
              </a:r>
              <a:r>
                <a:rPr kumimoji="1" lang="en-US" altLang="ko-Kore-KR" dirty="0" err="1"/>
                <a:t>index.html</a:t>
              </a:r>
              <a:r>
                <a:rPr kumimoji="1" lang="en-US" altLang="ko-Kore-KR" dirty="0"/>
                <a:t> HTTP 1.1 </a:t>
              </a:r>
              <a:endParaRPr kumimoji="1" lang="ko-Kore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01347C-8456-1244-8227-32EAC4543B34}"/>
                </a:ext>
              </a:extLst>
            </p:cNvPr>
            <p:cNvSpPr txBox="1"/>
            <p:nvPr/>
          </p:nvSpPr>
          <p:spPr>
            <a:xfrm>
              <a:off x="1325526" y="2205899"/>
              <a:ext cx="4253023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Host: </a:t>
              </a:r>
              <a:r>
                <a:rPr kumimoji="1" lang="en-US" altLang="ko-Kore-KR" dirty="0" err="1"/>
                <a:t>www.example.com</a:t>
              </a:r>
              <a:endParaRPr kumimoji="1" lang="en-US" altLang="ko-Kore-KR" dirty="0"/>
            </a:p>
            <a:p>
              <a:r>
                <a:rPr kumimoji="1" lang="en-US" altLang="ko-Kore-KR" dirty="0"/>
                <a:t>Cache-Control: max-age=0</a:t>
              </a:r>
            </a:p>
            <a:p>
              <a:r>
                <a:rPr kumimoji="1" lang="en-US" altLang="ko-Kore-KR" dirty="0"/>
                <a:t>Connection: Keep-Alive</a:t>
              </a:r>
            </a:p>
            <a:p>
              <a:r>
                <a:rPr kumimoji="1" lang="en-US" altLang="ko-Kore-KR" dirty="0"/>
                <a:t>Content-Length: 133</a:t>
              </a:r>
            </a:p>
            <a:p>
              <a:r>
                <a:rPr kumimoji="1" lang="en-US" altLang="ko-Kore-KR" dirty="0"/>
                <a:t>Accept-Language: </a:t>
              </a:r>
              <a:r>
                <a:rPr kumimoji="1" lang="en-US" altLang="ko-Kore-KR" dirty="0" err="1"/>
                <a:t>en</a:t>
              </a:r>
              <a:r>
                <a:rPr kumimoji="1" lang="en-US" altLang="ko-Kore-KR" dirty="0"/>
                <a:t>-us</a:t>
              </a:r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7CD5F0D3-7B17-4640-95CD-810FCE346224}"/>
                </a:ext>
              </a:extLst>
            </p:cNvPr>
            <p:cNvCxnSpPr/>
            <p:nvPr/>
          </p:nvCxnSpPr>
          <p:spPr>
            <a:xfrm>
              <a:off x="1325524" y="2105247"/>
              <a:ext cx="447630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625B8BB6-B5EB-D14A-AFDB-60E48C67348F}"/>
                </a:ext>
              </a:extLst>
            </p:cNvPr>
            <p:cNvCxnSpPr/>
            <p:nvPr/>
          </p:nvCxnSpPr>
          <p:spPr>
            <a:xfrm>
              <a:off x="1325524" y="3838353"/>
              <a:ext cx="447630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90EE549-47FD-1F42-BC1A-8487CAEE1E35}"/>
              </a:ext>
            </a:extLst>
          </p:cNvPr>
          <p:cNvSpPr txBox="1"/>
          <p:nvPr/>
        </p:nvSpPr>
        <p:spPr>
          <a:xfrm>
            <a:off x="5894687" y="2336298"/>
            <a:ext cx="396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Request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Line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Method, Path, Version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C5DBEE-AE3C-A542-8180-541EAB5BD947}"/>
              </a:ext>
            </a:extLst>
          </p:cNvPr>
          <p:cNvSpPr txBox="1"/>
          <p:nvPr/>
        </p:nvSpPr>
        <p:spPr>
          <a:xfrm>
            <a:off x="5894687" y="2950180"/>
            <a:ext cx="573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Request</a:t>
            </a:r>
            <a:r>
              <a:rPr kumimoji="1" lang="ko-KR" altLang="en-US" dirty="0"/>
              <a:t> </a:t>
            </a:r>
            <a:r>
              <a:rPr kumimoji="1" lang="en-US" altLang="ko-KR" dirty="0"/>
              <a:t>Headers: HTTP </a:t>
            </a:r>
            <a:r>
              <a:rPr kumimoji="1" lang="ko-KR" altLang="en-US" dirty="0"/>
              <a:t>요청에 대한 부수적인 데이터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6105D2-E224-2F4C-8CB9-559A6D799CDA}"/>
              </a:ext>
            </a:extLst>
          </p:cNvPr>
          <p:cNvSpPr txBox="1"/>
          <p:nvPr/>
        </p:nvSpPr>
        <p:spPr>
          <a:xfrm>
            <a:off x="5894687" y="4513521"/>
            <a:ext cx="494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Request</a:t>
            </a:r>
            <a:r>
              <a:rPr kumimoji="1" lang="ko-KR" altLang="en-US" dirty="0"/>
              <a:t> </a:t>
            </a:r>
            <a:r>
              <a:rPr kumimoji="1" lang="en-US" altLang="ko-KR" dirty="0"/>
              <a:t>Body: HTTP </a:t>
            </a:r>
            <a:r>
              <a:rPr kumimoji="1" lang="ko-KR" altLang="en-US" dirty="0"/>
              <a:t>요청에 관한 실제 데이터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4284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HTTP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요청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/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응답의 형식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9D68-560D-5146-A7D1-03F91AA8D2BF}"/>
              </a:ext>
            </a:extLst>
          </p:cNvPr>
          <p:cNvSpPr/>
          <p:nvPr/>
        </p:nvSpPr>
        <p:spPr>
          <a:xfrm>
            <a:off x="1059710" y="2280684"/>
            <a:ext cx="4476307" cy="24189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6FA496-289B-7F4D-A56C-0A95B98FBC5E}"/>
              </a:ext>
            </a:extLst>
          </p:cNvPr>
          <p:cNvSpPr txBox="1"/>
          <p:nvPr/>
        </p:nvSpPr>
        <p:spPr>
          <a:xfrm>
            <a:off x="1059710" y="2280684"/>
            <a:ext cx="42530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HTTP/1.1 200 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B41F4-99CE-A947-923F-954199ED3FF3}"/>
              </a:ext>
            </a:extLst>
          </p:cNvPr>
          <p:cNvSpPr txBox="1"/>
          <p:nvPr/>
        </p:nvSpPr>
        <p:spPr>
          <a:xfrm>
            <a:off x="1059709" y="2881067"/>
            <a:ext cx="447630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Cache-Control: max-age=604800</a:t>
            </a:r>
          </a:p>
          <a:p>
            <a:r>
              <a:rPr kumimoji="1" lang="en-US" altLang="ko-Kore-KR" dirty="0"/>
              <a:t>Expires: Sun, 23 Jan 2022 05:05:42 GMT</a:t>
            </a:r>
          </a:p>
          <a:p>
            <a:r>
              <a:rPr kumimoji="1" lang="en-US" altLang="ko-Kore-KR" dirty="0"/>
              <a:t>Content-Type: text/html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76F2DF-3F1D-8745-995A-F7A49B79B0FA}"/>
              </a:ext>
            </a:extLst>
          </p:cNvPr>
          <p:cNvSpPr txBox="1"/>
          <p:nvPr/>
        </p:nvSpPr>
        <p:spPr>
          <a:xfrm>
            <a:off x="1059709" y="3927120"/>
            <a:ext cx="44763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&lt;HTML </a:t>
            </a:r>
            <a:r>
              <a:rPr kumimoji="1" lang="ko-KR" altLang="en-US" dirty="0"/>
              <a:t>문서</a:t>
            </a:r>
            <a:r>
              <a:rPr kumimoji="1" lang="en-US" altLang="ko-KR" dirty="0"/>
              <a:t>&gt;</a:t>
            </a:r>
            <a:endParaRPr kumimoji="1" lang="en-US" altLang="ko-Kore-KR" dirty="0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44AE2C88-FD2A-D544-BC11-A6AEBFC921CE}"/>
              </a:ext>
            </a:extLst>
          </p:cNvPr>
          <p:cNvCxnSpPr/>
          <p:nvPr/>
        </p:nvCxnSpPr>
        <p:spPr>
          <a:xfrm>
            <a:off x="1059709" y="2780415"/>
            <a:ext cx="447630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A540079B-1195-7940-A60E-DD6F4A8243FB}"/>
              </a:ext>
            </a:extLst>
          </p:cNvPr>
          <p:cNvCxnSpPr/>
          <p:nvPr/>
        </p:nvCxnSpPr>
        <p:spPr>
          <a:xfrm>
            <a:off x="1059709" y="3927120"/>
            <a:ext cx="447630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E6DA48-C727-8843-BC76-913FB423EB6F}"/>
              </a:ext>
            </a:extLst>
          </p:cNvPr>
          <p:cNvSpPr txBox="1"/>
          <p:nvPr/>
        </p:nvSpPr>
        <p:spPr>
          <a:xfrm>
            <a:off x="5894687" y="2336298"/>
            <a:ext cx="454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Status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Line</a:t>
            </a:r>
            <a:r>
              <a:rPr kumimoji="1" lang="en-US" altLang="ko-KR" dirty="0"/>
              <a:t>:</a:t>
            </a:r>
            <a:r>
              <a:rPr kumimoji="1" lang="ko-KR" altLang="en-US" dirty="0"/>
              <a:t> 요청 처리에 대한 상태 표시줄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872F51-813B-C341-B514-1EF8F06AE484}"/>
              </a:ext>
            </a:extLst>
          </p:cNvPr>
          <p:cNvSpPr txBox="1"/>
          <p:nvPr/>
        </p:nvSpPr>
        <p:spPr>
          <a:xfrm>
            <a:off x="5894687" y="2950180"/>
            <a:ext cx="589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Response</a:t>
            </a:r>
            <a:r>
              <a:rPr kumimoji="1" lang="ko-KR" altLang="en-US" dirty="0"/>
              <a:t> </a:t>
            </a:r>
            <a:r>
              <a:rPr kumimoji="1" lang="en-US" altLang="ko-KR" dirty="0"/>
              <a:t>Headers: HTTP </a:t>
            </a:r>
            <a:r>
              <a:rPr kumimoji="1" lang="ko-KR" altLang="en-US" dirty="0"/>
              <a:t>응답에 대한 부수적인 데이터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103FEF-EF59-2542-99F7-B91FD7BFE4EC}"/>
              </a:ext>
            </a:extLst>
          </p:cNvPr>
          <p:cNvSpPr txBox="1"/>
          <p:nvPr/>
        </p:nvSpPr>
        <p:spPr>
          <a:xfrm>
            <a:off x="5894687" y="3927120"/>
            <a:ext cx="314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Response</a:t>
            </a:r>
            <a:r>
              <a:rPr kumimoji="1" lang="ko-KR" altLang="en-US" dirty="0"/>
              <a:t> </a:t>
            </a:r>
            <a:r>
              <a:rPr kumimoji="1" lang="en-US" altLang="ko-KR" dirty="0"/>
              <a:t>Body: </a:t>
            </a:r>
            <a:r>
              <a:rPr kumimoji="1" lang="ko-KR" altLang="en-US" dirty="0"/>
              <a:t>응답 데이터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121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14083</TotalTime>
  <Words>385</Words>
  <Application>Microsoft Macintosh PowerPoint</Application>
  <PresentationFormat>와이드스크린</PresentationFormat>
  <Paragraphs>90</Paragraphs>
  <Slides>15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240</cp:revision>
  <dcterms:created xsi:type="dcterms:W3CDTF">2019-05-07T05:36:17Z</dcterms:created>
  <dcterms:modified xsi:type="dcterms:W3CDTF">2022-01-18T18:01:50Z</dcterms:modified>
</cp:coreProperties>
</file>