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85"/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488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1/26/22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Database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kumimoji="1" lang="ko-KR" altLang="en-US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다뤄보기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4-4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87730" y="2130852"/>
            <a:ext cx="6064542" cy="247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관계형 데이터베이스와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ERD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MySQL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과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Workbench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설치하기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MySQL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에 스키마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/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유저 생성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기본적인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SQL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작성법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Database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다뤄보기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관계형 데이터베이스와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ERD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Picture 2" descr="Edgar F. Codd - Wikipedia">
            <a:extLst>
              <a:ext uri="{FF2B5EF4-FFF2-40B4-BE49-F238E27FC236}">
                <a16:creationId xmlns:a16="http://schemas.microsoft.com/office/drawing/2014/main" id="{B9FF5167-6420-F14B-92D6-A9C33819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02" y="1168926"/>
            <a:ext cx="3179171" cy="45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96C35-E837-0948-A127-8189DEE3C3D9}"/>
              </a:ext>
            </a:extLst>
          </p:cNvPr>
          <p:cNvSpPr txBox="1"/>
          <p:nvPr/>
        </p:nvSpPr>
        <p:spPr>
          <a:xfrm>
            <a:off x="6096000" y="2715790"/>
            <a:ext cx="3535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Codd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12</a:t>
            </a:r>
            <a:r>
              <a:rPr kumimoji="1" lang="ko-KR" altLang="en-US" sz="2400" dirty="0"/>
              <a:t>규칙을 </a:t>
            </a:r>
            <a:endParaRPr kumimoji="1" lang="en-US" altLang="ko-KR" sz="2400" dirty="0"/>
          </a:p>
          <a:p>
            <a:pPr algn="ctr"/>
            <a:r>
              <a:rPr kumimoji="1" lang="ko-KR" altLang="en-US" sz="2400" dirty="0"/>
              <a:t>따르고자 하는 </a:t>
            </a:r>
            <a:r>
              <a:rPr kumimoji="1" lang="en-US" altLang="ko-KR" sz="2400" dirty="0"/>
              <a:t>Database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B4830-1C3D-2F48-B476-7C68B8AB974A}"/>
              </a:ext>
            </a:extLst>
          </p:cNvPr>
          <p:cNvSpPr txBox="1"/>
          <p:nvPr/>
        </p:nvSpPr>
        <p:spPr>
          <a:xfrm>
            <a:off x="6721332" y="3642480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전부다</a:t>
            </a:r>
            <a:r>
              <a:rPr kumimoji="1" lang="ko-KR" altLang="en-US" sz="1400" dirty="0"/>
              <a:t> 따르지는 않는다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관계형 데이터베이스와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ERD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293F00A-47CA-1346-8E59-9BA81B47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80302"/>
              </p:ext>
            </p:extLst>
          </p:nvPr>
        </p:nvGraphicFramePr>
        <p:xfrm>
          <a:off x="3326754" y="1895305"/>
          <a:ext cx="5538492" cy="26358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623">
                  <a:extLst>
                    <a:ext uri="{9D8B030D-6E8A-4147-A177-3AD203B41FA5}">
                      <a16:colId xmlns:a16="http://schemas.microsoft.com/office/drawing/2014/main" val="1121773332"/>
                    </a:ext>
                  </a:extLst>
                </a:gridCol>
                <a:gridCol w="1384623">
                  <a:extLst>
                    <a:ext uri="{9D8B030D-6E8A-4147-A177-3AD203B41FA5}">
                      <a16:colId xmlns:a16="http://schemas.microsoft.com/office/drawing/2014/main" val="2001332148"/>
                    </a:ext>
                  </a:extLst>
                </a:gridCol>
                <a:gridCol w="1384623">
                  <a:extLst>
                    <a:ext uri="{9D8B030D-6E8A-4147-A177-3AD203B41FA5}">
                      <a16:colId xmlns:a16="http://schemas.microsoft.com/office/drawing/2014/main" val="716154873"/>
                    </a:ext>
                  </a:extLst>
                </a:gridCol>
                <a:gridCol w="1384623">
                  <a:extLst>
                    <a:ext uri="{9D8B030D-6E8A-4147-A177-3AD203B41FA5}">
                      <a16:colId xmlns:a16="http://schemas.microsoft.com/office/drawing/2014/main" val="3733411241"/>
                    </a:ext>
                  </a:extLst>
                </a:gridCol>
              </a:tblGrid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Price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Count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745449"/>
                  </a:ext>
                </a:extLst>
              </a:tr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Hamburger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30618"/>
                  </a:ext>
                </a:extLst>
              </a:tr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Chicken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575517"/>
                  </a:ext>
                </a:extLst>
              </a:tr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Pizza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926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535C7F-BFE8-024A-A587-5F6376834F2D}"/>
              </a:ext>
            </a:extLst>
          </p:cNvPr>
          <p:cNvSpPr txBox="1"/>
          <p:nvPr/>
        </p:nvSpPr>
        <p:spPr>
          <a:xfrm>
            <a:off x="3968494" y="4752753"/>
            <a:ext cx="425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Table(Relation)</a:t>
            </a:r>
            <a:r>
              <a:rPr kumimoji="1" lang="ko-KR" altLang="en-US" dirty="0"/>
              <a:t>의 형태로 데이터를 저장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1647F-0CCE-AA40-BE8E-665D9ABBB25D}"/>
              </a:ext>
            </a:extLst>
          </p:cNvPr>
          <p:cNvSpPr txBox="1"/>
          <p:nvPr/>
        </p:nvSpPr>
        <p:spPr>
          <a:xfrm>
            <a:off x="3606380" y="5275187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관계형 연산자로 테이블 형태로 데이터를 반환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855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관계형 데이터베이스와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ERD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5C13BE26-DDC6-A340-918C-4906622F9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215"/>
              </p:ext>
            </p:extLst>
          </p:nvPr>
        </p:nvGraphicFramePr>
        <p:xfrm>
          <a:off x="3326754" y="2111074"/>
          <a:ext cx="5538492" cy="26358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623">
                  <a:extLst>
                    <a:ext uri="{9D8B030D-6E8A-4147-A177-3AD203B41FA5}">
                      <a16:colId xmlns:a16="http://schemas.microsoft.com/office/drawing/2014/main" val="1121773332"/>
                    </a:ext>
                  </a:extLst>
                </a:gridCol>
                <a:gridCol w="1384623">
                  <a:extLst>
                    <a:ext uri="{9D8B030D-6E8A-4147-A177-3AD203B41FA5}">
                      <a16:colId xmlns:a16="http://schemas.microsoft.com/office/drawing/2014/main" val="2001332148"/>
                    </a:ext>
                  </a:extLst>
                </a:gridCol>
                <a:gridCol w="1384623">
                  <a:extLst>
                    <a:ext uri="{9D8B030D-6E8A-4147-A177-3AD203B41FA5}">
                      <a16:colId xmlns:a16="http://schemas.microsoft.com/office/drawing/2014/main" val="716154873"/>
                    </a:ext>
                  </a:extLst>
                </a:gridCol>
                <a:gridCol w="1384623">
                  <a:extLst>
                    <a:ext uri="{9D8B030D-6E8A-4147-A177-3AD203B41FA5}">
                      <a16:colId xmlns:a16="http://schemas.microsoft.com/office/drawing/2014/main" val="3733411241"/>
                    </a:ext>
                  </a:extLst>
                </a:gridCol>
              </a:tblGrid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Price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Count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745449"/>
                  </a:ext>
                </a:extLst>
              </a:tr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Hamburger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30618"/>
                  </a:ext>
                </a:extLst>
              </a:tr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Chicken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575517"/>
                  </a:ext>
                </a:extLst>
              </a:tr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Pizza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9265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10154-52F4-DF4C-82F8-827479B43CAA}"/>
              </a:ext>
            </a:extLst>
          </p:cNvPr>
          <p:cNvSpPr/>
          <p:nvPr/>
        </p:nvSpPr>
        <p:spPr>
          <a:xfrm>
            <a:off x="4599709" y="1878314"/>
            <a:ext cx="1620982" cy="3075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460AE-40DF-8D40-A373-7D327FAF4FF5}"/>
              </a:ext>
            </a:extLst>
          </p:cNvPr>
          <p:cNvSpPr txBox="1"/>
          <p:nvPr/>
        </p:nvSpPr>
        <p:spPr>
          <a:xfrm>
            <a:off x="5147948" y="518678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Col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6DA632-7596-2D4D-893D-0A1F581D7A5F}"/>
              </a:ext>
            </a:extLst>
          </p:cNvPr>
          <p:cNvSpPr/>
          <p:nvPr/>
        </p:nvSpPr>
        <p:spPr>
          <a:xfrm>
            <a:off x="3117272" y="2654169"/>
            <a:ext cx="5929745" cy="84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43711-0804-0940-A49D-DBF5667FCBCC}"/>
              </a:ext>
            </a:extLst>
          </p:cNvPr>
          <p:cNvSpPr txBox="1"/>
          <p:nvPr/>
        </p:nvSpPr>
        <p:spPr>
          <a:xfrm>
            <a:off x="9205620" y="2892067"/>
            <a:ext cx="62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Row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4392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관계형 데이터베이스와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ERD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5C13BE26-DDC6-A340-918C-4906622F981B}"/>
              </a:ext>
            </a:extLst>
          </p:cNvPr>
          <p:cNvGraphicFramePr>
            <a:graphicFrameLocks noGrp="1"/>
          </p:cNvGraphicFramePr>
          <p:nvPr/>
        </p:nvGraphicFramePr>
        <p:xfrm>
          <a:off x="3326754" y="2111074"/>
          <a:ext cx="5538492" cy="26358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623">
                  <a:extLst>
                    <a:ext uri="{9D8B030D-6E8A-4147-A177-3AD203B41FA5}">
                      <a16:colId xmlns:a16="http://schemas.microsoft.com/office/drawing/2014/main" val="1121773332"/>
                    </a:ext>
                  </a:extLst>
                </a:gridCol>
                <a:gridCol w="1384623">
                  <a:extLst>
                    <a:ext uri="{9D8B030D-6E8A-4147-A177-3AD203B41FA5}">
                      <a16:colId xmlns:a16="http://schemas.microsoft.com/office/drawing/2014/main" val="2001332148"/>
                    </a:ext>
                  </a:extLst>
                </a:gridCol>
                <a:gridCol w="1384623">
                  <a:extLst>
                    <a:ext uri="{9D8B030D-6E8A-4147-A177-3AD203B41FA5}">
                      <a16:colId xmlns:a16="http://schemas.microsoft.com/office/drawing/2014/main" val="716154873"/>
                    </a:ext>
                  </a:extLst>
                </a:gridCol>
                <a:gridCol w="1384623">
                  <a:extLst>
                    <a:ext uri="{9D8B030D-6E8A-4147-A177-3AD203B41FA5}">
                      <a16:colId xmlns:a16="http://schemas.microsoft.com/office/drawing/2014/main" val="3733411241"/>
                    </a:ext>
                  </a:extLst>
                </a:gridCol>
              </a:tblGrid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Price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Count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745449"/>
                  </a:ext>
                </a:extLst>
              </a:tr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Hamburger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30618"/>
                  </a:ext>
                </a:extLst>
              </a:tr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Chicken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575517"/>
                  </a:ext>
                </a:extLst>
              </a:tr>
              <a:tr h="65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Pizza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9265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10154-52F4-DF4C-82F8-827479B43CAA}"/>
              </a:ext>
            </a:extLst>
          </p:cNvPr>
          <p:cNvSpPr/>
          <p:nvPr/>
        </p:nvSpPr>
        <p:spPr>
          <a:xfrm>
            <a:off x="3211176" y="1878314"/>
            <a:ext cx="1620982" cy="3075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460AE-40DF-8D40-A373-7D327FAF4FF5}"/>
              </a:ext>
            </a:extLst>
          </p:cNvPr>
          <p:cNvSpPr txBox="1"/>
          <p:nvPr/>
        </p:nvSpPr>
        <p:spPr>
          <a:xfrm>
            <a:off x="3304004" y="5186784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Primary Key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178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관계형 데이터베이스와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ERD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8" name="Picture 2" descr="Top 5 Free Database Diagram Design Tools">
            <a:extLst>
              <a:ext uri="{FF2B5EF4-FFF2-40B4-BE49-F238E27FC236}">
                <a16:creationId xmlns:a16="http://schemas.microsoft.com/office/drawing/2014/main" id="{7DB94FE9-9704-9C4A-B971-A352B0FE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78" y="1154295"/>
            <a:ext cx="8874642" cy="454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E12DE4-DB5D-3C4A-8B5A-A496C060B783}"/>
              </a:ext>
            </a:extLst>
          </p:cNvPr>
          <p:cNvSpPr txBox="1"/>
          <p:nvPr/>
        </p:nvSpPr>
        <p:spPr>
          <a:xfrm>
            <a:off x="4453850" y="5891390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Entity – Relationship Diagram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305510-B681-6446-9D97-01D70CD64877}"/>
              </a:ext>
            </a:extLst>
          </p:cNvPr>
          <p:cNvSpPr/>
          <p:nvPr/>
        </p:nvSpPr>
        <p:spPr>
          <a:xfrm>
            <a:off x="3826933" y="1701800"/>
            <a:ext cx="186267" cy="186267"/>
          </a:xfrm>
          <a:prstGeom prst="rect">
            <a:avLst/>
          </a:prstGeom>
          <a:solidFill>
            <a:srgbClr val="275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4F21D4-E455-B54D-A441-FEFCBAEF0A31}"/>
              </a:ext>
            </a:extLst>
          </p:cNvPr>
          <p:cNvSpPr/>
          <p:nvPr/>
        </p:nvSpPr>
        <p:spPr>
          <a:xfrm>
            <a:off x="5723466" y="1397000"/>
            <a:ext cx="186267" cy="186267"/>
          </a:xfrm>
          <a:prstGeom prst="rect">
            <a:avLst/>
          </a:prstGeom>
          <a:solidFill>
            <a:srgbClr val="275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6DB136-E4DD-C640-BA0F-EABC0FAB3CDA}"/>
              </a:ext>
            </a:extLst>
          </p:cNvPr>
          <p:cNvSpPr/>
          <p:nvPr/>
        </p:nvSpPr>
        <p:spPr>
          <a:xfrm>
            <a:off x="7882466" y="2023534"/>
            <a:ext cx="186267" cy="186267"/>
          </a:xfrm>
          <a:prstGeom prst="rect">
            <a:avLst/>
          </a:prstGeom>
          <a:solidFill>
            <a:srgbClr val="275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C9D780-3D56-3646-9E4E-82BFA1E915FB}"/>
              </a:ext>
            </a:extLst>
          </p:cNvPr>
          <p:cNvSpPr/>
          <p:nvPr/>
        </p:nvSpPr>
        <p:spPr>
          <a:xfrm>
            <a:off x="7450666" y="4411133"/>
            <a:ext cx="618067" cy="186267"/>
          </a:xfrm>
          <a:prstGeom prst="rect">
            <a:avLst/>
          </a:prstGeom>
          <a:solidFill>
            <a:srgbClr val="275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en-US" altLang="ko-Kore-KR" sz="900" dirty="0"/>
              <a:t>country</a:t>
            </a:r>
            <a:endParaRPr kumimoji="1" lang="ko-Kore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4AE99B-EEFA-AC40-953A-A695A08E6803}"/>
              </a:ext>
            </a:extLst>
          </p:cNvPr>
          <p:cNvSpPr/>
          <p:nvPr/>
        </p:nvSpPr>
        <p:spPr>
          <a:xfrm>
            <a:off x="5943601" y="3158066"/>
            <a:ext cx="186267" cy="186267"/>
          </a:xfrm>
          <a:prstGeom prst="rect">
            <a:avLst/>
          </a:prstGeom>
          <a:solidFill>
            <a:srgbClr val="275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9625EF-DB50-9B4C-B259-FEF8EEB9AAF6}"/>
              </a:ext>
            </a:extLst>
          </p:cNvPr>
          <p:cNvSpPr/>
          <p:nvPr/>
        </p:nvSpPr>
        <p:spPr>
          <a:xfrm>
            <a:off x="3666063" y="3801537"/>
            <a:ext cx="186267" cy="186267"/>
          </a:xfrm>
          <a:prstGeom prst="rect">
            <a:avLst/>
          </a:prstGeom>
          <a:solidFill>
            <a:srgbClr val="275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9FD7CE-6DB3-7649-BD5E-3C56444CDD56}"/>
              </a:ext>
            </a:extLst>
          </p:cNvPr>
          <p:cNvSpPr/>
          <p:nvPr/>
        </p:nvSpPr>
        <p:spPr>
          <a:xfrm>
            <a:off x="7450666" y="1811867"/>
            <a:ext cx="1752601" cy="2311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36CAB8-067D-054F-AC96-7A86CE4572C1}"/>
              </a:ext>
            </a:extLst>
          </p:cNvPr>
          <p:cNvSpPr/>
          <p:nvPr/>
        </p:nvSpPr>
        <p:spPr>
          <a:xfrm>
            <a:off x="5219697" y="1179694"/>
            <a:ext cx="1752601" cy="14788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5FC43304-1E9E-7640-B893-4FA1736625DA}"/>
              </a:ext>
            </a:extLst>
          </p:cNvPr>
          <p:cNvCxnSpPr>
            <a:stCxn id="18" idx="3"/>
          </p:cNvCxnSpPr>
          <p:nvPr/>
        </p:nvCxnSpPr>
        <p:spPr>
          <a:xfrm>
            <a:off x="6972298" y="1919114"/>
            <a:ext cx="478368" cy="451553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27AE00-43BA-5C47-A473-F16DE5053734}"/>
              </a:ext>
            </a:extLst>
          </p:cNvPr>
          <p:cNvSpPr/>
          <p:nvPr/>
        </p:nvSpPr>
        <p:spPr>
          <a:xfrm>
            <a:off x="7450666" y="2209801"/>
            <a:ext cx="1752601" cy="304799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D73E85-BD99-3340-BFED-DFE6A04488E7}"/>
              </a:ext>
            </a:extLst>
          </p:cNvPr>
          <p:cNvSpPr/>
          <p:nvPr/>
        </p:nvSpPr>
        <p:spPr>
          <a:xfrm>
            <a:off x="5219696" y="1794933"/>
            <a:ext cx="1752601" cy="304799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80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MySQL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과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Workbench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설치하기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Database storage free icon">
            <a:extLst>
              <a:ext uri="{FF2B5EF4-FFF2-40B4-BE49-F238E27FC236}">
                <a16:creationId xmlns:a16="http://schemas.microsoft.com/office/drawing/2014/main" id="{5B3FC026-6D4F-CE45-ACD7-EF22702F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250" y="2413354"/>
            <a:ext cx="2116184" cy="211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5CB893-A3AF-5C44-9D49-E4FF559D619E}"/>
              </a:ext>
            </a:extLst>
          </p:cNvPr>
          <p:cNvSpPr txBox="1"/>
          <p:nvPr/>
        </p:nvSpPr>
        <p:spPr>
          <a:xfrm>
            <a:off x="1825677" y="4721256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관계형 데이터베이스 서버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D2D28-C483-044B-8BEA-85E4A5E9870D}"/>
              </a:ext>
            </a:extLst>
          </p:cNvPr>
          <p:cNvSpPr txBox="1"/>
          <p:nvPr/>
        </p:nvSpPr>
        <p:spPr>
          <a:xfrm>
            <a:off x="2002007" y="5128417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서버</a:t>
            </a:r>
            <a:r>
              <a:rPr kumimoji="1" lang="ko-KR" altLang="en-US" sz="1400" dirty="0"/>
              <a:t> 소프트웨어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물리 서버</a:t>
            </a:r>
            <a:endParaRPr kumimoji="1" lang="ko-Kore-KR" altLang="en-US" sz="1400" dirty="0"/>
          </a:p>
        </p:txBody>
      </p:sp>
      <p:pic>
        <p:nvPicPr>
          <p:cNvPr id="1028" name="Picture 4" descr="Mysql free icon">
            <a:extLst>
              <a:ext uri="{FF2B5EF4-FFF2-40B4-BE49-F238E27FC236}">
                <a16:creationId xmlns:a16="http://schemas.microsoft.com/office/drawing/2014/main" id="{4B3AA259-C5BE-5349-BC42-50BDA18E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65" y="2629010"/>
            <a:ext cx="1684867" cy="168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왼쪽/오른쪽 화살표[L] 22">
            <a:extLst>
              <a:ext uri="{FF2B5EF4-FFF2-40B4-BE49-F238E27FC236}">
                <a16:creationId xmlns:a16="http://schemas.microsoft.com/office/drawing/2014/main" id="{1BB60160-42C0-BC48-B0D1-5FC7DCE42ADA}"/>
              </a:ext>
            </a:extLst>
          </p:cNvPr>
          <p:cNvSpPr/>
          <p:nvPr/>
        </p:nvSpPr>
        <p:spPr>
          <a:xfrm>
            <a:off x="5266266" y="3238611"/>
            <a:ext cx="1659467" cy="465667"/>
          </a:xfrm>
          <a:prstGeom prst="leftRight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14FE0B-77A1-D94B-A4A0-A93E984370CE}"/>
              </a:ext>
            </a:extLst>
          </p:cNvPr>
          <p:cNvSpPr txBox="1"/>
          <p:nvPr/>
        </p:nvSpPr>
        <p:spPr>
          <a:xfrm>
            <a:off x="6876212" y="472125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서버에 접속하기 위한 클라이언트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78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MySQL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과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Workbench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설치하기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EEA35E4-D1D8-BE44-A36E-F2D1B7E5F44C}"/>
              </a:ext>
            </a:extLst>
          </p:cNvPr>
          <p:cNvGrpSpPr/>
          <p:nvPr/>
        </p:nvGrpSpPr>
        <p:grpSpPr>
          <a:xfrm>
            <a:off x="1389984" y="1616462"/>
            <a:ext cx="8996984" cy="4225538"/>
            <a:chOff x="1347650" y="1718062"/>
            <a:chExt cx="8032560" cy="3772585"/>
          </a:xfrm>
        </p:grpSpPr>
        <p:pic>
          <p:nvPicPr>
            <p:cNvPr id="1026" name="Picture 2" descr="Database storage free icon">
              <a:extLst>
                <a:ext uri="{FF2B5EF4-FFF2-40B4-BE49-F238E27FC236}">
                  <a16:creationId xmlns:a16="http://schemas.microsoft.com/office/drawing/2014/main" id="{5B3FC026-6D4F-CE45-ACD7-EF22702FF5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650" y="2751908"/>
              <a:ext cx="1496293" cy="149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ysql free icon">
              <a:extLst>
                <a:ext uri="{FF2B5EF4-FFF2-40B4-BE49-F238E27FC236}">
                  <a16:creationId xmlns:a16="http://schemas.microsoft.com/office/drawing/2014/main" id="{4B3AA259-C5BE-5349-BC42-50BDA18EC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4946" y="2904392"/>
              <a:ext cx="1191321" cy="119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왼쪽/오른쪽 화살표[L] 22">
              <a:extLst>
                <a:ext uri="{FF2B5EF4-FFF2-40B4-BE49-F238E27FC236}">
                  <a16:creationId xmlns:a16="http://schemas.microsoft.com/office/drawing/2014/main" id="{1BB60160-42C0-BC48-B0D1-5FC7DCE42ADA}"/>
                </a:ext>
              </a:extLst>
            </p:cNvPr>
            <p:cNvSpPr/>
            <p:nvPr/>
          </p:nvSpPr>
          <p:spPr>
            <a:xfrm>
              <a:off x="3507764" y="3335424"/>
              <a:ext cx="1173361" cy="329260"/>
            </a:xfrm>
            <a:prstGeom prst="leftRightArrow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5" name="Picture 2" descr="Database storage free icon">
              <a:extLst>
                <a:ext uri="{FF2B5EF4-FFF2-40B4-BE49-F238E27FC236}">
                  <a16:creationId xmlns:a16="http://schemas.microsoft.com/office/drawing/2014/main" id="{F68D9F13-203F-2C45-A718-6942F4FA3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1676" y="1718062"/>
              <a:ext cx="988534" cy="988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Database storage free icon">
              <a:extLst>
                <a:ext uri="{FF2B5EF4-FFF2-40B4-BE49-F238E27FC236}">
                  <a16:creationId xmlns:a16="http://schemas.microsoft.com/office/drawing/2014/main" id="{490F7BDA-F191-7647-8DE4-4F6D54528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1676" y="4502113"/>
              <a:ext cx="988534" cy="988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Database storage free icon">
              <a:extLst>
                <a:ext uri="{FF2B5EF4-FFF2-40B4-BE49-F238E27FC236}">
                  <a16:creationId xmlns:a16="http://schemas.microsoft.com/office/drawing/2014/main" id="{3F67D56B-DA59-DD48-8EFF-61C15EA21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692" y="3005785"/>
              <a:ext cx="988534" cy="988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꺾인 연결선[E] 4">
              <a:extLst>
                <a:ext uri="{FF2B5EF4-FFF2-40B4-BE49-F238E27FC236}">
                  <a16:creationId xmlns:a16="http://schemas.microsoft.com/office/drawing/2014/main" id="{DA810961-2C7C-F342-9ECC-7D2DFFEF8ADC}"/>
                </a:ext>
              </a:extLst>
            </p:cNvPr>
            <p:cNvCxnSpPr>
              <a:stCxn id="1028" idx="3"/>
              <a:endCxn id="15" idx="1"/>
            </p:cNvCxnSpPr>
            <p:nvPr/>
          </p:nvCxnSpPr>
          <p:spPr>
            <a:xfrm flipV="1">
              <a:off x="6536267" y="2212329"/>
              <a:ext cx="1855409" cy="1287724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꺾인 연결선[E] 6">
              <a:extLst>
                <a:ext uri="{FF2B5EF4-FFF2-40B4-BE49-F238E27FC236}">
                  <a16:creationId xmlns:a16="http://schemas.microsoft.com/office/drawing/2014/main" id="{CA7FDDAE-222A-5F4A-BE51-7FF4952DE296}"/>
                </a:ext>
              </a:extLst>
            </p:cNvPr>
            <p:cNvCxnSpPr>
              <a:stCxn id="1028" idx="3"/>
              <a:endCxn id="17" idx="1"/>
            </p:cNvCxnSpPr>
            <p:nvPr/>
          </p:nvCxnSpPr>
          <p:spPr>
            <a:xfrm flipV="1">
              <a:off x="6536267" y="3500052"/>
              <a:ext cx="1808425" cy="1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[E] 8">
              <a:extLst>
                <a:ext uri="{FF2B5EF4-FFF2-40B4-BE49-F238E27FC236}">
                  <a16:creationId xmlns:a16="http://schemas.microsoft.com/office/drawing/2014/main" id="{F4517987-5A2D-8643-8C91-92F550A3CF95}"/>
                </a:ext>
              </a:extLst>
            </p:cNvPr>
            <p:cNvCxnSpPr>
              <a:stCxn id="1028" idx="3"/>
              <a:endCxn id="16" idx="1"/>
            </p:cNvCxnSpPr>
            <p:nvPr/>
          </p:nvCxnSpPr>
          <p:spPr>
            <a:xfrm>
              <a:off x="6536267" y="3500053"/>
              <a:ext cx="1855409" cy="1496327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1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21002</TotalTime>
  <Words>166</Words>
  <Application>Microsoft Macintosh PowerPoint</Application>
  <PresentationFormat>와이드스크린</PresentationFormat>
  <Paragraphs>80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269</cp:revision>
  <dcterms:created xsi:type="dcterms:W3CDTF">2019-05-07T05:36:17Z</dcterms:created>
  <dcterms:modified xsi:type="dcterms:W3CDTF">2022-01-30T14:09:04Z</dcterms:modified>
</cp:coreProperties>
</file>