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1" r:id="rId3"/>
    <p:sldId id="283" r:id="rId4"/>
    <p:sldId id="292" r:id="rId5"/>
    <p:sldId id="294" r:id="rId6"/>
    <p:sldId id="293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85"/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3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600" y="17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1/30/22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ORM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5-2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54136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관계형 데이터베이스의 한계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Relational Mapping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JPA Hibernate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ORM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관계형 데이터베이스의 한계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736584D-3381-264A-BE65-3F199E7FB076}"/>
              </a:ext>
            </a:extLst>
          </p:cNvPr>
          <p:cNvGraphicFramePr>
            <a:graphicFrameLocks noGrp="1"/>
          </p:cNvGraphicFramePr>
          <p:nvPr/>
        </p:nvGraphicFramePr>
        <p:xfrm>
          <a:off x="963722" y="2402020"/>
          <a:ext cx="5581720" cy="2059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5430">
                  <a:extLst>
                    <a:ext uri="{9D8B030D-6E8A-4147-A177-3AD203B41FA5}">
                      <a16:colId xmlns:a16="http://schemas.microsoft.com/office/drawing/2014/main" val="1121773332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2001332148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716154873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3733411241"/>
                    </a:ext>
                  </a:extLst>
                </a:gridCol>
              </a:tblGrid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Price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Count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745449"/>
                  </a:ext>
                </a:extLst>
              </a:tr>
              <a:tr h="5967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Hamburger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30618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Chicken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575517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Pizza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39265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9B42EEA-AC26-BB46-BA1B-CC37C2189A6C}"/>
              </a:ext>
            </a:extLst>
          </p:cNvPr>
          <p:cNvSpPr/>
          <p:nvPr/>
        </p:nvSpPr>
        <p:spPr>
          <a:xfrm>
            <a:off x="858982" y="2286000"/>
            <a:ext cx="1620982" cy="231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7E714-37D1-554F-A62B-3190F48C1ACD}"/>
              </a:ext>
            </a:extLst>
          </p:cNvPr>
          <p:cNvSpPr txBox="1"/>
          <p:nvPr/>
        </p:nvSpPr>
        <p:spPr>
          <a:xfrm>
            <a:off x="951808" y="4715729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Primary Key</a:t>
            </a:r>
            <a:endParaRPr kumimoji="1" lang="ko-Kore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62613AE-AAFE-874C-9CF9-669A70E15F36}"/>
              </a:ext>
            </a:extLst>
          </p:cNvPr>
          <p:cNvGraphicFramePr>
            <a:graphicFrameLocks noGrp="1"/>
          </p:cNvGraphicFramePr>
          <p:nvPr/>
        </p:nvGraphicFramePr>
        <p:xfrm>
          <a:off x="7198268" y="2399428"/>
          <a:ext cx="4186290" cy="2059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5430">
                  <a:extLst>
                    <a:ext uri="{9D8B030D-6E8A-4147-A177-3AD203B41FA5}">
                      <a16:colId xmlns:a16="http://schemas.microsoft.com/office/drawing/2014/main" val="1121773332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2001332148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716154873"/>
                    </a:ext>
                  </a:extLst>
                </a:gridCol>
              </a:tblGrid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Food_id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Order_Cnt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745449"/>
                  </a:ext>
                </a:extLst>
              </a:tr>
              <a:tr h="5967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30618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575517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39265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E6D1AF3-32B9-0D4B-B5D6-6E6AEA026B70}"/>
              </a:ext>
            </a:extLst>
          </p:cNvPr>
          <p:cNvSpPr/>
          <p:nvPr/>
        </p:nvSpPr>
        <p:spPr>
          <a:xfrm>
            <a:off x="8492836" y="2286000"/>
            <a:ext cx="1620982" cy="231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AA5B4-B757-614B-BEFA-F2D05D9D36F1}"/>
              </a:ext>
            </a:extLst>
          </p:cNvPr>
          <p:cNvSpPr txBox="1"/>
          <p:nvPr/>
        </p:nvSpPr>
        <p:spPr>
          <a:xfrm>
            <a:off x="8593100" y="4715729"/>
            <a:ext cx="142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Foreign Key</a:t>
            </a:r>
            <a:endParaRPr kumimoji="1" lang="ko-Kore-KR" altLang="en-US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DF19CC32-FA2E-244C-97E5-F9F1BF9A5C55}"/>
              </a:ext>
            </a:extLst>
          </p:cNvPr>
          <p:cNvCxnSpPr>
            <a:endCxn id="7" idx="0"/>
          </p:cNvCxnSpPr>
          <p:nvPr/>
        </p:nvCxnSpPr>
        <p:spPr>
          <a:xfrm rot="10800000">
            <a:off x="1669474" y="2286000"/>
            <a:ext cx="7626927" cy="12700"/>
          </a:xfrm>
          <a:prstGeom prst="bentConnector4">
            <a:avLst>
              <a:gd name="adj1" fmla="val -181"/>
              <a:gd name="adj2" fmla="val 39727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F55DE2C-2209-9742-93D0-910EEF99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632" y="2318335"/>
            <a:ext cx="3263900" cy="2247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058A3D-139E-FD48-B3F4-D3BFC1B1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13" y="2451685"/>
            <a:ext cx="3657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5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관계형 데이터베이스의 한계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0A4593A-5345-B742-A660-AEFAFD0A3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81" y="2308152"/>
            <a:ext cx="3314700" cy="1752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C7F47D-05F2-7A43-BD31-D40AF645E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19" y="2422452"/>
            <a:ext cx="356870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C60A1-3AC5-DB42-B9CC-15571C19F7D5}"/>
              </a:ext>
            </a:extLst>
          </p:cNvPr>
          <p:cNvSpPr txBox="1"/>
          <p:nvPr/>
        </p:nvSpPr>
        <p:spPr>
          <a:xfrm>
            <a:off x="3416420" y="4455042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관계형</a:t>
            </a:r>
            <a:r>
              <a:rPr kumimoji="1" lang="ko-KR" altLang="en-US" dirty="0"/>
              <a:t> 데이터베이스에서 사용하는 자료의 형태가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CCEA0-0EFC-764A-B816-F4DAAEBCA2F7}"/>
              </a:ext>
            </a:extLst>
          </p:cNvPr>
          <p:cNvSpPr txBox="1"/>
          <p:nvPr/>
        </p:nvSpPr>
        <p:spPr>
          <a:xfrm>
            <a:off x="3680920" y="4933507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객체 지향 관점에서 맞지 않아서 생기는 간극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2987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Relational Mapping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60DAC3-949B-D445-9FD2-1C1D8B76A2FF}"/>
              </a:ext>
            </a:extLst>
          </p:cNvPr>
          <p:cNvSpPr txBox="1"/>
          <p:nvPr/>
        </p:nvSpPr>
        <p:spPr>
          <a:xfrm>
            <a:off x="1796650" y="2594345"/>
            <a:ext cx="8598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5400" dirty="0">
                <a:solidFill>
                  <a:srgbClr val="FF9E1B"/>
                </a:solidFill>
              </a:rPr>
              <a:t>O</a:t>
            </a:r>
            <a:r>
              <a:rPr kumimoji="1" lang="en-US" altLang="ko-Kore-KR" sz="5400" dirty="0"/>
              <a:t>bject </a:t>
            </a:r>
            <a:r>
              <a:rPr kumimoji="1" lang="en-US" altLang="ko-Kore-KR" sz="5400" dirty="0">
                <a:solidFill>
                  <a:srgbClr val="FF9E1B"/>
                </a:solidFill>
              </a:rPr>
              <a:t>R</a:t>
            </a:r>
            <a:r>
              <a:rPr kumimoji="1" lang="en-US" altLang="ko-Kore-KR" sz="5400" dirty="0"/>
              <a:t>elational </a:t>
            </a:r>
            <a:r>
              <a:rPr kumimoji="1" lang="en-US" altLang="ko-Kore-KR" sz="5400" dirty="0">
                <a:solidFill>
                  <a:srgbClr val="FF9E1B"/>
                </a:solidFill>
              </a:rPr>
              <a:t>M</a:t>
            </a:r>
            <a:r>
              <a:rPr kumimoji="1" lang="en-US" altLang="ko-Kore-KR" sz="5400" dirty="0"/>
              <a:t>apping</a:t>
            </a:r>
            <a:endParaRPr kumimoji="1" lang="ko-Kore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C853E-C5EF-204B-B2ED-0C3510EA2C55}"/>
              </a:ext>
            </a:extLst>
          </p:cNvPr>
          <p:cNvSpPr txBox="1"/>
          <p:nvPr/>
        </p:nvSpPr>
        <p:spPr>
          <a:xfrm>
            <a:off x="3375543" y="3680269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관계형 데이터를 객체로 표현하는 프로그래밍 기법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680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0A4593A-5345-B742-A660-AEFAFD0A3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764" y="1436282"/>
            <a:ext cx="3314700" cy="1752600"/>
          </a:xfrm>
          <a:prstGeom prst="rect">
            <a:avLst/>
          </a:prstGeom>
        </p:spPr>
      </p:pic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C1917AE-40A9-CD4A-B561-EB35B3D7B76B}"/>
              </a:ext>
            </a:extLst>
          </p:cNvPr>
          <p:cNvGraphicFramePr>
            <a:graphicFrameLocks noGrp="1"/>
          </p:cNvGraphicFramePr>
          <p:nvPr/>
        </p:nvGraphicFramePr>
        <p:xfrm>
          <a:off x="963722" y="1283010"/>
          <a:ext cx="5581720" cy="2059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5430">
                  <a:extLst>
                    <a:ext uri="{9D8B030D-6E8A-4147-A177-3AD203B41FA5}">
                      <a16:colId xmlns:a16="http://schemas.microsoft.com/office/drawing/2014/main" val="1121773332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2001332148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716154873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3733411241"/>
                    </a:ext>
                  </a:extLst>
                </a:gridCol>
              </a:tblGrid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Price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Count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745449"/>
                  </a:ext>
                </a:extLst>
              </a:tr>
              <a:tr h="5967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Hamburger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30618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Chicken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575517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Pizza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39265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498A977-C5EB-A940-85CA-EB04D6727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64" y="4240619"/>
            <a:ext cx="3568700" cy="1524000"/>
          </a:xfrm>
          <a:prstGeom prst="rect">
            <a:avLst/>
          </a:prstGeom>
        </p:spPr>
      </p:pic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80035B52-27C2-3C44-BA3C-0F01E65B95A6}"/>
              </a:ext>
            </a:extLst>
          </p:cNvPr>
          <p:cNvGraphicFramePr>
            <a:graphicFrameLocks noGrp="1"/>
          </p:cNvGraphicFramePr>
          <p:nvPr/>
        </p:nvGraphicFramePr>
        <p:xfrm>
          <a:off x="1661437" y="3973047"/>
          <a:ext cx="4186290" cy="2059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5430">
                  <a:extLst>
                    <a:ext uri="{9D8B030D-6E8A-4147-A177-3AD203B41FA5}">
                      <a16:colId xmlns:a16="http://schemas.microsoft.com/office/drawing/2014/main" val="1121773332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2001332148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716154873"/>
                    </a:ext>
                  </a:extLst>
                </a:gridCol>
              </a:tblGrid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Food_id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Order_Cnt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745449"/>
                  </a:ext>
                </a:extLst>
              </a:tr>
              <a:tr h="5967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30618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575517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392656"/>
                  </a:ext>
                </a:extLst>
              </a:tr>
            </a:tbl>
          </a:graphicData>
        </a:graphic>
      </p:graphicFrame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A2E8DA42-5EC9-1D41-A0B5-D68F835D1DAE}"/>
              </a:ext>
            </a:extLst>
          </p:cNvPr>
          <p:cNvSpPr/>
          <p:nvPr/>
        </p:nvSpPr>
        <p:spPr>
          <a:xfrm>
            <a:off x="6807626" y="2057400"/>
            <a:ext cx="637953" cy="510363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5FAEA041-4B86-2B4F-AD5D-DEECE2A8E59B}"/>
              </a:ext>
            </a:extLst>
          </p:cNvPr>
          <p:cNvSpPr/>
          <p:nvPr/>
        </p:nvSpPr>
        <p:spPr>
          <a:xfrm>
            <a:off x="6395269" y="4747437"/>
            <a:ext cx="637953" cy="510363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72F16-740D-B24E-9009-AEC43626EAD8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Relational Mapping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55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JPA Hibernate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218" name="Picture 2" descr="JPA &amp;amp; Hibernate] JPA &amp;amp; Hibernate Annotations">
            <a:extLst>
              <a:ext uri="{FF2B5EF4-FFF2-40B4-BE49-F238E27FC236}">
                <a16:creationId xmlns:a16="http://schemas.microsoft.com/office/drawing/2014/main" id="{A32381D6-D446-2B4F-93EC-D2092DFCA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r="12035" b="31397"/>
          <a:stretch/>
        </p:blipFill>
        <p:spPr bwMode="auto">
          <a:xfrm>
            <a:off x="3242930" y="1697504"/>
            <a:ext cx="5706140" cy="288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0130A-6378-E941-A072-ECB0B4389BD8}"/>
              </a:ext>
            </a:extLst>
          </p:cNvPr>
          <p:cNvSpPr txBox="1"/>
          <p:nvPr/>
        </p:nvSpPr>
        <p:spPr>
          <a:xfrm>
            <a:off x="4636658" y="4791164"/>
            <a:ext cx="291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현재는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Jakarta Persistence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48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B2C94E-84F0-D846-9FE1-B829369C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1707559"/>
            <a:ext cx="6654800" cy="318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4E25F-D19E-A748-B29C-4D8C99A1DE88}"/>
              </a:ext>
            </a:extLst>
          </p:cNvPr>
          <p:cNvSpPr txBox="1"/>
          <p:nvPr/>
        </p:nvSpPr>
        <p:spPr>
          <a:xfrm>
            <a:off x="3235313" y="4965775"/>
            <a:ext cx="572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JPA </a:t>
            </a:r>
            <a:r>
              <a:rPr kumimoji="1" lang="ko-Kore-KR" altLang="en-US" dirty="0"/>
              <a:t>자체는</a:t>
            </a:r>
            <a:r>
              <a:rPr kumimoji="1" lang="ko-KR" altLang="en-US" dirty="0"/>
              <a:t> 관계형 데이터를 객체로 표기하는 기능 뿐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43529-3B10-254E-B202-B5C03A0DF51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JPA Hibernate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863469-954B-EA4D-BEB9-394985E959B7}"/>
              </a:ext>
            </a:extLst>
          </p:cNvPr>
          <p:cNvSpPr/>
          <p:nvPr/>
        </p:nvSpPr>
        <p:spPr>
          <a:xfrm>
            <a:off x="3030279" y="2052086"/>
            <a:ext cx="1690577" cy="50504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69BC07-3668-8A42-B65A-14702F6FFE82}"/>
              </a:ext>
            </a:extLst>
          </p:cNvPr>
          <p:cNvSpPr/>
          <p:nvPr/>
        </p:nvSpPr>
        <p:spPr>
          <a:xfrm>
            <a:off x="3466213" y="2812312"/>
            <a:ext cx="5490473" cy="50504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665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6AD4A30-FB0D-A34A-9902-DFA175F0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302" y="2172092"/>
            <a:ext cx="9055395" cy="25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65921C-3F03-EE40-9300-6E907D7AA8E1}"/>
              </a:ext>
            </a:extLst>
          </p:cNvPr>
          <p:cNvSpPr txBox="1"/>
          <p:nvPr/>
        </p:nvSpPr>
        <p:spPr>
          <a:xfrm>
            <a:off x="2542013" y="4859079"/>
            <a:ext cx="710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JPA</a:t>
            </a:r>
            <a:r>
              <a:rPr kumimoji="1" lang="ko-KR" altLang="en-US" dirty="0"/>
              <a:t>에 대한 이해가 충분하면 직접 </a:t>
            </a:r>
            <a:r>
              <a:rPr kumimoji="1" lang="en-US" altLang="ko-KR" dirty="0"/>
              <a:t>ORM </a:t>
            </a:r>
            <a:r>
              <a:rPr kumimoji="1" lang="ko-KR" altLang="en-US" dirty="0"/>
              <a:t>프레임워크를 만들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CAE31-16E3-1345-B1AD-A9C7CBF6260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JPA Hibernate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8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14311</TotalTime>
  <Words>170</Words>
  <Application>Microsoft Macintosh PowerPoint</Application>
  <PresentationFormat>와이드스크린</PresentationFormat>
  <Paragraphs>83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288</cp:revision>
  <dcterms:created xsi:type="dcterms:W3CDTF">2019-05-07T05:36:17Z</dcterms:created>
  <dcterms:modified xsi:type="dcterms:W3CDTF">2022-01-30T14:28:59Z</dcterms:modified>
</cp:coreProperties>
</file>