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 SemiBold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SemiBold-italic.fntdata"/><Relationship Id="rId27" Type="http://schemas.openxmlformats.org/officeDocument/2006/relationships/font" Target="fonts/Raleway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8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d54a41de5_3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8d54a41de5_3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9e1e9c77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59e1e9c7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ab15307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ab153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9e1e9c7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9e1e9c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9e1e9c77b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59e1e9c7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5340454f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8d5340454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98c7aed7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598c7aed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98d438b1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598d438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98c7aed7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598c7aed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98d438b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598d438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0c105d42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30c105d4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a0b04c6e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5a0b04c6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0c105d42a_2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30c105d42a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d54a41de5_3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8d54a41de5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54a41de5_3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8d54a41de5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54a41de5_3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8d54a41de5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54a41de5_3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8d54a41de5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d54a41de5_3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8d54a41de5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d54a41de5_3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8d54a41de5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d54a41de5_3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8d54a41de5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fmla="val 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 rot="5400000">
            <a:off x="-303300" y="2166905"/>
            <a:ext cx="1416300" cy="8097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fmla="val 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 rot="5400000">
            <a:off x="-131400" y="251450"/>
            <a:ext cx="613800" cy="3510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5400000">
            <a:off x="-303300" y="2166905"/>
            <a:ext cx="1416300" cy="8097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fmla="val 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fmla="val 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 rot="5400000">
            <a:off x="-137575" y="261875"/>
            <a:ext cx="642300" cy="3669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8486044" y="4706571"/>
            <a:ext cx="191100" cy="191100"/>
          </a:xfrm>
          <a:prstGeom prst="ellipse">
            <a:avLst/>
          </a:prstGeom>
          <a:solidFill>
            <a:srgbClr val="E9335A"/>
          </a:solidFill>
          <a:ln>
            <a:noFill/>
          </a:ln>
        </p:spPr>
        <p:txBody>
          <a:bodyPr anchorCtr="0" anchor="ctr" bIns="12875" lIns="25700" spcFirstLastPara="1" rIns="25700" wrap="square" tIns="1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8502563" y="4751219"/>
            <a:ext cx="151800" cy="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1" i="0" sz="6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1495669" y="4802119"/>
            <a:ext cx="6876600" cy="0"/>
          </a:xfrm>
          <a:prstGeom prst="straightConnector1">
            <a:avLst/>
          </a:prstGeom>
          <a:noFill/>
          <a:ln cap="flat" cmpd="sng" w="19050">
            <a:solidFill>
              <a:srgbClr val="E9335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308" y="4663818"/>
            <a:ext cx="1011076" cy="2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2047181" y="219000"/>
            <a:ext cx="4811700" cy="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335A"/>
              </a:buClr>
              <a:buSzPts val="2100"/>
              <a:buFont typeface="Open Sans"/>
              <a:buNone/>
              <a:defRPr sz="2100">
                <a:solidFill>
                  <a:srgbClr val="E933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4">
            <a:off x="1500743" y="1996847"/>
            <a:ext cx="5797785" cy="136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6663919" y="4005794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6616340" y="2316994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27370" y="202322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2928867" y="55109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-13346" y="55109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 amt="7000"/>
          </a:blip>
          <a:srcRect b="0" l="0" r="0" t="0"/>
          <a:stretch/>
        </p:blipFill>
        <p:spPr>
          <a:xfrm rot="-1669271">
            <a:off x="3357150" y="4005794"/>
            <a:ext cx="2493427" cy="5866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957750" y="1248000"/>
            <a:ext cx="722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Javascript</a:t>
            </a:r>
            <a:br>
              <a:rPr b="1" lang="en-US" sz="8000"/>
            </a:br>
            <a:r>
              <a:rPr b="1" lang="en-US" sz="8000"/>
              <a:t>Recapitulation</a:t>
            </a:r>
            <a:endParaRPr b="1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Functions</a:t>
            </a:r>
            <a:endParaRPr b="1" sz="40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6481124" cy="3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500" y="2898125"/>
            <a:ext cx="3459301" cy="2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Callback Functions</a:t>
            </a:r>
            <a:endParaRPr b="1" sz="40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6200549" cy="38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Asynchronous</a:t>
            </a:r>
            <a:r>
              <a:rPr b="1" lang="en-US" sz="4000"/>
              <a:t> Functions</a:t>
            </a:r>
            <a:endParaRPr b="1" sz="40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6735725" cy="39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Try-Catch &amp; Throw &amp; Errors</a:t>
            </a:r>
            <a:endParaRPr b="1" sz="40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7502701" cy="38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957750" y="1555800"/>
            <a:ext cx="722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Special</a:t>
            </a:r>
            <a:br>
              <a:rPr b="1" lang="en-US" sz="6000"/>
            </a:br>
            <a:r>
              <a:rPr b="1" lang="en-US" sz="6000"/>
              <a:t>Methods</a:t>
            </a:r>
            <a:endParaRPr b="1"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String Methods</a:t>
            </a:r>
            <a:endParaRPr b="1" sz="40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4630026" cy="39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String Methods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5546699" cy="39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Number</a:t>
            </a:r>
            <a:r>
              <a:rPr b="1" lang="en-US" sz="4000"/>
              <a:t> Methods</a:t>
            </a:r>
            <a:endParaRPr b="1" sz="40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6600500" cy="38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Array</a:t>
            </a:r>
            <a:r>
              <a:rPr b="1" lang="en-US" sz="4000"/>
              <a:t> Methods</a:t>
            </a:r>
            <a:endParaRPr b="1" sz="40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4412001" cy="39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Array Methods</a:t>
            </a:r>
            <a:endParaRPr b="1" sz="40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5462502" cy="39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JS Recapitulation</a:t>
            </a:r>
            <a:endParaRPr b="1" sz="4000"/>
          </a:p>
        </p:txBody>
      </p:sp>
      <p:sp>
        <p:nvSpPr>
          <p:cNvPr id="64" name="Google Shape;64;p10"/>
          <p:cNvSpPr txBox="1"/>
          <p:nvPr/>
        </p:nvSpPr>
        <p:spPr>
          <a:xfrm>
            <a:off x="414375" y="800400"/>
            <a:ext cx="845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Print out:</a:t>
            </a:r>
            <a:endParaRPr sz="2500"/>
          </a:p>
        </p:txBody>
      </p:sp>
      <p:sp>
        <p:nvSpPr>
          <p:cNvPr id="65" name="Google Shape;65;p10"/>
          <p:cNvSpPr txBox="1"/>
          <p:nvPr/>
        </p:nvSpPr>
        <p:spPr>
          <a:xfrm>
            <a:off x="414375" y="2246575"/>
            <a:ext cx="845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Comments:</a:t>
            </a:r>
            <a:endParaRPr sz="2500"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2815975"/>
            <a:ext cx="5244600" cy="1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75" y="1369800"/>
            <a:ext cx="3453962" cy="8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950" y="894950"/>
            <a:ext cx="1296875" cy="12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Object &amp; JSON Methods</a:t>
            </a:r>
            <a:endParaRPr b="1" sz="40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3602237" cy="390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878" y="800400"/>
            <a:ext cx="4658022" cy="390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88" y="1670500"/>
            <a:ext cx="4421023" cy="1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Variable Declaration</a:t>
            </a:r>
            <a:endParaRPr b="1" sz="4000"/>
          </a:p>
        </p:txBody>
      </p:sp>
      <p:sp>
        <p:nvSpPr>
          <p:cNvPr id="74" name="Google Shape;74;p11"/>
          <p:cNvSpPr txBox="1"/>
          <p:nvPr/>
        </p:nvSpPr>
        <p:spPr>
          <a:xfrm>
            <a:off x="414375" y="800400"/>
            <a:ext cx="845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Let &amp; Const:</a:t>
            </a:r>
            <a:endParaRPr sz="25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6" y="1369800"/>
            <a:ext cx="4186430" cy="2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800" y="1369800"/>
            <a:ext cx="4397947" cy="28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Data</a:t>
            </a:r>
            <a:r>
              <a:rPr b="1" lang="en-US" sz="4000"/>
              <a:t> Types</a:t>
            </a:r>
            <a:endParaRPr b="1" sz="4000"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0" y="800400"/>
            <a:ext cx="6976750" cy="3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Data</a:t>
            </a:r>
            <a:r>
              <a:rPr b="1" lang="en-US" sz="4000"/>
              <a:t> Types</a:t>
            </a:r>
            <a:endParaRPr b="1" sz="4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6552151" cy="38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Arithmetic Operators</a:t>
            </a:r>
            <a:endParaRPr b="1" sz="4000"/>
          </a:p>
        </p:txBody>
      </p:sp>
      <p:sp>
        <p:nvSpPr>
          <p:cNvPr id="94" name="Google Shape;94;p14"/>
          <p:cNvSpPr txBox="1"/>
          <p:nvPr/>
        </p:nvSpPr>
        <p:spPr>
          <a:xfrm>
            <a:off x="414375" y="4090150"/>
            <a:ext cx="84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5288937" cy="3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617" y="800400"/>
            <a:ext cx="3635858" cy="37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Conditions</a:t>
            </a:r>
            <a:endParaRPr b="1" sz="4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00" y="800400"/>
            <a:ext cx="4152076" cy="34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75" y="800400"/>
            <a:ext cx="4299825" cy="34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Comparison &amp; Logic</a:t>
            </a:r>
            <a:endParaRPr b="1" sz="40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" y="1215900"/>
            <a:ext cx="3602226" cy="336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14375" y="800400"/>
            <a:ext cx="364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Comparison Operators:</a:t>
            </a:r>
            <a:endParaRPr sz="1500"/>
          </a:p>
        </p:txBody>
      </p:sp>
      <p:sp>
        <p:nvSpPr>
          <p:cNvPr id="111" name="Google Shape;111;p16"/>
          <p:cNvSpPr txBox="1"/>
          <p:nvPr/>
        </p:nvSpPr>
        <p:spPr>
          <a:xfrm>
            <a:off x="4467688" y="800400"/>
            <a:ext cx="42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Logical Operators:</a:t>
            </a:r>
            <a:endParaRPr sz="15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700" y="1215900"/>
            <a:ext cx="3837975" cy="124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639275" y="2460900"/>
            <a:ext cx="42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700" y="2691850"/>
            <a:ext cx="4224899" cy="22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Loops</a:t>
            </a:r>
            <a:endParaRPr b="1" sz="40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800400"/>
            <a:ext cx="4191251" cy="38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175" y="800400"/>
            <a:ext cx="3990150" cy="28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