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2" r:id="rId7"/>
    <p:sldId id="268" r:id="rId8"/>
    <p:sldId id="269" r:id="rId9"/>
    <p:sldId id="267" r:id="rId10"/>
    <p:sldId id="270" r:id="rId11"/>
    <p:sldId id="271" r:id="rId12"/>
    <p:sldId id="264" r:id="rId13"/>
    <p:sldId id="265" r:id="rId14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Raleway SemiBold" pitchFamily="2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46" autoAdjust="0"/>
  </p:normalViewPr>
  <p:slideViewPr>
    <p:cSldViewPr snapToGrid="0">
      <p:cViewPr varScale="1">
        <p:scale>
          <a:sx n="134" d="100"/>
          <a:sy n="134" d="100"/>
        </p:scale>
        <p:origin x="9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9CD3D999-6ECF-FA43-A2DC-350E5D686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8d3181ed4_3_24:notes">
            <a:extLst>
              <a:ext uri="{FF2B5EF4-FFF2-40B4-BE49-F238E27FC236}">
                <a16:creationId xmlns:a16="http://schemas.microsoft.com/office/drawing/2014/main" id="{884A5743-B747-DE65-88A7-65FDD6F89B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278d3181ed4_3_24:notes">
            <a:extLst>
              <a:ext uri="{FF2B5EF4-FFF2-40B4-BE49-F238E27FC236}">
                <a16:creationId xmlns:a16="http://schemas.microsoft.com/office/drawing/2014/main" id="{693087C6-BBE2-A61E-859E-AE0F8A9EDA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566248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77572B16-4B85-3480-219F-56D797334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8d3181ed4_3_24:notes">
            <a:extLst>
              <a:ext uri="{FF2B5EF4-FFF2-40B4-BE49-F238E27FC236}">
                <a16:creationId xmlns:a16="http://schemas.microsoft.com/office/drawing/2014/main" id="{3D262F43-DEDE-3992-A78F-99D59F1B85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278d3181ed4_3_24:notes">
            <a:extLst>
              <a:ext uri="{FF2B5EF4-FFF2-40B4-BE49-F238E27FC236}">
                <a16:creationId xmlns:a16="http://schemas.microsoft.com/office/drawing/2014/main" id="{A290BE6D-9FF3-B9D1-E10A-1EB3701F22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243681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8d3181ed4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78d3181ed4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0c105d42a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30c105d42a_2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30c105d4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230c105d4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90a6187b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590a6187b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8d3181ed4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78d3181ed4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8d3181ed4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278d3181ed4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4342A741-2A8B-A6A1-DB18-92D0ED8A0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8d3181ed4_3_24:notes">
            <a:extLst>
              <a:ext uri="{FF2B5EF4-FFF2-40B4-BE49-F238E27FC236}">
                <a16:creationId xmlns:a16="http://schemas.microsoft.com/office/drawing/2014/main" id="{55339860-1C48-2EFD-5452-84B45C5B24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278d3181ed4_3_24:notes">
            <a:extLst>
              <a:ext uri="{FF2B5EF4-FFF2-40B4-BE49-F238E27FC236}">
                <a16:creationId xmlns:a16="http://schemas.microsoft.com/office/drawing/2014/main" id="{D00E7240-BBB6-800E-38D5-ADE4956D34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89666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E0D0D7E3-CA6C-F8E7-9522-2BFD94850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8d3181ed4_3_24:notes">
            <a:extLst>
              <a:ext uri="{FF2B5EF4-FFF2-40B4-BE49-F238E27FC236}">
                <a16:creationId xmlns:a16="http://schemas.microsoft.com/office/drawing/2014/main" id="{D56F043F-93AE-B3EB-EFB7-A6C60D5D01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278d3181ed4_3_24:notes">
            <a:extLst>
              <a:ext uri="{FF2B5EF4-FFF2-40B4-BE49-F238E27FC236}">
                <a16:creationId xmlns:a16="http://schemas.microsoft.com/office/drawing/2014/main" id="{36B861F2-C83F-FF2F-0AD4-D229E9E6B4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2312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5EB5270D-A90E-1DE9-CB6E-A66F1E3CD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8d3181ed4_3_24:notes">
            <a:extLst>
              <a:ext uri="{FF2B5EF4-FFF2-40B4-BE49-F238E27FC236}">
                <a16:creationId xmlns:a16="http://schemas.microsoft.com/office/drawing/2014/main" id="{70E52628-744B-913E-53E2-84920FC78D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278d3181ed4_3_24:notes">
            <a:extLst>
              <a:ext uri="{FF2B5EF4-FFF2-40B4-BE49-F238E27FC236}">
                <a16:creationId xmlns:a16="http://schemas.microsoft.com/office/drawing/2014/main" id="{A5DF0962-A0CF-FF8E-D18F-5F905EFBCA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568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4DF96426-6A66-5465-DC7B-A7BF7AC89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8d3181ed4_3_24:notes">
            <a:extLst>
              <a:ext uri="{FF2B5EF4-FFF2-40B4-BE49-F238E27FC236}">
                <a16:creationId xmlns:a16="http://schemas.microsoft.com/office/drawing/2014/main" id="{2EE05637-7391-5F2F-2D85-DEBCFBA127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278d3181ed4_3_24:notes">
            <a:extLst>
              <a:ext uri="{FF2B5EF4-FFF2-40B4-BE49-F238E27FC236}">
                <a16:creationId xmlns:a16="http://schemas.microsoft.com/office/drawing/2014/main" id="{BD92E484-5C88-6476-4396-2CCB15C221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6679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 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 rot="-5400000">
            <a:off x="8671650" y="4690101"/>
            <a:ext cx="441900" cy="502800"/>
          </a:xfrm>
          <a:prstGeom prst="triangle">
            <a:avLst>
              <a:gd name="adj" fmla="val 0"/>
            </a:avLst>
          </a:prstGeom>
          <a:gradFill>
            <a:gsLst>
              <a:gs pos="0">
                <a:srgbClr val="FF8F8F"/>
              </a:gs>
              <a:gs pos="100000">
                <a:srgbClr val="E9335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 rot="5400000">
            <a:off x="-303300" y="2166905"/>
            <a:ext cx="1416300" cy="80970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8F8F"/>
              </a:gs>
              <a:gs pos="100000">
                <a:srgbClr val="E9335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-5400000">
            <a:off x="8671650" y="4690101"/>
            <a:ext cx="441900" cy="502800"/>
          </a:xfrm>
          <a:prstGeom prst="triangle">
            <a:avLst>
              <a:gd name="adj" fmla="val 0"/>
            </a:avLst>
          </a:prstGeom>
          <a:gradFill>
            <a:gsLst>
              <a:gs pos="0">
                <a:srgbClr val="FF8F8F"/>
              </a:gs>
              <a:gs pos="100000">
                <a:srgbClr val="E9335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 rot="5400000">
            <a:off x="-131400" y="251450"/>
            <a:ext cx="613800" cy="35100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8F8F"/>
              </a:gs>
              <a:gs pos="100000">
                <a:srgbClr val="E9335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 rot="5400000">
            <a:off x="-303300" y="2166905"/>
            <a:ext cx="1416300" cy="80970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8F8F"/>
              </a:gs>
              <a:gs pos="100000">
                <a:srgbClr val="E9335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rot="-5400000">
            <a:off x="8671650" y="4690101"/>
            <a:ext cx="441900" cy="502800"/>
          </a:xfrm>
          <a:prstGeom prst="triangle">
            <a:avLst>
              <a:gd name="adj" fmla="val 0"/>
            </a:avLst>
          </a:prstGeom>
          <a:gradFill>
            <a:gsLst>
              <a:gs pos="0">
                <a:srgbClr val="FF8F8F"/>
              </a:gs>
              <a:gs pos="100000">
                <a:srgbClr val="E9335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rot="-5400000">
            <a:off x="8671650" y="4690101"/>
            <a:ext cx="441900" cy="502800"/>
          </a:xfrm>
          <a:prstGeom prst="triangle">
            <a:avLst>
              <a:gd name="adj" fmla="val 0"/>
            </a:avLst>
          </a:prstGeom>
          <a:gradFill>
            <a:gsLst>
              <a:gs pos="0">
                <a:srgbClr val="FF8F8F"/>
              </a:gs>
              <a:gs pos="100000">
                <a:srgbClr val="E9335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/>
        </p:nvSpPr>
        <p:spPr>
          <a:xfrm rot="5400000">
            <a:off x="-137575" y="261875"/>
            <a:ext cx="642300" cy="36690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8F8F"/>
              </a:gs>
              <a:gs pos="100000">
                <a:srgbClr val="E9335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58200" y="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9">
            <a:alphaModFix amt="7000"/>
          </a:blip>
          <a:srcRect/>
          <a:stretch/>
        </p:blipFill>
        <p:spPr>
          <a:xfrm rot="-1669274">
            <a:off x="1500743" y="1996847"/>
            <a:ext cx="5797785" cy="1364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9">
            <a:alphaModFix amt="7000"/>
          </a:blip>
          <a:srcRect/>
          <a:stretch/>
        </p:blipFill>
        <p:spPr>
          <a:xfrm rot="-1669271">
            <a:off x="6663919" y="4005794"/>
            <a:ext cx="2493427" cy="586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9">
            <a:alphaModFix amt="7000"/>
          </a:blip>
          <a:srcRect/>
          <a:stretch/>
        </p:blipFill>
        <p:spPr>
          <a:xfrm rot="-1669271">
            <a:off x="6616340" y="2316994"/>
            <a:ext cx="2493427" cy="586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9">
            <a:alphaModFix amt="7000"/>
          </a:blip>
          <a:srcRect/>
          <a:stretch/>
        </p:blipFill>
        <p:spPr>
          <a:xfrm rot="-1669271">
            <a:off x="27370" y="2023225"/>
            <a:ext cx="2493427" cy="586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9">
            <a:alphaModFix amt="7000"/>
          </a:blip>
          <a:srcRect/>
          <a:stretch/>
        </p:blipFill>
        <p:spPr>
          <a:xfrm rot="-1669271">
            <a:off x="2928867" y="551095"/>
            <a:ext cx="2493427" cy="586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 amt="7000"/>
          </a:blip>
          <a:srcRect/>
          <a:stretch/>
        </p:blipFill>
        <p:spPr>
          <a:xfrm rot="-1669271">
            <a:off x="-13346" y="551095"/>
            <a:ext cx="2493427" cy="586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 amt="7000"/>
          </a:blip>
          <a:srcRect/>
          <a:stretch/>
        </p:blipFill>
        <p:spPr>
          <a:xfrm rot="-1669271">
            <a:off x="3357150" y="4005794"/>
            <a:ext cx="2493427" cy="58661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887" y="649975"/>
            <a:ext cx="6282225" cy="384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3A1B21D2-801C-C510-A4A4-3C47B491F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>
            <a:extLst>
              <a:ext uri="{FF2B5EF4-FFF2-40B4-BE49-F238E27FC236}">
                <a16:creationId xmlns:a16="http://schemas.microsoft.com/office/drawing/2014/main" id="{2AE2A573-A941-1667-BDE0-EE2C1A437414}"/>
              </a:ext>
            </a:extLst>
          </p:cNvPr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process</a:t>
            </a:r>
            <a:endParaRPr sz="4000" b="1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01AEB04-8591-60CB-6AD8-C244AE0C38A5}"/>
              </a:ext>
            </a:extLst>
          </p:cNvPr>
          <p:cNvSpPr txBox="1"/>
          <p:nvPr/>
        </p:nvSpPr>
        <p:spPr>
          <a:xfrm>
            <a:off x="692945" y="888147"/>
            <a:ext cx="79152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Node.js'te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çalışan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uygulamanın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yaşam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döngüsünü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çevresel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bilgilerini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kontrol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etmeyi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sağlayan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global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nesnedir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Bu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nesne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uygulama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çalışırken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kullanılan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işlemle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ilgili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birçok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önemli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bilgiye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erişim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sağlar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Node.js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ortamında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çalışan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programların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kaynaklarına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erişmesine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olanak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tanır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process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nesnesi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hem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uygulamanın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nasıl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çalıştığını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izlemek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hem de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uygulama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boyunca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dinamik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davranışını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kontrol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etmek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kullanılır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process.env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Ortam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değişkenlerini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içerir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Örneğin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lvl="2" algn="just"/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process.env.NODE_ENV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uygulamanın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çalışma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ortamını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(development, production, vb.)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belirlemek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kullanılır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 algn="just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process.argv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Komut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satırından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gelen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argümanları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dizi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döner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uygulamanın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farklı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parametrelerle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çalıştırılmasını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sağlar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process.uptime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İşlemin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kaç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saniyedir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çalıştığını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döndürür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process.on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exit,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uncaughtException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gibi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olayları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dinlemek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kullanılır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Örneğin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('exit', callback)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fonksiyonu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uygulama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kapanmadan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önce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çağırma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fonksiyonunu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çalıştırır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process.stdin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process.stdout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process.stderr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giriş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çıkış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akışlarına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erişim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sağlar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Örneğin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kullanıcıdan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almak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çıktıyı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konsola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yazdırmak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kullanılabilir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process.memoryUsage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Bellek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kullanımı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ilgili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bilgileri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döndürür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80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D5C28554-6DD7-83DC-8316-D6678D655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>
            <a:extLst>
              <a:ext uri="{FF2B5EF4-FFF2-40B4-BE49-F238E27FC236}">
                <a16:creationId xmlns:a16="http://schemas.microsoft.com/office/drawing/2014/main" id="{E7F1AC2B-C6A9-925B-E2F6-BC4D4093CAB3}"/>
              </a:ext>
            </a:extLst>
          </p:cNvPr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process</a:t>
            </a:r>
            <a:endParaRPr sz="4000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83E0794-16B0-C0CE-C3BD-C4B9DF5D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78" y="992895"/>
            <a:ext cx="7125694" cy="122889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0D483E0-C231-789E-C72E-A6D02EA668AB}"/>
              </a:ext>
            </a:extLst>
          </p:cNvPr>
          <p:cNvSpPr txBox="1"/>
          <p:nvPr/>
        </p:nvSpPr>
        <p:spPr>
          <a:xfrm>
            <a:off x="746520" y="2414286"/>
            <a:ext cx="73259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process.exit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(0):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Uygulamanın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başarıyla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tamamlandığını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belirtir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0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kodu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işlemin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sorunsuz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şekilde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erdiğini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ifade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eder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process.exit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(1):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beklenmeyen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durum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nedeniyle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uygulamanın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sonlandırıldığını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belirtir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1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diğer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pozitif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değerler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genellikle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durumlarını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işaret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eder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162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2430000" y="2933025"/>
            <a:ext cx="4284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EA335A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start</a:t>
            </a:r>
            <a:endParaRPr sz="7200" b="1" dirty="0">
              <a:solidFill>
                <a:srgbClr val="EA335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825" y="1038127"/>
            <a:ext cx="1484350" cy="18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488" y="1670500"/>
            <a:ext cx="4421023" cy="18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/>
              <a:t>package.json</a:t>
            </a:r>
            <a:endParaRPr sz="4000" b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5C5089E-BD01-1DA0-BCA7-AC1107084926}"/>
              </a:ext>
            </a:extLst>
          </p:cNvPr>
          <p:cNvSpPr txBox="1"/>
          <p:nvPr/>
        </p:nvSpPr>
        <p:spPr>
          <a:xfrm>
            <a:off x="966354" y="1129268"/>
            <a:ext cx="7211291" cy="269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Node.js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projelerinde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kullanılan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projenin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bağımlılıklarını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betiklerini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sürüm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bilgilerini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diğer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önemli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bilgileri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yöneten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dosyadır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dosya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JavaScript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tabanlı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uygulamaların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yapılandırılması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yönetilmesi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kritik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öneme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sahiptir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İşte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dosyasının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bileşenleri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işlevleri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Temel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Bilgiler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Projenin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adı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Genellikle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projenin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paketi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olarak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NPM (Node Package Manager)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üzerinde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yayımlanacaksa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kullanılır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Projenin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sürüm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numarası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Semantik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versiyonlama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semver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kurallarına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uygun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formatta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olmalıdır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örneğin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1.0.0).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Projenin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kısa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tanımı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Projeyi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geliştiren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kişinin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adı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veya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organizasyonu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license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Projenin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lisans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bilgisi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örneğin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MIT, Apache-2.0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gibi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/>
              <a:t>package.json</a:t>
            </a:r>
            <a:endParaRPr sz="4000" b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51A9B45-E1E6-9E5C-19F4-5639B392CEBE}"/>
              </a:ext>
            </a:extLst>
          </p:cNvPr>
          <p:cNvSpPr txBox="1"/>
          <p:nvPr/>
        </p:nvSpPr>
        <p:spPr>
          <a:xfrm>
            <a:off x="665019" y="819673"/>
            <a:ext cx="7675418" cy="3567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Bağımlılıklar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Projenizin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çalışması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gereken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temel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bağımlılıklar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Örneğin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"dependencies":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"express": "^4.17.1",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"mongoose": "^5.10.0"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devDependencies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Geliştirme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aşamasında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ihtiyaç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duyulan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bağımlılıklar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Örneğin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test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araçları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veya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derleyiciler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gibi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bağımlılıklar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uygulamanızın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üretim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ortamında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gerekli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değildir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devDependencies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"jest": "^26.6.0",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"typescript": "^4.1.2"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/>
              <a:t>package.json</a:t>
            </a:r>
            <a:endParaRPr sz="4000" b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DCA087C-20AC-D2D7-1546-06DCF2C16DF2}"/>
              </a:ext>
            </a:extLst>
          </p:cNvPr>
          <p:cNvSpPr txBox="1"/>
          <p:nvPr/>
        </p:nvSpPr>
        <p:spPr>
          <a:xfrm>
            <a:off x="609197" y="935075"/>
            <a:ext cx="7633855" cy="3670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Betikler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(Scripts)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scripts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ilgili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otomatikleştirilmiş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komutları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tanımlar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Örneğin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"scripts":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"start": "node index.js",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"test": "jest"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Diğer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Bilgiler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Projeyi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tanımlayan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anahtar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kelimeler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Projenizin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NPM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üzerinde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bulunabilirliğini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artırabilir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engines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Projenizin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hangi Node.js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sürümleriyle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uyumlu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olduğunu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belirtir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Örneğin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"engines":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"node": "&gt;=12.0.0"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Dependencies</a:t>
            </a:r>
            <a:endParaRPr sz="4000" b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78ED691-FCAE-590E-17EE-1E3D61939520}"/>
              </a:ext>
            </a:extLst>
          </p:cNvPr>
          <p:cNvSpPr txBox="1"/>
          <p:nvPr/>
        </p:nvSpPr>
        <p:spPr>
          <a:xfrm>
            <a:off x="813552" y="990344"/>
            <a:ext cx="722514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ackage.json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Node.js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projelerinin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yönetilmesi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merkezi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yapı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taşını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temsil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dosya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sayesinde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projelerin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bağımlılıkları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yapılandırmaları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otomasyon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süreçleri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kolayca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yönetilebilir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NPM,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dosyayı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kullanarak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bağımlılıkları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günceller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projeyi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dağıtır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ED64CBA-2A77-9F98-5907-A1F481B2E9CD}"/>
              </a:ext>
            </a:extLst>
          </p:cNvPr>
          <p:cNvSpPr txBox="1"/>
          <p:nvPr/>
        </p:nvSpPr>
        <p:spPr>
          <a:xfrm>
            <a:off x="921326" y="1749741"/>
            <a:ext cx="5884718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–production 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v3.3.0 of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(2015-08-13)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77533DB-60B1-70F4-87E8-219E738C3C8E}"/>
              </a:ext>
            </a:extLst>
          </p:cNvPr>
          <p:cNvSpPr txBox="1"/>
          <p:nvPr/>
        </p:nvSpPr>
        <p:spPr>
          <a:xfrm>
            <a:off x="813552" y="2437072"/>
            <a:ext cx="6958848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1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sz="1200" dirty="0"/>
              <a:t>   </a:t>
            </a:r>
            <a:r>
              <a:rPr lang="fr-FR" sz="1200" dirty="0" err="1"/>
              <a:t>npm</a:t>
            </a:r>
            <a:r>
              <a:rPr lang="fr-FR" sz="1200" dirty="0"/>
              <a:t> </a:t>
            </a:r>
            <a:r>
              <a:rPr lang="fr-FR" sz="1200" dirty="0" err="1"/>
              <a:t>install</a:t>
            </a:r>
            <a:r>
              <a:rPr lang="fr-FR" sz="1200" dirty="0"/>
              <a:t> –</a:t>
            </a:r>
            <a:r>
              <a:rPr lang="fr-FR" sz="1200" dirty="0" err="1"/>
              <a:t>only</a:t>
            </a:r>
            <a:r>
              <a:rPr lang="fr-FR" sz="1200" dirty="0"/>
              <a:t>=prod   </a:t>
            </a:r>
            <a:r>
              <a:rPr lang="en-US" b="0" dirty="0"/>
              <a:t>If you use 6.x or an earlier version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5182A27-8F1C-28EE-895E-777D9F089615}"/>
              </a:ext>
            </a:extLst>
          </p:cNvPr>
          <p:cNvSpPr txBox="1"/>
          <p:nvPr/>
        </p:nvSpPr>
        <p:spPr>
          <a:xfrm>
            <a:off x="813552" y="2718936"/>
            <a:ext cx="76946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2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200" dirty="0"/>
              <a:t> </a:t>
            </a:r>
            <a:r>
              <a:rPr lang="en-US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--omit=dev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52DFF07-0A00-847F-EEE7-26F892C1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83" y="3212150"/>
            <a:ext cx="7374484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Node.js v8.15.0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sonrası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--omit=optional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--omit=peer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gibi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ek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seçeneklerle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kullanılabilir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yani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sadece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devDependencies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değil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optional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veya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peer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bağımlılıklarını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dışlayabilir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7B6F643-911E-BBF3-2452-56F9FEC8F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82" y="3936058"/>
            <a:ext cx="737448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alt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--omit=dev --omit=optional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şeklinde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kullanılırsa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hem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devDependencies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hem de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optionalDependencies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yüklenmez</a:t>
            </a: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C79777B5-AC62-EF7B-00CC-D955A929FE82}"/>
              </a:ext>
            </a:extLst>
          </p:cNvPr>
          <p:cNvSpPr txBox="1"/>
          <p:nvPr/>
        </p:nvSpPr>
        <p:spPr>
          <a:xfrm>
            <a:off x="720683" y="4181173"/>
            <a:ext cx="50257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&lt;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paket-adi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--save-optional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F56E4E90-1BA9-5020-4EAE-35B432D4026E}"/>
              </a:ext>
            </a:extLst>
          </p:cNvPr>
          <p:cNvSpPr txBox="1"/>
          <p:nvPr/>
        </p:nvSpPr>
        <p:spPr>
          <a:xfrm>
            <a:off x="921326" y="2112211"/>
            <a:ext cx="5884718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NODE_ENV=production </a:t>
            </a:r>
            <a:r>
              <a:rPr lang="en-US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   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(default 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--omit=dev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aksi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halde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boş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A74377E2-872D-9BEF-923A-18D501017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>
            <a:extLst>
              <a:ext uri="{FF2B5EF4-FFF2-40B4-BE49-F238E27FC236}">
                <a16:creationId xmlns:a16="http://schemas.microsoft.com/office/drawing/2014/main" id="{227ADB6D-E421-D981-0EED-CD91F4F705B7}"/>
              </a:ext>
            </a:extLst>
          </p:cNvPr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.</a:t>
            </a:r>
            <a:r>
              <a:rPr lang="en-US" sz="4000" b="1" dirty="0" err="1"/>
              <a:t>npmrc</a:t>
            </a:r>
            <a:endParaRPr sz="4000" b="1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D1F2FB8-6629-5643-0390-1F9C21408031}"/>
              </a:ext>
            </a:extLst>
          </p:cNvPr>
          <p:cNvSpPr txBox="1"/>
          <p:nvPr/>
        </p:nvSpPr>
        <p:spPr>
          <a:xfrm>
            <a:off x="596501" y="800400"/>
            <a:ext cx="7425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audit --fix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bağımlılıklarındaki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güvenlik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açıklarını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tarar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açıkları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otomatik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olarak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düzeltmeye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çalışır</a:t>
            </a:r>
            <a:r>
              <a:rPr lang="en-US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          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Otomatik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versiyona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güncelleme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7235D39-5F72-4A65-DA94-6FCFB9587BFE}"/>
              </a:ext>
            </a:extLst>
          </p:cNvPr>
          <p:cNvSpPr txBox="1"/>
          <p:nvPr/>
        </p:nvSpPr>
        <p:spPr>
          <a:xfrm>
            <a:off x="609575" y="1339785"/>
            <a:ext cx="7633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/>
              <a:t>.</a:t>
            </a:r>
            <a:r>
              <a:rPr lang="en-US" sz="1200" b="1" dirty="0" err="1"/>
              <a:t>npmrc</a:t>
            </a:r>
            <a:r>
              <a:rPr lang="en-US" sz="1200" b="1" dirty="0"/>
              <a:t> </a:t>
            </a:r>
            <a:r>
              <a:rPr lang="en-US" sz="1200" b="1" dirty="0" err="1"/>
              <a:t>dosyası</a:t>
            </a:r>
            <a:r>
              <a:rPr lang="en-US" sz="1200" b="1" dirty="0"/>
              <a:t>, </a:t>
            </a:r>
            <a:r>
              <a:rPr lang="en-US" sz="1200" dirty="0" err="1"/>
              <a:t>npm</a:t>
            </a:r>
            <a:r>
              <a:rPr lang="en-US" sz="1200" dirty="0"/>
              <a:t> (Node Package Manager) </a:t>
            </a:r>
            <a:r>
              <a:rPr lang="en-US" sz="1200" dirty="0" err="1"/>
              <a:t>yapılandırmalarını</a:t>
            </a:r>
            <a:r>
              <a:rPr lang="en-US" sz="1200" dirty="0"/>
              <a:t> </a:t>
            </a:r>
            <a:r>
              <a:rPr lang="en-US" sz="1200" dirty="0" err="1"/>
              <a:t>belirlemek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kullanılır</a:t>
            </a:r>
            <a:r>
              <a:rPr lang="en-US" sz="1200" dirty="0"/>
              <a:t>. Bu </a:t>
            </a:r>
            <a:r>
              <a:rPr lang="en-US" sz="1200" dirty="0" err="1"/>
              <a:t>dosya</a:t>
            </a:r>
            <a:r>
              <a:rPr lang="en-US" sz="1200" dirty="0"/>
              <a:t> </a:t>
            </a:r>
            <a:r>
              <a:rPr lang="en-US" sz="1200" dirty="0" err="1"/>
              <a:t>sayesinde</a:t>
            </a:r>
            <a:r>
              <a:rPr lang="en-US" sz="1200" dirty="0"/>
              <a:t> </a:t>
            </a:r>
            <a:r>
              <a:rPr lang="en-US" sz="1200" dirty="0" err="1"/>
              <a:t>projeye</a:t>
            </a:r>
            <a:r>
              <a:rPr lang="en-US" sz="1200" dirty="0"/>
              <a:t> </a:t>
            </a:r>
            <a:r>
              <a:rPr lang="en-US" sz="1200" dirty="0" err="1"/>
              <a:t>özel</a:t>
            </a:r>
            <a:r>
              <a:rPr lang="en-US" sz="1200" dirty="0"/>
              <a:t> </a:t>
            </a:r>
            <a:r>
              <a:rPr lang="en-US" sz="1200" dirty="0" err="1"/>
              <a:t>ya</a:t>
            </a:r>
            <a:r>
              <a:rPr lang="en-US" sz="1200" dirty="0"/>
              <a:t> da </a:t>
            </a:r>
            <a:r>
              <a:rPr lang="en-US" sz="1200" dirty="0" err="1"/>
              <a:t>genel</a:t>
            </a:r>
            <a:r>
              <a:rPr lang="en-US" sz="1200" dirty="0"/>
              <a:t> </a:t>
            </a:r>
            <a:r>
              <a:rPr lang="en-US" sz="1200" dirty="0" err="1"/>
              <a:t>npm</a:t>
            </a:r>
            <a:r>
              <a:rPr lang="en-US" sz="1200" dirty="0"/>
              <a:t> </a:t>
            </a:r>
            <a:r>
              <a:rPr lang="en-US" sz="1200" dirty="0" err="1"/>
              <a:t>ayarlarını</a:t>
            </a:r>
            <a:r>
              <a:rPr lang="en-US" sz="1200" dirty="0"/>
              <a:t> </a:t>
            </a:r>
            <a:r>
              <a:rPr lang="en-US" sz="1200" dirty="0" err="1"/>
              <a:t>yapabiliriz</a:t>
            </a:r>
            <a:r>
              <a:rPr lang="en-US" sz="1200" dirty="0"/>
              <a:t>. .</a:t>
            </a:r>
            <a:r>
              <a:rPr lang="en-US" sz="1200" dirty="0" err="1"/>
              <a:t>npmrc</a:t>
            </a:r>
            <a:r>
              <a:rPr lang="en-US" sz="1200" dirty="0"/>
              <a:t> </a:t>
            </a:r>
            <a:r>
              <a:rPr lang="en-US" sz="1200" dirty="0" err="1"/>
              <a:t>dosyasını</a:t>
            </a:r>
            <a:r>
              <a:rPr lang="en-US" sz="1200" dirty="0"/>
              <a:t> </a:t>
            </a:r>
            <a:r>
              <a:rPr lang="en-US" sz="1200" dirty="0" err="1"/>
              <a:t>projeye</a:t>
            </a:r>
            <a:r>
              <a:rPr lang="en-US" sz="1200" dirty="0"/>
              <a:t> </a:t>
            </a:r>
            <a:r>
              <a:rPr lang="en-US" sz="1200" dirty="0" err="1"/>
              <a:t>ekleyerek</a:t>
            </a:r>
            <a:r>
              <a:rPr lang="en-US" sz="1200" dirty="0"/>
              <a:t> </a:t>
            </a:r>
            <a:r>
              <a:rPr lang="en-US" sz="1200" dirty="0" err="1"/>
              <a:t>bazı</a:t>
            </a:r>
            <a:r>
              <a:rPr lang="en-US" sz="1200" dirty="0"/>
              <a:t> </a:t>
            </a:r>
            <a:r>
              <a:rPr lang="en-US" sz="1200" dirty="0" err="1"/>
              <a:t>ayarları</a:t>
            </a:r>
            <a:r>
              <a:rPr lang="en-US" sz="1200" dirty="0"/>
              <a:t> </a:t>
            </a:r>
            <a:r>
              <a:rPr lang="en-US" sz="1200" dirty="0" err="1"/>
              <a:t>projenin</a:t>
            </a:r>
            <a:r>
              <a:rPr lang="en-US" sz="1200" dirty="0"/>
              <a:t> her </a:t>
            </a:r>
            <a:r>
              <a:rPr lang="en-US" sz="1200" dirty="0" err="1"/>
              <a:t>yerinde</a:t>
            </a:r>
            <a:r>
              <a:rPr lang="en-US" sz="1200" dirty="0"/>
              <a:t> </a:t>
            </a:r>
            <a:r>
              <a:rPr lang="en-US" sz="1200" dirty="0" err="1"/>
              <a:t>standart</a:t>
            </a:r>
            <a:r>
              <a:rPr lang="en-US" sz="1200" dirty="0"/>
              <a:t> hale </a:t>
            </a:r>
            <a:r>
              <a:rPr lang="en-US" sz="1200" dirty="0" err="1"/>
              <a:t>getirebiliriz</a:t>
            </a:r>
            <a:r>
              <a:rPr lang="en-US" sz="1200" dirty="0"/>
              <a:t>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78D5E7B-3522-AC0C-4A1F-4791C5FA20C6}"/>
              </a:ext>
            </a:extLst>
          </p:cNvPr>
          <p:cNvSpPr txBox="1"/>
          <p:nvPr/>
        </p:nvSpPr>
        <p:spPr>
          <a:xfrm>
            <a:off x="1214438" y="1986116"/>
            <a:ext cx="71294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# Özel </a:t>
            </a:r>
            <a:r>
              <a:rPr lang="en-US" sz="1200" dirty="0" err="1"/>
              <a:t>bir</a:t>
            </a:r>
            <a:r>
              <a:rPr lang="en-US" sz="1200" dirty="0"/>
              <a:t> registry </a:t>
            </a:r>
            <a:r>
              <a:rPr lang="en-US" sz="1200" dirty="0" err="1"/>
              <a:t>URL'i</a:t>
            </a:r>
            <a:r>
              <a:rPr lang="en-US" sz="1200" dirty="0"/>
              <a:t> </a:t>
            </a:r>
            <a:r>
              <a:rPr lang="en-US" sz="1200" dirty="0" err="1"/>
              <a:t>tanımlama</a:t>
            </a:r>
            <a:endParaRPr lang="en-US" sz="1200" dirty="0"/>
          </a:p>
          <a:p>
            <a:r>
              <a:rPr lang="en-US" sz="1200" dirty="0"/>
              <a:t>@clarusway:registry=https://registry.npmjs.org/clarusway</a:t>
            </a:r>
          </a:p>
          <a:p>
            <a:endParaRPr lang="en-US" sz="1200" dirty="0"/>
          </a:p>
          <a:p>
            <a:r>
              <a:rPr lang="en-US" sz="1200" dirty="0"/>
              <a:t># Auth token </a:t>
            </a:r>
            <a:r>
              <a:rPr lang="en-US" sz="1200" dirty="0" err="1"/>
              <a:t>ayarlama</a:t>
            </a:r>
            <a:r>
              <a:rPr lang="en-US" sz="1200" dirty="0"/>
              <a:t> (</a:t>
            </a:r>
            <a:r>
              <a:rPr lang="en-US" sz="1200" dirty="0" err="1"/>
              <a:t>örneğin</a:t>
            </a:r>
            <a:r>
              <a:rPr lang="en-US" sz="1200" dirty="0"/>
              <a:t> GitHub </a:t>
            </a:r>
            <a:r>
              <a:rPr lang="en-US" sz="1200" dirty="0" err="1"/>
              <a:t>paketi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)//npm.pkg.github.com/:_</a:t>
            </a:r>
            <a:r>
              <a:rPr lang="en-US" sz="1200" dirty="0" err="1"/>
              <a:t>authToken</a:t>
            </a:r>
            <a:r>
              <a:rPr lang="en-US" sz="1200" dirty="0"/>
              <a:t>=${NPMRC_GITHUB_TOKEN}</a:t>
            </a:r>
          </a:p>
          <a:p>
            <a:endParaRPr lang="en-US" sz="1200" dirty="0"/>
          </a:p>
          <a:p>
            <a:r>
              <a:rPr lang="en-US" sz="1200" dirty="0"/>
              <a:t># Proxy </a:t>
            </a:r>
            <a:r>
              <a:rPr lang="en-US" sz="1200" dirty="0" err="1"/>
              <a:t>ayarları</a:t>
            </a:r>
            <a:endParaRPr lang="en-US" sz="1200" dirty="0"/>
          </a:p>
          <a:p>
            <a:r>
              <a:rPr lang="en-US" sz="1200" dirty="0"/>
              <a:t>http-proxy=http://proxy.company.com:8080</a:t>
            </a:r>
          </a:p>
          <a:p>
            <a:r>
              <a:rPr lang="en-US" sz="1200" dirty="0"/>
              <a:t>https-proxy=http://proxy.company.com:8080</a:t>
            </a:r>
          </a:p>
          <a:p>
            <a:endParaRPr lang="en-US" sz="1200" dirty="0"/>
          </a:p>
          <a:p>
            <a:r>
              <a:rPr lang="en-US" sz="1200" dirty="0"/>
              <a:t># Cache </a:t>
            </a:r>
            <a:r>
              <a:rPr lang="en-US" sz="1200" dirty="0" err="1"/>
              <a:t>klasörünü</a:t>
            </a:r>
            <a:r>
              <a:rPr lang="en-US" sz="1200" dirty="0"/>
              <a:t> </a:t>
            </a:r>
            <a:r>
              <a:rPr lang="en-US" sz="1200" dirty="0" err="1"/>
              <a:t>değiştirme</a:t>
            </a:r>
            <a:endParaRPr lang="en-US" sz="1200" dirty="0"/>
          </a:p>
          <a:p>
            <a:r>
              <a:rPr lang="en-US" sz="1200" dirty="0"/>
              <a:t>cache=/home/user/.</a:t>
            </a:r>
            <a:r>
              <a:rPr lang="en-US" sz="1200" dirty="0" err="1"/>
              <a:t>npm</a:t>
            </a:r>
            <a:r>
              <a:rPr lang="en-US" sz="1200" dirty="0"/>
              <a:t>-cache</a:t>
            </a:r>
          </a:p>
          <a:p>
            <a:endParaRPr lang="en-US" sz="1200" dirty="0"/>
          </a:p>
          <a:p>
            <a:r>
              <a:rPr lang="en-US" sz="1200" dirty="0"/>
              <a:t># Zaman </a:t>
            </a:r>
            <a:r>
              <a:rPr lang="en-US" sz="1200" dirty="0" err="1"/>
              <a:t>aşımı</a:t>
            </a:r>
            <a:r>
              <a:rPr lang="en-US" sz="1200" dirty="0"/>
              <a:t> (</a:t>
            </a:r>
            <a:r>
              <a:rPr lang="en-US" sz="1200" dirty="0" err="1"/>
              <a:t>milisaniye</a:t>
            </a:r>
            <a:r>
              <a:rPr lang="en-US" sz="1200" dirty="0"/>
              <a:t> </a:t>
            </a:r>
            <a:r>
              <a:rPr lang="en-US" sz="1200" dirty="0" err="1"/>
              <a:t>cinsinden</a:t>
            </a:r>
            <a:r>
              <a:rPr lang="en-US" sz="1200" dirty="0"/>
              <a:t>)</a:t>
            </a:r>
          </a:p>
          <a:p>
            <a:r>
              <a:rPr lang="en-US" sz="1200" dirty="0"/>
              <a:t>timeout=60000</a:t>
            </a:r>
          </a:p>
        </p:txBody>
      </p:sp>
    </p:spTree>
    <p:extLst>
      <p:ext uri="{BB962C8B-B14F-4D97-AF65-F5344CB8AC3E}">
        <p14:creationId xmlns:p14="http://schemas.microsoft.com/office/powerpoint/2010/main" val="102704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C6474155-DCBF-C7EA-05C5-C97D56C2B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>
            <a:extLst>
              <a:ext uri="{FF2B5EF4-FFF2-40B4-BE49-F238E27FC236}">
                <a16:creationId xmlns:a16="http://schemas.microsoft.com/office/drawing/2014/main" id="{7DC4979A-7C49-BC78-D7ED-A4141F98BA96}"/>
              </a:ext>
            </a:extLst>
          </p:cNvPr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/>
              <a:t>CommonJS</a:t>
            </a:r>
            <a:endParaRPr sz="4000" b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EECC2E4-4B83-C50D-5E6E-9B6EB8A33DB2}"/>
              </a:ext>
            </a:extLst>
          </p:cNvPr>
          <p:cNvSpPr txBox="1"/>
          <p:nvPr/>
        </p:nvSpPr>
        <p:spPr>
          <a:xfrm>
            <a:off x="1572491" y="904148"/>
            <a:ext cx="52716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CommonJS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(CJS), JavaScript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dosyalarında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modüller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arasında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organizasyonu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tekrar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kullanılabilirlik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sağlamak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kullanılan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modül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sistemidir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Node.js'de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kullanılan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yaygın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modül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formatlarından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biridir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özellikle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sunucu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tarafında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JavaScript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geliştirme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sürecinde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yaygın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tercih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edilir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58E88D-826D-C5A3-42A4-FC61CB218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75" y="2532481"/>
            <a:ext cx="7706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CommonJS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modülleri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senkron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çalışır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require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komutu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çalıştırıldığında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dosya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yüklenir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hemen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çalıştırılır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Bu, Node.js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sunucu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tarafında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genellikle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uygun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olsa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da,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tarayıcı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tabanlı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uygulamalarda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tercih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edilmez</a:t>
            </a: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41FC48D-2DF7-7860-9D41-551E6263E86F}"/>
              </a:ext>
            </a:extLst>
          </p:cNvPr>
          <p:cNvSpPr txBox="1"/>
          <p:nvPr/>
        </p:nvSpPr>
        <p:spPr>
          <a:xfrm>
            <a:off x="414375" y="3064711"/>
            <a:ext cx="7706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CommonJS'de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her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dosya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kendi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kapsama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alanına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sahiptir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nedenle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değişkenler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fonksiyonlar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başka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dosyalarda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varsayılan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erişilebilir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olmaz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module.exports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exports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manuel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dışa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aktarılmaları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gerekir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EECC8DC3-F012-105A-23C6-E1CE5DD77928}"/>
              </a:ext>
            </a:extLst>
          </p:cNvPr>
          <p:cNvSpPr txBox="1"/>
          <p:nvPr/>
        </p:nvSpPr>
        <p:spPr>
          <a:xfrm>
            <a:off x="1776846" y="1920755"/>
            <a:ext cx="4578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/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CommonJS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was introduced in 2009 </a:t>
            </a:r>
          </a:p>
          <a:p>
            <a:pPr marL="457200"/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 Modules was introduced in ECMAScript 6 in 2015.(ES6) 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9A2F1F8F-6554-F799-F578-A15BEB843749}"/>
              </a:ext>
            </a:extLst>
          </p:cNvPr>
          <p:cNvSpPr txBox="1"/>
          <p:nvPr/>
        </p:nvSpPr>
        <p:spPr>
          <a:xfrm>
            <a:off x="414375" y="3601406"/>
            <a:ext cx="7706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CommonJS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modüllerinin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yüklenme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şekli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uygulamanın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başlangıcında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gerçekleşir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Bu da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uygulama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başlatılırken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tüm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modüllerin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yüklenmesi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anlamına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gelir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ES Modules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sadece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ihtiyaç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duyulan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modüller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yüklenir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artışı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sağlar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0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3FE3D8AE-5A89-58AC-3262-6374755DA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>
            <a:extLst>
              <a:ext uri="{FF2B5EF4-FFF2-40B4-BE49-F238E27FC236}">
                <a16:creationId xmlns:a16="http://schemas.microsoft.com/office/drawing/2014/main" id="{7AA27638-C943-97BE-E4FB-D3C6DA280B47}"/>
              </a:ext>
            </a:extLst>
          </p:cNvPr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Modules</a:t>
            </a:r>
            <a:endParaRPr sz="4000" b="1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EEC93415-B559-4FDF-8C2F-8B1198DA4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63" y="2092035"/>
            <a:ext cx="5943600" cy="22734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12BB2B3-C458-DE89-97EB-71E545ED852D}"/>
              </a:ext>
            </a:extLst>
          </p:cNvPr>
          <p:cNvSpPr txBox="1"/>
          <p:nvPr/>
        </p:nvSpPr>
        <p:spPr>
          <a:xfrm>
            <a:off x="493569" y="1030719"/>
            <a:ext cx="7639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Modules (ESM)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tarayıcı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tabanlı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uygulamalar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daha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uygundur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ESM, ‘import’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‘export’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anahtar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kelimelerini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kullanır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Modüller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asenkron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şekilde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yüklenir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onları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tarayıcıda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daha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verimli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kılar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CommonJS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modüllerinin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yüklenme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şekli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uygulamanın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başlangıcında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gerçekleşir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Bu da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uygulama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başlatılırken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tüm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modüllerin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yüklenmesi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anlamına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gelir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ES Modules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sadece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ihtiyaç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duyulan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modüller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yüklenir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artışı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sağlar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28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914BC99C-E63C-1B16-02C5-07E82124B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>
            <a:extLst>
              <a:ext uri="{FF2B5EF4-FFF2-40B4-BE49-F238E27FC236}">
                <a16:creationId xmlns:a16="http://schemas.microsoft.com/office/drawing/2014/main" id="{8BD98E4D-DB5C-B6FD-ABC6-D67F5862E69C}"/>
              </a:ext>
            </a:extLst>
          </p:cNvPr>
          <p:cNvSpPr txBox="1"/>
          <p:nvPr/>
        </p:nvSpPr>
        <p:spPr>
          <a:xfrm>
            <a:off x="414375" y="0"/>
            <a:ext cx="8023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Modules</a:t>
            </a:r>
            <a:endParaRPr sz="4000" b="1" dirty="0"/>
          </a:p>
        </p:txBody>
      </p:sp>
      <p:pic>
        <p:nvPicPr>
          <p:cNvPr id="3074" name="Picture 2" descr="CommonJS vs ES Modules">
            <a:extLst>
              <a:ext uri="{FF2B5EF4-FFF2-40B4-BE49-F238E27FC236}">
                <a16:creationId xmlns:a16="http://schemas.microsoft.com/office/drawing/2014/main" id="{AB6EA8DF-B669-7ED7-847F-BC6664BBB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2" y="882328"/>
            <a:ext cx="7554408" cy="337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27280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1104</Words>
  <Application>Microsoft Office PowerPoint</Application>
  <PresentationFormat>Ekran Gösterisi (16:9)</PresentationFormat>
  <Paragraphs>89</Paragraphs>
  <Slides>13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2" baseType="lpstr">
      <vt:lpstr>Calibri</vt:lpstr>
      <vt:lpstr>Barlow Light</vt:lpstr>
      <vt:lpstr>Times New Roman</vt:lpstr>
      <vt:lpstr>Wingdings</vt:lpstr>
      <vt:lpstr>Symbol</vt:lpstr>
      <vt:lpstr>Raleway SemiBold</vt:lpstr>
      <vt:lpstr>Arial</vt:lpstr>
      <vt:lpstr>Trebuchet MS</vt:lpstr>
      <vt:lpstr>Gaoler template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beikell</cp:lastModifiedBy>
  <cp:revision>35</cp:revision>
  <dcterms:modified xsi:type="dcterms:W3CDTF">2024-11-14T12:43:45Z</dcterms:modified>
</cp:coreProperties>
</file>