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anva Sans Bold" panose="020B0604020202020204" charset="0"/>
      <p:regular r:id="rId16"/>
    </p:embeddedFont>
    <p:embeddedFont>
      <p:font typeface="Canva San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2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85F1D6"/>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75150" y="3907880"/>
            <a:ext cx="11137700" cy="1708223"/>
          </a:xfrm>
          <a:prstGeom prst="rect">
            <a:avLst/>
          </a:prstGeom>
        </p:spPr>
        <p:txBody>
          <a:bodyPr lIns="0" tIns="0" rIns="0" bIns="0" rtlCol="0" anchor="t">
            <a:spAutoFit/>
          </a:bodyPr>
          <a:lstStyle/>
          <a:p>
            <a:pPr algn="ctr">
              <a:lnSpc>
                <a:spcPts val="13995"/>
              </a:lnSpc>
            </a:pPr>
            <a:r>
              <a:rPr lang="en-US" sz="9997" b="1">
                <a:solidFill>
                  <a:srgbClr val="2E2E2E"/>
                </a:solidFill>
                <a:latin typeface="Canva Sans Bold"/>
                <a:ea typeface="Canva Sans Bold"/>
                <a:cs typeface="Canva Sans Bold"/>
                <a:sym typeface="Canva Sans Bold"/>
              </a:rPr>
              <a:t>Cypress</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D9B8FF"/>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D9B8FF"/>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85F1D6"/>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D9B8FF"/>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47" y="1521885"/>
            <a:ext cx="2878700" cy="6059040"/>
            <a:chOff x="0" y="0"/>
            <a:chExt cx="758176" cy="1595797"/>
          </a:xfrm>
        </p:grpSpPr>
        <p:sp>
          <p:nvSpPr>
            <p:cNvPr id="3" name="Freeform 3"/>
            <p:cNvSpPr/>
            <p:nvPr/>
          </p:nvSpPr>
          <p:spPr>
            <a:xfrm>
              <a:off x="0" y="0"/>
              <a:ext cx="758176" cy="1595797"/>
            </a:xfrm>
            <a:custGeom>
              <a:avLst/>
              <a:gdLst/>
              <a:ahLst/>
              <a:cxnLst/>
              <a:rect l="l" t="t" r="r" b="b"/>
              <a:pathLst>
                <a:path w="758176" h="1595797">
                  <a:moveTo>
                    <a:pt x="0" y="0"/>
                  </a:moveTo>
                  <a:lnTo>
                    <a:pt x="758176" y="0"/>
                  </a:lnTo>
                  <a:lnTo>
                    <a:pt x="758176" y="1595797"/>
                  </a:lnTo>
                  <a:lnTo>
                    <a:pt x="0" y="1595797"/>
                  </a:lnTo>
                  <a:close/>
                </a:path>
              </a:pathLst>
            </a:custGeom>
            <a:solidFill>
              <a:srgbClr val="FFC2CA"/>
            </a:solidFill>
          </p:spPr>
        </p:sp>
        <p:sp>
          <p:nvSpPr>
            <p:cNvPr id="4" name="TextBox 4"/>
            <p:cNvSpPr txBox="1"/>
            <p:nvPr/>
          </p:nvSpPr>
          <p:spPr>
            <a:xfrm>
              <a:off x="0" y="-38100"/>
              <a:ext cx="758176" cy="163389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156087" y="3931505"/>
            <a:ext cx="7653319" cy="1708154"/>
          </a:xfrm>
          <a:prstGeom prst="rect">
            <a:avLst/>
          </a:prstGeom>
        </p:spPr>
        <p:txBody>
          <a:bodyPr lIns="0" tIns="0" rIns="0" bIns="0" rtlCol="0" anchor="t">
            <a:spAutoFit/>
          </a:bodyPr>
          <a:lstStyle/>
          <a:p>
            <a:pPr algn="l">
              <a:lnSpc>
                <a:spcPts val="13999"/>
              </a:lnSpc>
            </a:pPr>
            <a:r>
              <a:rPr lang="en-US" sz="9999" b="1" u="sng">
                <a:solidFill>
                  <a:srgbClr val="2E2E2E"/>
                </a:solidFill>
                <a:latin typeface="Canva Sans Bold"/>
                <a:ea typeface="Canva Sans Bold"/>
                <a:cs typeface="Canva Sans Bold"/>
                <a:sym typeface="Canva Sans Bold"/>
              </a:rPr>
              <a:t>Thank </a:t>
            </a:r>
            <a:r>
              <a:rPr lang="en-US" sz="9999" b="1" u="sng" smtClean="0">
                <a:solidFill>
                  <a:srgbClr val="2E2E2E"/>
                </a:solidFill>
                <a:latin typeface="Canva Sans Bold"/>
                <a:ea typeface="Canva Sans Bold"/>
                <a:cs typeface="Canva Sans Bold"/>
                <a:sym typeface="Canva Sans Bold"/>
              </a:rPr>
              <a:t>You!</a:t>
            </a:r>
            <a:endParaRPr lang="en-US" sz="9999" b="1" u="sng">
              <a:solidFill>
                <a:srgbClr val="2E2E2E"/>
              </a:solidFill>
              <a:latin typeface="Canva Sans Bold"/>
              <a:ea typeface="Canva Sans Bold"/>
              <a:cs typeface="Canva Sans Bold"/>
              <a:sym typeface="Canva Sans Bold"/>
            </a:endParaRPr>
          </a:p>
        </p:txBody>
      </p:sp>
      <p:grpSp>
        <p:nvGrpSpPr>
          <p:cNvPr id="6" name="Group 6"/>
          <p:cNvGrpSpPr/>
          <p:nvPr/>
        </p:nvGrpSpPr>
        <p:grpSpPr>
          <a:xfrm>
            <a:off x="17259300" y="3803885"/>
            <a:ext cx="1028700" cy="5454415"/>
            <a:chOff x="0" y="0"/>
            <a:chExt cx="270933" cy="1436554"/>
          </a:xfrm>
        </p:grpSpPr>
        <p:sp>
          <p:nvSpPr>
            <p:cNvPr id="7" name="Freeform 7"/>
            <p:cNvSpPr/>
            <p:nvPr/>
          </p:nvSpPr>
          <p:spPr>
            <a:xfrm>
              <a:off x="0" y="0"/>
              <a:ext cx="270933" cy="1436554"/>
            </a:xfrm>
            <a:custGeom>
              <a:avLst/>
              <a:gdLst/>
              <a:ahLst/>
              <a:cxnLst/>
              <a:rect l="l" t="t" r="r" b="b"/>
              <a:pathLst>
                <a:path w="270933" h="1436554">
                  <a:moveTo>
                    <a:pt x="0" y="0"/>
                  </a:moveTo>
                  <a:lnTo>
                    <a:pt x="270933" y="0"/>
                  </a:lnTo>
                  <a:lnTo>
                    <a:pt x="270933" y="1436554"/>
                  </a:lnTo>
                  <a:lnTo>
                    <a:pt x="0" y="1436554"/>
                  </a:lnTo>
                  <a:close/>
                </a:path>
              </a:pathLst>
            </a:custGeom>
            <a:solidFill>
              <a:srgbClr val="FFC2CA"/>
            </a:solidFill>
          </p:spPr>
        </p:sp>
        <p:sp>
          <p:nvSpPr>
            <p:cNvPr id="8" name="TextBox 8"/>
            <p:cNvSpPr txBox="1"/>
            <p:nvPr/>
          </p:nvSpPr>
          <p:spPr>
            <a:xfrm>
              <a:off x="0" y="-38100"/>
              <a:ext cx="270933" cy="1474654"/>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73690" y="9201150"/>
            <a:ext cx="2850396" cy="481316"/>
          </a:xfrm>
          <a:prstGeom prst="rect">
            <a:avLst/>
          </a:prstGeom>
        </p:spPr>
        <p:txBody>
          <a:bodyPr lIns="0" tIns="0" rIns="0" bIns="0" rtlCol="0" anchor="t">
            <a:spAutoFit/>
          </a:bodyPr>
          <a:lstStyle/>
          <a:p>
            <a:pPr algn="l">
              <a:lnSpc>
                <a:spcPts val="3920"/>
              </a:lnSpc>
            </a:pPr>
            <a:r>
              <a:rPr lang="en-US" sz="2800" b="1">
                <a:solidFill>
                  <a:srgbClr val="2E2E2E"/>
                </a:solidFill>
                <a:latin typeface="Canva Sans Bold"/>
                <a:ea typeface="Canva Sans Bold"/>
                <a:cs typeface="Canva Sans Bold"/>
                <a:sym typeface="Canva Sans Bold"/>
              </a:rPr>
              <a:t>June 2025</a:t>
            </a:r>
          </a:p>
        </p:txBody>
      </p:sp>
      <p:sp>
        <p:nvSpPr>
          <p:cNvPr id="10" name="TextBox 10"/>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37212" cy="3086100"/>
            <a:chOff x="0" y="0"/>
            <a:chExt cx="615562" cy="812800"/>
          </a:xfrm>
        </p:grpSpPr>
        <p:sp>
          <p:nvSpPr>
            <p:cNvPr id="3" name="Freeform 3"/>
            <p:cNvSpPr/>
            <p:nvPr/>
          </p:nvSpPr>
          <p:spPr>
            <a:xfrm>
              <a:off x="0" y="0"/>
              <a:ext cx="615562" cy="812800"/>
            </a:xfrm>
            <a:custGeom>
              <a:avLst/>
              <a:gdLst/>
              <a:ahLst/>
              <a:cxnLst/>
              <a:rect l="l" t="t" r="r" b="b"/>
              <a:pathLst>
                <a:path w="615562" h="812800">
                  <a:moveTo>
                    <a:pt x="0" y="0"/>
                  </a:moveTo>
                  <a:lnTo>
                    <a:pt x="615562" y="0"/>
                  </a:lnTo>
                  <a:lnTo>
                    <a:pt x="615562" y="812800"/>
                  </a:lnTo>
                  <a:lnTo>
                    <a:pt x="0" y="812800"/>
                  </a:lnTo>
                  <a:close/>
                </a:path>
              </a:pathLst>
            </a:custGeom>
            <a:solidFill>
              <a:srgbClr val="F9ECB8"/>
            </a:solidFill>
          </p:spPr>
        </p:sp>
        <p:sp>
          <p:nvSpPr>
            <p:cNvPr id="4" name="TextBox 4"/>
            <p:cNvSpPr txBox="1"/>
            <p:nvPr/>
          </p:nvSpPr>
          <p:spPr>
            <a:xfrm>
              <a:off x="0" y="-38100"/>
              <a:ext cx="615562"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897729"/>
            <a:ext cx="4839230" cy="6491542"/>
          </a:xfrm>
          <a:custGeom>
            <a:avLst/>
            <a:gdLst/>
            <a:ahLst/>
            <a:cxnLst/>
            <a:rect l="l" t="t" r="r" b="b"/>
            <a:pathLst>
              <a:path w="4839230" h="6491542">
                <a:moveTo>
                  <a:pt x="0" y="0"/>
                </a:moveTo>
                <a:lnTo>
                  <a:pt x="4839230" y="0"/>
                </a:lnTo>
                <a:lnTo>
                  <a:pt x="4839230" y="6491542"/>
                </a:lnTo>
                <a:lnTo>
                  <a:pt x="0" y="6491542"/>
                </a:lnTo>
                <a:lnTo>
                  <a:pt x="0" y="0"/>
                </a:lnTo>
                <a:close/>
              </a:path>
            </a:pathLst>
          </a:custGeom>
          <a:blipFill>
            <a:blip r:embed="rId2"/>
            <a:stretch>
              <a:fillRect l="-50791" r="-50791"/>
            </a:stretch>
          </a:blipFill>
        </p:spPr>
      </p:sp>
      <p:grpSp>
        <p:nvGrpSpPr>
          <p:cNvPr id="6" name="Group 6"/>
          <p:cNvGrpSpPr/>
          <p:nvPr/>
        </p:nvGrpSpPr>
        <p:grpSpPr>
          <a:xfrm>
            <a:off x="17115856" y="4227960"/>
            <a:ext cx="1172144" cy="6059040"/>
            <a:chOff x="0" y="0"/>
            <a:chExt cx="308713" cy="1595797"/>
          </a:xfrm>
        </p:grpSpPr>
        <p:sp>
          <p:nvSpPr>
            <p:cNvPr id="7" name="Freeform 7"/>
            <p:cNvSpPr/>
            <p:nvPr/>
          </p:nvSpPr>
          <p:spPr>
            <a:xfrm>
              <a:off x="0" y="0"/>
              <a:ext cx="308713" cy="1595797"/>
            </a:xfrm>
            <a:custGeom>
              <a:avLst/>
              <a:gdLst/>
              <a:ahLst/>
              <a:cxnLst/>
              <a:rect l="l" t="t" r="r" b="b"/>
              <a:pathLst>
                <a:path w="308713" h="1595797">
                  <a:moveTo>
                    <a:pt x="0" y="0"/>
                  </a:moveTo>
                  <a:lnTo>
                    <a:pt x="308713" y="0"/>
                  </a:lnTo>
                  <a:lnTo>
                    <a:pt x="308713" y="1595797"/>
                  </a:lnTo>
                  <a:lnTo>
                    <a:pt x="0" y="1595797"/>
                  </a:lnTo>
                  <a:close/>
                </a:path>
              </a:pathLst>
            </a:custGeom>
            <a:solidFill>
              <a:srgbClr val="FFC2CA"/>
            </a:solidFill>
          </p:spPr>
        </p:sp>
        <p:sp>
          <p:nvSpPr>
            <p:cNvPr id="8" name="TextBox 8"/>
            <p:cNvSpPr txBox="1"/>
            <p:nvPr/>
          </p:nvSpPr>
          <p:spPr>
            <a:xfrm>
              <a:off x="0" y="-38100"/>
              <a:ext cx="308713" cy="1633897"/>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a:off x="6782643" y="5513182"/>
            <a:ext cx="858156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6782643" y="1462879"/>
            <a:ext cx="7470339" cy="863587"/>
          </a:xfrm>
          <a:prstGeom prst="rect">
            <a:avLst/>
          </a:prstGeom>
        </p:spPr>
        <p:txBody>
          <a:bodyPr lIns="0" tIns="0" rIns="0" bIns="0" rtlCol="0" anchor="t">
            <a:spAutoFit/>
          </a:bodyPr>
          <a:lstStyle/>
          <a:p>
            <a:pPr algn="l">
              <a:lnSpc>
                <a:spcPts val="7000"/>
              </a:lnSpc>
            </a:pPr>
            <a:r>
              <a:rPr lang="en-US" sz="5000" b="1" spc="-100">
                <a:solidFill>
                  <a:srgbClr val="2E2E2E"/>
                </a:solidFill>
                <a:latin typeface="Canva Sans Bold"/>
                <a:ea typeface="Canva Sans Bold"/>
                <a:cs typeface="Canva Sans Bold"/>
                <a:sym typeface="Canva Sans Bold"/>
              </a:rPr>
              <a:t>Introduction to Cypress</a:t>
            </a:r>
          </a:p>
        </p:txBody>
      </p:sp>
      <p:sp>
        <p:nvSpPr>
          <p:cNvPr id="11" name="TextBox 11"/>
          <p:cNvSpPr txBox="1"/>
          <p:nvPr/>
        </p:nvSpPr>
        <p:spPr>
          <a:xfrm>
            <a:off x="6782643" y="2531570"/>
            <a:ext cx="8581560" cy="2774951"/>
          </a:xfrm>
          <a:prstGeom prst="rect">
            <a:avLst/>
          </a:prstGeom>
        </p:spPr>
        <p:txBody>
          <a:bodyPr lIns="0" tIns="0" rIns="0" bIns="0" rtlCol="0" anchor="t">
            <a:spAutoFit/>
          </a:bodyPr>
          <a:lstStyle/>
          <a:p>
            <a:pPr algn="just">
              <a:lnSpc>
                <a:spcPts val="3199"/>
              </a:lnSpc>
            </a:pPr>
            <a:r>
              <a:rPr lang="en-US" sz="1999">
                <a:solidFill>
                  <a:srgbClr val="4D4D4D"/>
                </a:solidFill>
                <a:latin typeface="Canva Sans"/>
                <a:ea typeface="Canva Sans"/>
                <a:cs typeface="Canva Sans"/>
                <a:sym typeface="Canva Sans"/>
              </a:rPr>
              <a:t>Understanding the Testing Framework</a:t>
            </a:r>
          </a:p>
          <a:p>
            <a:pPr algn="just">
              <a:lnSpc>
                <a:spcPts val="3199"/>
              </a:lnSpc>
            </a:pPr>
            <a:r>
              <a:rPr lang="en-US" sz="1999">
                <a:solidFill>
                  <a:srgbClr val="4D4D4D"/>
                </a:solidFill>
                <a:latin typeface="Canva Sans"/>
                <a:ea typeface="Canva Sans"/>
                <a:cs typeface="Canva Sans"/>
                <a:sym typeface="Canva Sans"/>
              </a:rPr>
              <a:t>Overview of Cypress as a testing framework: Cypress is a modern JavaScript-based testing framework that empowers developers and QA teams to write both unit tests and end-to-end tests. Unlike traditional testing solutions, Cypress runs in the same run-loop as the application, providing unparalleled access to everything in your application and allowing immediate feedback.</a:t>
            </a:r>
          </a:p>
        </p:txBody>
      </p:sp>
      <p:sp>
        <p:nvSpPr>
          <p:cNvPr id="12" name="TextBox 12"/>
          <p:cNvSpPr txBox="1"/>
          <p:nvPr/>
        </p:nvSpPr>
        <p:spPr>
          <a:xfrm>
            <a:off x="6782643" y="5751307"/>
            <a:ext cx="8581560" cy="3585210"/>
          </a:xfrm>
          <a:prstGeom prst="rect">
            <a:avLst/>
          </a:prstGeom>
        </p:spPr>
        <p:txBody>
          <a:bodyPr lIns="0" tIns="0" rIns="0" bIns="0" rtlCol="0" anchor="t">
            <a:spAutoFit/>
          </a:bodyPr>
          <a:lstStyle/>
          <a:p>
            <a:pPr algn="just">
              <a:lnSpc>
                <a:spcPts val="2879"/>
              </a:lnSpc>
            </a:pPr>
            <a:r>
              <a:rPr lang="en-US" sz="1799">
                <a:solidFill>
                  <a:srgbClr val="4D4D4D"/>
                </a:solidFill>
                <a:latin typeface="Canva Sans"/>
                <a:ea typeface="Canva Sans"/>
                <a:cs typeface="Canva Sans"/>
                <a:sym typeface="Canva Sans"/>
              </a:rPr>
              <a:t>Importance of end-to-end testing: End-to-end testing is crucial for verifying that an application behaves as expected from the user's perspective. It simulates real user scenarios to ensure that all components of the application work together harmoniously, significantly reducing the likelihood of defects reaching production.</a:t>
            </a:r>
          </a:p>
          <a:p>
            <a:pPr algn="just">
              <a:lnSpc>
                <a:spcPts val="2879"/>
              </a:lnSpc>
            </a:pPr>
            <a:r>
              <a:rPr lang="en-US" sz="1799">
                <a:solidFill>
                  <a:srgbClr val="4D4D4D"/>
                </a:solidFill>
                <a:latin typeface="Canva Sans"/>
                <a:ea typeface="Canva Sans"/>
                <a:cs typeface="Canva Sans"/>
                <a:sym typeface="Canva Sans"/>
              </a:rPr>
              <a:t> Brief history and evolution of Cypress: Originally created to address shortcomings in other testing frameworks, Cypress has rapidly evolved since its inception in 2014. It has garnered a dedicated following due to its user-centric design that enhances developer productivity and offers an intuitive interface.</a:t>
            </a:r>
          </a:p>
        </p:txBody>
      </p:sp>
      <p:sp>
        <p:nvSpPr>
          <p:cNvPr id="13" name="TextBox 13"/>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8542" y="2135"/>
            <a:ext cx="5379948" cy="10287000"/>
          </a:xfrm>
          <a:custGeom>
            <a:avLst/>
            <a:gdLst/>
            <a:ahLst/>
            <a:cxnLst/>
            <a:rect l="l" t="t" r="r" b="b"/>
            <a:pathLst>
              <a:path w="5379948" h="10287000">
                <a:moveTo>
                  <a:pt x="0" y="0"/>
                </a:moveTo>
                <a:lnTo>
                  <a:pt x="5379948" y="0"/>
                </a:lnTo>
                <a:lnTo>
                  <a:pt x="5379948" y="10287000"/>
                </a:lnTo>
                <a:lnTo>
                  <a:pt x="0" y="10287000"/>
                </a:lnTo>
                <a:lnTo>
                  <a:pt x="0" y="0"/>
                </a:lnTo>
                <a:close/>
              </a:path>
            </a:pathLst>
          </a:custGeom>
          <a:blipFill>
            <a:blip r:embed="rId2"/>
            <a:stretch>
              <a:fillRect l="-62" r="-62"/>
            </a:stretch>
          </a:blipFill>
        </p:spPr>
      </p:sp>
      <p:grpSp>
        <p:nvGrpSpPr>
          <p:cNvPr id="3" name="Group 3"/>
          <p:cNvGrpSpPr/>
          <p:nvPr/>
        </p:nvGrpSpPr>
        <p:grpSpPr>
          <a:xfrm>
            <a:off x="6218490" y="2116115"/>
            <a:ext cx="1397050" cy="6059040"/>
            <a:chOff x="0" y="0"/>
            <a:chExt cx="367947" cy="1595797"/>
          </a:xfrm>
        </p:grpSpPr>
        <p:sp>
          <p:nvSpPr>
            <p:cNvPr id="4" name="Freeform 4"/>
            <p:cNvSpPr/>
            <p:nvPr/>
          </p:nvSpPr>
          <p:spPr>
            <a:xfrm>
              <a:off x="0" y="0"/>
              <a:ext cx="367947" cy="1595797"/>
            </a:xfrm>
            <a:custGeom>
              <a:avLst/>
              <a:gdLst/>
              <a:ahLst/>
              <a:cxnLst/>
              <a:rect l="l" t="t" r="r" b="b"/>
              <a:pathLst>
                <a:path w="367947" h="1595797">
                  <a:moveTo>
                    <a:pt x="0" y="0"/>
                  </a:moveTo>
                  <a:lnTo>
                    <a:pt x="367947" y="0"/>
                  </a:lnTo>
                  <a:lnTo>
                    <a:pt x="367947" y="1595797"/>
                  </a:lnTo>
                  <a:lnTo>
                    <a:pt x="0" y="1595797"/>
                  </a:lnTo>
                  <a:close/>
                </a:path>
              </a:pathLst>
            </a:custGeom>
            <a:solidFill>
              <a:srgbClr val="FFC2CA"/>
            </a:solidFill>
          </p:spPr>
        </p:sp>
        <p:sp>
          <p:nvSpPr>
            <p:cNvPr id="5" name="TextBox 5"/>
            <p:cNvSpPr txBox="1"/>
            <p:nvPr/>
          </p:nvSpPr>
          <p:spPr>
            <a:xfrm>
              <a:off x="0" y="-38100"/>
              <a:ext cx="367947" cy="163389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475641" y="1829818"/>
            <a:ext cx="1336718" cy="133671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C86974"/>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8475641" y="4557186"/>
            <a:ext cx="1336718" cy="133671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D9B8FF"/>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8475641" y="7280198"/>
            <a:ext cx="1336718" cy="13367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555555"/>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8759928" y="2187952"/>
            <a:ext cx="768144" cy="635684"/>
          </a:xfrm>
          <a:custGeom>
            <a:avLst/>
            <a:gdLst/>
            <a:ahLst/>
            <a:cxnLst/>
            <a:rect l="l" t="t" r="r" b="b"/>
            <a:pathLst>
              <a:path w="768144" h="635684">
                <a:moveTo>
                  <a:pt x="0" y="0"/>
                </a:moveTo>
                <a:lnTo>
                  <a:pt x="768144" y="0"/>
                </a:lnTo>
                <a:lnTo>
                  <a:pt x="768144" y="635684"/>
                </a:lnTo>
                <a:lnTo>
                  <a:pt x="0" y="6356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6" name="Freeform 16"/>
          <p:cNvSpPr/>
          <p:nvPr/>
        </p:nvSpPr>
        <p:spPr>
          <a:xfrm>
            <a:off x="8722778" y="4802145"/>
            <a:ext cx="842445" cy="842445"/>
          </a:xfrm>
          <a:custGeom>
            <a:avLst/>
            <a:gdLst/>
            <a:ahLst/>
            <a:cxnLst/>
            <a:rect l="l" t="t" r="r" b="b"/>
            <a:pathLst>
              <a:path w="842445" h="842445">
                <a:moveTo>
                  <a:pt x="0" y="0"/>
                </a:moveTo>
                <a:lnTo>
                  <a:pt x="842444" y="0"/>
                </a:lnTo>
                <a:lnTo>
                  <a:pt x="842444" y="842444"/>
                </a:lnTo>
                <a:lnTo>
                  <a:pt x="0" y="84244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7" name="Freeform 17"/>
          <p:cNvSpPr/>
          <p:nvPr/>
        </p:nvSpPr>
        <p:spPr>
          <a:xfrm>
            <a:off x="8685627" y="7527335"/>
            <a:ext cx="879595" cy="879595"/>
          </a:xfrm>
          <a:custGeom>
            <a:avLst/>
            <a:gdLst/>
            <a:ahLst/>
            <a:cxnLst/>
            <a:rect l="l" t="t" r="r" b="b"/>
            <a:pathLst>
              <a:path w="879595" h="879595">
                <a:moveTo>
                  <a:pt x="0" y="0"/>
                </a:moveTo>
                <a:lnTo>
                  <a:pt x="879595" y="0"/>
                </a:lnTo>
                <a:lnTo>
                  <a:pt x="879595" y="879595"/>
                </a:lnTo>
                <a:lnTo>
                  <a:pt x="0" y="87959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8" name="TextBox 18"/>
          <p:cNvSpPr txBox="1"/>
          <p:nvPr/>
        </p:nvSpPr>
        <p:spPr>
          <a:xfrm rot="-5400000">
            <a:off x="4368508" y="4523022"/>
            <a:ext cx="5030340" cy="1180451"/>
          </a:xfrm>
          <a:prstGeom prst="rect">
            <a:avLst/>
          </a:prstGeom>
        </p:spPr>
        <p:txBody>
          <a:bodyPr lIns="0" tIns="0" rIns="0" bIns="0" rtlCol="0" anchor="t">
            <a:spAutoFit/>
          </a:bodyPr>
          <a:lstStyle/>
          <a:p>
            <a:pPr algn="ctr">
              <a:lnSpc>
                <a:spcPts val="4760"/>
              </a:lnSpc>
            </a:pPr>
            <a:r>
              <a:rPr lang="en-US" sz="3400" b="1" spc="666">
                <a:solidFill>
                  <a:srgbClr val="4D4D4D"/>
                </a:solidFill>
                <a:latin typeface="Canva Sans Bold"/>
                <a:ea typeface="Canva Sans Bold"/>
                <a:cs typeface="Canva Sans Bold"/>
                <a:sym typeface="Canva Sans Bold"/>
              </a:rPr>
              <a:t>Cypress Setup and Installation</a:t>
            </a:r>
          </a:p>
        </p:txBody>
      </p:sp>
      <p:sp>
        <p:nvSpPr>
          <p:cNvPr id="19" name="TextBox 19"/>
          <p:cNvSpPr txBox="1"/>
          <p:nvPr/>
        </p:nvSpPr>
        <p:spPr>
          <a:xfrm>
            <a:off x="10812484" y="2178977"/>
            <a:ext cx="5626003" cy="1775460"/>
          </a:xfrm>
          <a:prstGeom prst="rect">
            <a:avLst/>
          </a:prstGeom>
        </p:spPr>
        <p:txBody>
          <a:bodyPr lIns="0" tIns="0" rIns="0" bIns="0" rtlCol="0" anchor="t">
            <a:spAutoFit/>
          </a:bodyPr>
          <a:lstStyle/>
          <a:p>
            <a:pPr algn="just">
              <a:lnSpc>
                <a:spcPts val="2879"/>
              </a:lnSpc>
            </a:pPr>
            <a:r>
              <a:rPr lang="en-US" sz="1799">
                <a:solidFill>
                  <a:srgbClr val="4D4D4D"/>
                </a:solidFill>
                <a:latin typeface="Canva Sans"/>
                <a:ea typeface="Canva Sans"/>
                <a:cs typeface="Canva Sans"/>
                <a:sym typeface="Canva Sans"/>
              </a:rPr>
              <a:t>Cypress can run on macOS, Windows, and Linux. It requires Node.js version 12 or higher, as well as a modern web browser such as Chrome, Firefox, or Electron for optimal performance and compatibility.</a:t>
            </a:r>
          </a:p>
        </p:txBody>
      </p:sp>
      <p:sp>
        <p:nvSpPr>
          <p:cNvPr id="20" name="TextBox 20"/>
          <p:cNvSpPr txBox="1"/>
          <p:nvPr/>
        </p:nvSpPr>
        <p:spPr>
          <a:xfrm>
            <a:off x="11188053" y="1634797"/>
            <a:ext cx="4868553" cy="372730"/>
          </a:xfrm>
          <a:prstGeom prst="rect">
            <a:avLst/>
          </a:prstGeom>
        </p:spPr>
        <p:txBody>
          <a:bodyPr lIns="0" tIns="0" rIns="0" bIns="0" rtlCol="0" anchor="t">
            <a:spAutoFit/>
          </a:bodyPr>
          <a:lstStyle/>
          <a:p>
            <a:pPr algn="l">
              <a:lnSpc>
                <a:spcPts val="3080"/>
              </a:lnSpc>
            </a:pPr>
            <a:r>
              <a:rPr lang="en-US" sz="2200" b="1">
                <a:solidFill>
                  <a:srgbClr val="555555"/>
                </a:solidFill>
                <a:latin typeface="Canva Sans Bold"/>
                <a:ea typeface="Canva Sans Bold"/>
                <a:cs typeface="Canva Sans Bold"/>
                <a:sym typeface="Canva Sans Bold"/>
              </a:rPr>
              <a:t>System requirements for Cypress</a:t>
            </a:r>
          </a:p>
        </p:txBody>
      </p:sp>
      <p:sp>
        <p:nvSpPr>
          <p:cNvPr id="21" name="TextBox 21"/>
          <p:cNvSpPr txBox="1"/>
          <p:nvPr/>
        </p:nvSpPr>
        <p:spPr>
          <a:xfrm>
            <a:off x="10812484" y="4728284"/>
            <a:ext cx="5626003" cy="1775460"/>
          </a:xfrm>
          <a:prstGeom prst="rect">
            <a:avLst/>
          </a:prstGeom>
        </p:spPr>
        <p:txBody>
          <a:bodyPr lIns="0" tIns="0" rIns="0" bIns="0" rtlCol="0" anchor="t">
            <a:spAutoFit/>
          </a:bodyPr>
          <a:lstStyle/>
          <a:p>
            <a:pPr algn="just">
              <a:lnSpc>
                <a:spcPts val="2879"/>
              </a:lnSpc>
            </a:pPr>
            <a:r>
              <a:rPr lang="en-US" sz="1799">
                <a:solidFill>
                  <a:srgbClr val="4D4D4D"/>
                </a:solidFill>
                <a:latin typeface="Canva Sans"/>
                <a:ea typeface="Canva Sans"/>
                <a:cs typeface="Canva Sans"/>
                <a:sym typeface="Canva Sans"/>
              </a:rPr>
              <a:t>Cypress can be installed easily using npm or Yarn. The typical command is 'npm install cypress --save-dev', which will integrate Cypress with your existing project and allow for straightforward updates and maintenance.</a:t>
            </a:r>
          </a:p>
        </p:txBody>
      </p:sp>
      <p:sp>
        <p:nvSpPr>
          <p:cNvPr id="22" name="TextBox 22"/>
          <p:cNvSpPr txBox="1"/>
          <p:nvPr/>
        </p:nvSpPr>
        <p:spPr>
          <a:xfrm>
            <a:off x="11240838" y="4358756"/>
            <a:ext cx="4815768" cy="349235"/>
          </a:xfrm>
          <a:prstGeom prst="rect">
            <a:avLst/>
          </a:prstGeom>
        </p:spPr>
        <p:txBody>
          <a:bodyPr lIns="0" tIns="0" rIns="0" bIns="0" rtlCol="0" anchor="t">
            <a:spAutoFit/>
          </a:bodyPr>
          <a:lstStyle/>
          <a:p>
            <a:pPr algn="l">
              <a:lnSpc>
                <a:spcPts val="2800"/>
              </a:lnSpc>
            </a:pPr>
            <a:r>
              <a:rPr lang="en-US" sz="2000" b="1">
                <a:solidFill>
                  <a:srgbClr val="555555"/>
                </a:solidFill>
                <a:latin typeface="Canva Sans Bold"/>
                <a:ea typeface="Canva Sans Bold"/>
                <a:cs typeface="Canva Sans Bold"/>
                <a:sym typeface="Canva Sans Bold"/>
              </a:rPr>
              <a:t>Step-by-step installation guide</a:t>
            </a:r>
          </a:p>
        </p:txBody>
      </p:sp>
      <p:sp>
        <p:nvSpPr>
          <p:cNvPr id="23" name="TextBox 23"/>
          <p:cNvSpPr txBox="1"/>
          <p:nvPr/>
        </p:nvSpPr>
        <p:spPr>
          <a:xfrm>
            <a:off x="10812484" y="7196148"/>
            <a:ext cx="5940731" cy="1775460"/>
          </a:xfrm>
          <a:prstGeom prst="rect">
            <a:avLst/>
          </a:prstGeom>
        </p:spPr>
        <p:txBody>
          <a:bodyPr lIns="0" tIns="0" rIns="0" bIns="0" rtlCol="0" anchor="t">
            <a:spAutoFit/>
          </a:bodyPr>
          <a:lstStyle/>
          <a:p>
            <a:pPr algn="just">
              <a:lnSpc>
                <a:spcPts val="2879"/>
              </a:lnSpc>
            </a:pPr>
            <a:r>
              <a:rPr lang="en-US" sz="1799">
                <a:solidFill>
                  <a:srgbClr val="4D4D4D"/>
                </a:solidFill>
                <a:latin typeface="Canva Sans"/>
                <a:ea typeface="Canva Sans"/>
                <a:cs typeface="Canva Sans"/>
                <a:sym typeface="Canva Sans"/>
              </a:rPr>
              <a:t>Once installed, Cypress can be configured through the cypress.json' file. This allows users to specify base URLs, write custom configurations, and establish project-specific settings to tailor the testing environment.</a:t>
            </a:r>
          </a:p>
        </p:txBody>
      </p:sp>
      <p:sp>
        <p:nvSpPr>
          <p:cNvPr id="24" name="TextBox 24"/>
          <p:cNvSpPr txBox="1"/>
          <p:nvPr/>
        </p:nvSpPr>
        <p:spPr>
          <a:xfrm>
            <a:off x="11240838" y="6680091"/>
            <a:ext cx="5056766" cy="349235"/>
          </a:xfrm>
          <a:prstGeom prst="rect">
            <a:avLst/>
          </a:prstGeom>
        </p:spPr>
        <p:txBody>
          <a:bodyPr lIns="0" tIns="0" rIns="0" bIns="0" rtlCol="0" anchor="t">
            <a:spAutoFit/>
          </a:bodyPr>
          <a:lstStyle/>
          <a:p>
            <a:pPr algn="l">
              <a:lnSpc>
                <a:spcPts val="2800"/>
              </a:lnSpc>
            </a:pPr>
            <a:r>
              <a:rPr lang="en-US" sz="2000" b="1">
                <a:solidFill>
                  <a:srgbClr val="555555"/>
                </a:solidFill>
                <a:latin typeface="Canva Sans Bold"/>
                <a:ea typeface="Canva Sans Bold"/>
                <a:cs typeface="Canva Sans Bold"/>
                <a:sym typeface="Canva Sans Bold"/>
              </a:rPr>
              <a:t> Configuration settings and initial setup</a:t>
            </a:r>
          </a:p>
        </p:txBody>
      </p:sp>
      <p:sp>
        <p:nvSpPr>
          <p:cNvPr id="25" name="TextBox 25"/>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96090" y="5893904"/>
            <a:ext cx="1397050" cy="6059040"/>
            <a:chOff x="0" y="0"/>
            <a:chExt cx="367947" cy="1595797"/>
          </a:xfrm>
        </p:grpSpPr>
        <p:sp>
          <p:nvSpPr>
            <p:cNvPr id="3" name="Freeform 3"/>
            <p:cNvSpPr/>
            <p:nvPr/>
          </p:nvSpPr>
          <p:spPr>
            <a:xfrm>
              <a:off x="0" y="0"/>
              <a:ext cx="367947" cy="1595797"/>
            </a:xfrm>
            <a:custGeom>
              <a:avLst/>
              <a:gdLst/>
              <a:ahLst/>
              <a:cxnLst/>
              <a:rect l="l" t="t" r="r" b="b"/>
              <a:pathLst>
                <a:path w="367947" h="1595797">
                  <a:moveTo>
                    <a:pt x="0" y="0"/>
                  </a:moveTo>
                  <a:lnTo>
                    <a:pt x="367947" y="0"/>
                  </a:lnTo>
                  <a:lnTo>
                    <a:pt x="367947" y="1595797"/>
                  </a:lnTo>
                  <a:lnTo>
                    <a:pt x="0" y="1595797"/>
                  </a:lnTo>
                  <a:close/>
                </a:path>
              </a:pathLst>
            </a:custGeom>
            <a:solidFill>
              <a:srgbClr val="F9ECB8"/>
            </a:solidFill>
          </p:spPr>
        </p:sp>
        <p:sp>
          <p:nvSpPr>
            <p:cNvPr id="4" name="TextBox 4"/>
            <p:cNvSpPr txBox="1"/>
            <p:nvPr/>
          </p:nvSpPr>
          <p:spPr>
            <a:xfrm>
              <a:off x="0" y="-38100"/>
              <a:ext cx="367947" cy="16338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1585588"/>
            <a:ext cx="3086100" cy="6208179"/>
            <a:chOff x="0" y="0"/>
            <a:chExt cx="812800" cy="1635076"/>
          </a:xfrm>
        </p:grpSpPr>
        <p:sp>
          <p:nvSpPr>
            <p:cNvPr id="6" name="Freeform 6"/>
            <p:cNvSpPr/>
            <p:nvPr/>
          </p:nvSpPr>
          <p:spPr>
            <a:xfrm>
              <a:off x="0" y="0"/>
              <a:ext cx="812800" cy="1635076"/>
            </a:xfrm>
            <a:custGeom>
              <a:avLst/>
              <a:gdLst/>
              <a:ahLst/>
              <a:cxnLst/>
              <a:rect l="l" t="t" r="r" b="b"/>
              <a:pathLst>
                <a:path w="812800" h="1635076">
                  <a:moveTo>
                    <a:pt x="0" y="0"/>
                  </a:moveTo>
                  <a:lnTo>
                    <a:pt x="812800" y="0"/>
                  </a:lnTo>
                  <a:lnTo>
                    <a:pt x="812800" y="1635076"/>
                  </a:lnTo>
                  <a:lnTo>
                    <a:pt x="0" y="1635076"/>
                  </a:lnTo>
                  <a:close/>
                </a:path>
              </a:pathLst>
            </a:custGeom>
            <a:solidFill>
              <a:srgbClr val="FFC2CA"/>
            </a:solidFill>
          </p:spPr>
        </p:sp>
        <p:sp>
          <p:nvSpPr>
            <p:cNvPr id="7" name="TextBox 7"/>
            <p:cNvSpPr txBox="1"/>
            <p:nvPr/>
          </p:nvSpPr>
          <p:spPr>
            <a:xfrm>
              <a:off x="0" y="-38100"/>
              <a:ext cx="812800" cy="16731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534882" y="405137"/>
            <a:ext cx="7638341" cy="580376"/>
          </a:xfrm>
          <a:prstGeom prst="rect">
            <a:avLst/>
          </a:prstGeom>
        </p:spPr>
        <p:txBody>
          <a:bodyPr lIns="0" tIns="0" rIns="0" bIns="0" rtlCol="0" anchor="t">
            <a:spAutoFit/>
          </a:bodyPr>
          <a:lstStyle/>
          <a:p>
            <a:pPr algn="ctr">
              <a:lnSpc>
                <a:spcPts val="4760"/>
              </a:lnSpc>
            </a:pPr>
            <a:r>
              <a:rPr lang="en-US" sz="3400" b="1" spc="666">
                <a:solidFill>
                  <a:srgbClr val="4D4D4D"/>
                </a:solidFill>
                <a:latin typeface="Canva Sans Bold"/>
                <a:ea typeface="Canva Sans Bold"/>
                <a:cs typeface="Canva Sans Bold"/>
                <a:sym typeface="Canva Sans Bold"/>
              </a:rPr>
              <a:t>Key Features of Cypress</a:t>
            </a:r>
          </a:p>
        </p:txBody>
      </p:sp>
      <p:sp>
        <p:nvSpPr>
          <p:cNvPr id="9" name="TextBox 9"/>
          <p:cNvSpPr txBox="1"/>
          <p:nvPr/>
        </p:nvSpPr>
        <p:spPr>
          <a:xfrm>
            <a:off x="4117320" y="2656026"/>
            <a:ext cx="6043565"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offers a unique development experience through real-time reloading. As changes are made in code, tests automatically rerun, providing instant feedback. Powerful debugging tools, like time-travel debugging, offer insights IntO every step of test execution with ease</a:t>
            </a:r>
          </a:p>
        </p:txBody>
      </p:sp>
      <p:sp>
        <p:nvSpPr>
          <p:cNvPr id="10" name="TextBox 10"/>
          <p:cNvSpPr txBox="1"/>
          <p:nvPr/>
        </p:nvSpPr>
        <p:spPr>
          <a:xfrm>
            <a:off x="4070267" y="2204556"/>
            <a:ext cx="6281292"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Real-time reloads and debugging Cypress</a:t>
            </a:r>
          </a:p>
        </p:txBody>
      </p:sp>
      <p:sp>
        <p:nvSpPr>
          <p:cNvPr id="11" name="TextBox 11"/>
          <p:cNvSpPr txBox="1"/>
          <p:nvPr/>
        </p:nvSpPr>
        <p:spPr>
          <a:xfrm>
            <a:off x="11015328" y="4722964"/>
            <a:ext cx="5626003"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intelligently handles waiting for elements, eliminating the need for manual timeouts. It retries commands and assertions until they pass, ensuring stability in dynamic web applications where elements may not be immediately available.</a:t>
            </a:r>
          </a:p>
        </p:txBody>
      </p:sp>
      <p:sp>
        <p:nvSpPr>
          <p:cNvPr id="12" name="TextBox 12"/>
          <p:cNvSpPr txBox="1"/>
          <p:nvPr/>
        </p:nvSpPr>
        <p:spPr>
          <a:xfrm>
            <a:off x="11240838" y="4358756"/>
            <a:ext cx="5655252"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Automatic waiting and retries Cypress</a:t>
            </a:r>
          </a:p>
        </p:txBody>
      </p:sp>
      <p:sp>
        <p:nvSpPr>
          <p:cNvPr id="13" name="TextBox 13"/>
          <p:cNvSpPr txBox="1"/>
          <p:nvPr/>
        </p:nvSpPr>
        <p:spPr>
          <a:xfrm>
            <a:off x="4023214" y="7472713"/>
            <a:ext cx="5940731"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A standout feature of Cypress is its ability to take snapshots of application state at each step of a test. This allows developers to visually inspect what the application looked like at any point in the execution, essential for diagnosing failures effectively.</a:t>
            </a:r>
          </a:p>
        </p:txBody>
      </p:sp>
      <p:sp>
        <p:nvSpPr>
          <p:cNvPr id="14" name="TextBox 14"/>
          <p:cNvSpPr txBox="1"/>
          <p:nvPr/>
        </p:nvSpPr>
        <p:spPr>
          <a:xfrm>
            <a:off x="4023214" y="7056803"/>
            <a:ext cx="5056766"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 Time travel and snapshots</a:t>
            </a:r>
          </a:p>
        </p:txBody>
      </p:sp>
      <p:sp>
        <p:nvSpPr>
          <p:cNvPr id="15" name="TextBox 15"/>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04</a:t>
            </a:r>
          </a:p>
        </p:txBody>
      </p:sp>
      <p:sp>
        <p:nvSpPr>
          <p:cNvPr id="16" name="TextBox 16"/>
          <p:cNvSpPr txBox="1"/>
          <p:nvPr/>
        </p:nvSpPr>
        <p:spPr>
          <a:xfrm>
            <a:off x="5434701" y="947413"/>
            <a:ext cx="7766332" cy="372730"/>
          </a:xfrm>
          <a:prstGeom prst="rect">
            <a:avLst/>
          </a:prstGeom>
        </p:spPr>
        <p:txBody>
          <a:bodyPr lIns="0" tIns="0" rIns="0" bIns="0" rtlCol="0" anchor="t">
            <a:spAutoFit/>
          </a:bodyPr>
          <a:lstStyle/>
          <a:p>
            <a:pPr algn="l">
              <a:lnSpc>
                <a:spcPts val="3080"/>
              </a:lnSpc>
            </a:pPr>
            <a:r>
              <a:rPr lang="en-US" sz="2200" b="1">
                <a:solidFill>
                  <a:srgbClr val="555555"/>
                </a:solidFill>
                <a:latin typeface="Canva Sans Bold"/>
                <a:ea typeface="Canva Sans Bold"/>
                <a:cs typeface="Canva Sans Bold"/>
                <a:sym typeface="Canva Sans Bold"/>
              </a:rPr>
              <a:t>Harnessing Cypress Capabilities for Effective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4091" y="3737312"/>
            <a:ext cx="4373887" cy="5992224"/>
            <a:chOff x="0" y="0"/>
            <a:chExt cx="1151970" cy="1578199"/>
          </a:xfrm>
        </p:grpSpPr>
        <p:sp>
          <p:nvSpPr>
            <p:cNvPr id="3" name="Freeform 3"/>
            <p:cNvSpPr/>
            <p:nvPr/>
          </p:nvSpPr>
          <p:spPr>
            <a:xfrm>
              <a:off x="0" y="0"/>
              <a:ext cx="1151970" cy="1578199"/>
            </a:xfrm>
            <a:custGeom>
              <a:avLst/>
              <a:gdLst/>
              <a:ahLst/>
              <a:cxnLst/>
              <a:rect l="l" t="t" r="r" b="b"/>
              <a:pathLst>
                <a:path w="1151970" h="1578199">
                  <a:moveTo>
                    <a:pt x="0" y="0"/>
                  </a:moveTo>
                  <a:lnTo>
                    <a:pt x="1151970" y="0"/>
                  </a:lnTo>
                  <a:lnTo>
                    <a:pt x="1151970" y="1578199"/>
                  </a:lnTo>
                  <a:lnTo>
                    <a:pt x="0" y="1578199"/>
                  </a:lnTo>
                  <a:close/>
                </a:path>
              </a:pathLst>
            </a:custGeom>
            <a:solidFill>
              <a:srgbClr val="FFC2CA"/>
            </a:solidFill>
          </p:spPr>
        </p:sp>
        <p:sp>
          <p:nvSpPr>
            <p:cNvPr id="4" name="TextBox 4"/>
            <p:cNvSpPr txBox="1"/>
            <p:nvPr/>
          </p:nvSpPr>
          <p:spPr>
            <a:xfrm>
              <a:off x="0" y="-38100"/>
              <a:ext cx="1151970" cy="161629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277930" y="3737312"/>
            <a:ext cx="4141928" cy="5992224"/>
            <a:chOff x="0" y="0"/>
            <a:chExt cx="1090878" cy="1578199"/>
          </a:xfrm>
        </p:grpSpPr>
        <p:sp>
          <p:nvSpPr>
            <p:cNvPr id="6" name="Freeform 6"/>
            <p:cNvSpPr/>
            <p:nvPr/>
          </p:nvSpPr>
          <p:spPr>
            <a:xfrm>
              <a:off x="0" y="0"/>
              <a:ext cx="1090878" cy="1578199"/>
            </a:xfrm>
            <a:custGeom>
              <a:avLst/>
              <a:gdLst/>
              <a:ahLst/>
              <a:cxnLst/>
              <a:rect l="l" t="t" r="r" b="b"/>
              <a:pathLst>
                <a:path w="1090878" h="1578199">
                  <a:moveTo>
                    <a:pt x="0" y="0"/>
                  </a:moveTo>
                  <a:lnTo>
                    <a:pt x="1090878" y="0"/>
                  </a:lnTo>
                  <a:lnTo>
                    <a:pt x="1090878" y="1578199"/>
                  </a:lnTo>
                  <a:lnTo>
                    <a:pt x="0" y="1578199"/>
                  </a:lnTo>
                  <a:close/>
                </a:path>
              </a:pathLst>
            </a:custGeom>
            <a:solidFill>
              <a:srgbClr val="E9E9E3"/>
            </a:solidFill>
          </p:spPr>
        </p:sp>
        <p:sp>
          <p:nvSpPr>
            <p:cNvPr id="7" name="TextBox 7"/>
            <p:cNvSpPr txBox="1"/>
            <p:nvPr/>
          </p:nvSpPr>
          <p:spPr>
            <a:xfrm>
              <a:off x="0" y="-38100"/>
              <a:ext cx="1090878" cy="161629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010533" y="3737312"/>
            <a:ext cx="4248767" cy="5992224"/>
            <a:chOff x="0" y="0"/>
            <a:chExt cx="1119017" cy="1578199"/>
          </a:xfrm>
        </p:grpSpPr>
        <p:sp>
          <p:nvSpPr>
            <p:cNvPr id="9" name="Freeform 9"/>
            <p:cNvSpPr/>
            <p:nvPr/>
          </p:nvSpPr>
          <p:spPr>
            <a:xfrm>
              <a:off x="0" y="0"/>
              <a:ext cx="1119017" cy="1578199"/>
            </a:xfrm>
            <a:custGeom>
              <a:avLst/>
              <a:gdLst/>
              <a:ahLst/>
              <a:cxnLst/>
              <a:rect l="l" t="t" r="r" b="b"/>
              <a:pathLst>
                <a:path w="1119017" h="1578199">
                  <a:moveTo>
                    <a:pt x="0" y="0"/>
                  </a:moveTo>
                  <a:lnTo>
                    <a:pt x="1119017" y="0"/>
                  </a:lnTo>
                  <a:lnTo>
                    <a:pt x="1119017" y="1578199"/>
                  </a:lnTo>
                  <a:lnTo>
                    <a:pt x="0" y="1578199"/>
                  </a:lnTo>
                  <a:close/>
                </a:path>
              </a:pathLst>
            </a:custGeom>
            <a:solidFill>
              <a:srgbClr val="D9B8FF"/>
            </a:solidFill>
          </p:spPr>
        </p:sp>
        <p:sp>
          <p:nvSpPr>
            <p:cNvPr id="10" name="TextBox 10"/>
            <p:cNvSpPr txBox="1"/>
            <p:nvPr/>
          </p:nvSpPr>
          <p:spPr>
            <a:xfrm>
              <a:off x="0" y="-38100"/>
              <a:ext cx="1119017" cy="1616299"/>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832408" y="3972432"/>
            <a:ext cx="668627" cy="668627"/>
          </a:xfrm>
          <a:custGeom>
            <a:avLst/>
            <a:gdLst/>
            <a:ahLst/>
            <a:cxnLst/>
            <a:rect l="l" t="t" r="r" b="b"/>
            <a:pathLst>
              <a:path w="668627" h="668627">
                <a:moveTo>
                  <a:pt x="0" y="0"/>
                </a:moveTo>
                <a:lnTo>
                  <a:pt x="668627" y="0"/>
                </a:lnTo>
                <a:lnTo>
                  <a:pt x="668627" y="668627"/>
                </a:lnTo>
                <a:lnTo>
                  <a:pt x="0" y="66862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4467536" y="3972432"/>
            <a:ext cx="804693" cy="668627"/>
          </a:xfrm>
          <a:custGeom>
            <a:avLst/>
            <a:gdLst/>
            <a:ahLst/>
            <a:cxnLst/>
            <a:rect l="l" t="t" r="r" b="b"/>
            <a:pathLst>
              <a:path w="804693" h="668627">
                <a:moveTo>
                  <a:pt x="0" y="0"/>
                </a:moveTo>
                <a:lnTo>
                  <a:pt x="804693" y="0"/>
                </a:lnTo>
                <a:lnTo>
                  <a:pt x="804693" y="668627"/>
                </a:lnTo>
                <a:lnTo>
                  <a:pt x="0" y="66862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Freeform 13"/>
          <p:cNvSpPr/>
          <p:nvPr/>
        </p:nvSpPr>
        <p:spPr>
          <a:xfrm>
            <a:off x="9106455" y="3900217"/>
            <a:ext cx="484877" cy="813056"/>
          </a:xfrm>
          <a:custGeom>
            <a:avLst/>
            <a:gdLst/>
            <a:ahLst/>
            <a:cxnLst/>
            <a:rect l="l" t="t" r="r" b="b"/>
            <a:pathLst>
              <a:path w="484877" h="813056">
                <a:moveTo>
                  <a:pt x="0" y="0"/>
                </a:moveTo>
                <a:lnTo>
                  <a:pt x="484877" y="0"/>
                </a:lnTo>
                <a:lnTo>
                  <a:pt x="484877" y="813056"/>
                </a:lnTo>
                <a:lnTo>
                  <a:pt x="0" y="81305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TextBox 14"/>
          <p:cNvSpPr txBox="1"/>
          <p:nvPr/>
        </p:nvSpPr>
        <p:spPr>
          <a:xfrm>
            <a:off x="2487336" y="936574"/>
            <a:ext cx="11980200" cy="936612"/>
          </a:xfrm>
          <a:prstGeom prst="rect">
            <a:avLst/>
          </a:prstGeom>
        </p:spPr>
        <p:txBody>
          <a:bodyPr lIns="0" tIns="0" rIns="0" bIns="0" rtlCol="0" anchor="t">
            <a:spAutoFit/>
          </a:bodyPr>
          <a:lstStyle/>
          <a:p>
            <a:pPr algn="l">
              <a:lnSpc>
                <a:spcPts val="7700"/>
              </a:lnSpc>
            </a:pPr>
            <a:r>
              <a:rPr lang="en-US" sz="5500" b="1" spc="-110">
                <a:solidFill>
                  <a:srgbClr val="2E2E2E"/>
                </a:solidFill>
                <a:latin typeface="Canva Sans Bold"/>
                <a:ea typeface="Canva Sans Bold"/>
                <a:cs typeface="Canva Sans Bold"/>
                <a:sym typeface="Canva Sans Bold"/>
              </a:rPr>
              <a:t>Real World Applications of Cypress</a:t>
            </a:r>
          </a:p>
        </p:txBody>
      </p:sp>
      <p:sp>
        <p:nvSpPr>
          <p:cNvPr id="15" name="TextBox 15"/>
          <p:cNvSpPr txBox="1"/>
          <p:nvPr/>
        </p:nvSpPr>
        <p:spPr>
          <a:xfrm>
            <a:off x="2952778" y="1810721"/>
            <a:ext cx="12792231" cy="412116"/>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Cypress in Action Across Industries</a:t>
            </a:r>
          </a:p>
        </p:txBody>
      </p:sp>
      <p:sp>
        <p:nvSpPr>
          <p:cNvPr id="16" name="TextBox 16"/>
          <p:cNvSpPr txBox="1"/>
          <p:nvPr/>
        </p:nvSpPr>
        <p:spPr>
          <a:xfrm>
            <a:off x="1726021" y="4992666"/>
            <a:ext cx="3218485" cy="701660"/>
          </a:xfrm>
          <a:prstGeom prst="rect">
            <a:avLst/>
          </a:prstGeom>
        </p:spPr>
        <p:txBody>
          <a:bodyPr lIns="0" tIns="0" rIns="0" bIns="0" rtlCol="0" anchor="t">
            <a:spAutoFit/>
          </a:bodyPr>
          <a:lstStyle/>
          <a:p>
            <a:pPr algn="ctr">
              <a:lnSpc>
                <a:spcPts val="2800"/>
              </a:lnSpc>
            </a:pPr>
            <a:r>
              <a:rPr lang="en-US" sz="2000" b="1">
                <a:solidFill>
                  <a:srgbClr val="2E2E2E"/>
                </a:solidFill>
                <a:latin typeface="Canva Sans Bold"/>
                <a:ea typeface="Canva Sans Bold"/>
                <a:cs typeface="Canva Sans Bold"/>
                <a:sym typeface="Canva Sans Bold"/>
              </a:rPr>
              <a:t>Case studies of companies using Cypress</a:t>
            </a:r>
          </a:p>
        </p:txBody>
      </p:sp>
      <p:sp>
        <p:nvSpPr>
          <p:cNvPr id="17" name="TextBox 17"/>
          <p:cNvSpPr txBox="1"/>
          <p:nvPr/>
        </p:nvSpPr>
        <p:spPr>
          <a:xfrm>
            <a:off x="1726021" y="5853083"/>
            <a:ext cx="3552382" cy="3585210"/>
          </a:xfrm>
          <a:prstGeom prst="rect">
            <a:avLst/>
          </a:prstGeom>
        </p:spPr>
        <p:txBody>
          <a:bodyPr lIns="0" tIns="0" rIns="0" bIns="0" rtlCol="0" anchor="t">
            <a:spAutoFit/>
          </a:bodyPr>
          <a:lstStyle/>
          <a:p>
            <a:pPr algn="ctr">
              <a:lnSpc>
                <a:spcPts val="2879"/>
              </a:lnSpc>
            </a:pPr>
            <a:r>
              <a:rPr lang="en-US" sz="1799">
                <a:solidFill>
                  <a:srgbClr val="4D4D4D"/>
                </a:solidFill>
                <a:latin typeface="Canva Sans"/>
                <a:ea typeface="Canva Sans"/>
                <a:cs typeface="Canva Sans"/>
                <a:sym typeface="Canva Sans"/>
              </a:rPr>
              <a:t>Prominent organizations across various sectors, including technology, e-commerce, and healthcare, employ Cypress to streamline their testing processes. These case studies highlight significant improvements in test reliability and development speed post- Cypress integration.</a:t>
            </a:r>
          </a:p>
        </p:txBody>
      </p:sp>
      <p:sp>
        <p:nvSpPr>
          <p:cNvPr id="18" name="TextBox 18"/>
          <p:cNvSpPr txBox="1"/>
          <p:nvPr/>
        </p:nvSpPr>
        <p:spPr>
          <a:xfrm>
            <a:off x="7739651" y="5027598"/>
            <a:ext cx="3218485" cy="701660"/>
          </a:xfrm>
          <a:prstGeom prst="rect">
            <a:avLst/>
          </a:prstGeom>
        </p:spPr>
        <p:txBody>
          <a:bodyPr lIns="0" tIns="0" rIns="0" bIns="0" rtlCol="0" anchor="t">
            <a:spAutoFit/>
          </a:bodyPr>
          <a:lstStyle/>
          <a:p>
            <a:pPr algn="ctr">
              <a:lnSpc>
                <a:spcPts val="2800"/>
              </a:lnSpc>
            </a:pPr>
            <a:r>
              <a:rPr lang="en-US" sz="2000" b="1">
                <a:solidFill>
                  <a:srgbClr val="2E2E2E"/>
                </a:solidFill>
                <a:latin typeface="Canva Sans Bold"/>
                <a:ea typeface="Canva Sans Bold"/>
                <a:cs typeface="Canva Sans Bold"/>
                <a:sym typeface="Canva Sans Bold"/>
              </a:rPr>
              <a:t>Types of applications best suited for Cypress</a:t>
            </a:r>
          </a:p>
        </p:txBody>
      </p:sp>
      <p:sp>
        <p:nvSpPr>
          <p:cNvPr id="19" name="TextBox 19"/>
          <p:cNvSpPr txBox="1"/>
          <p:nvPr/>
        </p:nvSpPr>
        <p:spPr>
          <a:xfrm>
            <a:off x="7509384" y="6035040"/>
            <a:ext cx="3679020" cy="3223260"/>
          </a:xfrm>
          <a:prstGeom prst="rect">
            <a:avLst/>
          </a:prstGeom>
        </p:spPr>
        <p:txBody>
          <a:bodyPr lIns="0" tIns="0" rIns="0" bIns="0" rtlCol="0" anchor="t">
            <a:spAutoFit/>
          </a:bodyPr>
          <a:lstStyle/>
          <a:p>
            <a:pPr algn="ctr">
              <a:lnSpc>
                <a:spcPts val="2879"/>
              </a:lnSpc>
            </a:pPr>
            <a:r>
              <a:rPr lang="en-US" sz="1799">
                <a:solidFill>
                  <a:srgbClr val="4D4D4D"/>
                </a:solidFill>
                <a:latin typeface="Canva Sans"/>
                <a:ea typeface="Canva Sans"/>
                <a:cs typeface="Canva Sans"/>
                <a:sym typeface="Canva Sans"/>
              </a:rPr>
              <a:t>Cypress excels in testing single- page applications (SPAs) and modern web applications that rely on rich JavaScript frameworks such as React, Angular, or Vue. Its design allows comprehensive testing of Ul interactions that these applications entail.</a:t>
            </a:r>
          </a:p>
        </p:txBody>
      </p:sp>
      <p:sp>
        <p:nvSpPr>
          <p:cNvPr id="20" name="TextBox 20"/>
          <p:cNvSpPr txBox="1"/>
          <p:nvPr/>
        </p:nvSpPr>
        <p:spPr>
          <a:xfrm>
            <a:off x="13488204" y="4992666"/>
            <a:ext cx="3218485" cy="701660"/>
          </a:xfrm>
          <a:prstGeom prst="rect">
            <a:avLst/>
          </a:prstGeom>
        </p:spPr>
        <p:txBody>
          <a:bodyPr lIns="0" tIns="0" rIns="0" bIns="0" rtlCol="0" anchor="t">
            <a:spAutoFit/>
          </a:bodyPr>
          <a:lstStyle/>
          <a:p>
            <a:pPr algn="ctr">
              <a:lnSpc>
                <a:spcPts val="2800"/>
              </a:lnSpc>
            </a:pPr>
            <a:r>
              <a:rPr lang="en-US" sz="2000" b="1">
                <a:solidFill>
                  <a:srgbClr val="2E2E2E"/>
                </a:solidFill>
                <a:latin typeface="Canva Sans Bold"/>
                <a:ea typeface="Canva Sans Bold"/>
                <a:cs typeface="Canva Sans Bold"/>
                <a:sym typeface="Canva Sans Bold"/>
              </a:rPr>
              <a:t>Benefits observed in real-world scenarios</a:t>
            </a:r>
          </a:p>
        </p:txBody>
      </p:sp>
      <p:sp>
        <p:nvSpPr>
          <p:cNvPr id="21" name="TextBox 21"/>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05</a:t>
            </a:r>
          </a:p>
        </p:txBody>
      </p:sp>
      <p:sp>
        <p:nvSpPr>
          <p:cNvPr id="22" name="TextBox 22"/>
          <p:cNvSpPr txBox="1"/>
          <p:nvPr/>
        </p:nvSpPr>
        <p:spPr>
          <a:xfrm>
            <a:off x="13387515" y="5853083"/>
            <a:ext cx="3494803" cy="3223260"/>
          </a:xfrm>
          <a:prstGeom prst="rect">
            <a:avLst/>
          </a:prstGeom>
        </p:spPr>
        <p:txBody>
          <a:bodyPr lIns="0" tIns="0" rIns="0" bIns="0" rtlCol="0" anchor="t">
            <a:spAutoFit/>
          </a:bodyPr>
          <a:lstStyle/>
          <a:p>
            <a:pPr algn="ctr">
              <a:lnSpc>
                <a:spcPts val="2879"/>
              </a:lnSpc>
            </a:pPr>
            <a:r>
              <a:rPr lang="en-US" sz="1799">
                <a:solidFill>
                  <a:srgbClr val="4D4D4D"/>
                </a:solidFill>
                <a:latin typeface="Canva Sans"/>
                <a:ea typeface="Canva Sans"/>
                <a:cs typeface="Canva Sans"/>
                <a:sym typeface="Canva Sans"/>
              </a:rPr>
              <a:t>Companies utilizing Cypress often report reduced testing time and increased developer productivity Faster feedback loops lead to quicker project iterations, enabling businesses to respond rapidly to market needs and enhance customer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906" y="-434576"/>
            <a:ext cx="2337212" cy="4004460"/>
            <a:chOff x="0" y="0"/>
            <a:chExt cx="615562" cy="1054672"/>
          </a:xfrm>
        </p:grpSpPr>
        <p:sp>
          <p:nvSpPr>
            <p:cNvPr id="3" name="Freeform 3"/>
            <p:cNvSpPr/>
            <p:nvPr/>
          </p:nvSpPr>
          <p:spPr>
            <a:xfrm>
              <a:off x="0" y="0"/>
              <a:ext cx="615562" cy="1054672"/>
            </a:xfrm>
            <a:custGeom>
              <a:avLst/>
              <a:gdLst/>
              <a:ahLst/>
              <a:cxnLst/>
              <a:rect l="l" t="t" r="r" b="b"/>
              <a:pathLst>
                <a:path w="615562" h="1054672">
                  <a:moveTo>
                    <a:pt x="0" y="0"/>
                  </a:moveTo>
                  <a:lnTo>
                    <a:pt x="615562" y="0"/>
                  </a:lnTo>
                  <a:lnTo>
                    <a:pt x="615562" y="1054672"/>
                  </a:lnTo>
                  <a:lnTo>
                    <a:pt x="0" y="1054672"/>
                  </a:lnTo>
                  <a:close/>
                </a:path>
              </a:pathLst>
            </a:custGeom>
            <a:solidFill>
              <a:srgbClr val="F9ECB8"/>
            </a:solidFill>
          </p:spPr>
        </p:sp>
        <p:sp>
          <p:nvSpPr>
            <p:cNvPr id="4" name="TextBox 4"/>
            <p:cNvSpPr txBox="1"/>
            <p:nvPr/>
          </p:nvSpPr>
          <p:spPr>
            <a:xfrm>
              <a:off x="0" y="-38100"/>
              <a:ext cx="615562" cy="10927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115856" y="4227960"/>
            <a:ext cx="1172144" cy="6059040"/>
            <a:chOff x="0" y="0"/>
            <a:chExt cx="308713" cy="1595797"/>
          </a:xfrm>
        </p:grpSpPr>
        <p:sp>
          <p:nvSpPr>
            <p:cNvPr id="6" name="Freeform 6"/>
            <p:cNvSpPr/>
            <p:nvPr/>
          </p:nvSpPr>
          <p:spPr>
            <a:xfrm>
              <a:off x="0" y="0"/>
              <a:ext cx="308713" cy="1595797"/>
            </a:xfrm>
            <a:custGeom>
              <a:avLst/>
              <a:gdLst/>
              <a:ahLst/>
              <a:cxnLst/>
              <a:rect l="l" t="t" r="r" b="b"/>
              <a:pathLst>
                <a:path w="308713" h="1595797">
                  <a:moveTo>
                    <a:pt x="0" y="0"/>
                  </a:moveTo>
                  <a:lnTo>
                    <a:pt x="308713" y="0"/>
                  </a:lnTo>
                  <a:lnTo>
                    <a:pt x="308713" y="1595797"/>
                  </a:lnTo>
                  <a:lnTo>
                    <a:pt x="0" y="1595797"/>
                  </a:lnTo>
                  <a:close/>
                </a:path>
              </a:pathLst>
            </a:custGeom>
            <a:solidFill>
              <a:srgbClr val="FFC2CA"/>
            </a:solidFill>
          </p:spPr>
        </p:sp>
        <p:sp>
          <p:nvSpPr>
            <p:cNvPr id="7" name="TextBox 7"/>
            <p:cNvSpPr txBox="1"/>
            <p:nvPr/>
          </p:nvSpPr>
          <p:spPr>
            <a:xfrm>
              <a:off x="0" y="-38100"/>
              <a:ext cx="308713" cy="1633897"/>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2197306" y="4753228"/>
            <a:ext cx="9205411"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2522177" y="704067"/>
            <a:ext cx="8551245" cy="863587"/>
          </a:xfrm>
          <a:prstGeom prst="rect">
            <a:avLst/>
          </a:prstGeom>
        </p:spPr>
        <p:txBody>
          <a:bodyPr lIns="0" tIns="0" rIns="0" bIns="0" rtlCol="0" anchor="t">
            <a:spAutoFit/>
          </a:bodyPr>
          <a:lstStyle/>
          <a:p>
            <a:pPr algn="l">
              <a:lnSpc>
                <a:spcPts val="7000"/>
              </a:lnSpc>
            </a:pPr>
            <a:r>
              <a:rPr lang="en-US" sz="5000" b="1" spc="-100">
                <a:solidFill>
                  <a:srgbClr val="2E2E2E"/>
                </a:solidFill>
                <a:latin typeface="Canva Sans Bold"/>
                <a:ea typeface="Canva Sans Bold"/>
                <a:cs typeface="Canva Sans Bold"/>
                <a:sym typeface="Canva Sans Bold"/>
              </a:rPr>
              <a:t>Challenges in using Cypress</a:t>
            </a:r>
          </a:p>
        </p:txBody>
      </p:sp>
      <p:sp>
        <p:nvSpPr>
          <p:cNvPr id="10" name="TextBox 10"/>
          <p:cNvSpPr txBox="1"/>
          <p:nvPr/>
        </p:nvSpPr>
        <p:spPr>
          <a:xfrm>
            <a:off x="2197306" y="1907411"/>
            <a:ext cx="9205411" cy="2510156"/>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Limitations of Cypress compared to other frameworks</a:t>
            </a:r>
          </a:p>
          <a:p>
            <a:pPr algn="just">
              <a:lnSpc>
                <a:spcPts val="3359"/>
              </a:lnSpc>
            </a:pPr>
            <a:r>
              <a:rPr lang="en-US" sz="2099">
                <a:solidFill>
                  <a:srgbClr val="4D4D4D"/>
                </a:solidFill>
                <a:latin typeface="Canva Sans"/>
                <a:ea typeface="Canva Sans"/>
                <a:cs typeface="Canva Sans"/>
                <a:sym typeface="Canva Sans"/>
              </a:rPr>
              <a:t> While Cypress offers substantial advantages, it is primarily limited to testing in a browser context, which may deter the testing of non-browser environments, such as mobile apps or backend systems. This may necessitate the use of supplementary testing frameworks for comprehensive coverage</a:t>
            </a:r>
          </a:p>
        </p:txBody>
      </p:sp>
      <p:sp>
        <p:nvSpPr>
          <p:cNvPr id="11" name="TextBox 11"/>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06</a:t>
            </a:r>
          </a:p>
        </p:txBody>
      </p:sp>
      <p:sp>
        <p:nvSpPr>
          <p:cNvPr id="12" name="TextBox 12"/>
          <p:cNvSpPr txBox="1"/>
          <p:nvPr/>
        </p:nvSpPr>
        <p:spPr>
          <a:xfrm>
            <a:off x="3498286" y="4999926"/>
            <a:ext cx="8876117" cy="2091056"/>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Common pitfalls and troubleshooting tips</a:t>
            </a:r>
          </a:p>
          <a:p>
            <a:pPr algn="just">
              <a:lnSpc>
                <a:spcPts val="3359"/>
              </a:lnSpc>
            </a:pPr>
            <a:r>
              <a:rPr lang="en-US" sz="2099">
                <a:solidFill>
                  <a:srgbClr val="4D4D4D"/>
                </a:solidFill>
                <a:latin typeface="Canva Sans"/>
                <a:ea typeface="Canva Sans"/>
                <a:cs typeface="Canva Sans"/>
                <a:sym typeface="Canva Sans"/>
              </a:rPr>
              <a:t>Users may encounter challenges such as flaky tests, incorrect tests due to asynchronous behaviors, or configuration issues. Best practices encourage solid commands to reduce flakiness and robust logging for troubleshooting errors efficiently</a:t>
            </a:r>
          </a:p>
        </p:txBody>
      </p:sp>
      <p:sp>
        <p:nvSpPr>
          <p:cNvPr id="13" name="AutoShape 13"/>
          <p:cNvSpPr/>
          <p:nvPr/>
        </p:nvSpPr>
        <p:spPr>
          <a:xfrm>
            <a:off x="3498286" y="7419594"/>
            <a:ext cx="9205411"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6964659" y="7347015"/>
            <a:ext cx="8876117" cy="2091056"/>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Scalability issues in large projects</a:t>
            </a:r>
          </a:p>
          <a:p>
            <a:pPr algn="just">
              <a:lnSpc>
                <a:spcPts val="3359"/>
              </a:lnSpc>
            </a:pPr>
            <a:r>
              <a:rPr lang="en-US" sz="2099">
                <a:solidFill>
                  <a:srgbClr val="4D4D4D"/>
                </a:solidFill>
                <a:latin typeface="Canva Sans"/>
                <a:ea typeface="Canva Sans"/>
                <a:cs typeface="Canva Sans"/>
                <a:sym typeface="Canva Sans"/>
              </a:rPr>
              <a:t>As testing suites grow larger, maintaining organization and performance becomes critical. Cypress can encounter performance issues with extensive test suites, highlighting the need for strategic organization and optimization in a testing strategy.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835002" y="-5835002"/>
            <a:ext cx="6617996" cy="18288000"/>
            <a:chOff x="0" y="0"/>
            <a:chExt cx="1743011" cy="4816593"/>
          </a:xfrm>
        </p:grpSpPr>
        <p:sp>
          <p:nvSpPr>
            <p:cNvPr id="3" name="Freeform 3"/>
            <p:cNvSpPr/>
            <p:nvPr/>
          </p:nvSpPr>
          <p:spPr>
            <a:xfrm>
              <a:off x="0" y="0"/>
              <a:ext cx="1743011" cy="4816592"/>
            </a:xfrm>
            <a:custGeom>
              <a:avLst/>
              <a:gdLst/>
              <a:ahLst/>
              <a:cxnLst/>
              <a:rect l="l" t="t" r="r" b="b"/>
              <a:pathLst>
                <a:path w="1743011" h="4816592">
                  <a:moveTo>
                    <a:pt x="0" y="0"/>
                  </a:moveTo>
                  <a:lnTo>
                    <a:pt x="1743011" y="0"/>
                  </a:lnTo>
                  <a:lnTo>
                    <a:pt x="1743011" y="4816592"/>
                  </a:lnTo>
                  <a:lnTo>
                    <a:pt x="0" y="4816592"/>
                  </a:lnTo>
                  <a:close/>
                </a:path>
              </a:pathLst>
            </a:custGeom>
            <a:solidFill>
              <a:srgbClr val="FFC2CA"/>
            </a:solidFill>
          </p:spPr>
        </p:sp>
        <p:sp>
          <p:nvSpPr>
            <p:cNvPr id="4" name="TextBox 4"/>
            <p:cNvSpPr txBox="1"/>
            <p:nvPr/>
          </p:nvSpPr>
          <p:spPr>
            <a:xfrm>
              <a:off x="0" y="-38100"/>
              <a:ext cx="1743011" cy="485469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883314" y="3896456"/>
            <a:ext cx="7498093" cy="3674065"/>
          </a:xfrm>
          <a:custGeom>
            <a:avLst/>
            <a:gdLst/>
            <a:ahLst/>
            <a:cxnLst/>
            <a:rect l="l" t="t" r="r" b="b"/>
            <a:pathLst>
              <a:path w="7498093" h="3674065">
                <a:moveTo>
                  <a:pt x="0" y="0"/>
                </a:moveTo>
                <a:lnTo>
                  <a:pt x="7498093" y="0"/>
                </a:lnTo>
                <a:lnTo>
                  <a:pt x="7498093" y="3674065"/>
                </a:lnTo>
                <a:lnTo>
                  <a:pt x="0" y="3674065"/>
                </a:lnTo>
                <a:lnTo>
                  <a:pt x="0" y="0"/>
                </a:lnTo>
                <a:close/>
              </a:path>
            </a:pathLst>
          </a:custGeom>
          <a:blipFill>
            <a:blip r:embed="rId2"/>
            <a:stretch>
              <a:fillRect/>
            </a:stretch>
          </a:blipFill>
        </p:spPr>
      </p:sp>
      <p:sp>
        <p:nvSpPr>
          <p:cNvPr id="6" name="TextBox 6"/>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07</a:t>
            </a:r>
          </a:p>
        </p:txBody>
      </p:sp>
      <p:sp>
        <p:nvSpPr>
          <p:cNvPr id="7" name="TextBox 7"/>
          <p:cNvSpPr txBox="1"/>
          <p:nvPr/>
        </p:nvSpPr>
        <p:spPr>
          <a:xfrm>
            <a:off x="2463460" y="534994"/>
            <a:ext cx="12880307" cy="979157"/>
          </a:xfrm>
          <a:prstGeom prst="rect">
            <a:avLst/>
          </a:prstGeom>
        </p:spPr>
        <p:txBody>
          <a:bodyPr lIns="0" tIns="0" rIns="0" bIns="0" rtlCol="0" anchor="t">
            <a:spAutoFit/>
          </a:bodyPr>
          <a:lstStyle/>
          <a:p>
            <a:pPr algn="l">
              <a:lnSpc>
                <a:spcPts val="7980"/>
              </a:lnSpc>
            </a:pPr>
            <a:r>
              <a:rPr lang="en-US" sz="5700" b="1" u="sng">
                <a:solidFill>
                  <a:srgbClr val="2E2E2E"/>
                </a:solidFill>
                <a:latin typeface="Canva Sans Bold"/>
                <a:ea typeface="Canva Sans Bold"/>
                <a:cs typeface="Canva Sans Bold"/>
                <a:sym typeface="Canva Sans Bold"/>
              </a:rPr>
              <a:t>Best Practices for Cypress Testing</a:t>
            </a:r>
          </a:p>
        </p:txBody>
      </p:sp>
      <p:sp>
        <p:nvSpPr>
          <p:cNvPr id="8" name="TextBox 8"/>
          <p:cNvSpPr txBox="1"/>
          <p:nvPr/>
        </p:nvSpPr>
        <p:spPr>
          <a:xfrm>
            <a:off x="5967134" y="4827344"/>
            <a:ext cx="10402601" cy="1726565"/>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Writing maintainable tests Ensuring tests are clear, concise, and focused on specific functionality enhances long-term maintainability Employing clean syntax and proper assertions will result in robust tests that can adapt to code changes without extensive rewrites.</a:t>
            </a:r>
          </a:p>
        </p:txBody>
      </p:sp>
      <p:sp>
        <p:nvSpPr>
          <p:cNvPr id="9" name="TextBox 9"/>
          <p:cNvSpPr txBox="1"/>
          <p:nvPr/>
        </p:nvSpPr>
        <p:spPr>
          <a:xfrm>
            <a:off x="5967134" y="7351395"/>
            <a:ext cx="11491328" cy="1906905"/>
          </a:xfrm>
          <a:prstGeom prst="rect">
            <a:avLst/>
          </a:prstGeom>
        </p:spPr>
        <p:txBody>
          <a:bodyPr lIns="0" tIns="0" rIns="0" bIns="0" rtlCol="0" anchor="t">
            <a:spAutoFit/>
          </a:bodyPr>
          <a:lstStyle/>
          <a:p>
            <a:pPr algn="just">
              <a:lnSpc>
                <a:spcPts val="3839"/>
              </a:lnSpc>
            </a:pPr>
            <a:r>
              <a:rPr lang="en-US" sz="2399">
                <a:solidFill>
                  <a:srgbClr val="4D4D4D"/>
                </a:solidFill>
                <a:latin typeface="Canva Sans"/>
                <a:ea typeface="Canva Sans"/>
                <a:cs typeface="Canva Sans"/>
                <a:sym typeface="Canva Sans"/>
              </a:rPr>
              <a:t>Using custom commands and plugins Leveraging Cypress commands and plugins can simplify complex testing tasks, making tests more readable and reducing code duplication. By encapsulating common logic and utilities, teams can enhance efficiency and code cleanliness.</a:t>
            </a:r>
          </a:p>
        </p:txBody>
      </p:sp>
      <p:sp>
        <p:nvSpPr>
          <p:cNvPr id="10" name="TextBox 10"/>
          <p:cNvSpPr txBox="1"/>
          <p:nvPr/>
        </p:nvSpPr>
        <p:spPr>
          <a:xfrm>
            <a:off x="5967134" y="1898717"/>
            <a:ext cx="9879386" cy="2164715"/>
          </a:xfrm>
          <a:prstGeom prst="rect">
            <a:avLst/>
          </a:prstGeom>
        </p:spPr>
        <p:txBody>
          <a:bodyPr lIns="0" tIns="0" rIns="0" bIns="0" rtlCol="0" anchor="t">
            <a:spAutoFit/>
          </a:bodyPr>
          <a:lstStyle/>
          <a:p>
            <a:pPr algn="just">
              <a:lnSpc>
                <a:spcPts val="3519"/>
              </a:lnSpc>
            </a:pPr>
            <a:r>
              <a:rPr lang="en-US" sz="2199">
                <a:solidFill>
                  <a:srgbClr val="4D4D4D"/>
                </a:solidFill>
                <a:latin typeface="Canva Sans"/>
                <a:ea typeface="Canva Sans"/>
                <a:cs typeface="Canva Sans"/>
                <a:sym typeface="Canva Sans"/>
              </a:rPr>
              <a:t>Organizing test files and folders A logical structure for test files promotes clarity and makes it easier to locate and maintain tests. Utilizing a consistent naming convention and separating tests based on functionality or feature areas can significantly improve overall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75935" y="6708873"/>
            <a:ext cx="2812065" cy="6059040"/>
            <a:chOff x="0" y="0"/>
            <a:chExt cx="740626" cy="1595797"/>
          </a:xfrm>
        </p:grpSpPr>
        <p:sp>
          <p:nvSpPr>
            <p:cNvPr id="3" name="Freeform 3"/>
            <p:cNvSpPr/>
            <p:nvPr/>
          </p:nvSpPr>
          <p:spPr>
            <a:xfrm>
              <a:off x="0" y="0"/>
              <a:ext cx="740626" cy="1595797"/>
            </a:xfrm>
            <a:custGeom>
              <a:avLst/>
              <a:gdLst/>
              <a:ahLst/>
              <a:cxnLst/>
              <a:rect l="l" t="t" r="r" b="b"/>
              <a:pathLst>
                <a:path w="740626" h="1595797">
                  <a:moveTo>
                    <a:pt x="0" y="0"/>
                  </a:moveTo>
                  <a:lnTo>
                    <a:pt x="740626" y="0"/>
                  </a:lnTo>
                  <a:lnTo>
                    <a:pt x="740626" y="1595797"/>
                  </a:lnTo>
                  <a:lnTo>
                    <a:pt x="0" y="1595797"/>
                  </a:lnTo>
                  <a:close/>
                </a:path>
              </a:pathLst>
            </a:custGeom>
            <a:solidFill>
              <a:srgbClr val="D9B8FF"/>
            </a:solidFill>
          </p:spPr>
        </p:sp>
        <p:sp>
          <p:nvSpPr>
            <p:cNvPr id="4" name="TextBox 4"/>
            <p:cNvSpPr txBox="1"/>
            <p:nvPr/>
          </p:nvSpPr>
          <p:spPr>
            <a:xfrm>
              <a:off x="0" y="-38100"/>
              <a:ext cx="740626" cy="16338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14350" y="2252181"/>
            <a:ext cx="3086100" cy="6208179"/>
            <a:chOff x="0" y="0"/>
            <a:chExt cx="812800" cy="1635076"/>
          </a:xfrm>
        </p:grpSpPr>
        <p:sp>
          <p:nvSpPr>
            <p:cNvPr id="6" name="Freeform 6"/>
            <p:cNvSpPr/>
            <p:nvPr/>
          </p:nvSpPr>
          <p:spPr>
            <a:xfrm>
              <a:off x="0" y="0"/>
              <a:ext cx="812800" cy="1635076"/>
            </a:xfrm>
            <a:custGeom>
              <a:avLst/>
              <a:gdLst/>
              <a:ahLst/>
              <a:cxnLst/>
              <a:rect l="l" t="t" r="r" b="b"/>
              <a:pathLst>
                <a:path w="812800" h="1635076">
                  <a:moveTo>
                    <a:pt x="0" y="0"/>
                  </a:moveTo>
                  <a:lnTo>
                    <a:pt x="812800" y="0"/>
                  </a:lnTo>
                  <a:lnTo>
                    <a:pt x="812800" y="1635076"/>
                  </a:lnTo>
                  <a:lnTo>
                    <a:pt x="0" y="1635076"/>
                  </a:lnTo>
                  <a:close/>
                </a:path>
              </a:pathLst>
            </a:custGeom>
            <a:solidFill>
              <a:srgbClr val="F9ECB8"/>
            </a:solidFill>
          </p:spPr>
        </p:sp>
        <p:sp>
          <p:nvSpPr>
            <p:cNvPr id="7" name="TextBox 7"/>
            <p:cNvSpPr txBox="1"/>
            <p:nvPr/>
          </p:nvSpPr>
          <p:spPr>
            <a:xfrm>
              <a:off x="0" y="-38100"/>
              <a:ext cx="812800" cy="16731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314080" y="713430"/>
            <a:ext cx="13128109" cy="580376"/>
          </a:xfrm>
          <a:prstGeom prst="rect">
            <a:avLst/>
          </a:prstGeom>
        </p:spPr>
        <p:txBody>
          <a:bodyPr lIns="0" tIns="0" rIns="0" bIns="0" rtlCol="0" anchor="t">
            <a:spAutoFit/>
          </a:bodyPr>
          <a:lstStyle/>
          <a:p>
            <a:pPr algn="ctr">
              <a:lnSpc>
                <a:spcPts val="4760"/>
              </a:lnSpc>
            </a:pPr>
            <a:r>
              <a:rPr lang="en-US" sz="3400" b="1" spc="666">
                <a:solidFill>
                  <a:srgbClr val="4D4D4D"/>
                </a:solidFill>
                <a:latin typeface="Canva Sans Bold"/>
                <a:ea typeface="Canva Sans Bold"/>
                <a:cs typeface="Canva Sans Bold"/>
                <a:sym typeface="Canva Sans Bold"/>
              </a:rPr>
              <a:t>Future of Cypress and Testing Frameworks</a:t>
            </a:r>
          </a:p>
        </p:txBody>
      </p:sp>
      <p:sp>
        <p:nvSpPr>
          <p:cNvPr id="9" name="TextBox 9"/>
          <p:cNvSpPr txBox="1"/>
          <p:nvPr/>
        </p:nvSpPr>
        <p:spPr>
          <a:xfrm>
            <a:off x="4117320" y="2656026"/>
            <a:ext cx="6043565"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The Cypress team is actively working on new features that include better support for mobile and cross-browser testing, as well as enhanced dashboard capabilities. These updates will broaden the applicability of Cypress across various platforms,</a:t>
            </a:r>
          </a:p>
        </p:txBody>
      </p:sp>
      <p:sp>
        <p:nvSpPr>
          <p:cNvPr id="10" name="TextBox 10"/>
          <p:cNvSpPr txBox="1"/>
          <p:nvPr/>
        </p:nvSpPr>
        <p:spPr>
          <a:xfrm>
            <a:off x="4070267" y="2204556"/>
            <a:ext cx="6281292"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Upcoming features and enhancements</a:t>
            </a:r>
          </a:p>
        </p:txBody>
      </p:sp>
      <p:sp>
        <p:nvSpPr>
          <p:cNvPr id="11" name="TextBox 11"/>
          <p:cNvSpPr txBox="1"/>
          <p:nvPr/>
        </p:nvSpPr>
        <p:spPr>
          <a:xfrm>
            <a:off x="11015328" y="4722964"/>
            <a:ext cx="5626003"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Cypress is strategically positioned to adapt to the shifting paradigms in software testing. Its philosophy of developer-first testing aligns with the growing emphasis on continuous delivery and DevOps practices in modern development environments</a:t>
            </a:r>
          </a:p>
        </p:txBody>
      </p:sp>
      <p:sp>
        <p:nvSpPr>
          <p:cNvPr id="12" name="TextBox 12"/>
          <p:cNvSpPr txBox="1"/>
          <p:nvPr/>
        </p:nvSpPr>
        <p:spPr>
          <a:xfrm>
            <a:off x="11240838" y="4358756"/>
            <a:ext cx="6018462"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Cypress's role in the evolving landscape</a:t>
            </a:r>
          </a:p>
        </p:txBody>
      </p:sp>
      <p:sp>
        <p:nvSpPr>
          <p:cNvPr id="13" name="TextBox 13"/>
          <p:cNvSpPr txBox="1"/>
          <p:nvPr/>
        </p:nvSpPr>
        <p:spPr>
          <a:xfrm>
            <a:off x="4023214" y="7472713"/>
            <a:ext cx="5940731" cy="2265681"/>
          </a:xfrm>
          <a:prstGeom prst="rect">
            <a:avLst/>
          </a:prstGeom>
        </p:spPr>
        <p:txBody>
          <a:bodyPr lIns="0" tIns="0" rIns="0" bIns="0" rtlCol="0" anchor="t">
            <a:spAutoFit/>
          </a:bodyPr>
          <a:lstStyle/>
          <a:p>
            <a:pPr algn="just">
              <a:lnSpc>
                <a:spcPts val="3039"/>
              </a:lnSpc>
            </a:pPr>
            <a:r>
              <a:rPr lang="en-US" sz="1899">
                <a:solidFill>
                  <a:srgbClr val="4D4D4D"/>
                </a:solidFill>
                <a:latin typeface="Canva Sans"/>
                <a:ea typeface="Canva Sans"/>
                <a:cs typeface="Canva Sans"/>
                <a:sym typeface="Canva Sans"/>
              </a:rPr>
              <a:t>As testing continues to evolve, the integration of artificial intelligence and machine learning is becoming prominent. Future frameworks including Cypress, are expected to incorporate intelligent testing strategies that will improve automation efficiency and accuracy</a:t>
            </a:r>
          </a:p>
        </p:txBody>
      </p:sp>
      <p:sp>
        <p:nvSpPr>
          <p:cNvPr id="14" name="TextBox 14"/>
          <p:cNvSpPr txBox="1"/>
          <p:nvPr/>
        </p:nvSpPr>
        <p:spPr>
          <a:xfrm>
            <a:off x="4023214" y="7056803"/>
            <a:ext cx="5056766" cy="389240"/>
          </a:xfrm>
          <a:prstGeom prst="rect">
            <a:avLst/>
          </a:prstGeom>
        </p:spPr>
        <p:txBody>
          <a:bodyPr lIns="0" tIns="0" rIns="0" bIns="0" rtlCol="0" anchor="t">
            <a:spAutoFit/>
          </a:bodyPr>
          <a:lstStyle/>
          <a:p>
            <a:pPr algn="l">
              <a:lnSpc>
                <a:spcPts val="3220"/>
              </a:lnSpc>
            </a:pPr>
            <a:r>
              <a:rPr lang="en-US" sz="2300" b="1">
                <a:solidFill>
                  <a:srgbClr val="555555"/>
                </a:solidFill>
                <a:latin typeface="Canva Sans Bold"/>
                <a:ea typeface="Canva Sans Bold"/>
                <a:cs typeface="Canva Sans Bold"/>
                <a:sym typeface="Canva Sans Bold"/>
              </a:rPr>
              <a:t>Trends in testing frameworks</a:t>
            </a:r>
          </a:p>
        </p:txBody>
      </p:sp>
      <p:sp>
        <p:nvSpPr>
          <p:cNvPr id="15" name="TextBox 15"/>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08</a:t>
            </a:r>
          </a:p>
        </p:txBody>
      </p:sp>
      <p:sp>
        <p:nvSpPr>
          <p:cNvPr id="16" name="TextBox 16"/>
          <p:cNvSpPr txBox="1"/>
          <p:nvPr/>
        </p:nvSpPr>
        <p:spPr>
          <a:xfrm>
            <a:off x="5260834" y="1370006"/>
            <a:ext cx="7766332" cy="372730"/>
          </a:xfrm>
          <a:prstGeom prst="rect">
            <a:avLst/>
          </a:prstGeom>
        </p:spPr>
        <p:txBody>
          <a:bodyPr lIns="0" tIns="0" rIns="0" bIns="0" rtlCol="0" anchor="t">
            <a:spAutoFit/>
          </a:bodyPr>
          <a:lstStyle/>
          <a:p>
            <a:pPr algn="l">
              <a:lnSpc>
                <a:spcPts val="3080"/>
              </a:lnSpc>
            </a:pPr>
            <a:r>
              <a:rPr lang="en-US" sz="2200" b="1">
                <a:solidFill>
                  <a:srgbClr val="555555"/>
                </a:solidFill>
                <a:latin typeface="Canva Sans Bold"/>
                <a:ea typeface="Canva Sans Bold"/>
                <a:cs typeface="Canva Sans Bold"/>
                <a:sym typeface="Canva Sans Bold"/>
              </a:rPr>
              <a:t>Innovation on the Horizon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105216" y="6484638"/>
            <a:ext cx="3182784" cy="6059040"/>
            <a:chOff x="0" y="0"/>
            <a:chExt cx="838264" cy="1595797"/>
          </a:xfrm>
        </p:grpSpPr>
        <p:sp>
          <p:nvSpPr>
            <p:cNvPr id="3" name="Freeform 3"/>
            <p:cNvSpPr/>
            <p:nvPr/>
          </p:nvSpPr>
          <p:spPr>
            <a:xfrm>
              <a:off x="0" y="0"/>
              <a:ext cx="838264" cy="1595797"/>
            </a:xfrm>
            <a:custGeom>
              <a:avLst/>
              <a:gdLst/>
              <a:ahLst/>
              <a:cxnLst/>
              <a:rect l="l" t="t" r="r" b="b"/>
              <a:pathLst>
                <a:path w="838264" h="1595797">
                  <a:moveTo>
                    <a:pt x="0" y="0"/>
                  </a:moveTo>
                  <a:lnTo>
                    <a:pt x="838264" y="0"/>
                  </a:lnTo>
                  <a:lnTo>
                    <a:pt x="838264" y="1595797"/>
                  </a:lnTo>
                  <a:lnTo>
                    <a:pt x="0" y="1595797"/>
                  </a:lnTo>
                  <a:close/>
                </a:path>
              </a:pathLst>
            </a:custGeom>
            <a:solidFill>
              <a:srgbClr val="FFC2CA"/>
            </a:solidFill>
          </p:spPr>
        </p:sp>
        <p:sp>
          <p:nvSpPr>
            <p:cNvPr id="4" name="TextBox 4"/>
            <p:cNvSpPr txBox="1"/>
            <p:nvPr/>
          </p:nvSpPr>
          <p:spPr>
            <a:xfrm>
              <a:off x="0" y="-38100"/>
              <a:ext cx="838264" cy="16338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600950" y="-371863"/>
            <a:ext cx="3086100" cy="6208179"/>
            <a:chOff x="0" y="0"/>
            <a:chExt cx="812800" cy="1635076"/>
          </a:xfrm>
        </p:grpSpPr>
        <p:sp>
          <p:nvSpPr>
            <p:cNvPr id="6" name="Freeform 6"/>
            <p:cNvSpPr/>
            <p:nvPr/>
          </p:nvSpPr>
          <p:spPr>
            <a:xfrm>
              <a:off x="0" y="0"/>
              <a:ext cx="812800" cy="1635076"/>
            </a:xfrm>
            <a:custGeom>
              <a:avLst/>
              <a:gdLst/>
              <a:ahLst/>
              <a:cxnLst/>
              <a:rect l="l" t="t" r="r" b="b"/>
              <a:pathLst>
                <a:path w="812800" h="1635076">
                  <a:moveTo>
                    <a:pt x="0" y="0"/>
                  </a:moveTo>
                  <a:lnTo>
                    <a:pt x="812800" y="0"/>
                  </a:lnTo>
                  <a:lnTo>
                    <a:pt x="812800" y="1635076"/>
                  </a:lnTo>
                  <a:lnTo>
                    <a:pt x="0" y="1635076"/>
                  </a:lnTo>
                  <a:close/>
                </a:path>
              </a:pathLst>
            </a:custGeom>
            <a:solidFill>
              <a:srgbClr val="F9ECB8"/>
            </a:solidFill>
          </p:spPr>
        </p:sp>
        <p:sp>
          <p:nvSpPr>
            <p:cNvPr id="7" name="TextBox 7"/>
            <p:cNvSpPr txBox="1"/>
            <p:nvPr/>
          </p:nvSpPr>
          <p:spPr>
            <a:xfrm>
              <a:off x="0" y="-38100"/>
              <a:ext cx="812800" cy="16731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808980" y="713430"/>
            <a:ext cx="13128109" cy="580376"/>
          </a:xfrm>
          <a:prstGeom prst="rect">
            <a:avLst/>
          </a:prstGeom>
        </p:spPr>
        <p:txBody>
          <a:bodyPr lIns="0" tIns="0" rIns="0" bIns="0" rtlCol="0" anchor="t">
            <a:spAutoFit/>
          </a:bodyPr>
          <a:lstStyle/>
          <a:p>
            <a:pPr algn="ctr">
              <a:lnSpc>
                <a:spcPts val="4760"/>
              </a:lnSpc>
            </a:pPr>
            <a:r>
              <a:rPr lang="en-US" sz="3400" b="1" spc="666">
                <a:solidFill>
                  <a:srgbClr val="4D4D4D"/>
                </a:solidFill>
                <a:latin typeface="Canva Sans Bold"/>
                <a:ea typeface="Canva Sans Bold"/>
                <a:cs typeface="Canva Sans Bold"/>
                <a:sym typeface="Canva Sans Bold"/>
              </a:rPr>
              <a:t>Conclusion and Key Takeaways</a:t>
            </a:r>
          </a:p>
        </p:txBody>
      </p:sp>
      <p:sp>
        <p:nvSpPr>
          <p:cNvPr id="9" name="TextBox 9"/>
          <p:cNvSpPr txBox="1"/>
          <p:nvPr/>
        </p:nvSpPr>
        <p:spPr>
          <a:xfrm>
            <a:off x="683606" y="2559049"/>
            <a:ext cx="6043565" cy="2903221"/>
          </a:xfrm>
          <a:prstGeom prst="rect">
            <a:avLst/>
          </a:prstGeom>
        </p:spPr>
        <p:txBody>
          <a:bodyPr lIns="0" tIns="0" rIns="0" bIns="0" rtlCol="0" anchor="t">
            <a:spAutoFit/>
          </a:bodyPr>
          <a:lstStyle/>
          <a:p>
            <a:pPr algn="just">
              <a:lnSpc>
                <a:spcPts val="3359"/>
              </a:lnSpc>
            </a:pPr>
            <a:r>
              <a:rPr lang="en-US" sz="2099">
                <a:solidFill>
                  <a:srgbClr val="4D4D4D"/>
                </a:solidFill>
                <a:latin typeface="Canva Sans"/>
                <a:ea typeface="Canva Sans"/>
                <a:cs typeface="Canva Sans"/>
                <a:sym typeface="Canva Sans"/>
              </a:rPr>
              <a:t>Summary of Cypress's strengths and weaknesses Cypress shines in its simplicity, speed, and intuitive setup, making it a preferred choice for many developers. However, its browser-centric approach and challenges in large-scale applications should be taken into account.</a:t>
            </a:r>
          </a:p>
        </p:txBody>
      </p:sp>
      <p:sp>
        <p:nvSpPr>
          <p:cNvPr id="10" name="TextBox 10"/>
          <p:cNvSpPr txBox="1"/>
          <p:nvPr/>
        </p:nvSpPr>
        <p:spPr>
          <a:xfrm>
            <a:off x="11987014" y="2768599"/>
            <a:ext cx="5626003" cy="2484121"/>
          </a:xfrm>
          <a:prstGeom prst="rect">
            <a:avLst/>
          </a:prstGeom>
        </p:spPr>
        <p:txBody>
          <a:bodyPr lIns="0" tIns="0" rIns="0" bIns="0" rtlCol="0" anchor="t">
            <a:spAutoFit/>
          </a:bodyPr>
          <a:lstStyle/>
          <a:p>
            <a:pPr algn="just">
              <a:lnSpc>
                <a:spcPts val="3359"/>
              </a:lnSpc>
            </a:pPr>
            <a:r>
              <a:rPr lang="en-US" sz="2099">
                <a:solidFill>
                  <a:srgbClr val="4D4D4D"/>
                </a:solidFill>
                <a:latin typeface="Canva Sans"/>
                <a:ea typeface="Canva Sans"/>
                <a:cs typeface="Canva Sans"/>
                <a:sym typeface="Canva Sans"/>
              </a:rPr>
              <a:t> Encouragement to explore Cypress further As the landscape of web testing evolves, so does Cypress. Developers and teams are encouraged to actively experiment with its features, engaging with the community to unlock its full potential.</a:t>
            </a:r>
          </a:p>
        </p:txBody>
      </p:sp>
      <p:sp>
        <p:nvSpPr>
          <p:cNvPr id="11" name="TextBox 11"/>
          <p:cNvSpPr txBox="1"/>
          <p:nvPr/>
        </p:nvSpPr>
        <p:spPr>
          <a:xfrm>
            <a:off x="5351439" y="7193279"/>
            <a:ext cx="7585121" cy="2065021"/>
          </a:xfrm>
          <a:prstGeom prst="rect">
            <a:avLst/>
          </a:prstGeom>
        </p:spPr>
        <p:txBody>
          <a:bodyPr lIns="0" tIns="0" rIns="0" bIns="0" rtlCol="0" anchor="t">
            <a:spAutoFit/>
          </a:bodyPr>
          <a:lstStyle/>
          <a:p>
            <a:pPr algn="just">
              <a:lnSpc>
                <a:spcPts val="3359"/>
              </a:lnSpc>
            </a:pPr>
            <a:r>
              <a:rPr lang="en-US" sz="2099">
                <a:solidFill>
                  <a:srgbClr val="4D4D4D"/>
                </a:solidFill>
                <a:latin typeface="Canva Sans"/>
                <a:ea typeface="Canva Sans"/>
                <a:cs typeface="Canva Sans"/>
                <a:sym typeface="Canva Sans"/>
              </a:rPr>
              <a:t> Final thoughts on implementation Implementing Cypress effectively requires understanding its ecosystem and embracing best practices Equipping teams with proper training and resources will ensure a smoother adoption process</a:t>
            </a:r>
          </a:p>
        </p:txBody>
      </p:sp>
      <p:sp>
        <p:nvSpPr>
          <p:cNvPr id="12" name="TextBox 12"/>
          <p:cNvSpPr txBox="1"/>
          <p:nvPr/>
        </p:nvSpPr>
        <p:spPr>
          <a:xfrm>
            <a:off x="16438487" y="544519"/>
            <a:ext cx="1641626" cy="863587"/>
          </a:xfrm>
          <a:prstGeom prst="rect">
            <a:avLst/>
          </a:prstGeom>
        </p:spPr>
        <p:txBody>
          <a:bodyPr lIns="0" tIns="0" rIns="0" bIns="0" rtlCol="0" anchor="t">
            <a:spAutoFit/>
          </a:bodyPr>
          <a:lstStyle/>
          <a:p>
            <a:pPr algn="ctr">
              <a:lnSpc>
                <a:spcPts val="7000"/>
              </a:lnSpc>
            </a:pPr>
            <a:r>
              <a:rPr lang="en-US" sz="5000" b="1">
                <a:solidFill>
                  <a:srgbClr val="2E2E2E"/>
                </a:solidFill>
                <a:latin typeface="Canva Sans Bold"/>
                <a:ea typeface="Canva Sans Bold"/>
                <a:cs typeface="Canva Sans Bold"/>
                <a:sym typeface="Canva Sans Bold"/>
              </a:rPr>
              <a:t>09</a:t>
            </a:r>
          </a:p>
        </p:txBody>
      </p:sp>
      <p:sp>
        <p:nvSpPr>
          <p:cNvPr id="13" name="TextBox 13"/>
          <p:cNvSpPr txBox="1"/>
          <p:nvPr/>
        </p:nvSpPr>
        <p:spPr>
          <a:xfrm>
            <a:off x="6080779" y="1370006"/>
            <a:ext cx="7766332" cy="372730"/>
          </a:xfrm>
          <a:prstGeom prst="rect">
            <a:avLst/>
          </a:prstGeom>
        </p:spPr>
        <p:txBody>
          <a:bodyPr lIns="0" tIns="0" rIns="0" bIns="0" rtlCol="0" anchor="t">
            <a:spAutoFit/>
          </a:bodyPr>
          <a:lstStyle/>
          <a:p>
            <a:pPr algn="l">
              <a:lnSpc>
                <a:spcPts val="3080"/>
              </a:lnSpc>
            </a:pPr>
            <a:r>
              <a:rPr lang="en-US" sz="2200" b="1">
                <a:solidFill>
                  <a:srgbClr val="555555"/>
                </a:solidFill>
                <a:latin typeface="Canva Sans Bold"/>
                <a:ea typeface="Canva Sans Bold"/>
                <a:cs typeface="Canva Sans Bold"/>
                <a:sym typeface="Canva Sans Bold"/>
              </a:rPr>
              <a:t>Summarizing the Cypress Experience</a:t>
            </a:r>
          </a:p>
        </p:txBody>
      </p:sp>
      <p:grpSp>
        <p:nvGrpSpPr>
          <p:cNvPr id="14" name="Group 14"/>
          <p:cNvGrpSpPr/>
          <p:nvPr/>
        </p:nvGrpSpPr>
        <p:grpSpPr>
          <a:xfrm>
            <a:off x="0" y="6484638"/>
            <a:ext cx="3185790" cy="6059040"/>
            <a:chOff x="0" y="0"/>
            <a:chExt cx="839056" cy="1595797"/>
          </a:xfrm>
        </p:grpSpPr>
        <p:sp>
          <p:nvSpPr>
            <p:cNvPr id="15" name="Freeform 15"/>
            <p:cNvSpPr/>
            <p:nvPr/>
          </p:nvSpPr>
          <p:spPr>
            <a:xfrm>
              <a:off x="0" y="0"/>
              <a:ext cx="839056" cy="1595797"/>
            </a:xfrm>
            <a:custGeom>
              <a:avLst/>
              <a:gdLst/>
              <a:ahLst/>
              <a:cxnLst/>
              <a:rect l="l" t="t" r="r" b="b"/>
              <a:pathLst>
                <a:path w="839056" h="1595797">
                  <a:moveTo>
                    <a:pt x="0" y="0"/>
                  </a:moveTo>
                  <a:lnTo>
                    <a:pt x="839056" y="0"/>
                  </a:lnTo>
                  <a:lnTo>
                    <a:pt x="839056" y="1595797"/>
                  </a:lnTo>
                  <a:lnTo>
                    <a:pt x="0" y="1595797"/>
                  </a:lnTo>
                  <a:close/>
                </a:path>
              </a:pathLst>
            </a:custGeom>
            <a:solidFill>
              <a:srgbClr val="FFC2CA"/>
            </a:solidFill>
          </p:spPr>
        </p:sp>
        <p:sp>
          <p:nvSpPr>
            <p:cNvPr id="16" name="TextBox 16"/>
            <p:cNvSpPr txBox="1"/>
            <p:nvPr/>
          </p:nvSpPr>
          <p:spPr>
            <a:xfrm>
              <a:off x="0" y="-38100"/>
              <a:ext cx="839056" cy="1633897"/>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Custom</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Business Presentation</dc:title>
  <cp:lastModifiedBy>tafese gechera</cp:lastModifiedBy>
  <cp:revision>2</cp:revision>
  <dcterms:created xsi:type="dcterms:W3CDTF">2006-08-16T00:00:00Z</dcterms:created>
  <dcterms:modified xsi:type="dcterms:W3CDTF">2025-06-21T07:32:11Z</dcterms:modified>
  <dc:identifier>DAGqbGoFS_8</dc:identifier>
</cp:coreProperties>
</file>