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FR" sz="4400" spc="-1" strike="noStrike">
                <a:latin typeface="Arial"/>
              </a:rPr>
              <a:t>Cliquez pour déplacer la diapo</a:t>
            </a:r>
            <a:endParaRPr b="0" lang="fr-FR" sz="4400" spc="-1" strike="noStrike">
              <a:latin typeface="Arial"/>
            </a:endParaRPr>
          </a:p>
        </p:txBody>
      </p:sp>
      <p:sp>
        <p:nvSpPr>
          <p:cNvPr id="82"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83"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84"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85"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8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1DF6C9B-334B-4A37-8CD6-4B661DA70F01}"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9706DE9E-D9B1-4D17-83C2-C0453E7D15D5}"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192" name="PlaceHolder 2"/>
          <p:cNvSpPr>
            <a:spLocks noGrp="1"/>
          </p:cNvSpPr>
          <p:nvPr>
            <p:ph type="sldImg"/>
          </p:nvPr>
        </p:nvSpPr>
        <p:spPr>
          <a:xfrm>
            <a:off x="1107000" y="812520"/>
            <a:ext cx="5340240" cy="4003920"/>
          </a:xfrm>
          <a:prstGeom prst="rect">
            <a:avLst/>
          </a:prstGeom>
        </p:spPr>
      </p:sp>
      <p:sp>
        <p:nvSpPr>
          <p:cNvPr id="193" name="PlaceHolder 3"/>
          <p:cNvSpPr>
            <a:spLocks noGrp="1"/>
          </p:cNvSpPr>
          <p:nvPr>
            <p:ph type="body"/>
          </p:nvPr>
        </p:nvSpPr>
        <p:spPr>
          <a:xfrm>
            <a:off x="756000" y="5078520"/>
            <a:ext cx="6042600" cy="4806000"/>
          </a:xfrm>
          <a:prstGeom prst="rect">
            <a:avLst/>
          </a:prstGeom>
        </p:spPr>
        <p:txBody>
          <a:bodyPr lIns="0" rIns="0" tIns="0" bIns="0">
            <a:noAutofit/>
          </a:bodyPr>
          <a:p>
            <a:endParaRPr b="0" lang="fr-FR"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07F940FF-ACD3-40C9-915E-2B94FB27AF63}"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19" name="PlaceHolder 2"/>
          <p:cNvSpPr>
            <a:spLocks noGrp="1"/>
          </p:cNvSpPr>
          <p:nvPr>
            <p:ph type="sldImg"/>
          </p:nvPr>
        </p:nvSpPr>
        <p:spPr>
          <a:xfrm>
            <a:off x="1106640" y="812880"/>
            <a:ext cx="5340240" cy="4003560"/>
          </a:xfrm>
          <a:prstGeom prst="rect">
            <a:avLst/>
          </a:prstGeom>
        </p:spPr>
      </p:sp>
      <p:sp>
        <p:nvSpPr>
          <p:cNvPr id="220"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169B36EC-0A1D-4037-B92C-EB1724EF69E6}"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22" name="PlaceHolder 2"/>
          <p:cNvSpPr>
            <a:spLocks noGrp="1"/>
          </p:cNvSpPr>
          <p:nvPr>
            <p:ph type="sldImg"/>
          </p:nvPr>
        </p:nvSpPr>
        <p:spPr>
          <a:xfrm>
            <a:off x="1106640" y="812880"/>
            <a:ext cx="5340240" cy="4003560"/>
          </a:xfrm>
          <a:prstGeom prst="rect">
            <a:avLst/>
          </a:prstGeom>
        </p:spPr>
      </p:sp>
      <p:sp>
        <p:nvSpPr>
          <p:cNvPr id="223"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EFCADC35-0A9D-4E20-B322-0C1E74CD02F3}"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25" name="PlaceHolder 2"/>
          <p:cNvSpPr>
            <a:spLocks noGrp="1"/>
          </p:cNvSpPr>
          <p:nvPr>
            <p:ph type="sldImg"/>
          </p:nvPr>
        </p:nvSpPr>
        <p:spPr>
          <a:xfrm>
            <a:off x="1106640" y="812880"/>
            <a:ext cx="5340240" cy="4003560"/>
          </a:xfrm>
          <a:prstGeom prst="rect">
            <a:avLst/>
          </a:prstGeom>
        </p:spPr>
      </p:sp>
      <p:sp>
        <p:nvSpPr>
          <p:cNvPr id="226"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1852D7C0-7AD7-4971-977F-648A6A8FAAC9}"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28" name="PlaceHolder 2"/>
          <p:cNvSpPr>
            <a:spLocks noGrp="1"/>
          </p:cNvSpPr>
          <p:nvPr>
            <p:ph type="sldImg"/>
          </p:nvPr>
        </p:nvSpPr>
        <p:spPr>
          <a:xfrm>
            <a:off x="1106640" y="812880"/>
            <a:ext cx="5340240" cy="4003560"/>
          </a:xfrm>
          <a:prstGeom prst="rect">
            <a:avLst/>
          </a:prstGeom>
        </p:spPr>
      </p:sp>
      <p:sp>
        <p:nvSpPr>
          <p:cNvPr id="229"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92FAEF8C-0D04-4D52-A4A8-9B36C2A76C4E}"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31" name="PlaceHolder 2"/>
          <p:cNvSpPr>
            <a:spLocks noGrp="1"/>
          </p:cNvSpPr>
          <p:nvPr>
            <p:ph type="sldImg"/>
          </p:nvPr>
        </p:nvSpPr>
        <p:spPr>
          <a:xfrm>
            <a:off x="1106640" y="812880"/>
            <a:ext cx="5340240" cy="4003560"/>
          </a:xfrm>
          <a:prstGeom prst="rect">
            <a:avLst/>
          </a:prstGeom>
        </p:spPr>
      </p:sp>
      <p:sp>
        <p:nvSpPr>
          <p:cNvPr id="232"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1C1AA4B1-55DF-4CE0-B564-2018E2CC69BF}"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34" name="PlaceHolder 2"/>
          <p:cNvSpPr>
            <a:spLocks noGrp="1"/>
          </p:cNvSpPr>
          <p:nvPr>
            <p:ph type="sldImg"/>
          </p:nvPr>
        </p:nvSpPr>
        <p:spPr>
          <a:xfrm>
            <a:off x="1106640" y="812880"/>
            <a:ext cx="5340240" cy="4003560"/>
          </a:xfrm>
          <a:prstGeom prst="rect">
            <a:avLst/>
          </a:prstGeom>
        </p:spPr>
      </p:sp>
      <p:sp>
        <p:nvSpPr>
          <p:cNvPr id="235"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70C70DC7-C377-4FE0-A30D-3B91D88E7887}"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37" name="PlaceHolder 2"/>
          <p:cNvSpPr>
            <a:spLocks noGrp="1"/>
          </p:cNvSpPr>
          <p:nvPr>
            <p:ph type="sldImg"/>
          </p:nvPr>
        </p:nvSpPr>
        <p:spPr>
          <a:xfrm>
            <a:off x="1106640" y="812880"/>
            <a:ext cx="5340240" cy="4003560"/>
          </a:xfrm>
          <a:prstGeom prst="rect">
            <a:avLst/>
          </a:prstGeom>
        </p:spPr>
      </p:sp>
      <p:sp>
        <p:nvSpPr>
          <p:cNvPr id="238"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92EEAAAD-9D06-46EE-817F-CB98BFA48E2C}"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40" name="PlaceHolder 2"/>
          <p:cNvSpPr>
            <a:spLocks noGrp="1"/>
          </p:cNvSpPr>
          <p:nvPr>
            <p:ph type="sldImg"/>
          </p:nvPr>
        </p:nvSpPr>
        <p:spPr>
          <a:xfrm>
            <a:off x="1106640" y="812880"/>
            <a:ext cx="5340240" cy="4003560"/>
          </a:xfrm>
          <a:prstGeom prst="rect">
            <a:avLst/>
          </a:prstGeom>
        </p:spPr>
      </p:sp>
      <p:sp>
        <p:nvSpPr>
          <p:cNvPr id="241"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E12D4AFC-25A0-48A7-9F8B-D520D3260EB8}"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43" name="PlaceHolder 2"/>
          <p:cNvSpPr>
            <a:spLocks noGrp="1"/>
          </p:cNvSpPr>
          <p:nvPr>
            <p:ph type="sldImg"/>
          </p:nvPr>
        </p:nvSpPr>
        <p:spPr>
          <a:xfrm>
            <a:off x="1106640" y="812880"/>
            <a:ext cx="5340240" cy="4003560"/>
          </a:xfrm>
          <a:prstGeom prst="rect">
            <a:avLst/>
          </a:prstGeom>
        </p:spPr>
      </p:sp>
      <p:sp>
        <p:nvSpPr>
          <p:cNvPr id="244"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FFB05FB7-477F-4DC5-AD47-32847077398D}"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46" name="PlaceHolder 2"/>
          <p:cNvSpPr>
            <a:spLocks noGrp="1"/>
          </p:cNvSpPr>
          <p:nvPr>
            <p:ph type="sldImg"/>
          </p:nvPr>
        </p:nvSpPr>
        <p:spPr>
          <a:xfrm>
            <a:off x="1106640" y="812880"/>
            <a:ext cx="5340240" cy="4003560"/>
          </a:xfrm>
          <a:prstGeom prst="rect">
            <a:avLst/>
          </a:prstGeom>
        </p:spPr>
      </p:sp>
      <p:sp>
        <p:nvSpPr>
          <p:cNvPr id="247"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1585833E-6991-4032-AA4B-A312ED0C3595}"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195" name="PlaceHolder 2"/>
          <p:cNvSpPr>
            <a:spLocks noGrp="1"/>
          </p:cNvSpPr>
          <p:nvPr>
            <p:ph type="sldImg"/>
          </p:nvPr>
        </p:nvSpPr>
        <p:spPr>
          <a:xfrm>
            <a:off x="1106640" y="812880"/>
            <a:ext cx="5340240" cy="4003560"/>
          </a:xfrm>
          <a:prstGeom prst="rect">
            <a:avLst/>
          </a:prstGeom>
        </p:spPr>
      </p:sp>
      <p:sp>
        <p:nvSpPr>
          <p:cNvPr id="196"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B3F63076-04A6-4CB3-A2AE-5A68F133E943}"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49" name="PlaceHolder 2"/>
          <p:cNvSpPr>
            <a:spLocks noGrp="1"/>
          </p:cNvSpPr>
          <p:nvPr>
            <p:ph type="sldImg"/>
          </p:nvPr>
        </p:nvSpPr>
        <p:spPr>
          <a:xfrm>
            <a:off x="1106640" y="812880"/>
            <a:ext cx="5340240" cy="4003560"/>
          </a:xfrm>
          <a:prstGeom prst="rect">
            <a:avLst/>
          </a:prstGeom>
        </p:spPr>
      </p:sp>
      <p:sp>
        <p:nvSpPr>
          <p:cNvPr id="250"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07DC1AC3-F00E-400F-BFAC-40E5AA44CD76}"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52" name="PlaceHolder 2"/>
          <p:cNvSpPr>
            <a:spLocks noGrp="1"/>
          </p:cNvSpPr>
          <p:nvPr>
            <p:ph type="sldImg"/>
          </p:nvPr>
        </p:nvSpPr>
        <p:spPr>
          <a:xfrm>
            <a:off x="1106640" y="812880"/>
            <a:ext cx="5340240" cy="4003560"/>
          </a:xfrm>
          <a:prstGeom prst="rect">
            <a:avLst/>
          </a:prstGeom>
        </p:spPr>
      </p:sp>
      <p:sp>
        <p:nvSpPr>
          <p:cNvPr id="253"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61E43B78-B24D-494D-8D92-B37C63B1244E}"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55" name="PlaceHolder 2"/>
          <p:cNvSpPr>
            <a:spLocks noGrp="1"/>
          </p:cNvSpPr>
          <p:nvPr>
            <p:ph type="sldImg"/>
          </p:nvPr>
        </p:nvSpPr>
        <p:spPr>
          <a:xfrm>
            <a:off x="1106640" y="812880"/>
            <a:ext cx="5340240" cy="4003560"/>
          </a:xfrm>
          <a:prstGeom prst="rect">
            <a:avLst/>
          </a:prstGeom>
        </p:spPr>
      </p:sp>
      <p:sp>
        <p:nvSpPr>
          <p:cNvPr id="256"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929DE25E-8DF7-48A4-A4A1-AD15A460A9F9}"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58" name="PlaceHolder 2"/>
          <p:cNvSpPr>
            <a:spLocks noGrp="1"/>
          </p:cNvSpPr>
          <p:nvPr>
            <p:ph type="sldImg"/>
          </p:nvPr>
        </p:nvSpPr>
        <p:spPr>
          <a:xfrm>
            <a:off x="1106640" y="812880"/>
            <a:ext cx="5340240" cy="4003560"/>
          </a:xfrm>
          <a:prstGeom prst="rect">
            <a:avLst/>
          </a:prstGeom>
        </p:spPr>
      </p:sp>
      <p:sp>
        <p:nvSpPr>
          <p:cNvPr id="259"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0E1C71FE-3C3D-4AE0-8462-05B36E229BD6}"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61" name="PlaceHolder 2"/>
          <p:cNvSpPr>
            <a:spLocks noGrp="1"/>
          </p:cNvSpPr>
          <p:nvPr>
            <p:ph type="sldImg"/>
          </p:nvPr>
        </p:nvSpPr>
        <p:spPr>
          <a:xfrm>
            <a:off x="1106640" y="812880"/>
            <a:ext cx="5340240" cy="4003560"/>
          </a:xfrm>
          <a:prstGeom prst="rect">
            <a:avLst/>
          </a:prstGeom>
        </p:spPr>
      </p:sp>
      <p:sp>
        <p:nvSpPr>
          <p:cNvPr id="262"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36A8DB02-6750-4B6B-AB8F-DA289DD7D77B}"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198" name="PlaceHolder 2"/>
          <p:cNvSpPr>
            <a:spLocks noGrp="1"/>
          </p:cNvSpPr>
          <p:nvPr>
            <p:ph type="sldImg"/>
          </p:nvPr>
        </p:nvSpPr>
        <p:spPr>
          <a:xfrm>
            <a:off x="1106640" y="812880"/>
            <a:ext cx="5340240" cy="4003560"/>
          </a:xfrm>
          <a:prstGeom prst="rect">
            <a:avLst/>
          </a:prstGeom>
        </p:spPr>
      </p:sp>
      <p:sp>
        <p:nvSpPr>
          <p:cNvPr id="199"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80DAAE17-E8D4-4592-9498-3E80163363C6}"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01" name="PlaceHolder 2"/>
          <p:cNvSpPr>
            <a:spLocks noGrp="1"/>
          </p:cNvSpPr>
          <p:nvPr>
            <p:ph type="sldImg"/>
          </p:nvPr>
        </p:nvSpPr>
        <p:spPr>
          <a:xfrm>
            <a:off x="1106640" y="812880"/>
            <a:ext cx="5340240" cy="4003560"/>
          </a:xfrm>
          <a:prstGeom prst="rect">
            <a:avLst/>
          </a:prstGeom>
        </p:spPr>
      </p:sp>
      <p:sp>
        <p:nvSpPr>
          <p:cNvPr id="202"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42EFE1E3-CADD-479A-B4F4-F6B39E085876}"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04" name="PlaceHolder 2"/>
          <p:cNvSpPr>
            <a:spLocks noGrp="1"/>
          </p:cNvSpPr>
          <p:nvPr>
            <p:ph type="sldImg"/>
          </p:nvPr>
        </p:nvSpPr>
        <p:spPr>
          <a:xfrm>
            <a:off x="1106640" y="812880"/>
            <a:ext cx="5340240" cy="4003560"/>
          </a:xfrm>
          <a:prstGeom prst="rect">
            <a:avLst/>
          </a:prstGeom>
        </p:spPr>
      </p:sp>
      <p:sp>
        <p:nvSpPr>
          <p:cNvPr id="205"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7D97C5EE-D54B-4965-B172-9E611C5CB17E}"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07" name="PlaceHolder 2"/>
          <p:cNvSpPr>
            <a:spLocks noGrp="1"/>
          </p:cNvSpPr>
          <p:nvPr>
            <p:ph type="sldImg"/>
          </p:nvPr>
        </p:nvSpPr>
        <p:spPr>
          <a:xfrm>
            <a:off x="1106640" y="812880"/>
            <a:ext cx="5340240" cy="4003560"/>
          </a:xfrm>
          <a:prstGeom prst="rect">
            <a:avLst/>
          </a:prstGeom>
        </p:spPr>
      </p:sp>
      <p:sp>
        <p:nvSpPr>
          <p:cNvPr id="208"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FD817953-199D-42DC-89C6-C100A43DFF5B}"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10" name="PlaceHolder 2"/>
          <p:cNvSpPr>
            <a:spLocks noGrp="1"/>
          </p:cNvSpPr>
          <p:nvPr>
            <p:ph type="sldImg"/>
          </p:nvPr>
        </p:nvSpPr>
        <p:spPr>
          <a:xfrm>
            <a:off x="1106640" y="812880"/>
            <a:ext cx="5340240" cy="4003560"/>
          </a:xfrm>
          <a:prstGeom prst="rect">
            <a:avLst/>
          </a:prstGeom>
        </p:spPr>
      </p:sp>
      <p:sp>
        <p:nvSpPr>
          <p:cNvPr id="211"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D65AE85C-9B8A-4F63-9BCF-D94370EFA7CD}"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13" name="PlaceHolder 2"/>
          <p:cNvSpPr>
            <a:spLocks noGrp="1"/>
          </p:cNvSpPr>
          <p:nvPr>
            <p:ph type="sldImg"/>
          </p:nvPr>
        </p:nvSpPr>
        <p:spPr>
          <a:xfrm>
            <a:off x="1106640" y="812880"/>
            <a:ext cx="5340240" cy="4003560"/>
          </a:xfrm>
          <a:prstGeom prst="rect">
            <a:avLst/>
          </a:prstGeom>
        </p:spPr>
      </p:sp>
      <p:sp>
        <p:nvSpPr>
          <p:cNvPr id="214"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278960" y="10157400"/>
            <a:ext cx="3275640" cy="529200"/>
          </a:xfrm>
          <a:prstGeom prst="rect">
            <a:avLst/>
          </a:prstGeom>
          <a:noFill/>
          <a:ln>
            <a:noFill/>
          </a:ln>
        </p:spPr>
        <p:style>
          <a:lnRef idx="0"/>
          <a:fillRef idx="0"/>
          <a:effectRef idx="0"/>
          <a:fontRef idx="minor"/>
        </p:style>
        <p:txBody>
          <a:bodyPr lIns="0" rIns="0" tIns="0" bIns="0" anchor="b">
            <a:noAutofit/>
          </a:bodyPr>
          <a:p>
            <a:pPr marL="72000" indent="36000" algn="r">
              <a:lnSpc>
                <a:spcPct val="100000"/>
              </a:lnSpc>
              <a:tabLst>
                <a:tab algn="l" pos="0"/>
              </a:tabLst>
            </a:pPr>
            <a:fld id="{ECDC96E1-37F1-47CC-9B33-371B4836A26D}" type="slidenum">
              <a:rPr b="1" lang="fr-FR" sz="1400" spc="-1" strike="noStrike">
                <a:solidFill>
                  <a:srgbClr val="ffffff"/>
                </a:solidFill>
                <a:latin typeface="Noto Sans Black"/>
                <a:ea typeface="DejaVu Sans"/>
              </a:rPr>
              <a:t>&lt;numéro&gt;</a:t>
            </a:fld>
            <a:endParaRPr b="0" lang="fr-FR" sz="1400" spc="-1" strike="noStrike">
              <a:latin typeface="Arial"/>
            </a:endParaRPr>
          </a:p>
        </p:txBody>
      </p:sp>
      <p:sp>
        <p:nvSpPr>
          <p:cNvPr id="216" name="PlaceHolder 2"/>
          <p:cNvSpPr>
            <a:spLocks noGrp="1"/>
          </p:cNvSpPr>
          <p:nvPr>
            <p:ph type="sldImg"/>
          </p:nvPr>
        </p:nvSpPr>
        <p:spPr>
          <a:xfrm>
            <a:off x="1106640" y="812880"/>
            <a:ext cx="5340240" cy="4003560"/>
          </a:xfrm>
          <a:prstGeom prst="rect">
            <a:avLst/>
          </a:prstGeom>
        </p:spPr>
      </p:sp>
      <p:sp>
        <p:nvSpPr>
          <p:cNvPr id="217" name="PlaceHolder 3"/>
          <p:cNvSpPr>
            <a:spLocks noGrp="1"/>
          </p:cNvSpPr>
          <p:nvPr>
            <p:ph type="body"/>
          </p:nvPr>
        </p:nvSpPr>
        <p:spPr>
          <a:xfrm>
            <a:off x="756000" y="5078520"/>
            <a:ext cx="6042600" cy="4806360"/>
          </a:xfrm>
          <a:prstGeom prst="rect">
            <a:avLst/>
          </a:prstGeom>
        </p:spPr>
        <p:txBody>
          <a:bodyPr lIns="0" rIns="0" tIns="0" bIns="0">
            <a:noAutofit/>
          </a:bodyPr>
          <a:p>
            <a:endParaRPr b="0" lang="fr-F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4960" cy="125496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a:t>
            </a:r>
            <a:r>
              <a:rPr b="0" lang="fr-FR" sz="4400" spc="-1" strike="noStrike">
                <a:latin typeface="Arial"/>
              </a:rPr>
              <a:t>texte-titre</a:t>
            </a:r>
            <a:endParaRPr b="0" lang="fr-FR"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4960" cy="125496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40" name="CustomShape 2"/>
          <p:cNvSpPr/>
          <p:nvPr/>
        </p:nvSpPr>
        <p:spPr>
          <a:xfrm>
            <a:off x="7560000" y="6840000"/>
            <a:ext cx="2514960" cy="53496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41" name="CustomShape 3"/>
          <p:cNvSpPr/>
          <p:nvPr/>
        </p:nvSpPr>
        <p:spPr>
          <a:xfrm>
            <a:off x="900000" y="6840000"/>
            <a:ext cx="6474960" cy="534960"/>
          </a:xfrm>
          <a:custGeom>
            <a:avLst/>
            <a:gdLst/>
            <a:ahLst/>
            <a:rect l="l" t="t" r="r" b="b"/>
            <a:pathLst>
              <a:path w="21600" h="21600">
                <a:moveTo>
                  <a:pt x="0" y="0"/>
                </a:moveTo>
                <a:lnTo>
                  <a:pt x="21600" y="0"/>
                </a:lnTo>
                <a:lnTo>
                  <a:pt x="21600" y="21600"/>
                </a:lnTo>
                <a:lnTo>
                  <a:pt x="0" y="21600"/>
                </a:lnTo>
                <a:lnTo>
                  <a:pt x="0" y="0"/>
                </a:lnTo>
                <a:close/>
              </a:path>
            </a:pathLst>
          </a:custGeom>
          <a:solidFill>
            <a:srgbClr val="bdc3c7"/>
          </a:solidFill>
          <a:ln>
            <a:noFill/>
          </a:ln>
        </p:spPr>
        <p:style>
          <a:lnRef idx="0"/>
          <a:fillRef idx="0"/>
          <a:effectRef idx="0"/>
          <a:fontRef idx="minor"/>
        </p:style>
      </p:sp>
      <p:sp>
        <p:nvSpPr>
          <p:cNvPr id="42" name="CustomShape 4"/>
          <p:cNvSpPr/>
          <p:nvPr/>
        </p:nvSpPr>
        <p:spPr>
          <a:xfrm>
            <a:off x="180000" y="6840000"/>
            <a:ext cx="534960" cy="534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s://github.com/tafoca/Demystified-Object-Oriented-Programming-with-CPP/tree/master/Chapter08/Assessments" TargetMode="External"/><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330000"/>
            <a:ext cx="9354960" cy="894960"/>
          </a:xfrm>
          <a:prstGeom prst="rect">
            <a:avLst/>
          </a:prstGeom>
          <a:noFill/>
          <a:ln>
            <a:noFill/>
          </a:ln>
        </p:spPr>
        <p:style>
          <a:lnRef idx="0"/>
          <a:fillRef idx="0"/>
          <a:effectRef idx="0"/>
          <a:fontRef idx="minor"/>
        </p:style>
        <p:txBody>
          <a:bodyPr lIns="0" rIns="0" tIns="0" bIns="0" anchor="b">
            <a:noAutofit/>
          </a:bodyPr>
          <a:p>
            <a:pPr marL="72000" indent="36000">
              <a:lnSpc>
                <a:spcPct val="100000"/>
              </a:lnSpc>
              <a:tabLst>
                <a:tab algn="l" pos="0"/>
              </a:tabLst>
            </a:pPr>
            <a:r>
              <a:rPr b="1" lang="en-GB" sz="3200" spc="-1" strike="noStrike">
                <a:solidFill>
                  <a:srgbClr val="ffffff"/>
                </a:solidFill>
                <a:latin typeface="Times New Roman"/>
                <a:ea typeface="DejaVu Sans"/>
              </a:rPr>
              <a:t>TP _ C++ OOP</a:t>
            </a:r>
            <a:endParaRPr b="0" lang="fr-FR" sz="3200" spc="-1" strike="noStrike">
              <a:latin typeface="Arial"/>
            </a:endParaRPr>
          </a:p>
        </p:txBody>
      </p:sp>
      <p:sp>
        <p:nvSpPr>
          <p:cNvPr id="88" name="CustomShape 2"/>
          <p:cNvSpPr/>
          <p:nvPr/>
        </p:nvSpPr>
        <p:spPr>
          <a:xfrm>
            <a:off x="540000" y="4680000"/>
            <a:ext cx="9174960" cy="2514960"/>
          </a:xfrm>
          <a:prstGeom prst="rect">
            <a:avLst/>
          </a:prstGeom>
          <a:noFill/>
          <a:ln>
            <a:noFill/>
          </a:ln>
        </p:spPr>
        <p:style>
          <a:lnRef idx="0"/>
          <a:fillRef idx="0"/>
          <a:effectRef idx="0"/>
          <a:fontRef idx="minor"/>
        </p:style>
        <p:txBody>
          <a:bodyPr lIns="0" rIns="0" tIns="0" bIns="0">
            <a:noAutofit/>
          </a:bodyPr>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ctr">
              <a:lnSpc>
                <a:spcPct val="100000"/>
              </a:lnSpc>
              <a:spcAft>
                <a:spcPts val="1142"/>
              </a:spcAft>
              <a:tabLst>
                <a:tab algn="l" pos="0"/>
              </a:tabLst>
            </a:pPr>
            <a:endParaRPr b="0" lang="fr-FR" sz="1800" spc="-1" strike="noStrike">
              <a:latin typeface="Arial"/>
            </a:endParaRPr>
          </a:p>
          <a:p>
            <a:pPr marL="72000" indent="36000" algn="r">
              <a:lnSpc>
                <a:spcPct val="100000"/>
              </a:lnSpc>
              <a:spcAft>
                <a:spcPts val="1142"/>
              </a:spcAft>
              <a:tabLst>
                <a:tab algn="l" pos="0"/>
              </a:tabLst>
            </a:pPr>
            <a:endParaRPr b="0" lang="fr-FR" sz="1800" spc="-1" strike="noStrike">
              <a:latin typeface="Arial"/>
            </a:endParaRPr>
          </a:p>
        </p:txBody>
      </p:sp>
      <p:sp>
        <p:nvSpPr>
          <p:cNvPr id="89" name="CustomShape 3"/>
          <p:cNvSpPr/>
          <p:nvPr/>
        </p:nvSpPr>
        <p:spPr>
          <a:xfrm>
            <a:off x="6768000" y="6149520"/>
            <a:ext cx="2810520" cy="794520"/>
          </a:xfrm>
          <a:prstGeom prst="rect">
            <a:avLst/>
          </a:prstGeom>
          <a:noFill/>
          <a:ln>
            <a:noFill/>
          </a:ln>
        </p:spPr>
        <p:style>
          <a:lnRef idx="0"/>
          <a:fillRef idx="0"/>
          <a:effectRef idx="0"/>
          <a:fontRef idx="minor"/>
        </p:style>
        <p:txBody>
          <a:bodyPr lIns="90000" rIns="90000" tIns="45000" bIns="45000">
            <a:noAutofit/>
          </a:bodyPr>
          <a:p>
            <a:pPr marL="72000" indent="36000" algn="just">
              <a:lnSpc>
                <a:spcPct val="100000"/>
              </a:lnSpc>
              <a:tabLst>
                <a:tab algn="l" pos="0"/>
              </a:tabLst>
            </a:pPr>
            <a:r>
              <a:rPr b="1" lang="en-US" sz="1200" spc="-1" strike="noStrike">
                <a:solidFill>
                  <a:srgbClr val="1c1c1c"/>
                </a:solidFill>
                <a:latin typeface="Noto Sans Light"/>
                <a:ea typeface="DejaVu Sans"/>
              </a:rPr>
              <a:t>TABUEU FOTSO Laurent Cabrel</a:t>
            </a:r>
            <a:endParaRPr b="0" lang="fr-FR" sz="1200" spc="-1" strike="noStrike">
              <a:latin typeface="Arial"/>
            </a:endParaRPr>
          </a:p>
          <a:p>
            <a:pPr marL="72000" indent="36000" algn="just">
              <a:lnSpc>
                <a:spcPct val="100000"/>
              </a:lnSpc>
              <a:tabLst>
                <a:tab algn="l" pos="0"/>
              </a:tabLst>
            </a:pPr>
            <a:r>
              <a:rPr b="0" lang="en-US" sz="1200" spc="-1" strike="noStrike">
                <a:solidFill>
                  <a:srgbClr val="1c1c1c"/>
                </a:solidFill>
                <a:latin typeface="Noto Sans Light"/>
                <a:ea typeface="DejaVu Sans"/>
              </a:rPr>
              <a:t>PhD Candidate</a:t>
            </a:r>
            <a:endParaRPr b="0" lang="fr-FR" sz="1200" spc="-1" strike="noStrike">
              <a:latin typeface="Arial"/>
            </a:endParaRPr>
          </a:p>
          <a:p>
            <a:pPr marL="72000" indent="36000" algn="just">
              <a:lnSpc>
                <a:spcPct val="100000"/>
              </a:lnSpc>
              <a:tabLst>
                <a:tab algn="l" pos="0"/>
              </a:tabLst>
            </a:pP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AAB81D3F-4251-4CC9-8598-BB434B6F8A00}"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26"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Mastering Abstract Classes</a:t>
            </a:r>
            <a:endParaRPr b="0" lang="fr-FR" sz="2400" spc="-1" strike="noStrike">
              <a:latin typeface="Arial"/>
            </a:endParaRPr>
          </a:p>
        </p:txBody>
      </p:sp>
      <p:sp>
        <p:nvSpPr>
          <p:cNvPr id="127" name="CustomShape 3"/>
          <p:cNvSpPr/>
          <p:nvPr/>
        </p:nvSpPr>
        <p:spPr>
          <a:xfrm>
            <a:off x="0" y="1625760"/>
            <a:ext cx="10077840" cy="5137560"/>
          </a:xfrm>
          <a:prstGeom prst="rect">
            <a:avLst/>
          </a:prstGeom>
          <a:noFill/>
          <a:ln>
            <a:noFill/>
          </a:ln>
        </p:spPr>
        <p:style>
          <a:lnRef idx="0"/>
          <a:fillRef idx="0"/>
          <a:effectRef idx="0"/>
          <a:fontRef idx="minor"/>
        </p:style>
      </p:sp>
      <p:sp>
        <p:nvSpPr>
          <p:cNvPr id="128" name="CustomShape 4"/>
          <p:cNvSpPr/>
          <p:nvPr/>
        </p:nvSpPr>
        <p:spPr>
          <a:xfrm>
            <a:off x="937080" y="14400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400" spc="-1" strike="noStrike">
                <a:solidFill>
                  <a:srgbClr val="000000"/>
                </a:solidFill>
                <a:latin typeface="Arial"/>
                <a:ea typeface="DejaVu Sans"/>
              </a:rPr>
              <a:t>Goals :</a:t>
            </a:r>
            <a:endParaRPr b="0" lang="fr-FR" sz="2400" spc="-1" strike="noStrike">
              <a:latin typeface="Arial"/>
            </a:endParaRPr>
          </a:p>
          <a:p>
            <a:pPr>
              <a:lnSpc>
                <a:spcPct val="100000"/>
              </a:lnSpc>
            </a:pPr>
            <a:r>
              <a:rPr b="0" lang="fr-FR" sz="2400" spc="-1" strike="noStrike">
                <a:solidFill>
                  <a:srgbClr val="000000"/>
                </a:solidFill>
                <a:latin typeface="Arial"/>
                <a:ea typeface="DejaVu Sans"/>
              </a:rPr>
              <a:t>Understanding the OO concept of an abstract class</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Implementing abstract classes with pure virtual functions</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Creating interfaces using abstract classes and pure virtual functions</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Generalizing derived class objects using abstract classes; upcasting and downcasting</a:t>
            </a:r>
            <a:endParaRPr b="0" lang="fr-FR" sz="2400" spc="-1" strike="noStrike">
              <a:latin typeface="Arial"/>
            </a:endParaRPr>
          </a:p>
          <a:p>
            <a:pPr>
              <a:lnSpc>
                <a:spcPct val="100000"/>
              </a:lnSpc>
            </a:pPr>
            <a:endParaRPr b="0" lang="fr-FR" sz="2400" spc="-1" strike="noStrike">
              <a:latin typeface="Arial"/>
            </a:endParaRPr>
          </a:p>
          <a:p>
            <a:pPr>
              <a:lnSpc>
                <a:spcPct val="100000"/>
              </a:lnSpc>
            </a:pPr>
            <a:r>
              <a:rPr b="0" lang="fr-FR" sz="2400" spc="-1" strike="noStrike">
                <a:solidFill>
                  <a:srgbClr val="000000"/>
                </a:solidFill>
                <a:latin typeface="Arial"/>
                <a:ea typeface="DejaVu Sans"/>
              </a:rPr>
              <a:t>Remember, a potential keyword of </a:t>
            </a:r>
            <a:r>
              <a:rPr b="1" lang="fr-FR" sz="2400" spc="-1" strike="noStrike">
                <a:solidFill>
                  <a:srgbClr val="000000"/>
                </a:solidFill>
                <a:latin typeface="Arial"/>
                <a:ea typeface="DejaVu Sans"/>
              </a:rPr>
              <a:t>abstract</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is not used to</a:t>
            </a:r>
            <a:r>
              <a:rPr b="0" lang="fr-FR" sz="2400" spc="-1" strike="noStrike">
                <a:solidFill>
                  <a:srgbClr val="000000"/>
                </a:solidFill>
                <a:latin typeface="Arial"/>
                <a:ea typeface="DejaVu Sans"/>
              </a:rPr>
              <a:t> specify an abstract class. Rather, by merely introducing </a:t>
            </a:r>
            <a:r>
              <a:rPr b="1" lang="fr-FR" sz="2400" spc="-1" strike="noStrike">
                <a:solidFill>
                  <a:srgbClr val="000000"/>
                </a:solidFill>
                <a:latin typeface="Arial"/>
                <a:ea typeface="DejaVu Sans"/>
              </a:rPr>
              <a:t>one or more pure virtual functions</a:t>
            </a:r>
            <a:r>
              <a:rPr b="0" lang="fr-FR" sz="2400" spc="-1" strike="noStrike">
                <a:solidFill>
                  <a:srgbClr val="000000"/>
                </a:solidFill>
                <a:latin typeface="Arial"/>
                <a:ea typeface="DejaVu Sans"/>
              </a:rPr>
              <a:t>, we have indicated the class to be an abstract class: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7B93C7C6-9FE9-4C1A-9CD3-2FE1646A8CAF}"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30"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Mastering Abstract Classes</a:t>
            </a:r>
            <a:endParaRPr b="0" lang="fr-FR" sz="2400" spc="-1" strike="noStrike">
              <a:latin typeface="Arial"/>
            </a:endParaRPr>
          </a:p>
        </p:txBody>
      </p:sp>
      <p:sp>
        <p:nvSpPr>
          <p:cNvPr id="131" name="CustomShape 3"/>
          <p:cNvSpPr/>
          <p:nvPr/>
        </p:nvSpPr>
        <p:spPr>
          <a:xfrm>
            <a:off x="0" y="1625760"/>
            <a:ext cx="10077840" cy="5137560"/>
          </a:xfrm>
          <a:prstGeom prst="rect">
            <a:avLst/>
          </a:prstGeom>
          <a:noFill/>
          <a:ln>
            <a:noFill/>
          </a:ln>
        </p:spPr>
        <p:style>
          <a:lnRef idx="0"/>
          <a:fillRef idx="0"/>
          <a:effectRef idx="0"/>
          <a:fontRef idx="minor"/>
        </p:style>
      </p:sp>
      <p:sp>
        <p:nvSpPr>
          <p:cNvPr id="132" name="CustomShape 4"/>
          <p:cNvSpPr/>
          <p:nvPr/>
        </p:nvSpPr>
        <p:spPr>
          <a:xfrm>
            <a:off x="937080" y="14400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fr-FR" sz="1800" spc="-1" strike="noStrike">
                <a:solidFill>
                  <a:srgbClr val="000000"/>
                </a:solidFill>
                <a:latin typeface="Arial"/>
                <a:ea typeface="DejaVu Sans"/>
              </a:rPr>
              <a:t>class LifeForm</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Abstract class definition</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private:</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int lifeExpectancy; // all LifeForms have a lifeExpectancy</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public:</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LifeForm() { lifeExpectancy = 0; }</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LifeForm(int life) { lifeExpectancy = life; }</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LifeForm(const LifeForm &amp;form)</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lifeExpectancy = form.lifeExpectancy; }</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virtual ~LifeForm() { } // virtual destructor</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int GetLifeExpectancy() const { return lifeExpectancy; }</a:t>
            </a:r>
            <a:endParaRPr b="0" i="1" lang="fr-FR" sz="1800" spc="-1" strike="noStrike">
              <a:latin typeface="Arial"/>
            </a:endParaRPr>
          </a:p>
          <a:p>
            <a:pPr>
              <a:lnSpc>
                <a:spcPct val="100000"/>
              </a:lnSpc>
            </a:pPr>
            <a:r>
              <a:rPr b="1" i="1" lang="fr-FR" sz="1800" spc="-1" strike="noStrike">
                <a:solidFill>
                  <a:srgbClr val="000000"/>
                </a:solidFill>
                <a:latin typeface="Arial"/>
                <a:ea typeface="DejaVu Sans"/>
              </a:rPr>
              <a:t>// pure virtual functions</a:t>
            </a:r>
            <a:endParaRPr b="0" i="1" lang="fr-FR" sz="1800" spc="-1" strike="noStrike">
              <a:latin typeface="Arial"/>
            </a:endParaRPr>
          </a:p>
          <a:p>
            <a:pPr>
              <a:lnSpc>
                <a:spcPct val="100000"/>
              </a:lnSpc>
            </a:pPr>
            <a:r>
              <a:rPr b="1" i="1" lang="fr-FR" sz="1800" spc="-1" strike="noStrike">
                <a:solidFill>
                  <a:srgbClr val="000000"/>
                </a:solidFill>
                <a:latin typeface="Arial"/>
                <a:ea typeface="DejaVu Sans"/>
              </a:rPr>
              <a:t>virtual void Print() const = 0; </a:t>
            </a:r>
            <a:endParaRPr b="0" i="1" lang="fr-FR" sz="1800" spc="-1" strike="noStrike">
              <a:latin typeface="Arial"/>
            </a:endParaRPr>
          </a:p>
          <a:p>
            <a:pPr>
              <a:lnSpc>
                <a:spcPct val="100000"/>
              </a:lnSpc>
            </a:pPr>
            <a:r>
              <a:rPr b="1" i="1" lang="fr-FR" sz="1800" spc="-1" strike="noStrike">
                <a:solidFill>
                  <a:srgbClr val="000000"/>
                </a:solidFill>
                <a:latin typeface="Arial"/>
                <a:ea typeface="DejaVu Sans"/>
              </a:rPr>
              <a:t>virtual const char *IsA() = 0;</a:t>
            </a:r>
            <a:endParaRPr b="0" i="1" lang="fr-FR" sz="1800" spc="-1" strike="noStrike">
              <a:latin typeface="Arial"/>
            </a:endParaRPr>
          </a:p>
          <a:p>
            <a:pPr>
              <a:lnSpc>
                <a:spcPct val="100000"/>
              </a:lnSpc>
            </a:pPr>
            <a:r>
              <a:rPr b="1" i="1" lang="fr-FR" sz="1800" spc="-1" strike="noStrike">
                <a:solidFill>
                  <a:srgbClr val="000000"/>
                </a:solidFill>
                <a:latin typeface="Arial"/>
                <a:ea typeface="DejaVu Sans"/>
              </a:rPr>
              <a:t>virtual const char *Speak() = 0;</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p:txBody>
      </p:sp>
      <p:sp>
        <p:nvSpPr>
          <p:cNvPr id="133" name="TextShape 5"/>
          <p:cNvSpPr txBox="1"/>
          <p:nvPr/>
        </p:nvSpPr>
        <p:spPr>
          <a:xfrm>
            <a:off x="6837840" y="2232000"/>
            <a:ext cx="3240000" cy="3456000"/>
          </a:xfrm>
          <a:prstGeom prst="rect">
            <a:avLst/>
          </a:prstGeom>
          <a:noFill/>
          <a:ln>
            <a:noFill/>
          </a:ln>
        </p:spPr>
        <p:txBody>
          <a:bodyPr lIns="90000" rIns="90000" tIns="45000" bIns="45000">
            <a:noAutofit/>
          </a:bodyPr>
          <a:p>
            <a:r>
              <a:rPr b="1" i="1" lang="fr-FR" sz="1400" spc="-1" strike="noStrike">
                <a:latin typeface="Arial"/>
              </a:rPr>
              <a:t>Note</a:t>
            </a:r>
            <a:endParaRPr b="0" i="1" lang="fr-FR" sz="1400" spc="-1" strike="noStrike">
              <a:latin typeface="Arial"/>
            </a:endParaRPr>
          </a:p>
          <a:p>
            <a:r>
              <a:rPr b="0" i="1" lang="fr-FR" sz="1400" spc="-1" strike="noStrike">
                <a:latin typeface="Arial"/>
              </a:rPr>
              <a:t>Abstract classes will certainly have derived classes (since we cannot instantiate</a:t>
            </a:r>
            <a:endParaRPr b="0" i="1" lang="fr-FR" sz="1400" spc="-1" strike="noStrike">
              <a:latin typeface="Arial"/>
            </a:endParaRPr>
          </a:p>
          <a:p>
            <a:r>
              <a:rPr b="0" i="1" lang="fr-FR" sz="1400" spc="-1" strike="noStrike">
                <a:latin typeface="Arial"/>
              </a:rPr>
              <a:t>an abstract class itself). In order to allow the virtual destructor mechanism</a:t>
            </a:r>
            <a:endParaRPr b="0" i="1" lang="fr-FR" sz="1400" spc="-1" strike="noStrike">
              <a:latin typeface="Arial"/>
            </a:endParaRPr>
          </a:p>
          <a:p>
            <a:r>
              <a:rPr b="0" i="1" lang="fr-FR" sz="1400" spc="-1" strike="noStrike">
                <a:latin typeface="Arial"/>
              </a:rPr>
              <a:t>to work appropriately in the eventual hierarchy, be sure to include a virtual</a:t>
            </a:r>
            <a:endParaRPr b="0" i="1" lang="fr-FR" sz="1400" spc="-1" strike="noStrike">
              <a:latin typeface="Arial"/>
            </a:endParaRPr>
          </a:p>
          <a:p>
            <a:r>
              <a:rPr b="0" i="1" lang="fr-FR" sz="1400" spc="-1" strike="noStrike">
                <a:latin typeface="Arial"/>
              </a:rPr>
              <a:t>destructor in the abstract class definition. This will ensure that all derived class</a:t>
            </a:r>
            <a:endParaRPr b="0" i="1" lang="fr-FR" sz="1400" spc="-1" strike="noStrike">
              <a:latin typeface="Arial"/>
            </a:endParaRPr>
          </a:p>
          <a:p>
            <a:r>
              <a:rPr b="0" i="1" lang="fr-FR" sz="1400" spc="-1" strike="noStrike">
                <a:latin typeface="Arial"/>
              </a:rPr>
              <a:t>destructors are virtual , and can be overridden to provide the correct entry</a:t>
            </a:r>
            <a:endParaRPr b="0" i="1" lang="fr-FR" sz="1400" spc="-1" strike="noStrike">
              <a:latin typeface="Arial"/>
            </a:endParaRPr>
          </a:p>
          <a:p>
            <a:r>
              <a:rPr b="0" i="1" lang="fr-FR" sz="1400" spc="-1" strike="noStrike">
                <a:latin typeface="Arial"/>
              </a:rPr>
              <a:t>point in an object's destruction sequence</a:t>
            </a:r>
            <a:endParaRPr b="0" i="1" lang="fr-FR"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D799268C-C6BB-47B8-8381-F2C6DEE4C1DB}"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35"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Mastering Abstract Classes ( Interface ) </a:t>
            </a:r>
            <a:endParaRPr b="0" lang="fr-FR" sz="2400" spc="-1" strike="noStrike">
              <a:latin typeface="Arial"/>
            </a:endParaRPr>
          </a:p>
        </p:txBody>
      </p:sp>
      <p:sp>
        <p:nvSpPr>
          <p:cNvPr id="136" name="CustomShape 3"/>
          <p:cNvSpPr/>
          <p:nvPr/>
        </p:nvSpPr>
        <p:spPr>
          <a:xfrm>
            <a:off x="0" y="1625760"/>
            <a:ext cx="10077840" cy="5137560"/>
          </a:xfrm>
          <a:prstGeom prst="rect">
            <a:avLst/>
          </a:prstGeom>
          <a:noFill/>
          <a:ln>
            <a:noFill/>
          </a:ln>
        </p:spPr>
        <p:style>
          <a:lnRef idx="0"/>
          <a:fillRef idx="0"/>
          <a:effectRef idx="0"/>
          <a:fontRef idx="minor"/>
        </p:style>
      </p:sp>
      <p:sp>
        <p:nvSpPr>
          <p:cNvPr id="137" name="CustomShape 4"/>
          <p:cNvSpPr/>
          <p:nvPr/>
        </p:nvSpPr>
        <p:spPr>
          <a:xfrm rot="62400">
            <a:off x="448560" y="1493640"/>
            <a:ext cx="5903640" cy="60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fr-FR" sz="1400" spc="-1" strike="noStrike">
                <a:solidFill>
                  <a:srgbClr val="000000"/>
                </a:solidFill>
                <a:latin typeface="Arial"/>
                <a:ea typeface="DejaVu Sans"/>
              </a:rPr>
              <a:t>class </a:t>
            </a:r>
            <a:r>
              <a:rPr b="1" i="1" lang="fr-FR" sz="1400" spc="-1" strike="noStrike">
                <a:solidFill>
                  <a:srgbClr val="000000"/>
                </a:solidFill>
                <a:latin typeface="Arial"/>
                <a:ea typeface="DejaVu Sans"/>
              </a:rPr>
              <a:t>Charit</a:t>
            </a:r>
            <a:r>
              <a:rPr b="1" i="1" lang="fr-FR" sz="1400" spc="-1" strike="noStrike">
                <a:solidFill>
                  <a:srgbClr val="000000"/>
                </a:solidFill>
                <a:latin typeface="Arial"/>
                <a:ea typeface="DejaVu Sans"/>
              </a:rPr>
              <a:t>able // </a:t>
            </a:r>
            <a:r>
              <a:rPr b="1" i="1" lang="fr-FR" sz="1400" spc="-1" strike="noStrike">
                <a:solidFill>
                  <a:srgbClr val="000000"/>
                </a:solidFill>
                <a:latin typeface="Arial"/>
                <a:ea typeface="DejaVu Sans"/>
              </a:rPr>
              <a:t>interf</a:t>
            </a:r>
            <a:r>
              <a:rPr b="1" i="1" lang="fr-FR" sz="1400" spc="-1" strike="noStrike">
                <a:solidFill>
                  <a:srgbClr val="000000"/>
                </a:solidFill>
                <a:latin typeface="Arial"/>
                <a:ea typeface="DejaVu Sans"/>
              </a:rPr>
              <a:t>ace </a:t>
            </a:r>
            <a:r>
              <a:rPr b="1" i="1" lang="fr-FR" sz="1400" spc="-1" strike="noStrike">
                <a:solidFill>
                  <a:srgbClr val="000000"/>
                </a:solidFill>
                <a:latin typeface="Arial"/>
                <a:ea typeface="DejaVu Sans"/>
              </a:rPr>
              <a:t>class </a:t>
            </a:r>
            <a:r>
              <a:rPr b="1" i="1" lang="fr-FR" sz="1400" spc="-1" strike="noStrike">
                <a:solidFill>
                  <a:srgbClr val="000000"/>
                </a:solidFill>
                <a:latin typeface="Arial"/>
                <a:ea typeface="DejaVu Sans"/>
              </a:rPr>
              <a:t>defini</a:t>
            </a:r>
            <a:r>
              <a:rPr b="1" i="1" lang="fr-FR" sz="1400" spc="-1" strike="noStrike">
                <a:solidFill>
                  <a:srgbClr val="000000"/>
                </a:solidFill>
                <a:latin typeface="Arial"/>
                <a:ea typeface="DejaVu Sans"/>
              </a:rPr>
              <a:t>tion</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imple</a:t>
            </a:r>
            <a:r>
              <a:rPr b="0" i="1" lang="fr-FR" sz="1400" spc="-1" strike="noStrike">
                <a:solidFill>
                  <a:srgbClr val="000000"/>
                </a:solidFill>
                <a:latin typeface="Arial"/>
                <a:ea typeface="DejaVu Sans"/>
              </a:rPr>
              <a:t>mente</a:t>
            </a:r>
            <a:r>
              <a:rPr b="0" i="1" lang="fr-FR" sz="1400" spc="-1" strike="noStrike">
                <a:solidFill>
                  <a:srgbClr val="000000"/>
                </a:solidFill>
                <a:latin typeface="Arial"/>
                <a:ea typeface="DejaVu Sans"/>
              </a:rPr>
              <a:t>d </a:t>
            </a:r>
            <a:r>
              <a:rPr b="0" i="1" lang="fr-FR" sz="1400" spc="-1" strike="noStrike">
                <a:solidFill>
                  <a:srgbClr val="000000"/>
                </a:solidFill>
                <a:latin typeface="Arial"/>
                <a:ea typeface="DejaVu Sans"/>
              </a:rPr>
              <a:t>using </a:t>
            </a:r>
            <a:r>
              <a:rPr b="0" i="1" lang="fr-FR" sz="1400" spc="-1" strike="noStrike">
                <a:solidFill>
                  <a:srgbClr val="000000"/>
                </a:solidFill>
                <a:latin typeface="Arial"/>
                <a:ea typeface="DejaVu Sans"/>
              </a:rPr>
              <a:t>an </a:t>
            </a:r>
            <a:r>
              <a:rPr b="0" i="1" lang="fr-FR" sz="1400" spc="-1" strike="noStrike">
                <a:solidFill>
                  <a:srgbClr val="000000"/>
                </a:solidFill>
                <a:latin typeface="Arial"/>
                <a:ea typeface="DejaVu Sans"/>
              </a:rPr>
              <a:t>abstra</a:t>
            </a:r>
            <a:r>
              <a:rPr b="0" i="1" lang="fr-FR" sz="1400" spc="-1" strike="noStrike">
                <a:solidFill>
                  <a:srgbClr val="000000"/>
                </a:solidFill>
                <a:latin typeface="Arial"/>
                <a:ea typeface="DejaVu Sans"/>
              </a:rPr>
              <a:t>ct </a:t>
            </a:r>
            <a:r>
              <a:rPr b="0" i="1" lang="fr-FR" sz="1400" spc="-1" strike="noStrike">
                <a:solidFill>
                  <a:srgbClr val="000000"/>
                </a:solidFill>
                <a:latin typeface="Arial"/>
                <a:ea typeface="DejaVu Sans"/>
              </a:rPr>
              <a:t>class</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public:</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virtual </a:t>
            </a:r>
            <a:r>
              <a:rPr b="0" i="1" lang="fr-FR" sz="1400" spc="-1" strike="noStrike">
                <a:solidFill>
                  <a:srgbClr val="000000"/>
                </a:solidFill>
                <a:latin typeface="Arial"/>
                <a:ea typeface="DejaVu Sans"/>
              </a:rPr>
              <a:t>void </a:t>
            </a:r>
            <a:r>
              <a:rPr b="0" i="1" lang="fr-FR" sz="1400" spc="-1" strike="noStrike">
                <a:solidFill>
                  <a:srgbClr val="000000"/>
                </a:solidFill>
                <a:latin typeface="Arial"/>
                <a:ea typeface="DejaVu Sans"/>
              </a:rPr>
              <a:t>Give(fl</a:t>
            </a:r>
            <a:r>
              <a:rPr b="0" i="1" lang="fr-FR" sz="1400" spc="-1" strike="noStrike">
                <a:solidFill>
                  <a:srgbClr val="000000"/>
                </a:solidFill>
                <a:latin typeface="Arial"/>
                <a:ea typeface="DejaVu Sans"/>
              </a:rPr>
              <a:t>oat) = </a:t>
            </a:r>
            <a:r>
              <a:rPr b="0" i="1" lang="fr-FR" sz="1400" spc="-1" strike="noStrike">
                <a:solidFill>
                  <a:srgbClr val="000000"/>
                </a:solidFill>
                <a:latin typeface="Arial"/>
                <a:ea typeface="DejaVu Sans"/>
              </a:rPr>
              <a:t>0; // </a:t>
            </a:r>
            <a:r>
              <a:rPr b="0" i="1" lang="fr-FR" sz="1400" spc="-1" strike="noStrike">
                <a:solidFill>
                  <a:srgbClr val="000000"/>
                </a:solidFill>
                <a:latin typeface="Arial"/>
                <a:ea typeface="DejaVu Sans"/>
              </a:rPr>
              <a:t>interfa</a:t>
            </a:r>
            <a:r>
              <a:rPr b="0" i="1" lang="fr-FR" sz="1400" spc="-1" strike="noStrike">
                <a:solidFill>
                  <a:srgbClr val="000000"/>
                </a:solidFill>
                <a:latin typeface="Arial"/>
                <a:ea typeface="DejaVu Sans"/>
              </a:rPr>
              <a:t>ce for </a:t>
            </a:r>
            <a:r>
              <a:rPr b="0" i="1" lang="fr-FR" sz="1400" spc="-1" strike="noStrike">
                <a:solidFill>
                  <a:srgbClr val="000000"/>
                </a:solidFill>
                <a:latin typeface="Arial"/>
                <a:ea typeface="DejaVu Sans"/>
              </a:rPr>
              <a:t>'giving</a:t>
            </a: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virtual </a:t>
            </a:r>
            <a:r>
              <a:rPr b="0" i="1" lang="fr-FR" sz="1400" spc="-1" strike="noStrike">
                <a:solidFill>
                  <a:srgbClr val="000000"/>
                </a:solidFill>
                <a:latin typeface="Arial"/>
                <a:ea typeface="DejaVu Sans"/>
              </a:rPr>
              <a:t>~Char</a:t>
            </a:r>
            <a:r>
              <a:rPr b="0" i="1" lang="fr-FR" sz="1400" spc="-1" strike="noStrike">
                <a:solidFill>
                  <a:srgbClr val="000000"/>
                </a:solidFill>
                <a:latin typeface="Arial"/>
                <a:ea typeface="DejaVu Sans"/>
              </a:rPr>
              <a:t>itable(</a:t>
            </a:r>
            <a:r>
              <a:rPr b="0" i="1" lang="fr-FR" sz="1400" spc="-1" strike="noStrike">
                <a:solidFill>
                  <a:srgbClr val="000000"/>
                </a:solidFill>
                <a:latin typeface="Arial"/>
                <a:ea typeface="DejaVu Sans"/>
              </a:rPr>
              <a:t>) { } // </a:t>
            </a:r>
            <a:r>
              <a:rPr b="0" i="1" lang="fr-FR" sz="1400" spc="-1" strike="noStrike">
                <a:solidFill>
                  <a:srgbClr val="000000"/>
                </a:solidFill>
                <a:latin typeface="Arial"/>
                <a:ea typeface="DejaVu Sans"/>
              </a:rPr>
              <a:t>reme</a:t>
            </a:r>
            <a:r>
              <a:rPr b="0" i="1" lang="fr-FR" sz="1400" spc="-1" strike="noStrike">
                <a:solidFill>
                  <a:srgbClr val="000000"/>
                </a:solidFill>
                <a:latin typeface="Arial"/>
                <a:ea typeface="DejaVu Sans"/>
              </a:rPr>
              <a:t>mber </a:t>
            </a:r>
            <a:r>
              <a:rPr b="0" i="1" lang="fr-FR" sz="1400" spc="-1" strike="noStrike">
                <a:solidFill>
                  <a:srgbClr val="000000"/>
                </a:solidFill>
                <a:latin typeface="Arial"/>
                <a:ea typeface="DejaVu Sans"/>
              </a:rPr>
              <a:t>virtual </a:t>
            </a:r>
            <a:r>
              <a:rPr b="0" i="1" lang="fr-FR" sz="1400" spc="-1" strike="noStrike">
                <a:solidFill>
                  <a:srgbClr val="000000"/>
                </a:solidFill>
                <a:latin typeface="Arial"/>
                <a:ea typeface="DejaVu Sans"/>
              </a:rPr>
              <a:t>destru</a:t>
            </a:r>
            <a:r>
              <a:rPr b="0" i="1" lang="fr-FR" sz="1400" spc="-1" strike="noStrike">
                <a:solidFill>
                  <a:srgbClr val="000000"/>
                </a:solidFill>
                <a:latin typeface="Arial"/>
                <a:ea typeface="DejaVu Sans"/>
              </a:rPr>
              <a:t>ctor</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class </a:t>
            </a:r>
            <a:r>
              <a:rPr b="0" i="1" lang="fr-FR" sz="1400" spc="-1" strike="noStrike">
                <a:solidFill>
                  <a:srgbClr val="000000"/>
                </a:solidFill>
                <a:latin typeface="Arial"/>
                <a:ea typeface="DejaVu Sans"/>
              </a:rPr>
              <a:t>Perso</a:t>
            </a:r>
            <a:r>
              <a:rPr b="0" i="1" lang="fr-FR" sz="1400" spc="-1" strike="noStrike">
                <a:solidFill>
                  <a:srgbClr val="000000"/>
                </a:solidFill>
                <a:latin typeface="Arial"/>
                <a:ea typeface="DejaVu Sans"/>
              </a:rPr>
              <a:t>n:</a:t>
            </a:r>
            <a:r>
              <a:rPr b="1" i="1" lang="fr-FR" sz="1400" spc="-1" strike="noStrike">
                <a:solidFill>
                  <a:srgbClr val="000000"/>
                </a:solidFill>
                <a:latin typeface="Arial"/>
                <a:ea typeface="DejaVu Sans"/>
              </a:rPr>
              <a:t> </a:t>
            </a:r>
            <a:r>
              <a:rPr b="1" i="1" lang="fr-FR" sz="1400" spc="-1" strike="noStrike">
                <a:solidFill>
                  <a:srgbClr val="000000"/>
                </a:solidFill>
                <a:latin typeface="Arial"/>
                <a:ea typeface="DejaVu Sans"/>
              </a:rPr>
              <a:t>publi</a:t>
            </a:r>
            <a:r>
              <a:rPr b="1" i="1" lang="fr-FR" sz="1400" spc="-1" strike="noStrike">
                <a:solidFill>
                  <a:srgbClr val="000000"/>
                </a:solidFill>
                <a:latin typeface="Arial"/>
                <a:ea typeface="DejaVu Sans"/>
              </a:rPr>
              <a:t>c </a:t>
            </a:r>
            <a:r>
              <a:rPr b="1" i="1" lang="fr-FR" sz="1400" spc="-1" strike="noStrike">
                <a:solidFill>
                  <a:srgbClr val="000000"/>
                </a:solidFill>
                <a:latin typeface="Arial"/>
                <a:ea typeface="DejaVu Sans"/>
              </a:rPr>
              <a:t>Charit</a:t>
            </a:r>
            <a:r>
              <a:rPr b="1" i="1" lang="fr-FR" sz="1400" spc="-1" strike="noStrike">
                <a:solidFill>
                  <a:srgbClr val="000000"/>
                </a:solidFill>
                <a:latin typeface="Arial"/>
                <a:ea typeface="DejaVu Sans"/>
              </a:rPr>
              <a:t>able </a:t>
            </a: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mix-in </a:t>
            </a:r>
            <a:r>
              <a:rPr b="0" i="1" lang="fr-FR" sz="1400" spc="-1" strike="noStrike">
                <a:solidFill>
                  <a:srgbClr val="000000"/>
                </a:solidFill>
                <a:latin typeface="Arial"/>
                <a:ea typeface="DejaVu Sans"/>
              </a:rPr>
              <a:t>an </a:t>
            </a:r>
            <a:r>
              <a:rPr b="0" i="1" lang="fr-FR" sz="1400" spc="-1" strike="noStrike">
                <a:solidFill>
                  <a:srgbClr val="000000"/>
                </a:solidFill>
                <a:latin typeface="Arial"/>
                <a:ea typeface="DejaVu Sans"/>
              </a:rPr>
              <a:t>'interf</a:t>
            </a:r>
            <a:r>
              <a:rPr b="0" i="1" lang="fr-FR" sz="1400" spc="-1" strike="noStrike">
                <a:solidFill>
                  <a:srgbClr val="000000"/>
                </a:solidFill>
                <a:latin typeface="Arial"/>
                <a:ea typeface="DejaVu Sans"/>
              </a:rPr>
              <a:t>ace'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Assu</a:t>
            </a:r>
            <a:r>
              <a:rPr b="0" i="1" lang="fr-FR" sz="1400" spc="-1" strike="noStrike">
                <a:solidFill>
                  <a:srgbClr val="000000"/>
                </a:solidFill>
                <a:latin typeface="Arial"/>
                <a:ea typeface="DejaVu Sans"/>
              </a:rPr>
              <a:t>me </a:t>
            </a:r>
            <a:r>
              <a:rPr b="0" i="1" lang="fr-FR" sz="1400" spc="-1" strike="noStrike">
                <a:solidFill>
                  <a:srgbClr val="000000"/>
                </a:solidFill>
                <a:latin typeface="Arial"/>
                <a:ea typeface="DejaVu Sans"/>
              </a:rPr>
              <a:t>typical </a:t>
            </a:r>
            <a:r>
              <a:rPr b="0" i="1" lang="fr-FR" sz="1400" spc="-1" strike="noStrike">
                <a:solidFill>
                  <a:srgbClr val="000000"/>
                </a:solidFill>
                <a:latin typeface="Arial"/>
                <a:ea typeface="DejaVu Sans"/>
              </a:rPr>
              <a:t>Perso</a:t>
            </a:r>
            <a:r>
              <a:rPr b="0" i="1" lang="fr-FR" sz="1400" spc="-1" strike="noStrike">
                <a:solidFill>
                  <a:srgbClr val="000000"/>
                </a:solidFill>
                <a:latin typeface="Arial"/>
                <a:ea typeface="DejaVu Sans"/>
              </a:rPr>
              <a:t>n </a:t>
            </a:r>
            <a:r>
              <a:rPr b="0" i="1" lang="fr-FR" sz="1400" spc="-1" strike="noStrike">
                <a:solidFill>
                  <a:srgbClr val="000000"/>
                </a:solidFill>
                <a:latin typeface="Arial"/>
                <a:ea typeface="DejaVu Sans"/>
              </a:rPr>
              <a:t>class </a:t>
            </a:r>
            <a:r>
              <a:rPr b="0" i="1" lang="fr-FR" sz="1400" spc="-1" strike="noStrike">
                <a:solidFill>
                  <a:srgbClr val="000000"/>
                </a:solidFill>
                <a:latin typeface="Arial"/>
                <a:ea typeface="DejaVu Sans"/>
              </a:rPr>
              <a:t>definiti</a:t>
            </a:r>
            <a:r>
              <a:rPr b="0" i="1" lang="fr-FR" sz="1400" spc="-1" strike="noStrike">
                <a:solidFill>
                  <a:srgbClr val="000000"/>
                </a:solidFill>
                <a:latin typeface="Arial"/>
                <a:ea typeface="DejaVu Sans"/>
              </a:rPr>
              <a:t>on w/ </a:t>
            </a:r>
            <a:r>
              <a:rPr b="0" i="1" lang="fr-FR" sz="1400" spc="-1" strike="noStrike">
                <a:solidFill>
                  <a:srgbClr val="000000"/>
                </a:solidFill>
                <a:latin typeface="Arial"/>
                <a:ea typeface="DejaVu Sans"/>
              </a:rPr>
              <a:t>data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constr</a:t>
            </a:r>
            <a:r>
              <a:rPr b="0" i="1" lang="fr-FR" sz="1400" spc="-1" strike="noStrike">
                <a:solidFill>
                  <a:srgbClr val="000000"/>
                </a:solidFill>
                <a:latin typeface="Arial"/>
                <a:ea typeface="DejaVu Sans"/>
              </a:rPr>
              <a:t>uctors</a:t>
            </a: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memb</a:t>
            </a:r>
            <a:r>
              <a:rPr b="0" i="1" lang="fr-FR" sz="1400" spc="-1" strike="noStrike">
                <a:solidFill>
                  <a:srgbClr val="000000"/>
                </a:solidFill>
                <a:latin typeface="Arial"/>
                <a:ea typeface="DejaVu Sans"/>
              </a:rPr>
              <a:t>er </a:t>
            </a:r>
            <a:r>
              <a:rPr b="0" i="1" lang="fr-FR" sz="1400" spc="-1" strike="noStrike">
                <a:solidFill>
                  <a:srgbClr val="000000"/>
                </a:solidFill>
                <a:latin typeface="Arial"/>
                <a:ea typeface="DejaVu Sans"/>
              </a:rPr>
              <a:t>functi</a:t>
            </a:r>
            <a:r>
              <a:rPr b="0" i="1" lang="fr-FR" sz="1400" spc="-1" strike="noStrike">
                <a:solidFill>
                  <a:srgbClr val="000000"/>
                </a:solidFill>
                <a:latin typeface="Arial"/>
                <a:ea typeface="DejaVu Sans"/>
              </a:rPr>
              <a:t>ons </a:t>
            </a:r>
            <a:r>
              <a:rPr b="0" i="1" lang="fr-FR" sz="1400" spc="-1" strike="noStrike">
                <a:solidFill>
                  <a:srgbClr val="000000"/>
                </a:solidFill>
                <a:latin typeface="Arial"/>
                <a:ea typeface="DejaVu Sans"/>
              </a:rPr>
              <a:t>exist.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public:</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virtual </a:t>
            </a:r>
            <a:r>
              <a:rPr b="0" i="1" lang="fr-FR" sz="1400" spc="-1" strike="noStrike">
                <a:solidFill>
                  <a:srgbClr val="000000"/>
                </a:solidFill>
                <a:latin typeface="Arial"/>
                <a:ea typeface="DejaVu Sans"/>
              </a:rPr>
              <a:t>void </a:t>
            </a:r>
            <a:r>
              <a:rPr b="0" i="1" lang="fr-FR" sz="1400" spc="-1" strike="noStrike">
                <a:solidFill>
                  <a:srgbClr val="000000"/>
                </a:solidFill>
                <a:latin typeface="Arial"/>
                <a:ea typeface="DejaVu Sans"/>
              </a:rPr>
              <a:t>Give(fl</a:t>
            </a:r>
            <a:r>
              <a:rPr b="0" i="1" lang="fr-FR" sz="1400" spc="-1" strike="noStrike">
                <a:solidFill>
                  <a:srgbClr val="000000"/>
                </a:solidFill>
                <a:latin typeface="Arial"/>
                <a:ea typeface="DejaVu Sans"/>
              </a:rPr>
              <a:t>oat </a:t>
            </a:r>
            <a:r>
              <a:rPr b="0" i="1" lang="fr-FR" sz="1400" spc="-1" strike="noStrike">
                <a:solidFill>
                  <a:srgbClr val="000000"/>
                </a:solidFill>
                <a:latin typeface="Arial"/>
                <a:ea typeface="DejaVu Sans"/>
              </a:rPr>
              <a:t>amt) </a:t>
            </a:r>
            <a:r>
              <a:rPr b="0" i="1" lang="fr-FR" sz="1400" spc="-1" strike="noStrike">
                <a:solidFill>
                  <a:srgbClr val="000000"/>
                </a:solidFill>
                <a:latin typeface="Arial"/>
                <a:ea typeface="DejaVu Sans"/>
              </a:rPr>
              <a:t>overri</a:t>
            </a:r>
            <a:r>
              <a:rPr b="0" i="1" lang="fr-FR" sz="1400" spc="-1" strike="noStrike">
                <a:solidFill>
                  <a:srgbClr val="000000"/>
                </a:solidFill>
                <a:latin typeface="Arial"/>
                <a:ea typeface="DejaVu Sans"/>
              </a:rPr>
              <a:t>de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 </a:t>
            </a:r>
            <a:r>
              <a:rPr b="0" i="1" lang="fr-FR" sz="1400" spc="-1" strike="noStrike">
                <a:solidFill>
                  <a:srgbClr val="000000"/>
                </a:solidFill>
                <a:latin typeface="Arial"/>
                <a:ea typeface="DejaVu Sans"/>
              </a:rPr>
              <a:t>imple</a:t>
            </a:r>
            <a:r>
              <a:rPr b="0" i="1" lang="fr-FR" sz="1400" spc="-1" strike="noStrike">
                <a:solidFill>
                  <a:srgbClr val="000000"/>
                </a:solidFill>
                <a:latin typeface="Arial"/>
                <a:ea typeface="DejaVu Sans"/>
              </a:rPr>
              <a:t>ment </a:t>
            </a:r>
            <a:r>
              <a:rPr b="0" i="1" lang="fr-FR" sz="1400" spc="-1" strike="noStrike">
                <a:solidFill>
                  <a:srgbClr val="000000"/>
                </a:solidFill>
                <a:latin typeface="Arial"/>
                <a:ea typeface="DejaVu Sans"/>
              </a:rPr>
              <a:t>a </a:t>
            </a:r>
            <a:r>
              <a:rPr b="0" i="1" lang="fr-FR" sz="1400" spc="-1" strike="noStrike">
                <a:solidFill>
                  <a:srgbClr val="000000"/>
                </a:solidFill>
                <a:latin typeface="Arial"/>
                <a:ea typeface="DejaVu Sans"/>
              </a:rPr>
              <a:t>mean</a:t>
            </a:r>
            <a:r>
              <a:rPr b="0" i="1" lang="fr-FR" sz="1400" spc="-1" strike="noStrike">
                <a:solidFill>
                  <a:srgbClr val="000000"/>
                </a:solidFill>
                <a:latin typeface="Arial"/>
                <a:ea typeface="DejaVu Sans"/>
              </a:rPr>
              <a:t>s for </a:t>
            </a:r>
            <a:r>
              <a:rPr b="0" i="1" lang="fr-FR" sz="1400" spc="-1" strike="noStrike">
                <a:solidFill>
                  <a:srgbClr val="000000"/>
                </a:solidFill>
                <a:latin typeface="Arial"/>
                <a:ea typeface="DejaVu Sans"/>
              </a:rPr>
              <a:t>giving </a:t>
            </a:r>
            <a:r>
              <a:rPr b="0" i="1" lang="fr-FR" sz="1400" spc="-1" strike="noStrike">
                <a:solidFill>
                  <a:srgbClr val="000000"/>
                </a:solidFill>
                <a:latin typeface="Arial"/>
                <a:ea typeface="DejaVu Sans"/>
              </a:rPr>
              <a:t>here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virtual </a:t>
            </a:r>
            <a:r>
              <a:rPr b="0" i="1" lang="fr-FR" sz="1400" spc="-1" strike="noStrike">
                <a:solidFill>
                  <a:srgbClr val="000000"/>
                </a:solidFill>
                <a:latin typeface="Arial"/>
                <a:ea typeface="DejaVu Sans"/>
              </a:rPr>
              <a:t>~Pers</a:t>
            </a:r>
            <a:r>
              <a:rPr b="0" i="1" lang="fr-FR" sz="1400" spc="-1" strike="noStrike">
                <a:solidFill>
                  <a:srgbClr val="000000"/>
                </a:solidFill>
                <a:latin typeface="Arial"/>
                <a:ea typeface="DejaVu Sans"/>
              </a:rPr>
              <a:t>on(); // </a:t>
            </a:r>
            <a:r>
              <a:rPr b="0" i="1" lang="fr-FR" sz="1400" spc="-1" strike="noStrike">
                <a:solidFill>
                  <a:srgbClr val="000000"/>
                </a:solidFill>
                <a:latin typeface="Arial"/>
                <a:ea typeface="DejaVu Sans"/>
              </a:rPr>
              <a:t>protot</a:t>
            </a:r>
            <a:r>
              <a:rPr b="0" i="1" lang="fr-FR" sz="1400" spc="-1" strike="noStrike">
                <a:solidFill>
                  <a:srgbClr val="000000"/>
                </a:solidFill>
                <a:latin typeface="Arial"/>
                <a:ea typeface="DejaVu Sans"/>
              </a:rPr>
              <a:t>ype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p:txBody>
      </p:sp>
      <p:sp>
        <p:nvSpPr>
          <p:cNvPr id="138" name="TextShape 5"/>
          <p:cNvSpPr txBox="1"/>
          <p:nvPr/>
        </p:nvSpPr>
        <p:spPr>
          <a:xfrm>
            <a:off x="5616000" y="1728000"/>
            <a:ext cx="4608000" cy="3462480"/>
          </a:xfrm>
          <a:prstGeom prst="rect">
            <a:avLst/>
          </a:prstGeom>
          <a:noFill/>
          <a:ln>
            <a:noFill/>
          </a:ln>
        </p:spPr>
        <p:txBody>
          <a:bodyPr lIns="90000" rIns="90000" tIns="45000" bIns="45000">
            <a:noAutofit/>
          </a:bodyPr>
          <a:p>
            <a:r>
              <a:rPr b="1" i="1" lang="fr-FR" sz="1400" spc="-1" strike="noStrike">
                <a:latin typeface="Arial"/>
              </a:rPr>
              <a:t>class Student: public Person</a:t>
            </a:r>
            <a:endParaRPr b="0" i="1" lang="fr-FR" sz="1400" spc="-1" strike="noStrike">
              <a:latin typeface="Arial"/>
            </a:endParaRPr>
          </a:p>
          <a:p>
            <a:r>
              <a:rPr b="0" i="1" lang="fr-FR" sz="1400" spc="-1" strike="noStrike">
                <a:latin typeface="Arial"/>
              </a:rPr>
              <a:t>{</a:t>
            </a:r>
            <a:endParaRPr b="0" i="1" lang="fr-FR" sz="1400" spc="-1" strike="noStrike">
              <a:latin typeface="Arial"/>
            </a:endParaRPr>
          </a:p>
          <a:p>
            <a:r>
              <a:rPr b="0" i="1" lang="fr-FR" sz="1400" spc="-1" strike="noStrike">
                <a:latin typeface="Arial"/>
              </a:rPr>
              <a:t>// Student Is-A Person which mixes-in Charitable interface</a:t>
            </a:r>
            <a:endParaRPr b="0" i="1" lang="fr-FR" sz="1400" spc="-1" strike="noStrike">
              <a:latin typeface="Arial"/>
            </a:endParaRPr>
          </a:p>
          <a:p>
            <a:r>
              <a:rPr b="0" i="1" lang="fr-FR" sz="1400" spc="-1" strike="noStrike">
                <a:latin typeface="Arial"/>
              </a:rPr>
              <a:t>// Assume typical Student class definition w/ data</a:t>
            </a:r>
            <a:endParaRPr b="0" i="1" lang="fr-FR" sz="1400" spc="-1" strike="noStrike">
              <a:latin typeface="Arial"/>
            </a:endParaRPr>
          </a:p>
          <a:p>
            <a:r>
              <a:rPr b="0" i="1" lang="fr-FR" sz="1400" spc="-1" strike="noStrike">
                <a:latin typeface="Arial"/>
              </a:rPr>
              <a:t>// members, constructors, member functions exist.</a:t>
            </a:r>
            <a:endParaRPr b="0" i="1" lang="fr-FR" sz="1400" spc="-1" strike="noStrike">
              <a:latin typeface="Arial"/>
            </a:endParaRPr>
          </a:p>
          <a:p>
            <a:r>
              <a:rPr b="0" i="1" lang="fr-FR" sz="1400" spc="-1" strike="noStrike">
                <a:latin typeface="Arial"/>
              </a:rPr>
              <a:t>public:</a:t>
            </a:r>
            <a:endParaRPr b="0" i="1" lang="fr-FR" sz="1400" spc="-1" strike="noStrike">
              <a:latin typeface="Arial"/>
            </a:endParaRPr>
          </a:p>
          <a:p>
            <a:r>
              <a:rPr b="0" i="1" lang="fr-FR" sz="1400" spc="-1" strike="noStrike">
                <a:latin typeface="Arial"/>
              </a:rPr>
              <a:t>virtual void Give(float amt) override</a:t>
            </a:r>
            <a:endParaRPr b="0" i="1" lang="fr-FR" sz="1400" spc="-1" strike="noStrike">
              <a:latin typeface="Arial"/>
            </a:endParaRPr>
          </a:p>
          <a:p>
            <a:r>
              <a:rPr b="0" i="1" lang="fr-FR" sz="1400" spc="-1" strike="noStrike">
                <a:latin typeface="Arial"/>
              </a:rPr>
              <a:t>{ // Should a Student have little money to give,</a:t>
            </a:r>
            <a:endParaRPr b="0" i="1" lang="fr-FR" sz="1400" spc="-1" strike="noStrike">
              <a:latin typeface="Arial"/>
            </a:endParaRPr>
          </a:p>
          <a:p>
            <a:r>
              <a:rPr b="0" i="1" lang="fr-FR" sz="1400" spc="-1" strike="noStrike">
                <a:latin typeface="Arial"/>
              </a:rPr>
              <a:t>// perhaps they can donate their time equivalent to</a:t>
            </a:r>
            <a:endParaRPr b="0" i="1" lang="fr-FR" sz="1400" spc="-1" strike="noStrike">
              <a:latin typeface="Arial"/>
            </a:endParaRPr>
          </a:p>
          <a:p>
            <a:r>
              <a:rPr b="0" i="1" lang="fr-FR" sz="1400" spc="-1" strike="noStrike">
                <a:latin typeface="Arial"/>
              </a:rPr>
              <a:t>// the desired monetary amount they'd like to give</a:t>
            </a:r>
            <a:endParaRPr b="0" i="1" lang="fr-FR" sz="1400" spc="-1" strike="noStrike">
              <a:latin typeface="Arial"/>
            </a:endParaRPr>
          </a:p>
          <a:p>
            <a:r>
              <a:rPr b="0" i="1" lang="fr-FR" sz="1400" spc="-1" strike="noStrike">
                <a:latin typeface="Arial"/>
              </a:rPr>
              <a:t>}</a:t>
            </a:r>
            <a:endParaRPr b="0" i="1" lang="fr-FR" sz="1400" spc="-1" strike="noStrike">
              <a:latin typeface="Arial"/>
            </a:endParaRPr>
          </a:p>
          <a:p>
            <a:endParaRPr b="0" i="1" lang="fr-FR" sz="1400" spc="-1" strike="noStrike">
              <a:latin typeface="Arial"/>
            </a:endParaRPr>
          </a:p>
          <a:p>
            <a:r>
              <a:rPr b="0" i="1" lang="fr-FR" sz="1400" spc="-1" strike="noStrike">
                <a:latin typeface="Arial"/>
              </a:rPr>
              <a:t>virtual ~Student();</a:t>
            </a:r>
            <a:endParaRPr b="0" i="1" lang="fr-FR" sz="1400" spc="-1" strike="noStrike">
              <a:latin typeface="Arial"/>
            </a:endParaRPr>
          </a:p>
          <a:p>
            <a:r>
              <a:rPr b="0" i="1" lang="fr-FR" sz="1400" spc="-1" strike="noStrike">
                <a:latin typeface="Arial"/>
              </a:rPr>
              <a:t>// prototype</a:t>
            </a:r>
            <a:endParaRPr b="0" i="1" lang="fr-FR" sz="1400" spc="-1" strike="noStrike">
              <a:latin typeface="Arial"/>
            </a:endParaRPr>
          </a:p>
          <a:p>
            <a:r>
              <a:rPr b="0" i="1" lang="fr-FR" sz="1400" spc="-1" strike="noStrike">
                <a:latin typeface="Arial"/>
              </a:rPr>
              <a:t>};</a:t>
            </a:r>
            <a:endParaRPr b="0" i="1" lang="fr-FR" sz="1400" spc="-1" strike="noStrike">
              <a:latin typeface="Arial"/>
            </a:endParaRPr>
          </a:p>
        </p:txBody>
      </p:sp>
      <p:sp>
        <p:nvSpPr>
          <p:cNvPr id="139" name="TextShape 6"/>
          <p:cNvSpPr txBox="1"/>
          <p:nvPr/>
        </p:nvSpPr>
        <p:spPr>
          <a:xfrm>
            <a:off x="444240" y="5429520"/>
            <a:ext cx="8987760" cy="1626480"/>
          </a:xfrm>
          <a:prstGeom prst="rect">
            <a:avLst/>
          </a:prstGeom>
          <a:noFill/>
          <a:ln>
            <a:noFill/>
          </a:ln>
        </p:spPr>
        <p:txBody>
          <a:bodyPr lIns="90000" rIns="90000" tIns="45000" bIns="45000">
            <a:noAutofit/>
          </a:bodyPr>
          <a:p>
            <a:r>
              <a:rPr b="1" lang="fr-FR" sz="1800" spc="-1" strike="noStrike">
                <a:latin typeface="Arial"/>
              </a:rPr>
              <a:t>Note </a:t>
            </a:r>
            <a:r>
              <a:rPr b="0" lang="fr-FR" sz="1800" spc="-1" strike="noStrike">
                <a:latin typeface="Arial"/>
              </a:rPr>
              <a:t>: We then derive Student from Person ; note that a Student Is-A Person that mixes-in (or implements) the Charitable interface. In our Student class, we choose to redefine virtual void Give(float); to provide a more suitable Give() definition for Student instances. Perhaps Student instances have limited finances and opt to donate an amount of their time that is equivalent to a predetermined monetary amount.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CB061094-7E9E-48B5-ADDB-F8CAC9FD6EA5}"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41" name="CustomShape 2"/>
          <p:cNvSpPr/>
          <p:nvPr/>
        </p:nvSpPr>
        <p:spPr>
          <a:xfrm>
            <a:off x="360000" y="288000"/>
            <a:ext cx="9354960" cy="894960"/>
          </a:xfrm>
          <a:prstGeom prst="rect">
            <a:avLst/>
          </a:prstGeom>
          <a:noFill/>
          <a:ln>
            <a:noFill/>
          </a:ln>
        </p:spPr>
        <p:style>
          <a:lnRef idx="0"/>
          <a:fillRef idx="0"/>
          <a:effectRef idx="0"/>
          <a:fontRef idx="minor"/>
        </p:style>
      </p:sp>
      <p:sp>
        <p:nvSpPr>
          <p:cNvPr id="142" name="CustomShape 3"/>
          <p:cNvSpPr/>
          <p:nvPr/>
        </p:nvSpPr>
        <p:spPr>
          <a:xfrm>
            <a:off x="0" y="1625760"/>
            <a:ext cx="10077840" cy="5137560"/>
          </a:xfrm>
          <a:prstGeom prst="rect">
            <a:avLst/>
          </a:prstGeom>
          <a:noFill/>
          <a:ln>
            <a:noFill/>
          </a:ln>
        </p:spPr>
        <p:style>
          <a:lnRef idx="0"/>
          <a:fillRef idx="0"/>
          <a:effectRef idx="0"/>
          <a:fontRef idx="minor"/>
        </p:style>
      </p:sp>
      <p:sp>
        <p:nvSpPr>
          <p:cNvPr id="143" name="CustomShape 4"/>
          <p:cNvSpPr/>
          <p:nvPr/>
        </p:nvSpPr>
        <p:spPr>
          <a:xfrm>
            <a:off x="648000" y="1430280"/>
            <a:ext cx="8782920" cy="5976360"/>
          </a:xfrm>
          <a:prstGeom prst="rect">
            <a:avLst/>
          </a:prstGeom>
          <a:noFill/>
          <a:ln>
            <a:noFill/>
          </a:ln>
        </p:spPr>
        <p:style>
          <a:lnRef idx="0"/>
          <a:fillRef idx="0"/>
          <a:effectRef idx="0"/>
          <a:fontRef idx="minor"/>
        </p:style>
      </p:sp>
      <p:sp>
        <p:nvSpPr>
          <p:cNvPr id="144" name="TextShape 5"/>
          <p:cNvSpPr txBox="1"/>
          <p:nvPr/>
        </p:nvSpPr>
        <p:spPr>
          <a:xfrm rot="7800">
            <a:off x="505800" y="3034080"/>
            <a:ext cx="9105480" cy="1717560"/>
          </a:xfrm>
          <a:prstGeom prst="rect">
            <a:avLst/>
          </a:prstGeom>
          <a:noFill/>
          <a:ln>
            <a:noFill/>
          </a:ln>
        </p:spPr>
        <p:txBody>
          <a:bodyPr lIns="90000" rIns="90000" tIns="45000" bIns="45000">
            <a:noAutofit/>
          </a:bodyPr>
          <a:p>
            <a:pPr algn="ctr"/>
            <a:r>
              <a:rPr b="0" lang="fr-FR" sz="6000" spc="-1" strike="noStrike">
                <a:solidFill>
                  <a:srgbClr val="00a933"/>
                </a:solidFill>
                <a:latin typeface="Arial"/>
              </a:rPr>
              <a:t>Use Case</a:t>
            </a:r>
            <a:endParaRPr b="0" lang="fr-FR" sz="6000" spc="-1" strike="noStrike">
              <a:solidFill>
                <a:srgbClr val="00a933"/>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2F7577F7-FF1C-45DF-AEA5-E319F925A63C}"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46"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Person.h file </a:t>
            </a:r>
            <a:endParaRPr b="0" lang="fr-FR" sz="2400" spc="-1" strike="noStrike">
              <a:latin typeface="Arial"/>
            </a:endParaRPr>
          </a:p>
        </p:txBody>
      </p:sp>
      <p:sp>
        <p:nvSpPr>
          <p:cNvPr id="147" name="CustomShape 3"/>
          <p:cNvSpPr/>
          <p:nvPr/>
        </p:nvSpPr>
        <p:spPr>
          <a:xfrm>
            <a:off x="0" y="1625760"/>
            <a:ext cx="10077840" cy="5137560"/>
          </a:xfrm>
          <a:prstGeom prst="rect">
            <a:avLst/>
          </a:prstGeom>
          <a:noFill/>
          <a:ln>
            <a:noFill/>
          </a:ln>
        </p:spPr>
        <p:style>
          <a:lnRef idx="0"/>
          <a:fillRef idx="0"/>
          <a:effectRef idx="0"/>
          <a:fontRef idx="minor"/>
        </p:style>
      </p:sp>
      <p:sp>
        <p:nvSpPr>
          <p:cNvPr id="148" name="CustomShape 4"/>
          <p:cNvSpPr/>
          <p:nvPr/>
        </p:nvSpPr>
        <p:spPr>
          <a:xfrm>
            <a:off x="648000" y="1430280"/>
            <a:ext cx="8782920" cy="5976360"/>
          </a:xfrm>
          <a:prstGeom prst="rect">
            <a:avLst/>
          </a:prstGeom>
          <a:noFill/>
          <a:ln>
            <a:noFill/>
          </a:ln>
        </p:spPr>
        <p:style>
          <a:lnRef idx="0"/>
          <a:fillRef idx="0"/>
          <a:effectRef idx="0"/>
          <a:fontRef idx="minor"/>
        </p:style>
      </p:sp>
      <p:sp>
        <p:nvSpPr>
          <p:cNvPr id="149" name="TextShape 5"/>
          <p:cNvSpPr txBox="1"/>
          <p:nvPr/>
        </p:nvSpPr>
        <p:spPr>
          <a:xfrm>
            <a:off x="288000" y="1512000"/>
            <a:ext cx="5616000" cy="5209560"/>
          </a:xfrm>
          <a:prstGeom prst="rect">
            <a:avLst/>
          </a:prstGeom>
          <a:noFill/>
          <a:ln>
            <a:noFill/>
          </a:ln>
        </p:spPr>
        <p:txBody>
          <a:bodyPr lIns="90000" rIns="90000" tIns="45000" bIns="45000">
            <a:noAutofit/>
          </a:bodyPr>
          <a:p>
            <a:r>
              <a:rPr b="0" lang="fr-FR" sz="1800" spc="-1" strike="noStrike">
                <a:latin typeface="Arial"/>
              </a:rPr>
              <a:t>#include &lt;iostream&gt;</a:t>
            </a:r>
            <a:endParaRPr b="0" lang="fr-FR" sz="1800" spc="-1" strike="noStrike">
              <a:latin typeface="Arial"/>
            </a:endParaRPr>
          </a:p>
          <a:p>
            <a:r>
              <a:rPr b="0" lang="fr-FR" sz="1800" spc="-1" strike="noStrike">
                <a:latin typeface="Arial"/>
              </a:rPr>
              <a:t>#include &lt;iomanip&gt;</a:t>
            </a:r>
            <a:endParaRPr b="0" lang="fr-FR" sz="1800" spc="-1" strike="noStrike">
              <a:latin typeface="Arial"/>
            </a:endParaRPr>
          </a:p>
          <a:p>
            <a:r>
              <a:rPr b="0" lang="fr-FR" sz="1800" spc="-1" strike="noStrike">
                <a:latin typeface="Arial"/>
              </a:rPr>
              <a:t>#include &lt;cstring&gt;</a:t>
            </a:r>
            <a:endParaRPr b="0" lang="fr-FR" sz="1800" spc="-1" strike="noStrike">
              <a:latin typeface="Arial"/>
            </a:endParaRPr>
          </a:p>
          <a:p>
            <a:r>
              <a:rPr b="0" lang="fr-FR" sz="1800" spc="-1" strike="noStrike">
                <a:latin typeface="Arial"/>
              </a:rPr>
              <a:t>using namespace std;</a:t>
            </a:r>
            <a:endParaRPr b="0" lang="fr-FR" sz="1800" spc="-1" strike="noStrike">
              <a:latin typeface="Arial"/>
            </a:endParaRPr>
          </a:p>
          <a:p>
            <a:r>
              <a:rPr b="0" lang="fr-FR" sz="1800" spc="-1" strike="noStrike">
                <a:latin typeface="Arial"/>
              </a:rPr>
              <a:t>const int MAX = 5;</a:t>
            </a:r>
            <a:endParaRPr b="0" lang="fr-FR" sz="1800" spc="-1" strike="noStrike">
              <a:latin typeface="Arial"/>
            </a:endParaRPr>
          </a:p>
          <a:p>
            <a:r>
              <a:rPr b="0" lang="fr-FR" sz="1800" spc="-1" strike="noStrike">
                <a:latin typeface="Arial"/>
              </a:rPr>
              <a:t>class Person</a:t>
            </a:r>
            <a:endParaRPr b="0" lang="fr-FR" sz="1800" spc="-1" strike="noStrike">
              <a:latin typeface="Arial"/>
            </a:endParaRPr>
          </a:p>
          <a:p>
            <a:r>
              <a:rPr b="0" lang="fr-FR" sz="1800" spc="-1" strike="noStrike">
                <a:latin typeface="Arial"/>
              </a:rPr>
              <a:t>{</a:t>
            </a:r>
            <a:endParaRPr b="0" lang="fr-FR" sz="1800" spc="-1" strike="noStrike">
              <a:latin typeface="Arial"/>
            </a:endParaRPr>
          </a:p>
          <a:p>
            <a:r>
              <a:rPr b="0" lang="fr-FR" sz="1800" spc="-1" strike="noStrike">
                <a:latin typeface="Arial"/>
              </a:rPr>
              <a:t>private: // data members</a:t>
            </a:r>
            <a:endParaRPr b="0" lang="fr-FR" sz="1800" spc="-1" strike="noStrike">
              <a:latin typeface="Arial"/>
            </a:endParaRPr>
          </a:p>
          <a:p>
            <a:r>
              <a:rPr b="0" lang="fr-FR" sz="1800" spc="-1" strike="noStrike">
                <a:latin typeface="Arial"/>
              </a:rPr>
              <a:t>char *firstName;</a:t>
            </a:r>
            <a:endParaRPr b="0" lang="fr-FR" sz="1800" spc="-1" strike="noStrike">
              <a:latin typeface="Arial"/>
            </a:endParaRPr>
          </a:p>
          <a:p>
            <a:r>
              <a:rPr b="0" lang="fr-FR" sz="1800" spc="-1" strike="noStrike">
                <a:latin typeface="Arial"/>
              </a:rPr>
              <a:t>char *lastName;</a:t>
            </a:r>
            <a:endParaRPr b="0" lang="fr-FR" sz="1800" spc="-1" strike="noStrike">
              <a:latin typeface="Arial"/>
            </a:endParaRPr>
          </a:p>
          <a:p>
            <a:r>
              <a:rPr b="0" lang="fr-FR" sz="1800" spc="-1" strike="noStrike">
                <a:latin typeface="Arial"/>
              </a:rPr>
              <a:t>char middleInitial;</a:t>
            </a:r>
            <a:endParaRPr b="0" lang="fr-FR" sz="1800" spc="-1" strike="noStrike">
              <a:latin typeface="Arial"/>
            </a:endParaRPr>
          </a:p>
          <a:p>
            <a:r>
              <a:rPr b="0" lang="fr-FR" sz="1800" spc="-1" strike="noStrike">
                <a:latin typeface="Arial"/>
              </a:rPr>
              <a:t>char *title; // Mr., Ms., Mrs., Miss, Dr., etc.</a:t>
            </a:r>
            <a:endParaRPr b="0" lang="fr-FR" sz="1800" spc="-1" strike="noStrike">
              <a:latin typeface="Arial"/>
            </a:endParaRPr>
          </a:p>
          <a:p>
            <a:r>
              <a:rPr b="0" lang="fr-FR" sz="1800" spc="-1" strike="noStrike">
                <a:latin typeface="Arial"/>
              </a:rPr>
              <a:t>protected:</a:t>
            </a:r>
            <a:endParaRPr b="0" lang="fr-FR" sz="1800" spc="-1" strike="noStrike">
              <a:latin typeface="Arial"/>
            </a:endParaRPr>
          </a:p>
          <a:p>
            <a:r>
              <a:rPr b="0" lang="fr-FR" sz="1800" spc="-1" strike="noStrike">
                <a:latin typeface="Arial"/>
              </a:rPr>
              <a:t>void ModifyTitle(const char *);</a:t>
            </a:r>
            <a:endParaRPr b="0" lang="fr-FR" sz="1800" spc="-1" strike="noStrike">
              <a:latin typeface="Arial"/>
            </a:endParaRPr>
          </a:p>
          <a:p>
            <a:r>
              <a:rPr b="0" lang="fr-FR" sz="1800" spc="-1" strike="noStrike">
                <a:latin typeface="Arial"/>
              </a:rPr>
              <a:t>public:</a:t>
            </a:r>
            <a:endParaRPr b="0" lang="fr-FR" sz="1800" spc="-1" strike="noStrike">
              <a:latin typeface="Arial"/>
            </a:endParaRPr>
          </a:p>
          <a:p>
            <a:r>
              <a:rPr b="0" lang="fr-FR" sz="1800" spc="-1" strike="noStrike">
                <a:latin typeface="Arial"/>
              </a:rPr>
              <a:t>Person(); // default constructor</a:t>
            </a:r>
            <a:endParaRPr b="0" lang="fr-FR" sz="1800" spc="-1" strike="noStrike">
              <a:latin typeface="Arial"/>
            </a:endParaRPr>
          </a:p>
          <a:p>
            <a:r>
              <a:rPr b="0" lang="fr-FR" sz="1800" spc="-1" strike="noStrike">
                <a:latin typeface="Arial"/>
              </a:rPr>
              <a:t>Person(const char *, const char *, char, const char *);</a:t>
            </a:r>
            <a:endParaRPr b="0" lang="fr-FR" sz="1800" spc="-1" strike="noStrike">
              <a:latin typeface="Arial"/>
            </a:endParaRPr>
          </a:p>
          <a:p>
            <a:r>
              <a:rPr b="0" lang="fr-FR" sz="1800" spc="-1" strike="noStrike">
                <a:latin typeface="Arial"/>
              </a:rPr>
              <a:t>Person(const Person &amp;); </a:t>
            </a:r>
            <a:endParaRPr b="0" lang="fr-FR" sz="1800" spc="-1" strike="noStrike">
              <a:latin typeface="Arial"/>
            </a:endParaRPr>
          </a:p>
          <a:p>
            <a:r>
              <a:rPr b="1" lang="fr-FR" sz="1800" spc="-1" strike="noStrike">
                <a:latin typeface="Arial"/>
              </a:rPr>
              <a:t>virtual ~Person(); // virtual destructor</a:t>
            </a:r>
            <a:endParaRPr b="0" lang="fr-FR" sz="1800" spc="-1" strike="noStrike">
              <a:latin typeface="Arial"/>
            </a:endParaRPr>
          </a:p>
          <a:p>
            <a:endParaRPr b="0" lang="fr-FR" sz="1800" spc="-1" strike="noStrike">
              <a:latin typeface="Arial"/>
            </a:endParaRPr>
          </a:p>
        </p:txBody>
      </p:sp>
      <p:sp>
        <p:nvSpPr>
          <p:cNvPr id="150" name="TextShape 6"/>
          <p:cNvSpPr txBox="1"/>
          <p:nvPr/>
        </p:nvSpPr>
        <p:spPr>
          <a:xfrm rot="21588600">
            <a:off x="6051240" y="1625040"/>
            <a:ext cx="3740760" cy="4495320"/>
          </a:xfrm>
          <a:prstGeom prst="rect">
            <a:avLst/>
          </a:prstGeom>
          <a:noFill/>
          <a:ln>
            <a:noFill/>
          </a:ln>
        </p:spPr>
        <p:txBody>
          <a:bodyPr lIns="90000" rIns="90000" tIns="45000" bIns="45000">
            <a:noAutofit/>
          </a:bodyPr>
          <a:p>
            <a:endParaRPr b="0" lang="fr-FR" sz="1800" spc="-1" strike="noStrike">
              <a:latin typeface="Arial"/>
            </a:endParaRPr>
          </a:p>
          <a:p>
            <a:r>
              <a:rPr b="0" lang="fr-FR" sz="1800" spc="-1" strike="noStrike">
                <a:latin typeface="Arial"/>
              </a:rPr>
              <a:t>const char *GetFirstName() const { return firstName; }</a:t>
            </a:r>
            <a:endParaRPr b="0" lang="fr-FR" sz="1800" spc="-1" strike="noStrike">
              <a:latin typeface="Arial"/>
            </a:endParaRPr>
          </a:p>
          <a:p>
            <a:r>
              <a:rPr b="0" lang="fr-FR" sz="1800" spc="-1" strike="noStrike">
                <a:latin typeface="Arial"/>
              </a:rPr>
              <a:t>const char *GetLastName() const { return lastName; }</a:t>
            </a:r>
            <a:endParaRPr b="0" lang="fr-FR" sz="1800" spc="-1" strike="noStrike">
              <a:latin typeface="Arial"/>
            </a:endParaRPr>
          </a:p>
          <a:p>
            <a:r>
              <a:rPr b="0" lang="fr-FR" sz="1800" spc="-1" strike="noStrike">
                <a:latin typeface="Arial"/>
              </a:rPr>
              <a:t>const char *GetTitle() const { return title; }</a:t>
            </a:r>
            <a:endParaRPr b="0" lang="fr-FR" sz="1800" spc="-1" strike="noStrike">
              <a:latin typeface="Arial"/>
            </a:endParaRPr>
          </a:p>
          <a:p>
            <a:r>
              <a:rPr b="0" lang="fr-FR" sz="1800" spc="-1" strike="noStrike">
                <a:latin typeface="Arial"/>
              </a:rPr>
              <a:t>char GetMiddleInitial() const { return middleInitial; }</a:t>
            </a:r>
            <a:endParaRPr b="0" lang="fr-FR" sz="1800" spc="-1" strike="noStrike">
              <a:latin typeface="Arial"/>
            </a:endParaRPr>
          </a:p>
          <a:p>
            <a:endParaRPr b="0" lang="fr-FR" sz="1800" spc="-1" strike="noStrike">
              <a:latin typeface="Arial"/>
            </a:endParaRPr>
          </a:p>
          <a:p>
            <a:r>
              <a:rPr b="1" lang="fr-FR" sz="1800" spc="-1" strike="noStrike">
                <a:latin typeface="Arial"/>
              </a:rPr>
              <a:t>virtual</a:t>
            </a:r>
            <a:r>
              <a:rPr b="0" lang="fr-FR" sz="1800" spc="-1" strike="noStrike">
                <a:latin typeface="Arial"/>
              </a:rPr>
              <a:t> void Print() const;</a:t>
            </a:r>
            <a:endParaRPr b="0" lang="fr-FR" sz="1800" spc="-1" strike="noStrike">
              <a:latin typeface="Arial"/>
            </a:endParaRPr>
          </a:p>
          <a:p>
            <a:r>
              <a:rPr b="1" lang="fr-FR" sz="1800" spc="-1" strike="noStrike">
                <a:latin typeface="Arial"/>
              </a:rPr>
              <a:t>virtual</a:t>
            </a:r>
            <a:r>
              <a:rPr b="0" lang="fr-FR" sz="1800" spc="-1" strike="noStrike">
                <a:latin typeface="Arial"/>
              </a:rPr>
              <a:t> void IsA();</a:t>
            </a:r>
            <a:endParaRPr b="0" lang="fr-FR" sz="1800" spc="-1" strike="noStrike">
              <a:latin typeface="Arial"/>
            </a:endParaRPr>
          </a:p>
          <a:p>
            <a:r>
              <a:rPr b="1" lang="fr-FR" sz="1800" spc="-1" strike="noStrike">
                <a:latin typeface="Arial"/>
              </a:rPr>
              <a:t>virtual</a:t>
            </a:r>
            <a:r>
              <a:rPr b="0" lang="fr-FR" sz="1800" spc="-1" strike="noStrike">
                <a:latin typeface="Arial"/>
              </a:rPr>
              <a:t> void Greeting(const char *);</a:t>
            </a:r>
            <a:endParaRPr b="0" lang="fr-FR" sz="1800" spc="-1" strike="noStrike">
              <a:latin typeface="Arial"/>
            </a:endParaRPr>
          </a:p>
          <a:p>
            <a:endParaRPr b="0" lang="fr-FR" sz="1800" spc="-1" strike="noStrike">
              <a:latin typeface="Arial"/>
            </a:endParaRPr>
          </a:p>
          <a:p>
            <a:r>
              <a:rPr b="0" lang="fr-FR" sz="1800" spc="-1" strike="noStrike">
                <a:latin typeface="Arial"/>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E936EA69-0D0A-456E-AE9A-F535A54B8D31}"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52"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Person.cpp file (1/2) </a:t>
            </a:r>
            <a:endParaRPr b="0" lang="fr-FR" sz="2400" spc="-1" strike="noStrike">
              <a:latin typeface="Arial"/>
            </a:endParaRPr>
          </a:p>
        </p:txBody>
      </p:sp>
      <p:sp>
        <p:nvSpPr>
          <p:cNvPr id="153" name="CustomShape 3"/>
          <p:cNvSpPr/>
          <p:nvPr/>
        </p:nvSpPr>
        <p:spPr>
          <a:xfrm>
            <a:off x="0" y="1625760"/>
            <a:ext cx="10077840" cy="5137560"/>
          </a:xfrm>
          <a:prstGeom prst="rect">
            <a:avLst/>
          </a:prstGeom>
          <a:noFill/>
          <a:ln>
            <a:noFill/>
          </a:ln>
        </p:spPr>
        <p:style>
          <a:lnRef idx="0"/>
          <a:fillRef idx="0"/>
          <a:effectRef idx="0"/>
          <a:fontRef idx="minor"/>
        </p:style>
      </p:sp>
      <p:sp>
        <p:nvSpPr>
          <p:cNvPr id="154" name="CustomShape 4"/>
          <p:cNvSpPr/>
          <p:nvPr/>
        </p:nvSpPr>
        <p:spPr>
          <a:xfrm>
            <a:off x="720000" y="1440000"/>
            <a:ext cx="8782920" cy="597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1800" spc="-1" strike="noStrike">
                <a:solidFill>
                  <a:srgbClr val="000000"/>
                </a:solidFill>
                <a:latin typeface="Arial"/>
                <a:ea typeface="DejaVu Sans"/>
              </a:rPr>
              <a:t>#include "Person.h"</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firstName = lastName = 0; middleInitial = '\0'; title = 0;</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Person::Person(const char *fn, const char *ln, char mi, const char *t)</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firstName = new char [strlen(fn) + 1]; strcpy(firstName, fn);</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lastName = new char [strlen(ln) + 1]; strcpy(lastName, ln);</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middleInitial = mi;</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title = new char [strlen(t) + 1]; strcpy(title, t);</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Person::Person(const Person &amp;pers)</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firstName = new char [strlen(pers.firstName) + 1]; strcpy(firstName, pers.firstName);</a:t>
            </a:r>
            <a:endParaRPr b="0" lang="fr-FR" sz="1800" spc="-1" strike="noStrike">
              <a:latin typeface="Arial"/>
            </a:endParaRPr>
          </a:p>
          <a:p>
            <a:pPr>
              <a:lnSpc>
                <a:spcPct val="100000"/>
              </a:lnSpc>
            </a:pPr>
            <a:r>
              <a:rPr b="0" lang="fr-FR" sz="1800" spc="-1" strike="noStrike">
                <a:solidFill>
                  <a:srgbClr val="000000"/>
                </a:solidFill>
                <a:latin typeface="Arial"/>
                <a:ea typeface="DejaVu Sans"/>
              </a:rPr>
              <a:t>lastName = new char [strlen(pers.lastName) + 1]; strcpy(lastName, pers.lastName);</a:t>
            </a:r>
            <a:endParaRPr b="0" lang="fr-FR" sz="1800" spc="-1" strike="noStrike">
              <a:latin typeface="Arial"/>
            </a:endParaRPr>
          </a:p>
          <a:p>
            <a:pPr>
              <a:lnSpc>
                <a:spcPct val="100000"/>
              </a:lnSpc>
            </a:pPr>
            <a:r>
              <a:rPr b="0" lang="fr-FR" sz="1800" spc="-1" strike="noStrike">
                <a:solidFill>
                  <a:srgbClr val="000000"/>
                </a:solidFill>
                <a:latin typeface="Arial"/>
                <a:ea typeface="DejaVu Sans"/>
              </a:rPr>
              <a:t>middleInitial = pers.middleInitial;</a:t>
            </a:r>
            <a:endParaRPr b="0" lang="fr-FR" sz="1800" spc="-1" strike="noStrike">
              <a:latin typeface="Arial"/>
            </a:endParaRPr>
          </a:p>
          <a:p>
            <a:pPr>
              <a:lnSpc>
                <a:spcPct val="100000"/>
              </a:lnSpc>
            </a:pPr>
            <a:r>
              <a:rPr b="0" lang="fr-FR" sz="1800" spc="-1" strike="noStrike">
                <a:solidFill>
                  <a:srgbClr val="000000"/>
                </a:solidFill>
                <a:latin typeface="Arial"/>
                <a:ea typeface="DejaVu Sans"/>
              </a:rPr>
              <a:t>title = new char [strlen(pers.title) + 1]; strcpy(title, pers.title);</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14FFB0DB-0BD7-4880-89BA-D95D8AE8A72F}"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56"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Person.cpp file (2/2) </a:t>
            </a:r>
            <a:endParaRPr b="0" lang="fr-FR" sz="2400" spc="-1" strike="noStrike">
              <a:latin typeface="Arial"/>
            </a:endParaRPr>
          </a:p>
        </p:txBody>
      </p:sp>
      <p:sp>
        <p:nvSpPr>
          <p:cNvPr id="157" name="CustomShape 3"/>
          <p:cNvSpPr/>
          <p:nvPr/>
        </p:nvSpPr>
        <p:spPr>
          <a:xfrm>
            <a:off x="0" y="1625760"/>
            <a:ext cx="10077840" cy="5137560"/>
          </a:xfrm>
          <a:prstGeom prst="rect">
            <a:avLst/>
          </a:prstGeom>
          <a:noFill/>
          <a:ln>
            <a:noFill/>
          </a:ln>
        </p:spPr>
        <p:style>
          <a:lnRef idx="0"/>
          <a:fillRef idx="0"/>
          <a:effectRef idx="0"/>
          <a:fontRef idx="minor"/>
        </p:style>
      </p:sp>
      <p:sp>
        <p:nvSpPr>
          <p:cNvPr id="158" name="CustomShape 4"/>
          <p:cNvSpPr/>
          <p:nvPr/>
        </p:nvSpPr>
        <p:spPr>
          <a:xfrm>
            <a:off x="720000" y="1440000"/>
            <a:ext cx="8782920" cy="597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fr-FR" sz="1800" spc="-1" strike="noStrike">
                <a:solidFill>
                  <a:srgbClr val="000000"/>
                </a:solidFill>
                <a:latin typeface="Arial"/>
                <a:ea typeface="DejaVu Sans"/>
              </a:rPr>
              <a:t>Person::~Person()</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a:t>
            </a:r>
            <a:r>
              <a:rPr b="0" i="1" lang="fr-FR" sz="1800" spc="-1" strike="noStrike">
                <a:solidFill>
                  <a:srgbClr val="000000"/>
                </a:solidFill>
                <a:latin typeface="Arial"/>
                <a:ea typeface="DejaVu Sans"/>
              </a:rPr>
              <a:t>delete firstName; delete lastName; delete title;</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void Person::ModifyTitle(const char *newTitle)</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a:t>
            </a:r>
            <a:r>
              <a:rPr b="0" i="1" lang="fr-FR" sz="1800" spc="-1" strike="noStrike">
                <a:solidFill>
                  <a:srgbClr val="000000"/>
                </a:solidFill>
                <a:latin typeface="Arial"/>
                <a:ea typeface="DejaVu Sans"/>
              </a:rPr>
              <a:t>delete title; // delete old title</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a:t>
            </a:r>
            <a:r>
              <a:rPr b="0" i="1" lang="fr-FR" sz="1800" spc="-1" strike="noStrike">
                <a:solidFill>
                  <a:srgbClr val="000000"/>
                </a:solidFill>
                <a:latin typeface="Arial"/>
                <a:ea typeface="DejaVu Sans"/>
              </a:rPr>
              <a:t>title = new char [strlen(newTitle) + 1];  strcpy(title, newTitle);</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void Person::Print() const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{cout &lt;&lt; title &lt;&lt; " " &lt;&lt; firstName &lt;&lt; " "; cout &lt;&lt; middleInitial &lt;&lt; ". " &lt;&lt; lastName &lt;&lt; endl;</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void Person::IsA()</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	</a:t>
            </a:r>
            <a:r>
              <a:rPr b="0" i="1" lang="fr-FR" sz="1800" spc="-1" strike="noStrike">
                <a:solidFill>
                  <a:srgbClr val="000000"/>
                </a:solidFill>
                <a:latin typeface="Arial"/>
                <a:ea typeface="DejaVu Sans"/>
              </a:rPr>
              <a:t>cout &lt;&lt; "Person" &lt;&lt; endl;</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void Person::Greeting(const char *msg)</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cout &lt;&lt; msg &lt;&lt; endl;</a:t>
            </a:r>
            <a:endParaRPr b="0" i="1" lang="fr-FR" sz="1800" spc="-1" strike="noStrike">
              <a:latin typeface="Arial"/>
            </a:endParaRPr>
          </a:p>
          <a:p>
            <a:pPr>
              <a:lnSpc>
                <a:spcPct val="100000"/>
              </a:lnSpc>
            </a:pPr>
            <a:r>
              <a:rPr b="0" i="1" lang="fr-FR" sz="1800" spc="-1" strike="noStrike">
                <a:solidFill>
                  <a:srgbClr val="000000"/>
                </a:solidFill>
                <a:latin typeface="Arial"/>
                <a:ea typeface="DejaVu Sans"/>
              </a:rPr>
              <a:t>}</a:t>
            </a:r>
            <a:endParaRPr b="0" i="1" lang="fr-FR" sz="1800" spc="-1" strike="noStrike">
              <a:latin typeface="Arial"/>
            </a:endParaRPr>
          </a:p>
        </p:txBody>
      </p:sp>
      <p:sp>
        <p:nvSpPr>
          <p:cNvPr id="159" name="TextShape 5"/>
          <p:cNvSpPr txBox="1"/>
          <p:nvPr/>
        </p:nvSpPr>
        <p:spPr>
          <a:xfrm>
            <a:off x="2808000" y="7056000"/>
            <a:ext cx="4956840" cy="602280"/>
          </a:xfrm>
          <a:prstGeom prst="rect">
            <a:avLst/>
          </a:prstGeom>
          <a:noFill/>
          <a:ln>
            <a:noFill/>
          </a:ln>
        </p:spPr>
        <p:txBody>
          <a:bodyPr lIns="90000" rIns="90000" tIns="45000" bIns="45000">
            <a:noAutofit/>
          </a:bodyPr>
          <a:p>
            <a:r>
              <a:rPr b="1" lang="fr-FR" sz="1800" spc="-1" strike="noStrike">
                <a:solidFill>
                  <a:srgbClr val="158466"/>
                </a:solidFill>
                <a:latin typeface="Arial"/>
              </a:rPr>
              <a:t>Next, let's examine the Student class definition:</a:t>
            </a:r>
            <a:endParaRPr b="1" lang="fr-FR" sz="1800" spc="-1" strike="noStrike">
              <a:solidFill>
                <a:srgbClr val="158466"/>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10B2752E-1855-4D55-9100-F0827AD7C68F}"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61"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Student.h file </a:t>
            </a:r>
            <a:endParaRPr b="0" lang="fr-FR" sz="2400" spc="-1" strike="noStrike">
              <a:latin typeface="Arial"/>
            </a:endParaRPr>
          </a:p>
        </p:txBody>
      </p:sp>
      <p:sp>
        <p:nvSpPr>
          <p:cNvPr id="162" name="CustomShape 3"/>
          <p:cNvSpPr/>
          <p:nvPr/>
        </p:nvSpPr>
        <p:spPr>
          <a:xfrm>
            <a:off x="0" y="1625760"/>
            <a:ext cx="10077840" cy="5137560"/>
          </a:xfrm>
          <a:prstGeom prst="rect">
            <a:avLst/>
          </a:prstGeom>
          <a:noFill/>
          <a:ln>
            <a:noFill/>
          </a:ln>
        </p:spPr>
        <p:style>
          <a:lnRef idx="0"/>
          <a:fillRef idx="0"/>
          <a:effectRef idx="0"/>
          <a:fontRef idx="minor"/>
        </p:style>
      </p:sp>
      <p:sp>
        <p:nvSpPr>
          <p:cNvPr id="163" name="CustomShape 4"/>
          <p:cNvSpPr/>
          <p:nvPr/>
        </p:nvSpPr>
        <p:spPr>
          <a:xfrm>
            <a:off x="720720" y="1575000"/>
            <a:ext cx="8711280" cy="418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fr-FR" sz="1400" spc="-1" strike="noStrike">
                <a:solidFill>
                  <a:srgbClr val="000000"/>
                </a:solidFill>
                <a:latin typeface="Arial"/>
                <a:ea typeface="DejaVu Sans"/>
              </a:rPr>
              <a:t>class</a:t>
            </a:r>
            <a:r>
              <a:rPr b="0" i="1" lang="fr-FR" sz="1400" spc="-1" strike="noStrike">
                <a:solidFill>
                  <a:srgbClr val="000000"/>
                </a:solidFill>
                <a:latin typeface="Arial"/>
                <a:ea typeface="DejaVu Sans"/>
              </a:rPr>
              <a:t> Student</a:t>
            </a:r>
            <a:r>
              <a:rPr b="1" i="1" lang="fr-FR" sz="1400" spc="-1" strike="noStrike">
                <a:solidFill>
                  <a:srgbClr val="000000"/>
                </a:solidFill>
                <a:latin typeface="Arial"/>
                <a:ea typeface="DejaVu Sans"/>
              </a:rPr>
              <a:t>:</a:t>
            </a:r>
            <a:r>
              <a:rPr b="0" i="1" lang="fr-FR" sz="1400" spc="-1" strike="noStrike">
                <a:solidFill>
                  <a:srgbClr val="000000"/>
                </a:solidFill>
                <a:latin typeface="Arial"/>
                <a:ea typeface="DejaVu Sans"/>
              </a:rPr>
              <a:t> </a:t>
            </a:r>
            <a:r>
              <a:rPr b="1" i="1" lang="fr-FR" sz="1400" spc="-1" strike="noStrike">
                <a:solidFill>
                  <a:srgbClr val="000000"/>
                </a:solidFill>
                <a:latin typeface="Arial"/>
                <a:ea typeface="DejaVu Sans"/>
              </a:rPr>
              <a:t>public Person</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private: // data members</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float gpa;</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char *currentCourse;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const char *studentId;</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public:</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member function prototypes</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 // default constructor</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Student(const char *, const char *, char, const char *, float, const char *, const char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Student(const Student &amp;); // copy constructor</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virtual ~Student(); // destructor</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void EarnPhD();</a:t>
            </a:r>
            <a:endParaRPr b="0" i="1" lang="fr-FR" sz="1400" spc="-1" strike="noStrike">
              <a:latin typeface="Arial"/>
            </a:endParaRPr>
          </a:p>
          <a:p>
            <a:pPr>
              <a:lnSpc>
                <a:spcPct val="100000"/>
              </a:lnSpc>
            </a:pPr>
            <a:r>
              <a:rPr b="1" i="1" lang="fr-FR" sz="1400" spc="-1" strike="noStrike">
                <a:solidFill>
                  <a:srgbClr val="000000"/>
                </a:solidFill>
                <a:latin typeface="Arial"/>
                <a:ea typeface="DejaVu Sans"/>
              </a:rPr>
              <a:t>// inline function definitions</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float GetGpa() const { return gpa;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const char *GetCurrentCourse() const { return currentCourse;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const char *GetStudentId() const { return studentId;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void SetCurrentCourse(const char *); // prototype only</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In the derived class, the keyword virtual is optional,</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but recommended for clarity. Same for override.</a:t>
            </a:r>
            <a:endParaRPr b="0" i="1" lang="fr-FR" sz="1400" spc="-1" strike="noStrike">
              <a:latin typeface="Arial"/>
            </a:endParaRPr>
          </a:p>
          <a:p>
            <a:pPr>
              <a:lnSpc>
                <a:spcPct val="100000"/>
              </a:lnSpc>
            </a:pPr>
            <a:r>
              <a:rPr b="1" i="1" lang="fr-FR" sz="1400" spc="-1" strike="noStrike">
                <a:solidFill>
                  <a:srgbClr val="000000"/>
                </a:solidFill>
                <a:latin typeface="Arial"/>
                <a:ea typeface="DejaVu Sans"/>
              </a:rPr>
              <a:t>virtual</a:t>
            </a:r>
            <a:r>
              <a:rPr b="0" i="1" lang="fr-FR" sz="1400" spc="-1" strike="noStrike">
                <a:solidFill>
                  <a:srgbClr val="000000"/>
                </a:solidFill>
                <a:latin typeface="Arial"/>
                <a:ea typeface="DejaVu Sans"/>
              </a:rPr>
              <a:t> void Print() const </a:t>
            </a:r>
            <a:r>
              <a:rPr b="1" i="1" lang="fr-FR" sz="1400" spc="-1" strike="noStrike">
                <a:solidFill>
                  <a:srgbClr val="000000"/>
                </a:solidFill>
                <a:latin typeface="Arial"/>
                <a:ea typeface="DejaVu Sans"/>
              </a:rPr>
              <a:t>override</a:t>
            </a: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1" i="1" lang="fr-FR" sz="1400" spc="-1" strike="noStrike">
                <a:solidFill>
                  <a:srgbClr val="000000"/>
                </a:solidFill>
                <a:latin typeface="Arial"/>
                <a:ea typeface="DejaVu Sans"/>
              </a:rPr>
              <a:t>virtual</a:t>
            </a:r>
            <a:r>
              <a:rPr b="0" i="1" lang="fr-FR" sz="1400" spc="-1" strike="noStrike">
                <a:solidFill>
                  <a:srgbClr val="000000"/>
                </a:solidFill>
                <a:latin typeface="Arial"/>
                <a:ea typeface="DejaVu Sans"/>
              </a:rPr>
              <a:t> void IsA() </a:t>
            </a:r>
            <a:r>
              <a:rPr b="1" i="1" lang="fr-FR" sz="1400" spc="-1" strike="noStrike">
                <a:solidFill>
                  <a:srgbClr val="000000"/>
                </a:solidFill>
                <a:latin typeface="Arial"/>
                <a:ea typeface="DejaVu Sans"/>
              </a:rPr>
              <a:t>override</a:t>
            </a: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note: we choose not to redefine // Person::Greeting(const char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59215297-3A59-41F9-A45B-F84352A19C92}"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65"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Student.cpp file (1/2) </a:t>
            </a:r>
            <a:endParaRPr b="0" lang="fr-FR" sz="2400" spc="-1" strike="noStrike">
              <a:latin typeface="Arial"/>
            </a:endParaRPr>
          </a:p>
        </p:txBody>
      </p:sp>
      <p:sp>
        <p:nvSpPr>
          <p:cNvPr id="166" name="CustomShape 3"/>
          <p:cNvSpPr/>
          <p:nvPr/>
        </p:nvSpPr>
        <p:spPr>
          <a:xfrm>
            <a:off x="0" y="1625760"/>
            <a:ext cx="10077840" cy="5137560"/>
          </a:xfrm>
          <a:prstGeom prst="rect">
            <a:avLst/>
          </a:prstGeom>
          <a:noFill/>
          <a:ln>
            <a:noFill/>
          </a:ln>
        </p:spPr>
        <p:style>
          <a:lnRef idx="0"/>
          <a:fillRef idx="0"/>
          <a:effectRef idx="0"/>
          <a:fontRef idx="minor"/>
        </p:style>
      </p:sp>
      <p:sp>
        <p:nvSpPr>
          <p:cNvPr id="167" name="CustomShape 4"/>
          <p:cNvSpPr/>
          <p:nvPr/>
        </p:nvSpPr>
        <p:spPr>
          <a:xfrm>
            <a:off x="720720" y="1575000"/>
            <a:ext cx="8711280" cy="418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fr-FR" sz="1400" spc="-1" strike="noStrike">
                <a:solidFill>
                  <a:srgbClr val="000000"/>
                </a:solidFill>
                <a:latin typeface="Arial"/>
                <a:ea typeface="DejaVu Sans"/>
              </a:rPr>
              <a:t>inline void Student::SetCurrentCourse(const char *c){</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delete currentCourse;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currentCourse = new char [strlen(c) + 1];</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strcpy(currentCourse, c);</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Student::Student(): studentId (0)</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gpa = 0.0;</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currentCourse = 0;</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Alternate constructor member function definition</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Student::Student(const char *fn, const char *ln, char mi, const char *t, float avg, const char *course, const char *id): </a:t>
            </a:r>
            <a:r>
              <a:rPr b="1" i="1" lang="fr-FR" sz="1400" spc="-1" strike="noStrike">
                <a:solidFill>
                  <a:srgbClr val="000000"/>
                </a:solidFill>
                <a:latin typeface="Arial"/>
                <a:ea typeface="DejaVu Sans"/>
              </a:rPr>
              <a:t>Person(fn, ln, mi, t)</a:t>
            </a:r>
            <a:endParaRPr b="0" i="1" lang="fr-FR" sz="1400" spc="-1" strike="noStrike">
              <a:latin typeface="Arial"/>
            </a:endParaRPr>
          </a:p>
          <a:p>
            <a:pPr>
              <a:lnSpc>
                <a:spcPct val="100000"/>
              </a:lnSpc>
            </a:pPr>
            <a:r>
              <a:rPr b="1"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gpa = avg;</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currentCourse = new char [strlen(course) + 1]; strcpy(currentCourse, course);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char *temp = new char [strlen(id) + 1];  strcpy (temp, id);  studentId = temp;</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Copy constructor definition</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Student::Student(const Student &amp;ps)</a:t>
            </a:r>
            <a:r>
              <a:rPr b="1" i="1" lang="fr-FR" sz="1400" spc="-1" strike="noStrike">
                <a:solidFill>
                  <a:srgbClr val="000000"/>
                </a:solidFill>
                <a:latin typeface="Arial"/>
                <a:ea typeface="DejaVu Sans"/>
              </a:rPr>
              <a:t>: Person(ps)</a:t>
            </a:r>
            <a:endParaRPr b="0" i="1" lang="fr-FR" sz="1400" spc="-1" strike="noStrike">
              <a:latin typeface="Arial"/>
            </a:endParaRPr>
          </a:p>
          <a:p>
            <a:pPr>
              <a:lnSpc>
                <a:spcPct val="100000"/>
              </a:lnSpc>
            </a:pPr>
            <a:r>
              <a:rPr b="1"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gpa = ps.gpa;</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currentCourse = new char [strlen(ps.currentCourse) + 1]; strcpy(currentCourse, ps.currentCourse);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char *temp = new char [strlen(ps.studentId) + 1];</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strcpy (temp, ps.studentId);  studentId = temp;</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endParaRPr b="0" i="1" lang="fr-FR"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61D2D4DB-D52F-48C0-9DAF-250B06CF535F}"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69"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Student.cpp file (2/2) </a:t>
            </a:r>
            <a:endParaRPr b="0" lang="fr-FR" sz="2400" spc="-1" strike="noStrike">
              <a:latin typeface="Arial"/>
            </a:endParaRPr>
          </a:p>
        </p:txBody>
      </p:sp>
      <p:sp>
        <p:nvSpPr>
          <p:cNvPr id="170" name="CustomShape 3"/>
          <p:cNvSpPr/>
          <p:nvPr/>
        </p:nvSpPr>
        <p:spPr>
          <a:xfrm>
            <a:off x="0" y="1625760"/>
            <a:ext cx="10077840" cy="5137560"/>
          </a:xfrm>
          <a:prstGeom prst="rect">
            <a:avLst/>
          </a:prstGeom>
          <a:noFill/>
          <a:ln>
            <a:noFill/>
          </a:ln>
        </p:spPr>
        <p:style>
          <a:lnRef idx="0"/>
          <a:fillRef idx="0"/>
          <a:effectRef idx="0"/>
          <a:fontRef idx="minor"/>
        </p:style>
      </p:sp>
      <p:sp>
        <p:nvSpPr>
          <p:cNvPr id="171" name="CustomShape 4"/>
          <p:cNvSpPr/>
          <p:nvPr/>
        </p:nvSpPr>
        <p:spPr>
          <a:xfrm>
            <a:off x="720720" y="1625760"/>
            <a:ext cx="8711280" cy="418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fr-FR" sz="1400" spc="-1" strike="noStrike">
                <a:solidFill>
                  <a:srgbClr val="000000"/>
                </a:solidFill>
                <a:latin typeface="Arial"/>
                <a:ea typeface="DejaVu Sans"/>
              </a:rPr>
              <a:t>// destructor definition</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Student::~Student()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delete currentCourse;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delete (char *) studentId;</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void Student::EarnPhD()</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ModifyTitle("Dr.");</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void Student::Print() const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need to use access functions as these data members are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defined in Person as private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GetTitle() &lt;&lt; " " &lt;&lt; GetFirstName() &lt;&lt; "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GetMiddleInitial() &lt;&lt; ". " &lt;&lt; GetLastName();</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 with id: " &lt;&lt; studentId &lt;&lt; " GPA: ";</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setprecision(3) &lt;&lt; " " &lt;&lt; gpa;</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 Course: " &lt;&lt; currentCourse &lt;&lt; endl;</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void Student::IsA()</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	</a:t>
            </a:r>
            <a:r>
              <a:rPr b="0" i="1" lang="fr-FR" sz="1400" spc="-1" strike="noStrike">
                <a:solidFill>
                  <a:srgbClr val="000000"/>
                </a:solidFill>
                <a:latin typeface="Arial"/>
                <a:ea typeface="DejaVu Sans"/>
              </a:rPr>
              <a:t>cout &lt;&lt; "Student" &lt;&lt; endl;</a:t>
            </a:r>
            <a:endParaRPr b="0" i="1" lang="fr-FR" sz="1400" spc="-1" strike="noStrike">
              <a:latin typeface="Arial"/>
            </a:endParaRPr>
          </a:p>
          <a:p>
            <a:pPr>
              <a:lnSpc>
                <a:spcPct val="100000"/>
              </a:lnSpc>
            </a:pPr>
            <a:r>
              <a:rPr b="0" i="1" lang="fr-FR" sz="1400" spc="-1" strike="noStrike">
                <a:solidFill>
                  <a:srgbClr val="000000"/>
                </a:solidFill>
                <a:latin typeface="Arial"/>
                <a:ea typeface="DejaVu Sans"/>
              </a:rPr>
              <a:t>}</a:t>
            </a:r>
            <a:endParaRPr b="0" i="1" lang="fr-F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855CFCE2-7952-42C9-A0A7-51532F1F4A2A}"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91"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Implementing Hierarchies with Single Inheritance</a:t>
            </a:r>
            <a:endParaRPr b="0" lang="fr-FR" sz="2400" spc="-1" strike="noStrike">
              <a:latin typeface="Arial"/>
            </a:endParaRPr>
          </a:p>
        </p:txBody>
      </p:sp>
      <p:sp>
        <p:nvSpPr>
          <p:cNvPr id="92" name="CustomShape 3"/>
          <p:cNvSpPr/>
          <p:nvPr/>
        </p:nvSpPr>
        <p:spPr>
          <a:xfrm>
            <a:off x="0" y="1625760"/>
            <a:ext cx="10077840" cy="5137560"/>
          </a:xfrm>
          <a:prstGeom prst="rect">
            <a:avLst/>
          </a:prstGeom>
          <a:noFill/>
          <a:ln>
            <a:noFill/>
          </a:ln>
        </p:spPr>
        <p:style>
          <a:lnRef idx="0"/>
          <a:fillRef idx="0"/>
          <a:effectRef idx="0"/>
          <a:fontRef idx="minor"/>
        </p:style>
      </p:sp>
      <p:sp>
        <p:nvSpPr>
          <p:cNvPr id="93"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we will cover the following main topics:</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Object-oriented concepts of generalization and specialization, and Is-A relationships</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Single inheritance basics – defining derived classes, accessing inherited members,</a:t>
            </a:r>
            <a:endParaRPr b="0" lang="fr-FR" sz="1800" spc="-1" strike="noStrike">
              <a:latin typeface="Arial"/>
            </a:endParaRPr>
          </a:p>
          <a:p>
            <a:pPr>
              <a:lnSpc>
                <a:spcPct val="100000"/>
              </a:lnSpc>
            </a:pPr>
            <a:r>
              <a:rPr b="0" lang="fr-FR" sz="1800" spc="-1" strike="noStrike">
                <a:solidFill>
                  <a:srgbClr val="000000"/>
                </a:solidFill>
                <a:latin typeface="Arial"/>
                <a:ea typeface="DejaVu Sans"/>
              </a:rPr>
              <a:t>understanding inherited access labels and regions</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Construction and destruction sequences in a single inheritance hierarchy; selecting base class constructors with the member initialization list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Modifying access labels in the base class list – public versus private and protected base classes – to change the OO purpose of inheritance to Implementation Inheritance.</a:t>
            </a:r>
            <a:endParaRPr b="0" lang="fr-FR" sz="1800" spc="-1" strike="noStrike">
              <a:latin typeface="Arial"/>
            </a:endParaRPr>
          </a:p>
          <a:p>
            <a:pPr>
              <a:lnSpc>
                <a:spcPct val="100000"/>
              </a:lnSpc>
            </a:pPr>
            <a:r>
              <a:rPr b="1" lang="fr-FR" sz="1800" spc="-1" strike="noStrike">
                <a:solidFill>
                  <a:srgbClr val="000000"/>
                </a:solidFill>
                <a:latin typeface="Arial"/>
                <a:ea typeface="DejaVu Sans"/>
              </a:rPr>
              <a:t> </a:t>
            </a:r>
            <a:r>
              <a:rPr b="1" lang="fr-FR" sz="1800" spc="-1" strike="noStrike">
                <a:solidFill>
                  <a:srgbClr val="000000"/>
                </a:solidFill>
                <a:latin typeface="Arial"/>
                <a:ea typeface="DejaVu Sans"/>
              </a:rPr>
              <a:t>Generalization</a:t>
            </a:r>
            <a:r>
              <a:rPr b="0" lang="fr-FR" sz="1800" spc="-1" strike="noStrike">
                <a:solidFill>
                  <a:srgbClr val="000000"/>
                </a:solidFill>
                <a:latin typeface="Arial"/>
                <a:ea typeface="DejaVu Sans"/>
              </a:rPr>
              <a:t> describes the process of abstracting commonalities from a grouping of classes and creating a more generalized class for that grouping to house the common properties and behaviors. The more generalized class can be known as a base (or parent) class. </a:t>
            </a:r>
            <a:endParaRPr b="0" lang="fr-FR" sz="1800" spc="-1" strike="noStrike">
              <a:latin typeface="Arial"/>
            </a:endParaRPr>
          </a:p>
          <a:p>
            <a:pPr>
              <a:lnSpc>
                <a:spcPct val="100000"/>
              </a:lnSpc>
            </a:pPr>
            <a:r>
              <a:rPr b="1" lang="fr-FR" sz="1800" spc="-1" strike="noStrike">
                <a:solidFill>
                  <a:srgbClr val="000000"/>
                </a:solidFill>
                <a:latin typeface="Arial"/>
                <a:ea typeface="DejaVu Sans"/>
              </a:rPr>
              <a:t>Specialization</a:t>
            </a:r>
            <a:r>
              <a:rPr b="0" lang="fr-FR" sz="1800" spc="-1" strike="noStrike">
                <a:solidFill>
                  <a:srgbClr val="000000"/>
                </a:solidFill>
                <a:latin typeface="Arial"/>
                <a:ea typeface="DejaVu Sans"/>
              </a:rPr>
              <a:t> describes the process of deriving a new class from an existing, generalized base class, for the purpose of adding specific, distinguishable properties and behaviors to adequately represent the new class. The specialized class can also be referred to as a derived (or child) class.</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9DF9655C-8A15-464F-8F9D-F2F05FDD2889}"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73"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Use case 1 : main.cpp  (3/3) </a:t>
            </a:r>
            <a:endParaRPr b="0" lang="fr-FR" sz="2400" spc="-1" strike="noStrike">
              <a:latin typeface="Arial"/>
            </a:endParaRPr>
          </a:p>
        </p:txBody>
      </p:sp>
      <p:sp>
        <p:nvSpPr>
          <p:cNvPr id="174" name="CustomShape 3"/>
          <p:cNvSpPr/>
          <p:nvPr/>
        </p:nvSpPr>
        <p:spPr>
          <a:xfrm>
            <a:off x="648000" y="1368000"/>
            <a:ext cx="8246520" cy="469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fr-FR" sz="1600" spc="-1" strike="noStrike">
                <a:solidFill>
                  <a:srgbClr val="000000"/>
                </a:solidFill>
                <a:latin typeface="Arial"/>
                <a:ea typeface="DejaVu Sans"/>
              </a:rPr>
              <a:t>include &lt;iostream&gt;</a:t>
            </a:r>
            <a:endParaRPr b="0" i="1" lang="fr-FR" sz="1600" spc="-1" strike="noStrike">
              <a:latin typeface="Arial"/>
            </a:endParaRPr>
          </a:p>
          <a:p>
            <a:pPr>
              <a:lnSpc>
                <a:spcPct val="100000"/>
              </a:lnSpc>
            </a:pPr>
            <a:r>
              <a:rPr b="1" i="1" lang="fr-FR" sz="1600" spc="-1" strike="noStrike">
                <a:solidFill>
                  <a:srgbClr val="000000"/>
                </a:solidFill>
                <a:latin typeface="Arial"/>
                <a:ea typeface="DejaVu Sans"/>
              </a:rPr>
              <a:t>#include "Student.h"</a:t>
            </a:r>
            <a:endParaRPr b="0" i="1" lang="fr-FR" sz="1600" spc="-1" strike="noStrike">
              <a:latin typeface="Arial"/>
            </a:endParaRPr>
          </a:p>
          <a:p>
            <a:pPr>
              <a:lnSpc>
                <a:spcPct val="100000"/>
              </a:lnSpc>
            </a:pPr>
            <a:r>
              <a:rPr b="1" i="1" lang="fr-FR" sz="1600" spc="-1" strike="noStrike">
                <a:solidFill>
                  <a:srgbClr val="000000"/>
                </a:solidFill>
                <a:latin typeface="Arial"/>
                <a:ea typeface="DejaVu Sans"/>
              </a:rPr>
              <a:t>#include "Person.h"</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using namespace std;</a:t>
            </a:r>
            <a:endParaRPr b="0" i="1" lang="fr-FR" sz="1600" spc="-1" strike="noStrike">
              <a:latin typeface="Arial"/>
            </a:endParaRPr>
          </a:p>
          <a:p>
            <a:pPr>
              <a:lnSpc>
                <a:spcPct val="100000"/>
              </a:lnSpc>
            </a:pPr>
            <a:r>
              <a:rPr b="1" i="1" lang="fr-FR" sz="1600" spc="-1" strike="noStrike">
                <a:solidFill>
                  <a:srgbClr val="000000"/>
                </a:solidFill>
                <a:latin typeface="Arial"/>
                <a:ea typeface="DejaVu Sans"/>
              </a:rPr>
              <a:t>int main()</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Person *people[MAX];</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people[0] = new Person("Juliet", "Martinez", 'M', "Ms.");</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people[1] = new Student("Hana", "Sato", 'U', "Dr.", 3.8, "C++", "178PSU");</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people[2] = new Student("Sara", "Kato", 'B', "Dr.", 3.9, "C++", "272PSU");</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people[3] = new Person("Giselle", "LeBrun", 'R', "Miss");</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people[4] = new Person("Linus", "Van Pelt", 'S', "Mr.");</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for (int i = 0; i &lt; MAX; i++)</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people[i]-&gt;IsA();</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Cout &lt;&lt; " "; people[i]-&gt;Print();</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for (int i = 0; i &lt; MAX; i++)</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	</a:t>
            </a:r>
            <a:r>
              <a:rPr b="0" i="1" lang="fr-FR" sz="1600" spc="-1" strike="noStrike">
                <a:solidFill>
                  <a:srgbClr val="000000"/>
                </a:solidFill>
                <a:latin typeface="Arial"/>
                <a:ea typeface="DejaVu Sans"/>
              </a:rPr>
              <a:t>delete people[i] ; // engage virtual dest. sequence</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 </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 </a:t>
            </a:r>
            <a:r>
              <a:rPr b="0" i="1" lang="fr-FR" sz="1600" spc="-1" strike="noStrike">
                <a:solidFill>
                  <a:srgbClr val="000000"/>
                </a:solidFill>
                <a:latin typeface="Arial"/>
                <a:ea typeface="DejaVu Sans"/>
              </a:rPr>
              <a:t>return 0;</a:t>
            </a:r>
            <a:endParaRPr b="0" i="1" lang="fr-FR" sz="1600" spc="-1" strike="noStrike">
              <a:latin typeface="Arial"/>
            </a:endParaRPr>
          </a:p>
          <a:p>
            <a:pPr>
              <a:lnSpc>
                <a:spcPct val="100000"/>
              </a:lnSpc>
            </a:pPr>
            <a:r>
              <a:rPr b="0" i="1" lang="fr-FR" sz="1600" spc="-1" strike="noStrike">
                <a:solidFill>
                  <a:srgbClr val="000000"/>
                </a:solidFill>
                <a:latin typeface="Arial"/>
                <a:ea typeface="DejaVu Sans"/>
              </a:rPr>
              <a:t>}</a:t>
            </a:r>
            <a:endParaRPr b="0" i="1" lang="fr-FR"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044E3BA6-2350-4DA3-8870-BFE24EC26A32}"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76"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gn="just">
              <a:lnSpc>
                <a:spcPct val="100000"/>
              </a:lnSpc>
            </a:pPr>
            <a:r>
              <a:rPr b="0" lang="fr-FR" sz="1800" spc="-1" strike="noStrike">
                <a:solidFill>
                  <a:srgbClr val="ffffff"/>
                </a:solidFill>
                <a:latin typeface="Noto Sans Black"/>
                <a:ea typeface="DejaVu Sans"/>
              </a:rPr>
              <a:t>Exercise 1</a:t>
            </a:r>
            <a:endParaRPr b="0" lang="fr-FR" sz="1800" spc="-1" strike="noStrike">
              <a:latin typeface="Arial"/>
            </a:endParaRPr>
          </a:p>
        </p:txBody>
      </p:sp>
      <p:sp>
        <p:nvSpPr>
          <p:cNvPr id="177" name="CustomShape 3"/>
          <p:cNvSpPr/>
          <p:nvPr/>
        </p:nvSpPr>
        <p:spPr>
          <a:xfrm>
            <a:off x="0" y="1625760"/>
            <a:ext cx="10077840" cy="5137560"/>
          </a:xfrm>
          <a:prstGeom prst="rect">
            <a:avLst/>
          </a:prstGeom>
          <a:noFill/>
          <a:ln>
            <a:noFill/>
          </a:ln>
        </p:spPr>
        <p:style>
          <a:lnRef idx="0"/>
          <a:fillRef idx="0"/>
          <a:effectRef idx="0"/>
          <a:fontRef idx="minor"/>
        </p:style>
      </p:sp>
      <p:sp>
        <p:nvSpPr>
          <p:cNvPr id="178" name="CustomShape 4"/>
          <p:cNvSpPr/>
          <p:nvPr/>
        </p:nvSpPr>
        <p:spPr>
          <a:xfrm>
            <a:off x="216000" y="1394640"/>
            <a:ext cx="9430920" cy="5373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1. Using your lesson, Implementing Hierarchies with Single Inheritance, solution,</a:t>
            </a: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augment your inheritance hierarchy to further specialize Student with GraduateStudent and NonDegreeStudent .</a:t>
            </a: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a. _x0007_Add necessary data members to your GraduateStudent class. Data members</a:t>
            </a: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to consider might be dissertation topic or graduate advisor. Include appropriate constructors (default, alternate, and copy), a destructor, access member functions, and a suitable public interface. Be sure to place your data members in the private access region. Do the same for NonDegreeStudent .</a:t>
            </a: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b. _x0007_Add polymorphic operations to Person , Student , GraduateStudent , and NonDegreeStudent as necessary. Introduce, at the Person level, virtual functions IsA() and Print() . Override IsA() and Print() in your derived classes, as necessary. It may be that you override IsA() in Student and GraduateStudent , but choose to override Print() only in the Student() class. Be sure to include virtual destructors in each of your classes.</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c. _x0007_Instantiate Student , GraduateStudent , NonDegreeStudent , and Person several times and utilize the appropriate public interfaces on each. Be sure to dynamically allocate several instances.</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444AF27D-FAA1-470F-96D1-1C10F778E777}"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80"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gn="just">
              <a:lnSpc>
                <a:spcPct val="100000"/>
              </a:lnSpc>
            </a:pPr>
            <a:r>
              <a:rPr b="0" lang="fr-FR" sz="1800" spc="-1" strike="noStrike">
                <a:solidFill>
                  <a:srgbClr val="ffffff"/>
                </a:solidFill>
                <a:latin typeface="Noto Sans Black"/>
                <a:ea typeface="DejaVu Sans"/>
              </a:rPr>
              <a:t>Questions</a:t>
            </a:r>
            <a:endParaRPr b="0" lang="fr-FR" sz="1800" spc="-1" strike="noStrike">
              <a:latin typeface="Arial"/>
            </a:endParaRPr>
          </a:p>
        </p:txBody>
      </p:sp>
      <p:sp>
        <p:nvSpPr>
          <p:cNvPr id="181" name="CustomShape 3"/>
          <p:cNvSpPr/>
          <p:nvPr/>
        </p:nvSpPr>
        <p:spPr>
          <a:xfrm>
            <a:off x="0" y="1625760"/>
            <a:ext cx="10077840" cy="5137560"/>
          </a:xfrm>
          <a:prstGeom prst="rect">
            <a:avLst/>
          </a:prstGeom>
          <a:noFill/>
          <a:ln>
            <a:noFill/>
          </a:ln>
        </p:spPr>
        <p:style>
          <a:lnRef idx="0"/>
          <a:fillRef idx="0"/>
          <a:effectRef idx="0"/>
          <a:fontRef idx="minor"/>
        </p:style>
      </p:sp>
      <p:sp>
        <p:nvSpPr>
          <p:cNvPr id="182" name="CustomShape 4"/>
          <p:cNvSpPr/>
          <p:nvPr/>
        </p:nvSpPr>
        <p:spPr>
          <a:xfrm>
            <a:off x="216000" y="1389960"/>
            <a:ext cx="9430920" cy="5373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fr-FR" sz="1800" spc="-1" strike="noStrike">
                <a:solidFill>
                  <a:srgbClr val="000000"/>
                </a:solidFill>
                <a:latin typeface="Arial"/>
                <a:ea typeface="DejaVu Sans"/>
              </a:rPr>
              <a:t>d. _x0007_Create an array of pointers to Person </a:t>
            </a:r>
            <a:r>
              <a:rPr b="0" lang="fr-FR" sz="1800" spc="-1" strike="noStrike">
                <a:solidFill>
                  <a:srgbClr val="000000"/>
                </a:solidFill>
                <a:latin typeface="Arial"/>
                <a:ea typeface="DejaVu Sans"/>
              </a:rPr>
              <a:t>and allocate instances of Person , </a:t>
            </a:r>
            <a:r>
              <a:rPr b="0" lang="fr-FR" sz="1800" spc="-1" strike="noStrike">
                <a:solidFill>
                  <a:srgbClr val="000000"/>
                </a:solidFill>
                <a:latin typeface="Arial"/>
                <a:ea typeface="DejaVu Sans"/>
              </a:rPr>
              <a:t>Student , GraduateStudent , and </a:t>
            </a:r>
            <a:r>
              <a:rPr b="0" lang="fr-FR" sz="1800" spc="-1" strike="noStrike">
                <a:solidFill>
                  <a:srgbClr val="000000"/>
                </a:solidFill>
                <a:latin typeface="Arial"/>
                <a:ea typeface="DejaVu Sans"/>
              </a:rPr>
              <a:t>NonDegreeStudent to be members of </a:t>
            </a:r>
            <a:r>
              <a:rPr b="0" lang="fr-FR" sz="1800" spc="-1" strike="noStrike">
                <a:solidFill>
                  <a:srgbClr val="000000"/>
                </a:solidFill>
                <a:latin typeface="Arial"/>
                <a:ea typeface="DejaVu Sans"/>
              </a:rPr>
              <a:t>this array. Once generalized, only call </a:t>
            </a:r>
            <a:r>
              <a:rPr b="0" lang="fr-FR" sz="1800" spc="-1" strike="noStrike">
                <a:solidFill>
                  <a:srgbClr val="000000"/>
                </a:solidFill>
                <a:latin typeface="Arial"/>
                <a:ea typeface="DejaVu Sans"/>
              </a:rPr>
              <a:t>polymorphic operations that are found at </a:t>
            </a:r>
            <a:r>
              <a:rPr b="0" lang="fr-FR" sz="1800" spc="-1" strike="noStrike">
                <a:solidFill>
                  <a:srgbClr val="000000"/>
                </a:solidFill>
                <a:latin typeface="Arial"/>
                <a:ea typeface="DejaVu Sans"/>
              </a:rPr>
              <a:t>the Person level (and other public </a:t>
            </a:r>
            <a:r>
              <a:rPr b="0" lang="fr-FR" sz="1800" spc="-1" strike="noStrike">
                <a:solidFill>
                  <a:srgbClr val="000000"/>
                </a:solidFill>
                <a:latin typeface="Arial"/>
                <a:ea typeface="DejaVu Sans"/>
              </a:rPr>
              <a:t>methods of Person ). Be sure to delete </a:t>
            </a:r>
            <a:r>
              <a:rPr b="0" lang="fr-FR" sz="1800" spc="-1" strike="noStrike">
                <a:solidFill>
                  <a:srgbClr val="000000"/>
                </a:solidFill>
                <a:latin typeface="Arial"/>
                <a:ea typeface="DejaVu Sans"/>
              </a:rPr>
              <a:t>any dynamically allocated instances</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e. Now, create an array of pointers to </a:t>
            </a:r>
            <a:r>
              <a:rPr b="0" lang="fr-FR" sz="1800" spc="-1" strike="noStrike">
                <a:solidFill>
                  <a:srgbClr val="000000"/>
                </a:solidFill>
                <a:latin typeface="Arial"/>
                <a:ea typeface="DejaVu Sans"/>
              </a:rPr>
              <a:t>Student and allocate only instances of </a:t>
            </a:r>
            <a:r>
              <a:rPr b="0" lang="fr-FR" sz="1800" spc="-1" strike="noStrike">
                <a:solidFill>
                  <a:srgbClr val="000000"/>
                </a:solidFill>
                <a:latin typeface="Arial"/>
                <a:ea typeface="DejaVu Sans"/>
              </a:rPr>
              <a:t>GraduateStudent and </a:t>
            </a:r>
            <a:r>
              <a:rPr b="0" lang="fr-FR" sz="1800" spc="-1" strike="noStrike">
                <a:solidFill>
                  <a:srgbClr val="000000"/>
                </a:solidFill>
                <a:latin typeface="Arial"/>
                <a:ea typeface="DejaVu Sans"/>
              </a:rPr>
              <a:t>NonDegreeStudent to be members of </a:t>
            </a:r>
            <a:r>
              <a:rPr b="0" lang="fr-FR" sz="1800" spc="-1" strike="noStrike">
                <a:solidFill>
                  <a:srgbClr val="000000"/>
                </a:solidFill>
                <a:latin typeface="Arial"/>
                <a:ea typeface="DejaVu Sans"/>
              </a:rPr>
              <a:t>this array. Now, call operations that are </a:t>
            </a:r>
            <a:r>
              <a:rPr b="0" lang="fr-FR" sz="1800" spc="-1" strike="noStrike">
                <a:solidFill>
                  <a:srgbClr val="000000"/>
                </a:solidFill>
                <a:latin typeface="Arial"/>
                <a:ea typeface="DejaVu Sans"/>
              </a:rPr>
              <a:t>found at the Student level to be applied </a:t>
            </a:r>
            <a:r>
              <a:rPr b="0" lang="fr-FR" sz="1800" spc="-1" strike="noStrike">
                <a:solidFill>
                  <a:srgbClr val="000000"/>
                </a:solidFill>
                <a:latin typeface="Arial"/>
                <a:ea typeface="DejaVu Sans"/>
              </a:rPr>
              <a:t>to these generalized instances. </a:t>
            </a:r>
            <a:r>
              <a:rPr b="0" lang="fr-FR" sz="1800" spc="-1" strike="noStrike">
                <a:solidFill>
                  <a:srgbClr val="000000"/>
                </a:solidFill>
                <a:latin typeface="Arial"/>
                <a:ea typeface="DejaVu Sans"/>
              </a:rPr>
              <a:t>Additionally, utilize operations found at </a:t>
            </a:r>
            <a:r>
              <a:rPr b="0" lang="fr-FR" sz="1800" spc="-1" strike="noStrike">
                <a:solidFill>
                  <a:srgbClr val="000000"/>
                </a:solidFill>
                <a:latin typeface="Arial"/>
                <a:ea typeface="DejaVu Sans"/>
              </a:rPr>
              <a:t>the Person level – they are inherited and </a:t>
            </a:r>
            <a:r>
              <a:rPr b="0" lang="fr-FR" sz="1800" spc="-1" strike="noStrike">
                <a:solidFill>
                  <a:srgbClr val="000000"/>
                </a:solidFill>
                <a:latin typeface="Arial"/>
                <a:ea typeface="DejaVu Sans"/>
              </a:rPr>
              <a:t>additionally available for generalized </a:t>
            </a:r>
            <a:r>
              <a:rPr b="0" lang="fr-FR" sz="1800" spc="-1" strike="noStrike">
                <a:solidFill>
                  <a:srgbClr val="000000"/>
                </a:solidFill>
                <a:latin typeface="Arial"/>
                <a:ea typeface="DejaVu Sans"/>
              </a:rPr>
              <a:t>Student instances. Be sure to delete </a:t>
            </a:r>
            <a:r>
              <a:rPr b="0" lang="fr-FR" sz="1800" spc="-1" strike="noStrike">
                <a:solidFill>
                  <a:srgbClr val="000000"/>
                </a:solidFill>
                <a:latin typeface="Arial"/>
                <a:ea typeface="DejaVu Sans"/>
              </a:rPr>
              <a:t>any dynamically allocated instances </a:t>
            </a:r>
            <a:r>
              <a:rPr b="0" lang="fr-FR" sz="1800" spc="-1" strike="noStrike">
                <a:solidFill>
                  <a:srgbClr val="000000"/>
                </a:solidFill>
                <a:latin typeface="Arial"/>
                <a:ea typeface="DejaVu Sans"/>
              </a:rPr>
              <a:t>pointed to in your array.</a:t>
            </a:r>
            <a:endParaRPr b="0" lang="fr-FR" sz="1800" spc="-1" strike="noStrike">
              <a:latin typeface="Arial"/>
            </a:endParaRPr>
          </a:p>
          <a:p>
            <a:pPr algn="just">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F8343CB4-5DBC-434E-AC9F-69203661D571}"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84"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gn="just">
              <a:lnSpc>
                <a:spcPct val="100000"/>
              </a:lnSpc>
            </a:pPr>
            <a:r>
              <a:rPr b="0" lang="fr-FR" sz="1800" spc="-1" strike="noStrike">
                <a:solidFill>
                  <a:srgbClr val="ffffff"/>
                </a:solidFill>
                <a:latin typeface="Noto Sans Black"/>
                <a:ea typeface="DejaVu Sans"/>
              </a:rPr>
              <a:t>Exercise 2</a:t>
            </a:r>
            <a:endParaRPr b="0" lang="fr-FR" sz="1800" spc="-1" strike="noStrike">
              <a:latin typeface="Arial"/>
            </a:endParaRPr>
          </a:p>
        </p:txBody>
      </p:sp>
      <p:sp>
        <p:nvSpPr>
          <p:cNvPr id="185" name="CustomShape 3"/>
          <p:cNvSpPr/>
          <p:nvPr/>
        </p:nvSpPr>
        <p:spPr>
          <a:xfrm>
            <a:off x="0" y="1625760"/>
            <a:ext cx="10077840" cy="5137560"/>
          </a:xfrm>
          <a:prstGeom prst="rect">
            <a:avLst/>
          </a:prstGeom>
          <a:noFill/>
          <a:ln>
            <a:noFill/>
          </a:ln>
        </p:spPr>
        <p:style>
          <a:lnRef idx="0"/>
          <a:fillRef idx="0"/>
          <a:effectRef idx="0"/>
          <a:fontRef idx="minor"/>
        </p:style>
      </p:sp>
      <p:sp>
        <p:nvSpPr>
          <p:cNvPr id="186" name="CustomShape 4"/>
          <p:cNvSpPr/>
          <p:nvPr/>
        </p:nvSpPr>
        <p:spPr>
          <a:xfrm>
            <a:off x="360000" y="1728000"/>
            <a:ext cx="9358920" cy="44629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fr-FR" sz="1800" spc="-1" strike="noStrike">
                <a:solidFill>
                  <a:srgbClr val="000000"/>
                </a:solidFill>
                <a:latin typeface="Arial"/>
                <a:ea typeface="DejaVu Sans"/>
              </a:rPr>
              <a:t>1. Create a hierarchy of shapes using the following guidelines:</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a. _x0007_Create an abstract base class called Shape , which defines an operation to compute the area of a Shape . Do not include a method for the Area() operation. Hint: use a pure virtual function.</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b. _x0007_Derive Rectangle , Circle , and Triangle classes from Shape using public inheritance. Optionally, derive the Square class from Rectangle . Redefine the Area() operation , which Shape has introduced, in each derived class. Be sure to provide the method to support the operation in each derived class so that you can later instantiate each type of Shape .</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c. _x0007_Add data members and other member functions as necessary to complete the newly introduced class definitions. Remember, only common attributes and operations should be specified in Shape – all others belong in their respective derived classes. Don't forget to implement the copy constructor and access functions within each class definition.</a:t>
            </a:r>
            <a:endParaRPr b="0" lang="fr-FR" sz="1800" spc="-1" strike="noStrike">
              <a:latin typeface="Arial"/>
            </a:endParaRPr>
          </a:p>
          <a:p>
            <a:pPr algn="just">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837DFC4E-8F29-41E5-B84B-5566FC395E3F}"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88"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gn="just">
              <a:lnSpc>
                <a:spcPct val="100000"/>
              </a:lnSpc>
            </a:pPr>
            <a:r>
              <a:rPr b="0" lang="fr-FR" sz="1800" spc="-1" strike="noStrike">
                <a:solidFill>
                  <a:srgbClr val="ffffff"/>
                </a:solidFill>
                <a:latin typeface="Noto Sans Black"/>
                <a:ea typeface="DejaVu Sans"/>
              </a:rPr>
              <a:t>Exercise 2</a:t>
            </a:r>
            <a:endParaRPr b="0" lang="fr-FR" sz="1800" spc="-1" strike="noStrike">
              <a:latin typeface="Arial"/>
            </a:endParaRPr>
          </a:p>
        </p:txBody>
      </p:sp>
      <p:sp>
        <p:nvSpPr>
          <p:cNvPr id="189" name="CustomShape 3"/>
          <p:cNvSpPr/>
          <p:nvPr/>
        </p:nvSpPr>
        <p:spPr>
          <a:xfrm>
            <a:off x="0" y="1625760"/>
            <a:ext cx="10077840" cy="5137560"/>
          </a:xfrm>
          <a:prstGeom prst="rect">
            <a:avLst/>
          </a:prstGeom>
          <a:noFill/>
          <a:ln>
            <a:noFill/>
          </a:ln>
        </p:spPr>
        <p:style>
          <a:lnRef idx="0"/>
          <a:fillRef idx="0"/>
          <a:effectRef idx="0"/>
          <a:fontRef idx="minor"/>
        </p:style>
      </p:sp>
      <p:sp>
        <p:nvSpPr>
          <p:cNvPr id="190" name="CustomShape 4"/>
          <p:cNvSpPr/>
          <p:nvPr/>
        </p:nvSpPr>
        <p:spPr>
          <a:xfrm>
            <a:off x="360000" y="1728000"/>
            <a:ext cx="9358920" cy="446292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d. Create an array of pointers of the abstract class type, Shape . Assign elements</a:t>
            </a: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in this array point to instances of the Rectangle , Square , Circle , and Triangle type . Since you are now treating derived class objects as generalized Shape objects, loop through the array of pointers and invoke the Area() function for each. Be sure to delete() any dynamically allocated memory you have allocated.</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e. I s your abstract Shape class also an interface class in conceptual OO terms? Why or why not?</a:t>
            </a: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0" lang="fr-FR" sz="1800" spc="-1" strike="noStrike">
                <a:solidFill>
                  <a:srgbClr val="000000"/>
                </a:solidFill>
                <a:latin typeface="Arial"/>
                <a:ea typeface="DejaVu Sans"/>
                <a:hlinkClick r:id="rId1"/>
              </a:rPr>
              <a:t>https://github.com/tafoca/Demystified-Object-Oriented-Programming-with-CPP/tree/master/Chapter08/Assessments</a:t>
            </a:r>
            <a:r>
              <a:rPr b="0" lang="fr-FR" sz="1800" spc="-1" strike="noStrike">
                <a:solidFill>
                  <a:srgbClr val="000000"/>
                </a:solidFill>
                <a:latin typeface="Arial"/>
                <a:ea typeface="DejaVu Sans"/>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2E0DADEE-4F38-470D-AD47-83CDBC29BCE4}"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95"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Implementing Hierarchies with Single Inheritance</a:t>
            </a:r>
            <a:endParaRPr b="0" lang="fr-FR" sz="2400" spc="-1" strike="noStrike">
              <a:latin typeface="Arial"/>
            </a:endParaRPr>
          </a:p>
        </p:txBody>
      </p:sp>
      <p:sp>
        <p:nvSpPr>
          <p:cNvPr id="96" name="CustomShape 3"/>
          <p:cNvSpPr/>
          <p:nvPr/>
        </p:nvSpPr>
        <p:spPr>
          <a:xfrm>
            <a:off x="0" y="1625760"/>
            <a:ext cx="10077840" cy="5137560"/>
          </a:xfrm>
          <a:prstGeom prst="rect">
            <a:avLst/>
          </a:prstGeom>
          <a:noFill/>
          <a:ln>
            <a:noFill/>
          </a:ln>
        </p:spPr>
        <p:style>
          <a:lnRef idx="0"/>
          <a:fillRef idx="0"/>
          <a:effectRef idx="0"/>
          <a:fontRef idx="minor"/>
        </p:style>
      </p:sp>
      <p:sp>
        <p:nvSpPr>
          <p:cNvPr id="97" name="CustomShape 4"/>
          <p:cNvSpPr/>
          <p:nvPr/>
        </p:nvSpPr>
        <p:spPr>
          <a:xfrm>
            <a:off x="1080000" y="143892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solidFill>
                  <a:srgbClr val="000000"/>
                </a:solidFill>
                <a:latin typeface="Arial"/>
                <a:ea typeface="DejaVu Sans"/>
              </a:rPr>
              <a:t>Members (both data and function) inherited from the base class are accessible to the derived class as specified by the access regions that are imposed by the base class. The inherited access regions and how they relate to derived class access are:</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1" lang="fr-FR" sz="1800" spc="-1" strike="noStrike">
                <a:solidFill>
                  <a:srgbClr val="000000"/>
                </a:solidFill>
                <a:latin typeface="Arial"/>
                <a:ea typeface="DejaVu Sans"/>
              </a:rPr>
              <a:t>private</a:t>
            </a:r>
            <a:r>
              <a:rPr b="0" lang="fr-FR" sz="1800" spc="-1" strike="noStrike">
                <a:solidFill>
                  <a:srgbClr val="000000"/>
                </a:solidFill>
                <a:latin typeface="Arial"/>
                <a:ea typeface="DejaVu Sans"/>
              </a:rPr>
              <a:t> members defined in the base class are inaccessible outside the scope of the base class. The scope of a class includes member functions of that class.</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1" lang="fr-FR" sz="1800" spc="-1" strike="noStrike">
                <a:solidFill>
                  <a:srgbClr val="000000"/>
                </a:solidFill>
                <a:latin typeface="Arial"/>
                <a:ea typeface="DejaVu Sans"/>
              </a:rPr>
              <a:t>protected</a:t>
            </a:r>
            <a:r>
              <a:rPr b="0" lang="fr-FR" sz="1800" spc="-1" strike="noStrike">
                <a:solidFill>
                  <a:srgbClr val="000000"/>
                </a:solidFill>
                <a:latin typeface="Arial"/>
                <a:ea typeface="DejaVu Sans"/>
              </a:rPr>
              <a:t> members defined in the base class are accessible in the scope of the base class and within the scope of the derived class, or its descendants. This means member functions of these classes.</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1" lang="fr-FR" sz="1800" spc="-1" strike="noStrike">
                <a:solidFill>
                  <a:srgbClr val="000000"/>
                </a:solidFill>
                <a:latin typeface="Arial"/>
                <a:ea typeface="DejaVu Sans"/>
              </a:rPr>
              <a:t>public</a:t>
            </a:r>
            <a:r>
              <a:rPr b="0" lang="fr-FR" sz="1800" spc="-1" strike="noStrike">
                <a:solidFill>
                  <a:srgbClr val="000000"/>
                </a:solidFill>
                <a:latin typeface="Arial"/>
                <a:ea typeface="DejaVu Sans"/>
              </a:rPr>
              <a:t> members defined in the base class are accessible from any scope, including the scope of the derived class.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00F53BA0-F631-4C1D-B4C4-C1D9A55AA4D4}"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99"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Usage of the member initialization list to select a base</a:t>
            </a:r>
            <a:endParaRPr b="0" lang="fr-FR" sz="2400" spc="-1" strike="noStrike">
              <a:latin typeface="Arial"/>
            </a:endParaRPr>
          </a:p>
          <a:p>
            <a:pPr>
              <a:lnSpc>
                <a:spcPct val="100000"/>
              </a:lnSpc>
            </a:pPr>
            <a:r>
              <a:rPr b="0" lang="fr-FR" sz="2400" spc="-1" strike="noStrike">
                <a:solidFill>
                  <a:srgbClr val="ffffff"/>
                </a:solidFill>
                <a:latin typeface="Noto Sans Black"/>
                <a:ea typeface="DejaVu Sans"/>
              </a:rPr>
              <a:t>class constructor</a:t>
            </a:r>
            <a:endParaRPr b="0" lang="fr-FR" sz="2400" spc="-1" strike="noStrike">
              <a:latin typeface="Arial"/>
            </a:endParaRPr>
          </a:p>
        </p:txBody>
      </p:sp>
      <p:sp>
        <p:nvSpPr>
          <p:cNvPr id="100" name="CustomShape 3"/>
          <p:cNvSpPr/>
          <p:nvPr/>
        </p:nvSpPr>
        <p:spPr>
          <a:xfrm>
            <a:off x="0" y="1625760"/>
            <a:ext cx="10077840" cy="5137560"/>
          </a:xfrm>
          <a:prstGeom prst="rect">
            <a:avLst/>
          </a:prstGeom>
          <a:noFill/>
          <a:ln>
            <a:noFill/>
          </a:ln>
        </p:spPr>
        <p:style>
          <a:lnRef idx="0"/>
          <a:fillRef idx="0"/>
          <a:effectRef idx="0"/>
          <a:fontRef idx="minor"/>
        </p:style>
      </p:sp>
      <p:sp>
        <p:nvSpPr>
          <p:cNvPr id="101"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fr-FR" sz="1800" spc="-1" strike="noStrike">
                <a:solidFill>
                  <a:srgbClr val="000000"/>
                </a:solidFill>
                <a:latin typeface="Arial"/>
                <a:ea typeface="DejaVu Sans"/>
              </a:rPr>
              <a:t>The member initialization list may be used to specify which base class constructor should be invoked when instantiating a derived class object. Each derived class constructor may specify that a different base class constructor is used to initialize the given base class portion of the derived class object.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class Person</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private:</a:t>
            </a:r>
            <a:endParaRPr b="0" lang="fr-FR" sz="1800" spc="-1" strike="noStrike">
              <a:latin typeface="Arial"/>
            </a:endParaRPr>
          </a:p>
          <a:p>
            <a:pPr>
              <a:lnSpc>
                <a:spcPct val="100000"/>
              </a:lnSpc>
            </a:pPr>
            <a:r>
              <a:rPr b="0" lang="fr-FR" sz="1800" spc="-1" strike="noStrike">
                <a:solidFill>
                  <a:srgbClr val="000000"/>
                </a:solidFill>
                <a:latin typeface="Arial"/>
                <a:ea typeface="DejaVu Sans"/>
              </a:rPr>
              <a:t>char *name;</a:t>
            </a:r>
            <a:endParaRPr b="0" lang="fr-FR" sz="1800" spc="-1" strike="noStrike">
              <a:latin typeface="Arial"/>
            </a:endParaRPr>
          </a:p>
          <a:p>
            <a:pPr>
              <a:lnSpc>
                <a:spcPct val="100000"/>
              </a:lnSpc>
            </a:pPr>
            <a:r>
              <a:rPr b="0" lang="fr-FR" sz="1800" spc="-1" strike="noStrike">
                <a:solidFill>
                  <a:srgbClr val="000000"/>
                </a:solidFill>
                <a:latin typeface="Arial"/>
                <a:ea typeface="DejaVu Sans"/>
              </a:rPr>
              <a:t>char *title;</a:t>
            </a:r>
            <a:endParaRPr b="0" lang="fr-FR" sz="1800" spc="-1" strike="noStrike">
              <a:latin typeface="Arial"/>
            </a:endParaRPr>
          </a:p>
          <a:p>
            <a:pPr>
              <a:lnSpc>
                <a:spcPct val="100000"/>
              </a:lnSpc>
            </a:pPr>
            <a:r>
              <a:rPr b="0" lang="fr-FR" sz="1800" spc="-1" strike="noStrike">
                <a:solidFill>
                  <a:srgbClr val="000000"/>
                </a:solidFill>
                <a:latin typeface="Arial"/>
                <a:ea typeface="DejaVu Sans"/>
              </a:rPr>
              <a:t>public:</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 // various constructors</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Person(const char *, const char *);</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Person(const Person &amp;);</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 // destructor</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Assume the public interface, </a:t>
            </a:r>
            <a:endParaRPr b="0" lang="fr-FR" sz="1800" spc="-1" strike="noStrike">
              <a:latin typeface="Arial"/>
            </a:endParaRPr>
          </a:p>
          <a:p>
            <a:pPr>
              <a:lnSpc>
                <a:spcPct val="100000"/>
              </a:lnSpc>
            </a:pPr>
            <a:r>
              <a:rPr b="0" lang="fr-FR" sz="1800" spc="-1" strike="noStrike">
                <a:solidFill>
                  <a:srgbClr val="000000"/>
                </a:solidFill>
                <a:latin typeface="Arial"/>
                <a:ea typeface="DejaVu Sans"/>
              </a:rPr>
              <a:t>//access functions exist</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p:txBody>
      </p:sp>
      <p:sp>
        <p:nvSpPr>
          <p:cNvPr id="102" name="CustomShape 5"/>
          <p:cNvSpPr/>
          <p:nvPr/>
        </p:nvSpPr>
        <p:spPr>
          <a:xfrm>
            <a:off x="4752000" y="2592000"/>
            <a:ext cx="5183640" cy="432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latin typeface="Arial"/>
              </a:rPr>
              <a:t>class Student: public Person</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a:p>
            <a:pPr>
              <a:lnSpc>
                <a:spcPct val="100000"/>
              </a:lnSpc>
            </a:pPr>
            <a:r>
              <a:rPr b="0" lang="fr-FR" sz="1800" spc="-1" strike="noStrike">
                <a:latin typeface="Arial"/>
              </a:rPr>
              <a:t>private:</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float gpa;</a:t>
            </a:r>
            <a:endParaRPr b="0" lang="fr-FR" sz="1800" spc="-1" strike="noStrike">
              <a:latin typeface="Arial"/>
            </a:endParaRPr>
          </a:p>
          <a:p>
            <a:pPr>
              <a:lnSpc>
                <a:spcPct val="100000"/>
              </a:lnSpc>
            </a:pPr>
            <a:r>
              <a:rPr b="0" lang="fr-FR" sz="1800" spc="-1" strike="noStrike">
                <a:latin typeface="Arial"/>
              </a:rPr>
              <a:t>public:</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Student();</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Student(const char *, const char *, float);</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~Student();</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 Assume the public interface, access //functions exist</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0DC9A5CC-838A-42EB-ADA5-252D4A5747D1}"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04"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Usage of the member initialization list to select a base</a:t>
            </a:r>
            <a:endParaRPr b="0" lang="fr-FR" sz="2400" spc="-1" strike="noStrike">
              <a:latin typeface="Arial"/>
            </a:endParaRPr>
          </a:p>
          <a:p>
            <a:pPr>
              <a:lnSpc>
                <a:spcPct val="100000"/>
              </a:lnSpc>
            </a:pPr>
            <a:r>
              <a:rPr b="0" lang="fr-FR" sz="2400" spc="-1" strike="noStrike">
                <a:solidFill>
                  <a:srgbClr val="ffffff"/>
                </a:solidFill>
                <a:latin typeface="Noto Sans Black"/>
                <a:ea typeface="DejaVu Sans"/>
              </a:rPr>
              <a:t>class constructor</a:t>
            </a:r>
            <a:endParaRPr b="0" lang="fr-FR" sz="2400" spc="-1" strike="noStrike">
              <a:latin typeface="Arial"/>
            </a:endParaRPr>
          </a:p>
        </p:txBody>
      </p:sp>
      <p:sp>
        <p:nvSpPr>
          <p:cNvPr id="105" name="CustomShape 3"/>
          <p:cNvSpPr/>
          <p:nvPr/>
        </p:nvSpPr>
        <p:spPr>
          <a:xfrm>
            <a:off x="0" y="1625760"/>
            <a:ext cx="10077840" cy="5137560"/>
          </a:xfrm>
          <a:prstGeom prst="rect">
            <a:avLst/>
          </a:prstGeom>
          <a:noFill/>
          <a:ln>
            <a:noFill/>
          </a:ln>
        </p:spPr>
        <p:style>
          <a:lnRef idx="0"/>
          <a:fillRef idx="0"/>
          <a:effectRef idx="0"/>
          <a:fontRef idx="minor"/>
        </p:style>
      </p:sp>
      <p:sp>
        <p:nvSpPr>
          <p:cNvPr id="106"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fr-FR" sz="1800" spc="-1" strike="noStrike">
                <a:solidFill>
                  <a:srgbClr val="000000"/>
                </a:solidFill>
                <a:latin typeface="Arial"/>
                <a:ea typeface="DejaVu Sans"/>
              </a:rPr>
              <a:t>The constructors for the previous class definitions would be as follows (notice two of the derived class constructors use the member initialization list):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 Base class constructors</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name = title = 0; // null pointer</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Person::Person(const char *n,</a:t>
            </a:r>
            <a:endParaRPr b="0" lang="fr-FR" sz="1800" spc="-1" strike="noStrike">
              <a:latin typeface="Arial"/>
            </a:endParaRPr>
          </a:p>
          <a:p>
            <a:pPr>
              <a:lnSpc>
                <a:spcPct val="100000"/>
              </a:lnSpc>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const char *t)</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implementation as expected</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Person::Person(const Person &amp;p)</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implementation as expected</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p:txBody>
      </p:sp>
      <p:sp>
        <p:nvSpPr>
          <p:cNvPr id="107" name="CustomShape 5"/>
          <p:cNvSpPr/>
          <p:nvPr/>
        </p:nvSpPr>
        <p:spPr>
          <a:xfrm>
            <a:off x="4752000" y="2592000"/>
            <a:ext cx="5183640" cy="432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latin typeface="Arial"/>
              </a:rPr>
              <a:t>// Derived class constructors</a:t>
            </a:r>
            <a:endParaRPr b="0" lang="fr-FR" sz="1800" spc="-1" strike="noStrike">
              <a:latin typeface="Arial"/>
            </a:endParaRPr>
          </a:p>
          <a:p>
            <a:pPr>
              <a:lnSpc>
                <a:spcPct val="100000"/>
              </a:lnSpc>
            </a:pPr>
            <a:r>
              <a:rPr b="0" lang="fr-FR" sz="1800" spc="-1" strike="noStrike">
                <a:latin typeface="Arial"/>
              </a:rPr>
              <a:t>Student::Student() // default constructor</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a:p>
            <a:pPr>
              <a:lnSpc>
                <a:spcPct val="100000"/>
              </a:lnSpc>
            </a:pPr>
            <a:r>
              <a:rPr b="0" lang="fr-FR" sz="1800" spc="-1" strike="noStrike">
                <a:latin typeface="Arial"/>
              </a:rPr>
              <a:t>	</a:t>
            </a:r>
            <a:r>
              <a:rPr b="0" lang="fr-FR" sz="1800" spc="-1" strike="noStrike">
                <a:latin typeface="Arial"/>
              </a:rPr>
              <a:t>gpa = 0.0;</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a:p>
            <a:pPr>
              <a:lnSpc>
                <a:spcPct val="100000"/>
              </a:lnSpc>
            </a:pPr>
            <a:r>
              <a:rPr b="0" lang="fr-FR" sz="1800" spc="-1" strike="noStrike">
                <a:latin typeface="Arial"/>
              </a:rPr>
              <a:t>Student::Student(const char *n, const char *t,</a:t>
            </a:r>
            <a:endParaRPr b="0" lang="fr-FR" sz="1800" spc="-1" strike="noStrike">
              <a:latin typeface="Arial"/>
            </a:endParaRPr>
          </a:p>
          <a:p>
            <a:pPr>
              <a:lnSpc>
                <a:spcPct val="100000"/>
              </a:lnSpc>
            </a:pPr>
            <a:r>
              <a:rPr b="0" lang="fr-FR" sz="1800" spc="-1" strike="noStrike">
                <a:latin typeface="Arial"/>
                <a:ea typeface="Noto Sans CJK SC"/>
              </a:rPr>
              <a:t>float g):</a:t>
            </a:r>
            <a:r>
              <a:rPr b="1" lang="fr-FR" sz="1800" spc="-1" strike="noStrike">
                <a:latin typeface="Arial"/>
                <a:ea typeface="Noto Sans CJK SC"/>
              </a:rPr>
              <a:t> Person(n, t)  // member init. List</a:t>
            </a:r>
            <a:endParaRPr b="0" lang="fr-FR" sz="1800" spc="-1" strike="noStrike">
              <a:latin typeface="Arial"/>
            </a:endParaRPr>
          </a:p>
          <a:p>
            <a:pPr>
              <a:lnSpc>
                <a:spcPct val="100000"/>
              </a:lnSpc>
            </a:pPr>
            <a:r>
              <a:rPr b="0" lang="fr-FR" sz="1800" spc="-1" strike="noStrike">
                <a:latin typeface="Arial"/>
                <a:ea typeface="Noto Sans CJK SC"/>
              </a:rPr>
              <a:t>{ </a:t>
            </a:r>
            <a:endParaRPr b="0" lang="fr-FR" sz="1800" spc="-1" strike="noStrike">
              <a:latin typeface="Arial"/>
            </a:endParaRPr>
          </a:p>
          <a:p>
            <a:pPr>
              <a:lnSpc>
                <a:spcPct val="100000"/>
              </a:lnSpc>
            </a:pPr>
            <a:r>
              <a:rPr b="0" lang="fr-FR" sz="1800" spc="-1" strike="noStrike">
                <a:latin typeface="Arial"/>
                <a:ea typeface="Noto Sans CJK SC"/>
              </a:rPr>
              <a:t> </a:t>
            </a:r>
            <a:r>
              <a:rPr b="0" lang="fr-FR" sz="1800" spc="-1" strike="noStrike">
                <a:latin typeface="Arial"/>
                <a:ea typeface="Noto Sans CJK SC"/>
              </a:rPr>
              <a:t>gpa = g;</a:t>
            </a:r>
            <a:endParaRPr b="0" lang="fr-FR" sz="1800" spc="-1" strike="noStrike">
              <a:latin typeface="Arial"/>
            </a:endParaRPr>
          </a:p>
          <a:p>
            <a:pPr>
              <a:lnSpc>
                <a:spcPct val="100000"/>
              </a:lnSpc>
            </a:pPr>
            <a:r>
              <a:rPr b="0" lang="fr-FR" sz="1800" spc="-1" strike="noStrike">
                <a:latin typeface="Arial"/>
                <a:ea typeface="Noto Sans CJK SC"/>
              </a:rPr>
              <a:t>Student::Student(const Student &amp;s): </a:t>
            </a:r>
            <a:r>
              <a:rPr b="1" lang="fr-FR" sz="1800" spc="-1" strike="noStrike">
                <a:latin typeface="Arial"/>
                <a:ea typeface="Noto Sans CJK SC"/>
              </a:rPr>
              <a:t>Person(s)</a:t>
            </a:r>
            <a:endParaRPr b="0" lang="fr-FR" sz="1800" spc="-1" strike="noStrike">
              <a:latin typeface="Arial"/>
            </a:endParaRPr>
          </a:p>
          <a:p>
            <a:pPr>
              <a:lnSpc>
                <a:spcPct val="100000"/>
              </a:lnSpc>
            </a:pPr>
            <a:r>
              <a:rPr b="0" lang="fr-FR" sz="1800" spc="-1" strike="noStrike">
                <a:latin typeface="Arial"/>
                <a:ea typeface="Noto Sans CJK SC"/>
              </a:rPr>
              <a:t>{ // member init. list</a:t>
            </a:r>
            <a:endParaRPr b="0" lang="fr-FR" sz="1800" spc="-1" strike="noStrike">
              <a:latin typeface="Arial"/>
            </a:endParaRPr>
          </a:p>
          <a:p>
            <a:pPr>
              <a:lnSpc>
                <a:spcPct val="100000"/>
              </a:lnSpc>
            </a:pPr>
            <a:r>
              <a:rPr b="0" lang="fr-FR" sz="1800" spc="-1" strike="noStrike">
                <a:latin typeface="Arial"/>
                <a:ea typeface="Noto Sans CJK SC"/>
              </a:rPr>
              <a:t>	</a:t>
            </a:r>
            <a:r>
              <a:rPr b="0" lang="fr-FR" sz="1800" spc="-1" strike="noStrike">
                <a:latin typeface="Arial"/>
                <a:ea typeface="Noto Sans CJK SC"/>
              </a:rPr>
              <a:t>gpa = s.gpa;</a:t>
            </a:r>
            <a:endParaRPr b="0" lang="fr-FR" sz="1800" spc="-1" strike="noStrike">
              <a:latin typeface="Arial"/>
            </a:endParaRPr>
          </a:p>
          <a:p>
            <a:pPr>
              <a:lnSpc>
                <a:spcPct val="100000"/>
              </a:lnSpc>
            </a:pPr>
            <a:r>
              <a:rPr b="0" lang="fr-FR" sz="1800" spc="-1" strike="noStrike">
                <a:latin typeface="Arial"/>
                <a:ea typeface="Noto Sans CJK SC"/>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5398352D-6C60-4DD0-881A-1096F4C034B5}"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09"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Implementing Hierarchies with Single Inheritance</a:t>
            </a:r>
            <a:endParaRPr b="0" lang="fr-FR" sz="2400" spc="-1" strike="noStrike">
              <a:latin typeface="Arial"/>
            </a:endParaRPr>
          </a:p>
        </p:txBody>
      </p:sp>
      <p:sp>
        <p:nvSpPr>
          <p:cNvPr id="110" name="CustomShape 3"/>
          <p:cNvSpPr/>
          <p:nvPr/>
        </p:nvSpPr>
        <p:spPr>
          <a:xfrm>
            <a:off x="0" y="1625760"/>
            <a:ext cx="10077840" cy="5137560"/>
          </a:xfrm>
          <a:prstGeom prst="rect">
            <a:avLst/>
          </a:prstGeom>
          <a:noFill/>
          <a:ln>
            <a:noFill/>
          </a:ln>
        </p:spPr>
        <p:style>
          <a:lnRef idx="0"/>
          <a:fillRef idx="0"/>
          <a:effectRef idx="0"/>
          <a:fontRef idx="minor"/>
        </p:style>
      </p:sp>
      <p:sp>
        <p:nvSpPr>
          <p:cNvPr id="111"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solidFill>
                  <a:srgbClr val="000000"/>
                </a:solidFill>
                <a:latin typeface="Arial"/>
                <a:ea typeface="DejaVu Sans"/>
              </a:rPr>
              <a:t>Example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class Person // base class</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private:</a:t>
            </a:r>
            <a:endParaRPr b="0" lang="fr-FR" sz="1800" spc="-1" strike="noStrike">
              <a:latin typeface="Arial"/>
            </a:endParaRPr>
          </a:p>
          <a:p>
            <a:pPr>
              <a:lnSpc>
                <a:spcPct val="100000"/>
              </a:lnSpc>
            </a:pPr>
            <a:r>
              <a:rPr b="0" lang="fr-FR" sz="1800" spc="-1" strike="noStrike">
                <a:solidFill>
                  <a:srgbClr val="000000"/>
                </a:solidFill>
                <a:latin typeface="Arial"/>
                <a:ea typeface="DejaVu Sans"/>
              </a:rPr>
              <a:t>char *name;</a:t>
            </a:r>
            <a:endParaRPr b="0" lang="fr-FR" sz="1800" spc="-1" strike="noStrike">
              <a:latin typeface="Arial"/>
            </a:endParaRPr>
          </a:p>
          <a:p>
            <a:pPr>
              <a:lnSpc>
                <a:spcPct val="100000"/>
              </a:lnSpc>
            </a:pPr>
            <a:r>
              <a:rPr b="0" lang="fr-FR" sz="1800" spc="-1" strike="noStrike">
                <a:solidFill>
                  <a:srgbClr val="000000"/>
                </a:solidFill>
                <a:latin typeface="Arial"/>
                <a:ea typeface="DejaVu Sans"/>
              </a:rPr>
              <a:t>char *title;</a:t>
            </a:r>
            <a:endParaRPr b="0" lang="fr-FR" sz="1800" spc="-1" strike="noStrike">
              <a:latin typeface="Arial"/>
            </a:endParaRPr>
          </a:p>
          <a:p>
            <a:pPr>
              <a:lnSpc>
                <a:spcPct val="100000"/>
              </a:lnSpc>
            </a:pPr>
            <a:r>
              <a:rPr b="0" lang="fr-FR" sz="1800" spc="-1" strike="noStrike">
                <a:solidFill>
                  <a:srgbClr val="000000"/>
                </a:solidFill>
                <a:latin typeface="Arial"/>
                <a:ea typeface="DejaVu Sans"/>
              </a:rPr>
              <a:t>public:</a:t>
            </a:r>
            <a:endParaRPr b="0" lang="fr-FR" sz="1800" spc="-1" strike="noStrike">
              <a:latin typeface="Arial"/>
            </a:endParaRPr>
          </a:p>
          <a:p>
            <a:pPr>
              <a:lnSpc>
                <a:spcPct val="100000"/>
              </a:lnSpc>
            </a:pPr>
            <a:r>
              <a:rPr b="0" lang="fr-FR" sz="1800" spc="-1" strike="noStrike">
                <a:solidFill>
                  <a:srgbClr val="000000"/>
                </a:solidFill>
                <a:latin typeface="Arial"/>
                <a:ea typeface="DejaVu Sans"/>
              </a:rPr>
              <a:t>// constructors, destructor,</a:t>
            </a:r>
            <a:endParaRPr b="0" lang="fr-FR" sz="1800" spc="-1" strike="noStrike">
              <a:latin typeface="Arial"/>
            </a:endParaRPr>
          </a:p>
          <a:p>
            <a:pPr>
              <a:lnSpc>
                <a:spcPct val="100000"/>
              </a:lnSpc>
            </a:pPr>
            <a:r>
              <a:rPr b="0" lang="fr-FR" sz="1800" spc="-1" strike="noStrike">
                <a:solidFill>
                  <a:srgbClr val="000000"/>
                </a:solidFill>
                <a:latin typeface="Arial"/>
                <a:ea typeface="DejaVu Sans"/>
              </a:rPr>
              <a:t>// public access functions, public interface etc ...</a:t>
            </a:r>
            <a:endParaRPr b="0" lang="fr-FR" sz="1800" spc="-1" strike="noStrike">
              <a:latin typeface="Arial"/>
            </a:endParaRPr>
          </a:p>
          <a:p>
            <a:pPr>
              <a:lnSpc>
                <a:spcPct val="100000"/>
              </a:lnSpc>
            </a:pPr>
            <a:r>
              <a:rPr b="0" lang="fr-FR" sz="1800" spc="-1" strike="noStrike">
                <a:solidFill>
                  <a:srgbClr val="000000"/>
                </a:solidFill>
                <a:latin typeface="Arial"/>
                <a:ea typeface="DejaVu Sans"/>
              </a:rPr>
              <a:t>const char *GetTitle() const { return title; }</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class Student</a:t>
            </a:r>
            <a:r>
              <a:rPr b="1" lang="fr-FR" sz="1800" spc="-1" strike="noStrike">
                <a:solidFill>
                  <a:srgbClr val="000000"/>
                </a:solidFill>
                <a:latin typeface="Arial"/>
                <a:ea typeface="DejaVu Sans"/>
              </a:rPr>
              <a:t>: public</a:t>
            </a:r>
            <a:r>
              <a:rPr b="0" lang="fr-FR" sz="1800" spc="-1" strike="noStrike">
                <a:solidFill>
                  <a:srgbClr val="000000"/>
                </a:solidFill>
                <a:latin typeface="Arial"/>
                <a:ea typeface="DejaVu Sans"/>
              </a:rPr>
              <a:t> Person // derived class</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a:p>
            <a:pPr>
              <a:lnSpc>
                <a:spcPct val="100000"/>
              </a:lnSpc>
            </a:pPr>
            <a:r>
              <a:rPr b="0" lang="fr-FR" sz="1800" spc="-1" strike="noStrike">
                <a:solidFill>
                  <a:srgbClr val="000000"/>
                </a:solidFill>
                <a:latin typeface="Arial"/>
                <a:ea typeface="DejaVu Sans"/>
              </a:rPr>
              <a:t>private:</a:t>
            </a:r>
            <a:endParaRPr b="0" lang="fr-FR" sz="1800" spc="-1" strike="noStrike">
              <a:latin typeface="Arial"/>
            </a:endParaRPr>
          </a:p>
          <a:p>
            <a:pPr>
              <a:lnSpc>
                <a:spcPct val="100000"/>
              </a:lnSpc>
            </a:pPr>
            <a:r>
              <a:rPr b="0" lang="fr-FR" sz="1800" spc="-1" strike="noStrike">
                <a:solidFill>
                  <a:srgbClr val="000000"/>
                </a:solidFill>
                <a:latin typeface="Arial"/>
                <a:ea typeface="DejaVu Sans"/>
              </a:rPr>
              <a:t>float gpa;</a:t>
            </a:r>
            <a:endParaRPr b="0" lang="fr-FR" sz="1800" spc="-1" strike="noStrike">
              <a:latin typeface="Arial"/>
            </a:endParaRPr>
          </a:p>
          <a:p>
            <a:pPr>
              <a:lnSpc>
                <a:spcPct val="100000"/>
              </a:lnSpc>
            </a:pPr>
            <a:r>
              <a:rPr b="0" lang="fr-FR" sz="1800" spc="-1" strike="noStrike">
                <a:solidFill>
                  <a:srgbClr val="000000"/>
                </a:solidFill>
                <a:latin typeface="Arial"/>
                <a:ea typeface="DejaVu Sans"/>
              </a:rPr>
              <a:t>public:</a:t>
            </a:r>
            <a:endParaRPr b="0" lang="fr-FR" sz="1800" spc="-1" strike="noStrike">
              <a:latin typeface="Arial"/>
            </a:endParaRPr>
          </a:p>
          <a:p>
            <a:pPr>
              <a:lnSpc>
                <a:spcPct val="100000"/>
              </a:lnSpc>
            </a:pPr>
            <a:r>
              <a:rPr b="0" lang="fr-FR" sz="1800" spc="-1" strike="noStrike">
                <a:solidFill>
                  <a:srgbClr val="000000"/>
                </a:solidFill>
                <a:latin typeface="Arial"/>
                <a:ea typeface="DejaVu Sans"/>
              </a:rPr>
              <a:t>// constructors, destructor specific to Student,</a:t>
            </a:r>
            <a:endParaRPr b="0" lang="fr-FR" sz="1800" spc="-1" strike="noStrike">
              <a:latin typeface="Arial"/>
            </a:endParaRPr>
          </a:p>
          <a:p>
            <a:pPr>
              <a:lnSpc>
                <a:spcPct val="100000"/>
              </a:lnSpc>
            </a:pPr>
            <a:r>
              <a:rPr b="0" lang="fr-FR" sz="1800" spc="-1" strike="noStrike">
                <a:solidFill>
                  <a:srgbClr val="000000"/>
                </a:solidFill>
                <a:latin typeface="Arial"/>
                <a:ea typeface="DejaVu Sans"/>
              </a:rPr>
              <a:t>// public access functions, public interface, etc ...</a:t>
            </a:r>
            <a:endParaRPr b="0" lang="fr-FR" sz="1800" spc="-1" strike="noStrike">
              <a:latin typeface="Arial"/>
            </a:endParaRPr>
          </a:p>
          <a:p>
            <a:pPr>
              <a:lnSpc>
                <a:spcPct val="100000"/>
              </a:lnSpc>
            </a:pPr>
            <a:r>
              <a:rPr b="0" lang="fr-FR" sz="1800" spc="-1" strike="noStrike">
                <a:solidFill>
                  <a:srgbClr val="000000"/>
                </a:solidFill>
                <a:latin typeface="Arial"/>
                <a:ea typeface="DejaVu Sans"/>
              </a:rPr>
              <a:t>float GetGpa() const { return gpa; }</a:t>
            </a:r>
            <a:endParaRPr b="0" lang="fr-FR" sz="1800" spc="-1" strike="noStrike">
              <a:latin typeface="Arial"/>
            </a:endParaRPr>
          </a:p>
          <a:p>
            <a:pPr>
              <a:lnSpc>
                <a:spcPct val="100000"/>
              </a:lnSpc>
            </a:pPr>
            <a:r>
              <a:rPr b="0" lang="fr-FR" sz="1800" spc="-1" strike="noStrike">
                <a:solidFill>
                  <a:srgbClr val="000000"/>
                </a:solidFill>
                <a:latin typeface="Arial"/>
                <a:ea typeface="DejaVu Sans"/>
              </a:rPr>
              <a:t>};</a:t>
            </a:r>
            <a:endParaRPr b="0" lang="fr-FR" sz="1800" spc="-1" strike="noStrike">
              <a:latin typeface="Arial"/>
            </a:endParaRPr>
          </a:p>
        </p:txBody>
      </p:sp>
      <p:sp>
        <p:nvSpPr>
          <p:cNvPr id="112" name="CustomShape 5"/>
          <p:cNvSpPr/>
          <p:nvPr/>
        </p:nvSpPr>
        <p:spPr>
          <a:xfrm>
            <a:off x="6408000" y="1872000"/>
            <a:ext cx="3599640" cy="418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latin typeface="Arial"/>
              </a:rPr>
              <a:t>int main()</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a:p>
            <a:pPr>
              <a:lnSpc>
                <a:spcPct val="100000"/>
              </a:lnSpc>
            </a:pPr>
            <a:r>
              <a:rPr b="0" lang="fr-FR" sz="1800" spc="-1" strike="noStrike">
                <a:latin typeface="Arial"/>
              </a:rPr>
              <a:t>// Let's assume the applicable constructors exist</a:t>
            </a:r>
            <a:endParaRPr b="0" lang="fr-FR" sz="1800" spc="-1" strike="noStrike">
              <a:latin typeface="Arial"/>
            </a:endParaRPr>
          </a:p>
          <a:p>
            <a:pPr>
              <a:lnSpc>
                <a:spcPct val="100000"/>
              </a:lnSpc>
            </a:pPr>
            <a:r>
              <a:rPr b="0" lang="fr-FR" sz="1800" spc="-1" strike="noStrike">
                <a:latin typeface="Arial"/>
              </a:rPr>
              <a:t>Person p1("Cyrus Bond", "Mr.");</a:t>
            </a:r>
            <a:endParaRPr b="0" lang="fr-FR" sz="1800" spc="-1" strike="noStrike">
              <a:latin typeface="Arial"/>
            </a:endParaRPr>
          </a:p>
          <a:p>
            <a:pPr>
              <a:lnSpc>
                <a:spcPct val="100000"/>
              </a:lnSpc>
            </a:pPr>
            <a:r>
              <a:rPr b="0" lang="fr-FR" sz="1800" spc="-1" strike="noStrike">
                <a:latin typeface="Arial"/>
              </a:rPr>
              <a:t>Student *s1 = new Student("Anne Lin", "Ms.", 4.0);</a:t>
            </a:r>
            <a:endParaRPr b="0" lang="fr-FR" sz="1800" spc="-1" strike="noStrike">
              <a:latin typeface="Arial"/>
            </a:endParaRPr>
          </a:p>
          <a:p>
            <a:pPr>
              <a:lnSpc>
                <a:spcPct val="100000"/>
              </a:lnSpc>
            </a:pPr>
            <a:r>
              <a:rPr b="0" lang="fr-FR" sz="1800" spc="-1" strike="noStrike">
                <a:latin typeface="Arial"/>
              </a:rPr>
              <a:t>cout &lt;&lt; p1.GetTitle() &lt;&lt; " " &lt;&lt; s1-&gt;GetTitle();</a:t>
            </a:r>
            <a:endParaRPr b="0" lang="fr-FR" sz="1800" spc="-1" strike="noStrike">
              <a:latin typeface="Arial"/>
            </a:endParaRPr>
          </a:p>
          <a:p>
            <a:pPr>
              <a:lnSpc>
                <a:spcPct val="100000"/>
              </a:lnSpc>
            </a:pPr>
            <a:r>
              <a:rPr b="0" lang="fr-FR" sz="1800" spc="-1" strike="noStrike">
                <a:latin typeface="Arial"/>
              </a:rPr>
              <a:t>cout &lt;&lt; s1-&gt;GetGpa() &lt;&lt; endl;</a:t>
            </a:r>
            <a:endParaRPr b="0" lang="fr-FR" sz="1800" spc="-1" strike="noStrike">
              <a:latin typeface="Arial"/>
            </a:endParaRPr>
          </a:p>
          <a:p>
            <a:pPr>
              <a:lnSpc>
                <a:spcPct val="100000"/>
              </a:lnSpc>
            </a:pPr>
            <a:r>
              <a:rPr b="0" lang="fr-FR" sz="1800" spc="-1" strike="noStrike">
                <a:latin typeface="Arial"/>
              </a:rPr>
              <a:t>return 0;</a:t>
            </a:r>
            <a:endParaRPr b="0" lang="fr-FR" sz="1800" spc="-1" strike="noStrike">
              <a:latin typeface="Arial"/>
            </a:endParaRPr>
          </a:p>
          <a:p>
            <a:pPr>
              <a:lnSpc>
                <a:spcPct val="100000"/>
              </a:lnSpc>
            </a:pPr>
            <a:r>
              <a:rPr b="0" lang="fr-FR" sz="1800" spc="-1" strike="noStrike">
                <a:latin typeface="Arial"/>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022955FB-9FBF-46A4-835E-E96B45C71DD9}"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14"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Utilizing Dynamic Binding through Polymorphism</a:t>
            </a:r>
            <a:endParaRPr b="0" lang="fr-FR" sz="2400" spc="-1" strike="noStrike">
              <a:latin typeface="Arial"/>
            </a:endParaRPr>
          </a:p>
        </p:txBody>
      </p:sp>
      <p:sp>
        <p:nvSpPr>
          <p:cNvPr id="115" name="CustomShape 3"/>
          <p:cNvSpPr/>
          <p:nvPr/>
        </p:nvSpPr>
        <p:spPr>
          <a:xfrm>
            <a:off x="0" y="1625760"/>
            <a:ext cx="10077840" cy="5137560"/>
          </a:xfrm>
          <a:prstGeom prst="rect">
            <a:avLst/>
          </a:prstGeom>
          <a:noFill/>
          <a:ln>
            <a:noFill/>
          </a:ln>
        </p:spPr>
        <p:style>
          <a:lnRef idx="0"/>
          <a:fillRef idx="0"/>
          <a:effectRef idx="0"/>
          <a:fontRef idx="minor"/>
        </p:style>
      </p:sp>
      <p:sp>
        <p:nvSpPr>
          <p:cNvPr id="116"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fr-FR" sz="1800" spc="-1" strike="noStrike">
              <a:latin typeface="Arial"/>
            </a:endParaRPr>
          </a:p>
          <a:p>
            <a:pPr>
              <a:lnSpc>
                <a:spcPct val="100000"/>
              </a:lnSpc>
            </a:pPr>
            <a:r>
              <a:rPr b="0" lang="fr-FR" sz="2400" spc="-1" strike="noStrike">
                <a:solidFill>
                  <a:srgbClr val="000000"/>
                </a:solidFill>
                <a:latin typeface="Arial"/>
                <a:ea typeface="DejaVu Sans"/>
              </a:rPr>
              <a:t>we will cover the following main topics:</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Understanding the OO concept of polymorphism and why it is important to OOP</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Defining virtual functions, understanding how virtual functions override base class methods, generalizing derived class objects, the need for virtual destructors, and</a:t>
            </a:r>
            <a:endParaRPr b="0" lang="fr-FR" sz="2400" spc="-1" strike="noStrike">
              <a:latin typeface="Arial"/>
            </a:endParaRPr>
          </a:p>
          <a:p>
            <a:pPr>
              <a:lnSpc>
                <a:spcPct val="100000"/>
              </a:lnSpc>
            </a:pPr>
            <a:r>
              <a:rPr b="0" lang="fr-FR" sz="2400" spc="-1" strike="noStrike">
                <a:solidFill>
                  <a:srgbClr val="000000"/>
                </a:solidFill>
                <a:latin typeface="Arial"/>
                <a:ea typeface="DejaVu Sans"/>
              </a:rPr>
              <a:t>function hiding</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Understanding dynamic (runtime) binding of methods to operations</a:t>
            </a:r>
            <a:endParaRPr b="0" lang="fr-FR" sz="2400" spc="-1" strike="noStrike">
              <a:latin typeface="Arial"/>
            </a:endParaRPr>
          </a:p>
          <a:p>
            <a:pPr>
              <a:lnSpc>
                <a:spcPct val="100000"/>
              </a:lnSpc>
            </a:pPr>
            <a:endParaRPr b="0" lang="fr-FR" sz="2400" spc="-1" strike="noStrike">
              <a:latin typeface="Arial"/>
            </a:endParaRPr>
          </a:p>
          <a:p>
            <a:pPr>
              <a:lnSpc>
                <a:spcPct val="100000"/>
              </a:lnSpc>
            </a:pPr>
            <a:r>
              <a:rPr b="1" lang="fr-FR" sz="2400" spc="-1" strike="noStrike">
                <a:solidFill>
                  <a:srgbClr val="000000"/>
                </a:solidFill>
                <a:latin typeface="Arial"/>
                <a:ea typeface="DejaVu Sans"/>
              </a:rPr>
              <a:t>Polymorphism</a:t>
            </a:r>
            <a:r>
              <a:rPr b="0" lang="fr-FR" sz="2400" spc="-1" strike="noStrike">
                <a:solidFill>
                  <a:srgbClr val="000000"/>
                </a:solidFill>
                <a:latin typeface="Arial"/>
                <a:ea typeface="DejaVu Sans"/>
              </a:rPr>
              <a:t> gives an object the ability to take on many forms, yet have its most relevant behaviors applied, even when the object may be represented in a more genericized (base class) state than it is originally defined.</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11DCAF9F-95B3-4D12-B49F-5B3ACE6E9751}"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18"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Implementing polymorphism with virtual functions</a:t>
            </a:r>
            <a:endParaRPr b="0" lang="fr-FR" sz="2400" spc="-1" strike="noStrike">
              <a:latin typeface="Arial"/>
            </a:endParaRPr>
          </a:p>
        </p:txBody>
      </p:sp>
      <p:sp>
        <p:nvSpPr>
          <p:cNvPr id="119" name="CustomShape 3"/>
          <p:cNvSpPr/>
          <p:nvPr/>
        </p:nvSpPr>
        <p:spPr>
          <a:xfrm>
            <a:off x="0" y="1625760"/>
            <a:ext cx="10077840" cy="5137560"/>
          </a:xfrm>
          <a:prstGeom prst="rect">
            <a:avLst/>
          </a:prstGeom>
          <a:noFill/>
          <a:ln>
            <a:noFill/>
          </a:ln>
        </p:spPr>
        <p:style>
          <a:lnRef idx="0"/>
          <a:fillRef idx="0"/>
          <a:effectRef idx="0"/>
          <a:fontRef idx="minor"/>
        </p:style>
      </p:sp>
      <p:sp>
        <p:nvSpPr>
          <p:cNvPr id="120"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fr-FR" sz="1800" spc="-1" strike="noStrike">
              <a:latin typeface="Arial"/>
            </a:endParaRPr>
          </a:p>
          <a:p>
            <a:pPr>
              <a:lnSpc>
                <a:spcPct val="100000"/>
              </a:lnSpc>
            </a:pPr>
            <a:r>
              <a:rPr b="0" lang="fr-FR" sz="2400" spc="-1" strike="noStrike">
                <a:solidFill>
                  <a:srgbClr val="000000"/>
                </a:solidFill>
                <a:latin typeface="Arial"/>
                <a:ea typeface="DejaVu Sans"/>
              </a:rPr>
              <a:t>we will cover the following main topics:</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Understanding the OO concept of polymorphism and why it is important to OOP</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Defining virtual functions, understanding how virtual functions override base class methods, generalizing derived class objects, the need for virtual destructors, and</a:t>
            </a:r>
            <a:endParaRPr b="0" lang="fr-FR" sz="2400" spc="-1" strike="noStrike">
              <a:latin typeface="Arial"/>
            </a:endParaRPr>
          </a:p>
          <a:p>
            <a:pPr>
              <a:lnSpc>
                <a:spcPct val="100000"/>
              </a:lnSpc>
            </a:pPr>
            <a:r>
              <a:rPr b="0" lang="fr-FR" sz="2400" spc="-1" strike="noStrike">
                <a:solidFill>
                  <a:srgbClr val="000000"/>
                </a:solidFill>
                <a:latin typeface="Arial"/>
                <a:ea typeface="DejaVu Sans"/>
              </a:rPr>
              <a:t>function hiding</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Understanding dynamic (runtime) binding of methods to operations</a:t>
            </a:r>
            <a:endParaRPr b="0" lang="fr-FR" sz="2400" spc="-1" strike="noStrike">
              <a:latin typeface="Arial"/>
            </a:endParaRPr>
          </a:p>
          <a:p>
            <a:pPr>
              <a:lnSpc>
                <a:spcPct val="100000"/>
              </a:lnSpc>
            </a:pPr>
            <a:endParaRPr b="0" lang="fr-FR" sz="2400" spc="-1" strike="noStrike">
              <a:latin typeface="Arial"/>
            </a:endParaRPr>
          </a:p>
          <a:p>
            <a:pPr>
              <a:lnSpc>
                <a:spcPct val="100000"/>
              </a:lnSpc>
            </a:pPr>
            <a:r>
              <a:rPr b="1" lang="fr-FR" sz="2400" spc="-1" strike="noStrike">
                <a:solidFill>
                  <a:srgbClr val="000000"/>
                </a:solidFill>
                <a:latin typeface="Arial"/>
                <a:ea typeface="DejaVu Sans"/>
              </a:rPr>
              <a:t>Polymorphism</a:t>
            </a:r>
            <a:r>
              <a:rPr b="0" lang="fr-FR" sz="2400" spc="-1" strike="noStrike">
                <a:solidFill>
                  <a:srgbClr val="000000"/>
                </a:solidFill>
                <a:latin typeface="Arial"/>
                <a:ea typeface="DejaVu Sans"/>
              </a:rPr>
              <a:t> gives an object the ability to take on many forms, yet have its most relevant behaviors applied, even when the object may be represented in a more genericized (base class) state than it is originally defined.</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80000" y="6768000"/>
            <a:ext cx="534960" cy="534960"/>
          </a:xfrm>
          <a:prstGeom prst="rect">
            <a:avLst/>
          </a:prstGeom>
          <a:solidFill>
            <a:srgbClr val="e74c3c"/>
          </a:solidFill>
          <a:ln>
            <a:noFill/>
          </a:ln>
        </p:spPr>
        <p:style>
          <a:lnRef idx="0"/>
          <a:fillRef idx="0"/>
          <a:effectRef idx="0"/>
          <a:fontRef idx="minor"/>
        </p:style>
        <p:txBody>
          <a:bodyPr lIns="0" rIns="0" tIns="0" bIns="0" anchor="ctr">
            <a:noAutofit/>
          </a:bodyPr>
          <a:p>
            <a:pPr marL="72000" indent="36000" algn="ctr">
              <a:lnSpc>
                <a:spcPct val="100000"/>
              </a:lnSpc>
              <a:tabLst>
                <a:tab algn="l" pos="0"/>
              </a:tabLst>
            </a:pPr>
            <a:fld id="{C7526B25-11F4-472A-9668-1AF3ED1AF8E8}" type="slidenum">
              <a:rPr b="1" lang="fr-FR" sz="1800" spc="-1" strike="noStrike">
                <a:solidFill>
                  <a:srgbClr val="ffffff"/>
                </a:solidFill>
                <a:latin typeface="Noto Sans Black"/>
                <a:ea typeface="DejaVu Sans"/>
              </a:rPr>
              <a:t>&lt;numéro&gt;</a:t>
            </a:fld>
            <a:endParaRPr b="0" lang="fr-FR" sz="1800" spc="-1" strike="noStrike">
              <a:latin typeface="Arial"/>
            </a:endParaRPr>
          </a:p>
        </p:txBody>
      </p:sp>
      <p:sp>
        <p:nvSpPr>
          <p:cNvPr id="122" name="CustomShape 2"/>
          <p:cNvSpPr/>
          <p:nvPr/>
        </p:nvSpPr>
        <p:spPr>
          <a:xfrm>
            <a:off x="360000" y="288000"/>
            <a:ext cx="9354960" cy="89496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2400" spc="-1" strike="noStrike">
                <a:solidFill>
                  <a:srgbClr val="ffffff"/>
                </a:solidFill>
                <a:latin typeface="Noto Sans Black"/>
                <a:ea typeface="DejaVu Sans"/>
              </a:rPr>
              <a:t>Example </a:t>
            </a:r>
            <a:endParaRPr b="0" lang="fr-FR" sz="2400" spc="-1" strike="noStrike">
              <a:latin typeface="Arial"/>
            </a:endParaRPr>
          </a:p>
        </p:txBody>
      </p:sp>
      <p:sp>
        <p:nvSpPr>
          <p:cNvPr id="123" name="CustomShape 3"/>
          <p:cNvSpPr/>
          <p:nvPr/>
        </p:nvSpPr>
        <p:spPr>
          <a:xfrm>
            <a:off x="0" y="1625760"/>
            <a:ext cx="10077840" cy="5137560"/>
          </a:xfrm>
          <a:prstGeom prst="rect">
            <a:avLst/>
          </a:prstGeom>
          <a:noFill/>
          <a:ln>
            <a:noFill/>
          </a:ln>
        </p:spPr>
        <p:style>
          <a:lnRef idx="0"/>
          <a:fillRef idx="0"/>
          <a:effectRef idx="0"/>
          <a:fontRef idx="minor"/>
        </p:style>
      </p:sp>
      <p:sp>
        <p:nvSpPr>
          <p:cNvPr id="124" name="CustomShape 4"/>
          <p:cNvSpPr/>
          <p:nvPr/>
        </p:nvSpPr>
        <p:spPr>
          <a:xfrm>
            <a:off x="936000" y="1366200"/>
            <a:ext cx="8206920" cy="597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400" spc="-1" strike="noStrike">
                <a:solidFill>
                  <a:srgbClr val="000000"/>
                </a:solidFill>
                <a:latin typeface="Arial"/>
                <a:ea typeface="DejaVu Sans"/>
              </a:rPr>
              <a:t>Here is a simple example to illustrate the basic syntax:</a:t>
            </a:r>
            <a:endParaRPr b="0" lang="fr-FR" sz="2400" spc="-1" strike="noStrike">
              <a:latin typeface="Arial"/>
            </a:endParaRPr>
          </a:p>
          <a:p>
            <a:pPr>
              <a:lnSpc>
                <a:spcPct val="100000"/>
              </a:lnSpc>
            </a:pPr>
            <a:r>
              <a:rPr b="0" lang="fr-FR" sz="2000" spc="-1" strike="noStrike">
                <a:solidFill>
                  <a:srgbClr val="000000"/>
                </a:solidFill>
                <a:latin typeface="Arial"/>
                <a:ea typeface="DejaVu Sans"/>
              </a:rPr>
              <a:t>• </a:t>
            </a:r>
            <a:r>
              <a:rPr b="0" lang="fr-FR" sz="2000" spc="-1" strike="noStrike">
                <a:solidFill>
                  <a:srgbClr val="000000"/>
                </a:solidFill>
                <a:latin typeface="Arial"/>
                <a:ea typeface="DejaVu Sans"/>
              </a:rPr>
              <a:t>Print() is a virtual function defined in the base class Person . It will be overridden with a more appropriate implementation in the Student class:</a:t>
            </a:r>
            <a:endParaRPr b="0" lang="fr-FR" sz="2000" spc="-1" strike="noStrike">
              <a:latin typeface="Arial"/>
            </a:endParaRPr>
          </a:p>
          <a:p>
            <a:pPr>
              <a:lnSpc>
                <a:spcPct val="100000"/>
              </a:lnSpc>
            </a:pPr>
            <a:r>
              <a:rPr b="0" lang="fr-FR" sz="2400" spc="-1" strike="noStrike">
                <a:solidFill>
                  <a:srgbClr val="000000"/>
                </a:solidFill>
                <a:latin typeface="Arial"/>
                <a:ea typeface="DejaVu Sans"/>
              </a:rPr>
              <a:t>class Person // base class</a:t>
            </a:r>
            <a:endParaRPr b="0" lang="fr-FR" sz="2400" spc="-1" strike="noStrike">
              <a:latin typeface="Arial"/>
            </a:endParaRPr>
          </a:p>
          <a:p>
            <a:pPr>
              <a:lnSpc>
                <a:spcPct val="100000"/>
              </a:lnSpc>
            </a:pPr>
            <a:r>
              <a:rPr b="0" lang="fr-FR" sz="2400" spc="-1" strike="noStrike">
                <a:solidFill>
                  <a:srgbClr val="000000"/>
                </a:solidFill>
                <a:latin typeface="Arial"/>
                <a:ea typeface="DejaVu Sans"/>
              </a:rPr>
              <a:t>{</a:t>
            </a:r>
            <a:endParaRPr b="0" lang="fr-FR" sz="2400" spc="-1" strike="noStrike">
              <a:latin typeface="Arial"/>
            </a:endParaRPr>
          </a:p>
          <a:p>
            <a:pPr>
              <a:lnSpc>
                <a:spcPct val="100000"/>
              </a:lnSpc>
            </a:pPr>
            <a:r>
              <a:rPr b="0" lang="fr-FR" sz="2400" spc="-1" strike="noStrike">
                <a:solidFill>
                  <a:srgbClr val="000000"/>
                </a:solidFill>
                <a:latin typeface="Arial"/>
                <a:ea typeface="DejaVu Sans"/>
              </a:rPr>
              <a:t>private:</a:t>
            </a:r>
            <a:endParaRPr b="0" lang="fr-FR" sz="2400" spc="-1" strike="noStrike">
              <a:latin typeface="Arial"/>
            </a:endParaRPr>
          </a:p>
          <a:p>
            <a:pPr>
              <a:lnSpc>
                <a:spcPct val="100000"/>
              </a:lnSpc>
            </a:pPr>
            <a:r>
              <a:rPr b="0" lang="fr-FR" sz="2400" spc="-1" strike="noStrike">
                <a:solidFill>
                  <a:srgbClr val="000000"/>
                </a:solidFill>
                <a:latin typeface="Arial"/>
                <a:ea typeface="DejaVu Sans"/>
              </a:rPr>
              <a:t>char *name; char *title;</a:t>
            </a:r>
            <a:endParaRPr b="0" lang="fr-FR" sz="2400" spc="-1" strike="noStrike">
              <a:latin typeface="Arial"/>
            </a:endParaRPr>
          </a:p>
          <a:p>
            <a:pPr>
              <a:lnSpc>
                <a:spcPct val="100000"/>
              </a:lnSpc>
            </a:pPr>
            <a:r>
              <a:rPr b="0" lang="fr-FR" sz="2400" spc="-1" strike="noStrike">
                <a:solidFill>
                  <a:srgbClr val="000000"/>
                </a:solidFill>
                <a:latin typeface="Arial"/>
                <a:ea typeface="DejaVu Sans"/>
              </a:rPr>
              <a:t>public:</a:t>
            </a:r>
            <a:endParaRPr b="0" lang="fr-FR" sz="2400" spc="-1" strike="noStrike">
              <a:latin typeface="Arial"/>
            </a:endParaRPr>
          </a:p>
          <a:p>
            <a:pPr>
              <a:lnSpc>
                <a:spcPct val="100000"/>
              </a:lnSpc>
            </a:pPr>
            <a:r>
              <a:rPr b="0" lang="fr-FR" sz="2400" spc="-1" strike="noStrike">
                <a:solidFill>
                  <a:srgbClr val="000000"/>
                </a:solidFill>
                <a:latin typeface="Arial"/>
                <a:ea typeface="DejaVu Sans"/>
              </a:rPr>
              <a:t>// constructors, destructor,</a:t>
            </a:r>
            <a:endParaRPr b="0" lang="fr-FR" sz="2400" spc="-1" strike="noStrike">
              <a:latin typeface="Arial"/>
            </a:endParaRPr>
          </a:p>
          <a:p>
            <a:pPr>
              <a:lnSpc>
                <a:spcPct val="100000"/>
              </a:lnSpc>
            </a:pPr>
            <a:r>
              <a:rPr b="0" lang="fr-FR" sz="2400" spc="-1" strike="noStrike">
                <a:solidFill>
                  <a:srgbClr val="000000"/>
                </a:solidFill>
                <a:latin typeface="Arial"/>
                <a:ea typeface="DejaVu Sans"/>
              </a:rPr>
              <a:t>// public access functions, public interface etc. ...</a:t>
            </a:r>
            <a:endParaRPr b="0" lang="fr-FR" sz="2400" spc="-1" strike="noStrike">
              <a:latin typeface="Arial"/>
            </a:endParaRPr>
          </a:p>
          <a:p>
            <a:pPr>
              <a:lnSpc>
                <a:spcPct val="100000"/>
              </a:lnSpc>
            </a:pPr>
            <a:r>
              <a:rPr b="1" lang="fr-FR" sz="2400" spc="-1" strike="noStrike">
                <a:solidFill>
                  <a:srgbClr val="000000"/>
                </a:solidFill>
                <a:latin typeface="Arial"/>
                <a:ea typeface="DejaVu Sans"/>
              </a:rPr>
              <a:t>virtual</a:t>
            </a:r>
            <a:r>
              <a:rPr b="0" lang="fr-FR" sz="2400" spc="-1" strike="noStrike">
                <a:solidFill>
                  <a:srgbClr val="000000"/>
                </a:solidFill>
                <a:latin typeface="Arial"/>
                <a:ea typeface="DejaVu Sans"/>
              </a:rPr>
              <a:t> void Print() const</a:t>
            </a:r>
            <a:endParaRPr b="0" lang="fr-FR" sz="2400" spc="-1" strike="noStrike">
              <a:latin typeface="Arial"/>
            </a:endParaRPr>
          </a:p>
          <a:p>
            <a:pPr>
              <a:lnSpc>
                <a:spcPct val="100000"/>
              </a:lnSpc>
            </a:pPr>
            <a:r>
              <a:rPr b="0" lang="fr-FR" sz="2400" spc="-1" strike="noStrike">
                <a:solidFill>
                  <a:srgbClr val="000000"/>
                </a:solidFill>
                <a:latin typeface="Arial"/>
                <a:ea typeface="DejaVu Sans"/>
              </a:rPr>
              <a:t>{</a:t>
            </a:r>
            <a:endParaRPr b="0" lang="fr-FR" sz="2400" spc="-1" strike="noStrike">
              <a:latin typeface="Arial"/>
            </a:endParaRPr>
          </a:p>
          <a:p>
            <a:pPr>
              <a:lnSpc>
                <a:spcPct val="100000"/>
              </a:lnSpc>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cout &lt;&lt; title &lt;&lt; " " &lt;&lt; name &lt;&lt; endl;</a:t>
            </a:r>
            <a:endParaRPr b="0" lang="fr-FR" sz="2400" spc="-1" strike="noStrike">
              <a:latin typeface="Arial"/>
            </a:endParaRPr>
          </a:p>
          <a:p>
            <a:pPr>
              <a:lnSpc>
                <a:spcPct val="100000"/>
              </a:lnSpc>
            </a:pPr>
            <a:r>
              <a:rPr b="0" lang="fr-FR" sz="2400" spc="-1" strike="noStrike">
                <a:solidFill>
                  <a:srgbClr val="000000"/>
                </a:solidFill>
                <a:latin typeface="Arial"/>
                <a:ea typeface="DejaVu Sans"/>
              </a:rPr>
              <a:t>}</a:t>
            </a:r>
            <a:endParaRPr b="0" lang="fr-FR" sz="2400" spc="-1" strike="noStrike">
              <a:latin typeface="Arial"/>
            </a:endParaRPr>
          </a:p>
          <a:p>
            <a:pPr>
              <a:lnSpc>
                <a:spcPct val="100000"/>
              </a:lnSpc>
            </a:pPr>
            <a:r>
              <a:rPr b="0" lang="fr-FR" sz="2400" spc="-1" strike="noStrike">
                <a:solidFill>
                  <a:srgbClr val="000000"/>
                </a:solidFill>
                <a:latin typeface="Arial"/>
                <a:ea typeface="DejaVu Sans"/>
              </a:rPr>
              <a:t>};</a:t>
            </a:r>
            <a:endParaRPr b="0" lang="fr-FR" sz="2400" spc="-1" strike="noStrike">
              <a:latin typeface="Arial"/>
            </a:endParaRPr>
          </a:p>
          <a:p>
            <a:pPr>
              <a:lnSpc>
                <a:spcPct val="100000"/>
              </a:lnSpc>
            </a:pPr>
            <a:endParaRPr b="0" lang="fr-FR" sz="2400" spc="-1" strike="noStrike">
              <a:latin typeface="Arial"/>
            </a:endParaRPr>
          </a:p>
          <a:p>
            <a:pPr>
              <a:lnSpc>
                <a:spcPct val="100000"/>
              </a:lnSpc>
            </a:pPr>
            <a:r>
              <a:rPr b="1" lang="fr-FR" sz="2400" spc="-1" strike="noStrike">
                <a:solidFill>
                  <a:srgbClr val="000000"/>
                </a:solidFill>
                <a:latin typeface="Arial"/>
                <a:ea typeface="DejaVu Sans"/>
              </a:rPr>
              <a:t>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4445</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2022-03-01T15:53:00Z</dcterms:created>
  <dc:creator>FOTSO</dc:creator>
  <dc:description/>
  <dc:language>fr-FR</dc:language>
  <cp:lastModifiedBy/>
  <dcterms:modified xsi:type="dcterms:W3CDTF">2023-01-10T11:57:21Z</dcterms:modified>
  <cp:revision>264</cp:revision>
  <dc:subject/>
  <dc:title>Alizarin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37</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