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7" r:id="rId2"/>
    <p:sldId id="268" r:id="rId3"/>
    <p:sldId id="256" r:id="rId4"/>
    <p:sldId id="257" r:id="rId5"/>
    <p:sldId id="265" r:id="rId6"/>
    <p:sldId id="260" r:id="rId7"/>
    <p:sldId id="258" r:id="rId8"/>
    <p:sldId id="259" r:id="rId9"/>
    <p:sldId id="269" r:id="rId10"/>
    <p:sldId id="261" r:id="rId11"/>
    <p:sldId id="262" r:id="rId12"/>
    <p:sldId id="266" r:id="rId13"/>
    <p:sldId id="270" r:id="rId1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0000"/>
    <a:srgbClr val="003300"/>
    <a:srgbClr val="8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4" d="100"/>
          <a:sy n="44" d="100"/>
        </p:scale>
        <p:origin x="-69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3B8C6E-CE4E-43EE-9944-B6908DFA4F16}" type="datetimeFigureOut">
              <a:rPr lang="fr-FR" smtClean="0"/>
              <a:pPr/>
              <a:t>05/07/2022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8F5E66-D616-46C9-A2FC-324573C752A7}"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5F8F5E66-D616-46C9-A2FC-324573C752A7}" type="slidenum">
              <a:rPr lang="fr-FR" smtClean="0"/>
              <a:pPr/>
              <a:t>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80692EC3-16C0-4E1F-BED7-C07E3265D248}" type="datetimeFigureOut">
              <a:rPr lang="fr-FR" smtClean="0"/>
              <a:pPr/>
              <a:t>05/07/2022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B2EB90-E722-497A-B42A-82F17EBC28F9}"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0692EC3-16C0-4E1F-BED7-C07E3265D248}" type="datetimeFigureOut">
              <a:rPr lang="fr-FR" smtClean="0"/>
              <a:pPr/>
              <a:t>05/07/2022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B2EB90-E722-497A-B42A-82F17EBC28F9}"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0692EC3-16C0-4E1F-BED7-C07E3265D248}" type="datetimeFigureOut">
              <a:rPr lang="fr-FR" smtClean="0"/>
              <a:pPr/>
              <a:t>05/07/2022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B2EB90-E722-497A-B42A-82F17EBC28F9}"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0692EC3-16C0-4E1F-BED7-C07E3265D248}" type="datetimeFigureOut">
              <a:rPr lang="fr-FR" smtClean="0"/>
              <a:pPr/>
              <a:t>05/07/2022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B2EB90-E722-497A-B42A-82F17EBC28F9}"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80692EC3-16C0-4E1F-BED7-C07E3265D248}" type="datetimeFigureOut">
              <a:rPr lang="fr-FR" smtClean="0"/>
              <a:pPr/>
              <a:t>05/07/2022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B2EB90-E722-497A-B42A-82F17EBC28F9}"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80692EC3-16C0-4E1F-BED7-C07E3265D248}" type="datetimeFigureOut">
              <a:rPr lang="fr-FR" smtClean="0"/>
              <a:pPr/>
              <a:t>05/07/2022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4B2EB90-E722-497A-B42A-82F17EBC28F9}"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80692EC3-16C0-4E1F-BED7-C07E3265D248}" type="datetimeFigureOut">
              <a:rPr lang="fr-FR" smtClean="0"/>
              <a:pPr/>
              <a:t>05/07/2022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4B2EB90-E722-497A-B42A-82F17EBC28F9}"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80692EC3-16C0-4E1F-BED7-C07E3265D248}" type="datetimeFigureOut">
              <a:rPr lang="fr-FR" smtClean="0"/>
              <a:pPr/>
              <a:t>05/07/2022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4B2EB90-E722-497A-B42A-82F17EBC28F9}"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0692EC3-16C0-4E1F-BED7-C07E3265D248}" type="datetimeFigureOut">
              <a:rPr lang="fr-FR" smtClean="0"/>
              <a:pPr/>
              <a:t>05/07/2022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4B2EB90-E722-497A-B42A-82F17EBC28F9}"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80692EC3-16C0-4E1F-BED7-C07E3265D248}" type="datetimeFigureOut">
              <a:rPr lang="fr-FR" smtClean="0"/>
              <a:pPr/>
              <a:t>05/07/2022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4B2EB90-E722-497A-B42A-82F17EBC28F9}"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80692EC3-16C0-4E1F-BED7-C07E3265D248}" type="datetimeFigureOut">
              <a:rPr lang="fr-FR" smtClean="0"/>
              <a:pPr/>
              <a:t>05/07/2022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4B2EB90-E722-497A-B42A-82F17EBC28F9}"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692EC3-16C0-4E1F-BED7-C07E3265D248}" type="datetimeFigureOut">
              <a:rPr lang="fr-FR" smtClean="0"/>
              <a:pPr/>
              <a:t>05/07/2022</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B2EB90-E722-497A-B42A-82F17EBC28F9}"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fontawesome.com/"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323528" y="3933056"/>
            <a:ext cx="2232248" cy="369332"/>
          </a:xfrm>
          <a:prstGeom prst="rect">
            <a:avLst/>
          </a:prstGeom>
          <a:solidFill>
            <a:schemeClr val="accent2">
              <a:lumMod val="60000"/>
              <a:lumOff val="40000"/>
            </a:schemeClr>
          </a:solidFill>
          <a:ln>
            <a:noFill/>
          </a:ln>
          <a:effectLst>
            <a:glow rad="228600">
              <a:schemeClr val="accent2">
                <a:satMod val="175000"/>
                <a:alpha val="40000"/>
              </a:schemeClr>
            </a:glow>
            <a:outerShdw blurRad="149987" dist="250190" dir="8460000" algn="ctr">
              <a:srgbClr val="000000">
                <a:alpha val="28000"/>
              </a:srgbClr>
            </a:outerShdw>
            <a:softEdge rad="127000"/>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fr-FR" dirty="0" smtClean="0">
                <a:solidFill>
                  <a:srgbClr val="320000"/>
                </a:solidFill>
              </a:rPr>
              <a:t>Membres de groupe:</a:t>
            </a:r>
            <a:endParaRPr lang="fr-FR" dirty="0">
              <a:solidFill>
                <a:srgbClr val="320000"/>
              </a:solidFill>
            </a:endParaRPr>
          </a:p>
        </p:txBody>
      </p:sp>
      <p:sp>
        <p:nvSpPr>
          <p:cNvPr id="5" name="Rectangle 4"/>
          <p:cNvSpPr/>
          <p:nvPr/>
        </p:nvSpPr>
        <p:spPr>
          <a:xfrm>
            <a:off x="1547664" y="260648"/>
            <a:ext cx="5904656" cy="1015663"/>
          </a:xfrm>
          <a:prstGeom prst="rect">
            <a:avLst/>
          </a:prstGeom>
        </p:spPr>
        <p:txBody>
          <a:bodyPr wrap="square">
            <a:spAutoFit/>
          </a:bodyPr>
          <a:lstStyle/>
          <a:p>
            <a:pPr algn="ctr"/>
            <a:r>
              <a:rPr lang="fr-FR" sz="2000" dirty="0" smtClean="0">
                <a:latin typeface="Times New Roman" pitchFamily="18" charset="0"/>
                <a:cs typeface="Times New Roman" pitchFamily="18" charset="0"/>
              </a:rPr>
              <a:t>Université Mouloud Mammeri de Tizi-Ouzou </a:t>
            </a:r>
          </a:p>
          <a:p>
            <a:pPr algn="ctr"/>
            <a:r>
              <a:rPr lang="fr-FR" sz="2000" dirty="0" smtClean="0">
                <a:latin typeface="Times New Roman" pitchFamily="18" charset="0"/>
                <a:cs typeface="Times New Roman" pitchFamily="18" charset="0"/>
              </a:rPr>
              <a:t>Faculté de génie électrique et d’informatique</a:t>
            </a:r>
          </a:p>
          <a:p>
            <a:pPr algn="ctr"/>
            <a:r>
              <a:rPr lang="fr-FR" sz="2000" dirty="0" smtClean="0">
                <a:latin typeface="Times New Roman" pitchFamily="18" charset="0"/>
                <a:cs typeface="Times New Roman" pitchFamily="18" charset="0"/>
              </a:rPr>
              <a:t>Département d’informatique</a:t>
            </a:r>
            <a:endParaRPr lang="fr-FR" sz="2000" dirty="0">
              <a:latin typeface="Times New Roman" pitchFamily="18" charset="0"/>
              <a:cs typeface="Times New Roman" pitchFamily="18" charset="0"/>
            </a:endParaRPr>
          </a:p>
        </p:txBody>
      </p:sp>
      <p:sp>
        <p:nvSpPr>
          <p:cNvPr id="8" name="Rectangle 7"/>
          <p:cNvSpPr/>
          <p:nvPr/>
        </p:nvSpPr>
        <p:spPr>
          <a:xfrm>
            <a:off x="0" y="2996952"/>
            <a:ext cx="5801678" cy="461665"/>
          </a:xfrm>
          <a:prstGeom prst="rect">
            <a:avLst/>
          </a:prstGeom>
        </p:spPr>
        <p:txBody>
          <a:bodyPr wrap="square">
            <a:spAutoFit/>
          </a:bodyPr>
          <a:lstStyle/>
          <a:p>
            <a:pPr algn="ctr"/>
            <a:r>
              <a:rPr lang="fr-FR" sz="2400" b="1" u="sng" spc="50" dirty="0" smtClean="0">
                <a:ln w="11430"/>
                <a:solidFill>
                  <a:srgbClr val="800000"/>
                </a:solidFill>
                <a:latin typeface="Times New Roman" pitchFamily="18" charset="0"/>
                <a:cs typeface="Times New Roman" pitchFamily="18" charset="0"/>
              </a:rPr>
              <a:t>Thème: création d’un site e-commerce </a:t>
            </a:r>
            <a:endParaRPr lang="fr-FR" sz="2400" b="1" u="sng" cap="none" spc="50" dirty="0">
              <a:ln w="11430"/>
              <a:solidFill>
                <a:srgbClr val="800000"/>
              </a:solidFill>
              <a:latin typeface="Times New Roman" pitchFamily="18" charset="0"/>
              <a:cs typeface="Times New Roman" pitchFamily="18" charset="0"/>
            </a:endParaRPr>
          </a:p>
        </p:txBody>
      </p:sp>
      <p:sp>
        <p:nvSpPr>
          <p:cNvPr id="9" name="Rectangle 8"/>
          <p:cNvSpPr/>
          <p:nvPr/>
        </p:nvSpPr>
        <p:spPr>
          <a:xfrm>
            <a:off x="467544" y="1988840"/>
            <a:ext cx="7992888" cy="523220"/>
          </a:xfrm>
          <a:prstGeom prst="rect">
            <a:avLst/>
          </a:prstGeom>
          <a:solidFill>
            <a:schemeClr val="accent3">
              <a:lumMod val="20000"/>
              <a:lumOff val="80000"/>
            </a:schemeClr>
          </a:solidFill>
          <a:ln>
            <a:solidFill>
              <a:srgbClr val="003300"/>
            </a:solidFill>
          </a:ln>
          <a:scene3d>
            <a:camera prst="orthographicFront"/>
            <a:lightRig rig="threePt" dir="t"/>
          </a:scene3d>
          <a:sp3d>
            <a:bevelT/>
          </a:sp3d>
        </p:spPr>
        <p:txBody>
          <a:bodyPr wrap="square">
            <a:spAutoFit/>
          </a:bodyPr>
          <a:lstStyle/>
          <a:p>
            <a:pPr algn="ctr"/>
            <a:r>
              <a:rPr lang="fr-FR" sz="2800" b="1" u="sng" spc="50" dirty="0" smtClean="0">
                <a:ln w="11430"/>
                <a:solidFill>
                  <a:srgbClr val="003300"/>
                </a:solidFill>
                <a:latin typeface="Times New Roman" pitchFamily="18" charset="0"/>
                <a:cs typeface="Times New Roman" pitchFamily="18" charset="0"/>
              </a:rPr>
              <a:t>Compte rendu du projet développement web</a:t>
            </a:r>
            <a:endParaRPr lang="fr-FR" sz="2800" b="1" u="sng" cap="none" spc="50" dirty="0">
              <a:ln w="11430"/>
              <a:solidFill>
                <a:srgbClr val="003300"/>
              </a:solidFill>
              <a:latin typeface="Times New Roman" pitchFamily="18" charset="0"/>
              <a:cs typeface="Times New Roman" pitchFamily="18" charset="0"/>
            </a:endParaRPr>
          </a:p>
        </p:txBody>
      </p:sp>
      <p:pic>
        <p:nvPicPr>
          <p:cNvPr id="11" name="Image 10" descr="ummto.png"/>
          <p:cNvPicPr>
            <a:picLocks noChangeAspect="1"/>
          </p:cNvPicPr>
          <p:nvPr/>
        </p:nvPicPr>
        <p:blipFill>
          <a:blip r:embed="rId3" cstate="print"/>
          <a:stretch>
            <a:fillRect/>
          </a:stretch>
        </p:blipFill>
        <p:spPr>
          <a:xfrm>
            <a:off x="0" y="0"/>
            <a:ext cx="1969101" cy="1406501"/>
          </a:xfrm>
          <a:prstGeom prst="rect">
            <a:avLst/>
          </a:prstGeom>
        </p:spPr>
      </p:pic>
      <p:sp>
        <p:nvSpPr>
          <p:cNvPr id="12" name="ZoneTexte 11"/>
          <p:cNvSpPr txBox="1"/>
          <p:nvPr/>
        </p:nvSpPr>
        <p:spPr>
          <a:xfrm>
            <a:off x="251520" y="4653136"/>
            <a:ext cx="3096344" cy="1323439"/>
          </a:xfrm>
          <a:prstGeom prst="rect">
            <a:avLst/>
          </a:prstGeom>
          <a:noFill/>
        </p:spPr>
        <p:txBody>
          <a:bodyPr wrap="square" rtlCol="0">
            <a:spAutoFit/>
          </a:bodyPr>
          <a:lstStyle/>
          <a:p>
            <a:r>
              <a:rPr lang="fr-FR" sz="2000" dirty="0" smtClean="0">
                <a:latin typeface="Times New Roman" pitchFamily="18" charset="0"/>
                <a:cs typeface="Times New Roman" pitchFamily="18" charset="0"/>
              </a:rPr>
              <a:t>1-ABBA Sonia</a:t>
            </a:r>
          </a:p>
          <a:p>
            <a:r>
              <a:rPr lang="fr-FR" sz="2000" dirty="0" smtClean="0">
                <a:latin typeface="Times New Roman" pitchFamily="18" charset="0"/>
                <a:cs typeface="Times New Roman" pitchFamily="18" charset="0"/>
              </a:rPr>
              <a:t>2-ABDI Tafsout</a:t>
            </a:r>
          </a:p>
          <a:p>
            <a:r>
              <a:rPr lang="fr-FR" sz="2000" dirty="0" smtClean="0">
                <a:latin typeface="Times New Roman" pitchFamily="18" charset="0"/>
                <a:cs typeface="Times New Roman" pitchFamily="18" charset="0"/>
              </a:rPr>
              <a:t>3-ADNANE Melissa </a:t>
            </a:r>
          </a:p>
          <a:p>
            <a:r>
              <a:rPr lang="fr-FR" sz="2000" dirty="0" smtClean="0">
                <a:latin typeface="Times New Roman" pitchFamily="18" charset="0"/>
                <a:cs typeface="Times New Roman" pitchFamily="18" charset="0"/>
              </a:rPr>
              <a:t>4-AIT AMARA Lina</a:t>
            </a:r>
          </a:p>
        </p:txBody>
      </p:sp>
      <p:sp>
        <p:nvSpPr>
          <p:cNvPr id="13" name="ZoneTexte 12"/>
          <p:cNvSpPr txBox="1"/>
          <p:nvPr/>
        </p:nvSpPr>
        <p:spPr>
          <a:xfrm>
            <a:off x="4860032" y="4653136"/>
            <a:ext cx="3456384" cy="1323439"/>
          </a:xfrm>
          <a:prstGeom prst="rect">
            <a:avLst/>
          </a:prstGeom>
          <a:noFill/>
        </p:spPr>
        <p:txBody>
          <a:bodyPr wrap="square" rtlCol="0">
            <a:spAutoFit/>
          </a:bodyPr>
          <a:lstStyle/>
          <a:p>
            <a:r>
              <a:rPr lang="fr-FR" sz="2000" dirty="0" smtClean="0">
                <a:latin typeface="Times New Roman" pitchFamily="18" charset="0"/>
                <a:cs typeface="Times New Roman" pitchFamily="18" charset="0"/>
              </a:rPr>
              <a:t>5-AMEUR Samy-Lyes</a:t>
            </a:r>
          </a:p>
          <a:p>
            <a:r>
              <a:rPr lang="fr-FR" sz="2000" dirty="0" smtClean="0">
                <a:latin typeface="Times New Roman" pitchFamily="18" charset="0"/>
                <a:cs typeface="Times New Roman" pitchFamily="18" charset="0"/>
              </a:rPr>
              <a:t>6-IDARI Rafik</a:t>
            </a:r>
          </a:p>
          <a:p>
            <a:r>
              <a:rPr lang="fr-FR" sz="2000" dirty="0" smtClean="0">
                <a:latin typeface="Times New Roman" pitchFamily="18" charset="0"/>
                <a:cs typeface="Times New Roman" pitchFamily="18" charset="0"/>
              </a:rPr>
              <a:t>7-OUAKOUAK Massycilia</a:t>
            </a:r>
          </a:p>
          <a:p>
            <a:r>
              <a:rPr lang="fr-FR" sz="2000" dirty="0" smtClean="0">
                <a:latin typeface="Times New Roman" pitchFamily="18" charset="0"/>
                <a:cs typeface="Times New Roman" pitchFamily="18" charset="0"/>
              </a:rPr>
              <a:t>8-ACHABOU Idris</a:t>
            </a:r>
            <a:endParaRPr lang="fr-FR" sz="2000" dirty="0">
              <a:latin typeface="Times New Roman" pitchFamily="18" charset="0"/>
              <a:cs typeface="Times New Roman" pitchFamily="18" charset="0"/>
            </a:endParaRPr>
          </a:p>
        </p:txBody>
      </p:sp>
      <p:sp>
        <p:nvSpPr>
          <p:cNvPr id="14" name="ZoneTexte 13"/>
          <p:cNvSpPr txBox="1"/>
          <p:nvPr/>
        </p:nvSpPr>
        <p:spPr>
          <a:xfrm>
            <a:off x="3707904" y="6237312"/>
            <a:ext cx="5436096" cy="461665"/>
          </a:xfrm>
          <a:prstGeom prst="rect">
            <a:avLst/>
          </a:prstGeom>
          <a:noFill/>
        </p:spPr>
        <p:txBody>
          <a:bodyPr wrap="square" rtlCol="0">
            <a:spAutoFit/>
          </a:bodyPr>
          <a:lstStyle/>
          <a:p>
            <a:r>
              <a:rPr lang="fr-FR" sz="2400" dirty="0" smtClean="0">
                <a:latin typeface="Times New Roman" pitchFamily="18" charset="0"/>
                <a:cs typeface="Times New Roman" pitchFamily="18" charset="0"/>
              </a:rPr>
              <a:t>Responsable du module: Mr RAMDANI</a:t>
            </a:r>
            <a:endParaRPr lang="fr-FR"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23528" y="260648"/>
            <a:ext cx="1368152"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fr-FR" sz="2000" dirty="0" smtClean="0">
                <a:latin typeface="Times New Roman" pitchFamily="18" charset="0"/>
                <a:cs typeface="Times New Roman" pitchFamily="18" charset="0"/>
              </a:rPr>
              <a:t>5-style.css</a:t>
            </a:r>
            <a:endParaRPr lang="fr-FR" sz="2000" dirty="0">
              <a:latin typeface="Times New Roman" pitchFamily="18" charset="0"/>
              <a:cs typeface="Times New Roman" pitchFamily="18" charset="0"/>
            </a:endParaRPr>
          </a:p>
        </p:txBody>
      </p:sp>
      <p:sp>
        <p:nvSpPr>
          <p:cNvPr id="3" name="ZoneTexte 2"/>
          <p:cNvSpPr txBox="1"/>
          <p:nvPr/>
        </p:nvSpPr>
        <p:spPr>
          <a:xfrm>
            <a:off x="251520" y="908720"/>
            <a:ext cx="3168352" cy="5632311"/>
          </a:xfrm>
          <a:prstGeom prst="rect">
            <a:avLst/>
          </a:prstGeom>
          <a:noFill/>
        </p:spPr>
        <p:txBody>
          <a:bodyPr wrap="square" rtlCol="0">
            <a:spAutoFit/>
          </a:bodyPr>
          <a:lstStyle/>
          <a:p>
            <a:r>
              <a:rPr lang="fr-FR" sz="2000" dirty="0">
                <a:latin typeface="Times New Roman" pitchFamily="18" charset="0"/>
                <a:cs typeface="Times New Roman" pitchFamily="18" charset="0"/>
              </a:rPr>
              <a:t>Ce </a:t>
            </a:r>
            <a:r>
              <a:rPr lang="fr-FR" sz="2000" dirty="0" smtClean="0">
                <a:latin typeface="Times New Roman" pitchFamily="18" charset="0"/>
                <a:cs typeface="Times New Roman" pitchFamily="18" charset="0"/>
              </a:rPr>
              <a:t>fichier, </a:t>
            </a:r>
            <a:r>
              <a:rPr lang="fr-FR" sz="2000" dirty="0">
                <a:latin typeface="Times New Roman" pitchFamily="18" charset="0"/>
                <a:cs typeface="Times New Roman" pitchFamily="18" charset="0"/>
              </a:rPr>
              <a:t>placé dans le sous dossier /style, nous servira de feuille de style ou nous pourront saisir les instructions </a:t>
            </a:r>
            <a:r>
              <a:rPr lang="fr-FR" sz="2000" dirty="0" smtClean="0">
                <a:latin typeface="Times New Roman" pitchFamily="18" charset="0"/>
                <a:cs typeface="Times New Roman" pitchFamily="18" charset="0"/>
              </a:rPr>
              <a:t>CSS </a:t>
            </a:r>
            <a:r>
              <a:rPr lang="fr-FR" sz="2000" dirty="0">
                <a:latin typeface="Times New Roman" pitchFamily="18" charset="0"/>
                <a:cs typeface="Times New Roman" pitchFamily="18" charset="0"/>
              </a:rPr>
              <a:t>qui </a:t>
            </a:r>
            <a:r>
              <a:rPr lang="fr-FR" sz="2000" dirty="0" smtClean="0">
                <a:latin typeface="Times New Roman" pitchFamily="18" charset="0"/>
                <a:cs typeface="Times New Roman" pitchFamily="18" charset="0"/>
              </a:rPr>
              <a:t>permettra de styliser </a:t>
            </a:r>
            <a:r>
              <a:rPr lang="fr-FR" sz="2000" dirty="0">
                <a:latin typeface="Times New Roman" pitchFamily="18" charset="0"/>
                <a:cs typeface="Times New Roman" pitchFamily="18" charset="0"/>
              </a:rPr>
              <a:t>nos pages web.</a:t>
            </a:r>
          </a:p>
          <a:p>
            <a:r>
              <a:rPr lang="fr-FR" sz="2000" dirty="0">
                <a:latin typeface="Times New Roman" pitchFamily="18" charset="0"/>
                <a:cs typeface="Times New Roman" pitchFamily="18" charset="0"/>
              </a:rPr>
              <a:t>	C</a:t>
            </a:r>
            <a:r>
              <a:rPr lang="fr-FR" sz="2000" dirty="0" smtClean="0">
                <a:latin typeface="Times New Roman" pitchFamily="18" charset="0"/>
                <a:cs typeface="Times New Roman" pitchFamily="18" charset="0"/>
              </a:rPr>
              <a:t>es </a:t>
            </a:r>
            <a:r>
              <a:rPr lang="fr-FR" sz="2000" dirty="0">
                <a:latin typeface="Times New Roman" pitchFamily="18" charset="0"/>
                <a:cs typeface="Times New Roman" pitchFamily="18" charset="0"/>
              </a:rPr>
              <a:t>styles pourront </a:t>
            </a:r>
            <a:r>
              <a:rPr lang="fr-FR" sz="2000" dirty="0" smtClean="0">
                <a:latin typeface="Times New Roman" pitchFamily="18" charset="0"/>
                <a:cs typeface="Times New Roman" pitchFamily="18" charset="0"/>
              </a:rPr>
              <a:t>être appliqués </a:t>
            </a:r>
            <a:r>
              <a:rPr lang="fr-FR" sz="2000" dirty="0">
                <a:latin typeface="Times New Roman" pitchFamily="18" charset="0"/>
                <a:cs typeface="Times New Roman" pitchFamily="18" charset="0"/>
              </a:rPr>
              <a:t>en saisissant soit le nom de la balise, le nom de la classe précédée par un point(.) ou le </a:t>
            </a:r>
            <a:r>
              <a:rPr lang="fr-FR" sz="2000" dirty="0" smtClean="0">
                <a:latin typeface="Times New Roman" pitchFamily="18" charset="0"/>
                <a:cs typeface="Times New Roman" pitchFamily="18" charset="0"/>
              </a:rPr>
              <a:t>nom de </a:t>
            </a:r>
            <a:r>
              <a:rPr lang="fr-FR" sz="2000" dirty="0">
                <a:latin typeface="Times New Roman" pitchFamily="18" charset="0"/>
                <a:cs typeface="Times New Roman" pitchFamily="18" charset="0"/>
              </a:rPr>
              <a:t>l’id précédé par un diez (#). Nous </a:t>
            </a:r>
            <a:r>
              <a:rPr lang="fr-FR" sz="2000" dirty="0" smtClean="0">
                <a:latin typeface="Times New Roman" pitchFamily="18" charset="0"/>
                <a:cs typeface="Times New Roman" pitchFamily="18" charset="0"/>
              </a:rPr>
              <a:t>ouvrerons </a:t>
            </a:r>
            <a:r>
              <a:rPr lang="fr-FR" sz="2000" dirty="0">
                <a:latin typeface="Times New Roman" pitchFamily="18" charset="0"/>
                <a:cs typeface="Times New Roman" pitchFamily="18" charset="0"/>
              </a:rPr>
              <a:t>ensuite une accolade ou nous allons saisir les instructions de </a:t>
            </a:r>
            <a:r>
              <a:rPr lang="fr-FR" sz="2000" dirty="0" smtClean="0">
                <a:latin typeface="Times New Roman" pitchFamily="18" charset="0"/>
                <a:cs typeface="Times New Roman" pitchFamily="18" charset="0"/>
              </a:rPr>
              <a:t>style qui viennent mettre en forme les éléments du champs.</a:t>
            </a:r>
            <a:endParaRPr lang="fr-FR" sz="2000" dirty="0">
              <a:latin typeface="Times New Roman" pitchFamily="18" charset="0"/>
              <a:cs typeface="Times New Roman" pitchFamily="18" charset="0"/>
            </a:endParaRPr>
          </a:p>
        </p:txBody>
      </p:sp>
      <p:sp>
        <p:nvSpPr>
          <p:cNvPr id="4" name="ZoneTexte 3"/>
          <p:cNvSpPr txBox="1"/>
          <p:nvPr/>
        </p:nvSpPr>
        <p:spPr>
          <a:xfrm>
            <a:off x="3995936" y="260648"/>
            <a:ext cx="108012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dirty="0" smtClean="0"/>
              <a:t>Exemple:</a:t>
            </a:r>
            <a:endParaRPr lang="fr-FR" dirty="0"/>
          </a:p>
        </p:txBody>
      </p:sp>
      <p:pic>
        <p:nvPicPr>
          <p:cNvPr id="5" name="Image 4" descr="dev1.PNG"/>
          <p:cNvPicPr>
            <a:picLocks noChangeAspect="1"/>
          </p:cNvPicPr>
          <p:nvPr/>
        </p:nvPicPr>
        <p:blipFill>
          <a:blip r:embed="rId2" cstate="print"/>
          <a:stretch>
            <a:fillRect/>
          </a:stretch>
        </p:blipFill>
        <p:spPr>
          <a:xfrm>
            <a:off x="4139952" y="1916832"/>
            <a:ext cx="3744416" cy="3177918"/>
          </a:xfrm>
          <a:prstGeom prst="rect">
            <a:avLst/>
          </a:prstGeom>
        </p:spPr>
      </p:pic>
      <p:sp>
        <p:nvSpPr>
          <p:cNvPr id="6" name="ZoneTexte 5"/>
          <p:cNvSpPr txBox="1"/>
          <p:nvPr/>
        </p:nvSpPr>
        <p:spPr>
          <a:xfrm>
            <a:off x="5831632" y="0"/>
            <a:ext cx="3312368" cy="923330"/>
          </a:xfrm>
          <a:prstGeom prst="rect">
            <a:avLst/>
          </a:prstGeom>
          <a:solidFill>
            <a:schemeClr val="accent5">
              <a:lumMod val="20000"/>
              <a:lumOff val="80000"/>
            </a:schemeClr>
          </a:solidFill>
          <a:ln>
            <a:solidFill>
              <a:schemeClr val="accent1"/>
            </a:solidFill>
          </a:ln>
        </p:spPr>
        <p:txBody>
          <a:bodyPr wrap="square" rtlCol="0">
            <a:spAutoFit/>
          </a:bodyPr>
          <a:lstStyle/>
          <a:p>
            <a:r>
              <a:rPr lang="fr-FR" dirty="0" smtClean="0"/>
              <a:t>Retirer tous écarts de remplissage sur les quatre côtés et toutes les marges.</a:t>
            </a:r>
            <a:endParaRPr lang="fr-FR" dirty="0"/>
          </a:p>
        </p:txBody>
      </p:sp>
      <p:sp>
        <p:nvSpPr>
          <p:cNvPr id="7" name="Accolade fermante 6"/>
          <p:cNvSpPr/>
          <p:nvPr/>
        </p:nvSpPr>
        <p:spPr>
          <a:xfrm>
            <a:off x="5796136" y="2276872"/>
            <a:ext cx="72008" cy="3600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9" name="Forme 8"/>
          <p:cNvCxnSpPr>
            <a:endCxn id="7" idx="1"/>
          </p:cNvCxnSpPr>
          <p:nvPr/>
        </p:nvCxnSpPr>
        <p:spPr>
          <a:xfrm rot="10800000" flipV="1">
            <a:off x="5868144" y="908720"/>
            <a:ext cx="1763688" cy="1548172"/>
          </a:xfrm>
          <a:prstGeom prst="curvedConnector3">
            <a:avLst>
              <a:gd name="adj1" fmla="val 4915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3923928" y="836712"/>
            <a:ext cx="1800200" cy="923330"/>
          </a:xfrm>
          <a:prstGeom prst="rect">
            <a:avLst/>
          </a:prstGeom>
          <a:solidFill>
            <a:schemeClr val="accent5">
              <a:lumMod val="20000"/>
              <a:lumOff val="80000"/>
            </a:schemeClr>
          </a:solidFill>
          <a:ln>
            <a:solidFill>
              <a:schemeClr val="accent1"/>
            </a:solidFill>
          </a:ln>
        </p:spPr>
        <p:txBody>
          <a:bodyPr wrap="square" rtlCol="0">
            <a:spAutoFit/>
          </a:bodyPr>
          <a:lstStyle/>
          <a:p>
            <a:r>
              <a:rPr lang="fr-FR" dirty="0" smtClean="0"/>
              <a:t>Retourner à la ligne si l’espace est insuffisant.</a:t>
            </a:r>
            <a:endParaRPr lang="fr-FR" dirty="0"/>
          </a:p>
        </p:txBody>
      </p:sp>
      <p:cxnSp>
        <p:nvCxnSpPr>
          <p:cNvPr id="14" name="Forme 13"/>
          <p:cNvCxnSpPr>
            <a:stCxn id="12" idx="1"/>
          </p:cNvCxnSpPr>
          <p:nvPr/>
        </p:nvCxnSpPr>
        <p:spPr>
          <a:xfrm rot="10800000" flipH="1" flipV="1">
            <a:off x="3923928" y="1298376"/>
            <a:ext cx="648072" cy="1842591"/>
          </a:xfrm>
          <a:prstGeom prst="curvedConnector4">
            <a:avLst>
              <a:gd name="adj1" fmla="val -35274"/>
              <a:gd name="adj2" fmla="val 92067"/>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7668344" y="1052736"/>
            <a:ext cx="1152128" cy="646331"/>
          </a:xfrm>
          <a:prstGeom prst="rect">
            <a:avLst/>
          </a:prstGeom>
          <a:solidFill>
            <a:schemeClr val="accent5">
              <a:lumMod val="20000"/>
              <a:lumOff val="80000"/>
            </a:schemeClr>
          </a:solidFill>
          <a:ln>
            <a:solidFill>
              <a:schemeClr val="accent1"/>
            </a:solidFill>
          </a:ln>
        </p:spPr>
        <p:txBody>
          <a:bodyPr wrap="square" rtlCol="0">
            <a:spAutoFit/>
          </a:bodyPr>
          <a:lstStyle/>
          <a:p>
            <a:r>
              <a:rPr lang="fr-FR" dirty="0" smtClean="0"/>
              <a:t>aligner les éléments</a:t>
            </a:r>
            <a:endParaRPr lang="fr-FR" dirty="0"/>
          </a:p>
        </p:txBody>
      </p:sp>
      <p:cxnSp>
        <p:nvCxnSpPr>
          <p:cNvPr id="20" name="Connecteur droit avec flèche 19"/>
          <p:cNvCxnSpPr>
            <a:stCxn id="18" idx="1"/>
          </p:cNvCxnSpPr>
          <p:nvPr/>
        </p:nvCxnSpPr>
        <p:spPr>
          <a:xfrm flipH="1">
            <a:off x="6084168" y="1375902"/>
            <a:ext cx="1584176" cy="14770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ZoneTexte 20"/>
          <p:cNvSpPr txBox="1"/>
          <p:nvPr/>
        </p:nvSpPr>
        <p:spPr>
          <a:xfrm>
            <a:off x="7956376" y="1988840"/>
            <a:ext cx="1187624" cy="1200329"/>
          </a:xfrm>
          <a:prstGeom prst="rect">
            <a:avLst/>
          </a:prstGeom>
          <a:solidFill>
            <a:schemeClr val="accent5">
              <a:lumMod val="20000"/>
              <a:lumOff val="80000"/>
            </a:schemeClr>
          </a:solidFill>
          <a:ln>
            <a:solidFill>
              <a:schemeClr val="accent1"/>
            </a:solidFill>
          </a:ln>
        </p:spPr>
        <p:txBody>
          <a:bodyPr wrap="square" rtlCol="0">
            <a:spAutoFit/>
          </a:bodyPr>
          <a:lstStyle/>
          <a:p>
            <a:r>
              <a:rPr lang="fr-FR" dirty="0" smtClean="0"/>
              <a:t>Laisser un espace entre les éléments</a:t>
            </a:r>
            <a:endParaRPr lang="fr-FR" dirty="0"/>
          </a:p>
        </p:txBody>
      </p:sp>
      <p:cxnSp>
        <p:nvCxnSpPr>
          <p:cNvPr id="23" name="Connecteur en arc 22"/>
          <p:cNvCxnSpPr>
            <a:stCxn id="21" idx="1"/>
          </p:cNvCxnSpPr>
          <p:nvPr/>
        </p:nvCxnSpPr>
        <p:spPr>
          <a:xfrm rot="10800000" flipV="1">
            <a:off x="7164288" y="2589004"/>
            <a:ext cx="792088" cy="695979"/>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ZoneTexte 23"/>
          <p:cNvSpPr txBox="1"/>
          <p:nvPr/>
        </p:nvSpPr>
        <p:spPr>
          <a:xfrm>
            <a:off x="7956376" y="3429000"/>
            <a:ext cx="936104" cy="1200329"/>
          </a:xfrm>
          <a:prstGeom prst="rect">
            <a:avLst/>
          </a:prstGeom>
          <a:solidFill>
            <a:schemeClr val="accent5">
              <a:lumMod val="20000"/>
              <a:lumOff val="80000"/>
            </a:schemeClr>
          </a:solidFill>
          <a:ln>
            <a:solidFill>
              <a:schemeClr val="accent1"/>
            </a:solidFill>
          </a:ln>
        </p:spPr>
        <p:txBody>
          <a:bodyPr wrap="square" rtlCol="0">
            <a:spAutoFit/>
          </a:bodyPr>
          <a:lstStyle/>
          <a:p>
            <a:r>
              <a:rPr lang="fr-FR" dirty="0" smtClean="0"/>
              <a:t>définir la couleur du fond</a:t>
            </a:r>
            <a:endParaRPr lang="fr-FR" dirty="0"/>
          </a:p>
        </p:txBody>
      </p:sp>
      <p:cxnSp>
        <p:nvCxnSpPr>
          <p:cNvPr id="26" name="Connecteur en arc 25"/>
          <p:cNvCxnSpPr/>
          <p:nvPr/>
        </p:nvCxnSpPr>
        <p:spPr>
          <a:xfrm rot="10800000">
            <a:off x="7308304" y="3933056"/>
            <a:ext cx="648072" cy="43204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Accolade fermante 26"/>
          <p:cNvSpPr/>
          <p:nvPr/>
        </p:nvSpPr>
        <p:spPr>
          <a:xfrm>
            <a:off x="6516216" y="4149080"/>
            <a:ext cx="72008" cy="64807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8" name="ZoneTexte 27"/>
          <p:cNvSpPr txBox="1"/>
          <p:nvPr/>
        </p:nvSpPr>
        <p:spPr>
          <a:xfrm>
            <a:off x="7596336" y="5157192"/>
            <a:ext cx="1296144" cy="1200329"/>
          </a:xfrm>
          <a:prstGeom prst="rect">
            <a:avLst/>
          </a:prstGeom>
          <a:solidFill>
            <a:schemeClr val="accent5">
              <a:lumMod val="20000"/>
              <a:lumOff val="80000"/>
            </a:schemeClr>
          </a:solidFill>
          <a:ln>
            <a:solidFill>
              <a:schemeClr val="accent1"/>
            </a:solidFill>
          </a:ln>
        </p:spPr>
        <p:txBody>
          <a:bodyPr wrap="square" rtlCol="0">
            <a:spAutoFit/>
          </a:bodyPr>
          <a:lstStyle/>
          <a:p>
            <a:r>
              <a:rPr lang="fr-FR" dirty="0" smtClean="0"/>
              <a:t>Permettent de fixer la barre de navigation.</a:t>
            </a:r>
            <a:endParaRPr lang="fr-FR" dirty="0"/>
          </a:p>
        </p:txBody>
      </p:sp>
      <p:cxnSp>
        <p:nvCxnSpPr>
          <p:cNvPr id="30" name="Connecteur en arc 29"/>
          <p:cNvCxnSpPr>
            <a:stCxn id="28" idx="1"/>
            <a:endCxn id="27" idx="1"/>
          </p:cNvCxnSpPr>
          <p:nvPr/>
        </p:nvCxnSpPr>
        <p:spPr>
          <a:xfrm rot="10800000">
            <a:off x="6588224" y="4473117"/>
            <a:ext cx="1008112" cy="1284241"/>
          </a:xfrm>
          <a:prstGeom prst="curvedConnector3">
            <a:avLst>
              <a:gd name="adj1" fmla="val 45594"/>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3563888" y="5301208"/>
            <a:ext cx="3528392" cy="1200329"/>
          </a:xfrm>
          <a:prstGeom prst="rect">
            <a:avLst/>
          </a:prstGeom>
          <a:solidFill>
            <a:schemeClr val="accent5">
              <a:lumMod val="20000"/>
              <a:lumOff val="80000"/>
            </a:schemeClr>
          </a:solidFill>
          <a:ln>
            <a:solidFill>
              <a:schemeClr val="accent1"/>
            </a:solidFill>
          </a:ln>
        </p:spPr>
        <p:txBody>
          <a:bodyPr wrap="square" rtlCol="0">
            <a:spAutoFit/>
          </a:bodyPr>
          <a:lstStyle/>
          <a:p>
            <a:r>
              <a:rPr lang="fr-FR" dirty="0" smtClean="0"/>
              <a:t>Lorsque des éléments se chevauchent le z-index permettra à la barre de navigation de couvrir les autre éléments</a:t>
            </a:r>
            <a:endParaRPr lang="fr-FR" dirty="0"/>
          </a:p>
        </p:txBody>
      </p:sp>
      <p:cxnSp>
        <p:nvCxnSpPr>
          <p:cNvPr id="34" name="Connecteur en arc 33"/>
          <p:cNvCxnSpPr/>
          <p:nvPr/>
        </p:nvCxnSpPr>
        <p:spPr>
          <a:xfrm flipV="1">
            <a:off x="3779912" y="4725144"/>
            <a:ext cx="792088" cy="576064"/>
          </a:xfrm>
          <a:prstGeom prst="curvedConnector3">
            <a:avLst>
              <a:gd name="adj1" fmla="val 3076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23528" y="260648"/>
            <a:ext cx="1368152"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fr-FR" sz="2000" dirty="0">
                <a:latin typeface="Times New Roman" pitchFamily="18" charset="0"/>
                <a:cs typeface="Times New Roman" pitchFamily="18" charset="0"/>
              </a:rPr>
              <a:t>6- </a:t>
            </a:r>
            <a:r>
              <a:rPr lang="fr-FR" sz="2000" dirty="0" smtClean="0">
                <a:latin typeface="Times New Roman" pitchFamily="18" charset="0"/>
                <a:cs typeface="Times New Roman" pitchFamily="18" charset="0"/>
              </a:rPr>
              <a:t>script.js</a:t>
            </a:r>
            <a:endParaRPr lang="fr-FR" sz="2000" dirty="0">
              <a:latin typeface="Times New Roman" pitchFamily="18" charset="0"/>
              <a:cs typeface="Times New Roman" pitchFamily="18" charset="0"/>
            </a:endParaRPr>
          </a:p>
        </p:txBody>
      </p:sp>
      <p:sp>
        <p:nvSpPr>
          <p:cNvPr id="3" name="ZoneTexte 2"/>
          <p:cNvSpPr txBox="1"/>
          <p:nvPr/>
        </p:nvSpPr>
        <p:spPr>
          <a:xfrm>
            <a:off x="0" y="836712"/>
            <a:ext cx="8892480" cy="1938992"/>
          </a:xfrm>
          <a:prstGeom prst="rect">
            <a:avLst/>
          </a:prstGeom>
          <a:noFill/>
        </p:spPr>
        <p:txBody>
          <a:bodyPr wrap="square" rtlCol="0">
            <a:spAutoFit/>
          </a:bodyPr>
          <a:lstStyle/>
          <a:p>
            <a:r>
              <a:rPr lang="fr-FR" sz="2000" dirty="0">
                <a:latin typeface="Times New Roman" pitchFamily="18" charset="0"/>
                <a:cs typeface="Times New Roman" pitchFamily="18" charset="0"/>
              </a:rPr>
              <a:t>Ce fichier placé dans le sous dossier /script </a:t>
            </a:r>
            <a:r>
              <a:rPr lang="fr-FR" sz="2000" dirty="0" smtClean="0">
                <a:latin typeface="Times New Roman" pitchFamily="18" charset="0"/>
                <a:cs typeface="Times New Roman" pitchFamily="18" charset="0"/>
              </a:rPr>
              <a:t>contient </a:t>
            </a:r>
            <a:r>
              <a:rPr lang="fr-FR" sz="2000" dirty="0">
                <a:latin typeface="Times New Roman" pitchFamily="18" charset="0"/>
                <a:cs typeface="Times New Roman" pitchFamily="18" charset="0"/>
              </a:rPr>
              <a:t>les instructions JavaScript qui rendront notre site web interactif.</a:t>
            </a:r>
          </a:p>
          <a:p>
            <a:r>
              <a:rPr lang="fr-FR" sz="2000" dirty="0">
                <a:latin typeface="Times New Roman" pitchFamily="18" charset="0"/>
                <a:cs typeface="Times New Roman" pitchFamily="18" charset="0"/>
              </a:rPr>
              <a:t>	On l’a notamment utilisé pour le slider (définir un intervalle de changement d’image et instancier </a:t>
            </a:r>
            <a:r>
              <a:rPr lang="fr-FR" sz="2000" dirty="0" smtClean="0">
                <a:latin typeface="Times New Roman" pitchFamily="18" charset="0"/>
                <a:cs typeface="Times New Roman" pitchFamily="18" charset="0"/>
              </a:rPr>
              <a:t>les </a:t>
            </a:r>
            <a:r>
              <a:rPr lang="fr-FR" sz="2000" dirty="0">
                <a:latin typeface="Times New Roman" pitchFamily="18" charset="0"/>
                <a:cs typeface="Times New Roman" pitchFamily="18" charset="0"/>
              </a:rPr>
              <a:t>boutons suivant et </a:t>
            </a:r>
            <a:r>
              <a:rPr lang="fr-FR" sz="2000" dirty="0" smtClean="0">
                <a:latin typeface="Times New Roman" pitchFamily="18" charset="0"/>
                <a:cs typeface="Times New Roman" pitchFamily="18" charset="0"/>
              </a:rPr>
              <a:t>précédant).</a:t>
            </a:r>
            <a:endParaRPr lang="fr-FR" sz="2000" dirty="0">
              <a:latin typeface="Times New Roman" pitchFamily="18" charset="0"/>
              <a:cs typeface="Times New Roman" pitchFamily="18" charset="0"/>
            </a:endParaRPr>
          </a:p>
          <a:p>
            <a:r>
              <a:rPr lang="fr-FR" sz="2000" dirty="0">
                <a:latin typeface="Times New Roman" pitchFamily="18" charset="0"/>
                <a:cs typeface="Times New Roman" pitchFamily="18" charset="0"/>
              </a:rPr>
              <a:t>	Nous l’avons également utilisé pour le bouton retour au haut de la page avec </a:t>
            </a:r>
            <a:r>
              <a:rPr lang="fr-FR" sz="2000" dirty="0" smtClean="0">
                <a:latin typeface="Times New Roman" pitchFamily="18" charset="0"/>
                <a:cs typeface="Times New Roman" pitchFamily="18" charset="0"/>
              </a:rPr>
              <a:t>l’instruction suivante:</a:t>
            </a:r>
            <a:endParaRPr lang="fr-FR" sz="2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899592" y="2924944"/>
            <a:ext cx="7001714" cy="322989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95536" y="260648"/>
            <a:ext cx="8280920" cy="707886"/>
          </a:xfrm>
          <a:prstGeom prst="rect">
            <a:avLst/>
          </a:prstGeom>
          <a:noFill/>
        </p:spPr>
        <p:txBody>
          <a:bodyPr wrap="square" rtlCol="0">
            <a:spAutoFit/>
          </a:bodyPr>
          <a:lstStyle/>
          <a:p>
            <a:r>
              <a:rPr lang="fr-FR" sz="2000" dirty="0">
                <a:latin typeface="Times New Roman" pitchFamily="18" charset="0"/>
                <a:cs typeface="Times New Roman" pitchFamily="18" charset="0"/>
              </a:rPr>
              <a:t>Ainsi que pour afficher la boite </a:t>
            </a:r>
            <a:r>
              <a:rPr lang="fr-FR" sz="2000" dirty="0" smtClean="0">
                <a:latin typeface="Times New Roman" pitchFamily="18" charset="0"/>
                <a:cs typeface="Times New Roman" pitchFamily="18" charset="0"/>
              </a:rPr>
              <a:t>d’alerte </a:t>
            </a:r>
            <a:r>
              <a:rPr lang="fr-FR" sz="2000" dirty="0">
                <a:latin typeface="Times New Roman" pitchFamily="18" charset="0"/>
                <a:cs typeface="Times New Roman" pitchFamily="18" charset="0"/>
              </a:rPr>
              <a:t>engendrée par le bouton « Ajouter au panier « et assombri la page par la même occasion</a:t>
            </a:r>
          </a:p>
        </p:txBody>
      </p:sp>
      <p:pic>
        <p:nvPicPr>
          <p:cNvPr id="2050" name="Picture 2"/>
          <p:cNvPicPr>
            <a:picLocks noChangeAspect="1" noChangeArrowheads="1"/>
          </p:cNvPicPr>
          <p:nvPr/>
        </p:nvPicPr>
        <p:blipFill>
          <a:blip r:embed="rId2" cstate="print"/>
          <a:srcRect/>
          <a:stretch>
            <a:fillRect/>
          </a:stretch>
        </p:blipFill>
        <p:spPr bwMode="auto">
          <a:xfrm>
            <a:off x="251520" y="1340768"/>
            <a:ext cx="8615998" cy="31228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95536" y="620688"/>
            <a:ext cx="8244408" cy="2554545"/>
          </a:xfrm>
          <a:prstGeom prst="rect">
            <a:avLst/>
          </a:prstGeom>
          <a:noFill/>
        </p:spPr>
        <p:txBody>
          <a:bodyPr wrap="square" rtlCol="0">
            <a:spAutoFit/>
          </a:bodyPr>
          <a:lstStyle/>
          <a:p>
            <a:r>
              <a:rPr lang="fr-FR" sz="2000" dirty="0" smtClean="0">
                <a:latin typeface="Times New Roman" pitchFamily="18" charset="0"/>
                <a:cs typeface="Times New Roman" pitchFamily="18" charset="0"/>
              </a:rPr>
              <a:t>Il est vrai que de créer un site web et respecter cahier des charges rendent un projet </a:t>
            </a:r>
            <a:r>
              <a:rPr lang="fr-FR" sz="2000" dirty="0" smtClean="0">
                <a:latin typeface="Times New Roman" pitchFamily="18" charset="0"/>
                <a:cs typeface="Times New Roman" pitchFamily="18" charset="0"/>
              </a:rPr>
              <a:t>intéressant </a:t>
            </a:r>
            <a:r>
              <a:rPr lang="fr-FR" sz="2000" dirty="0" smtClean="0">
                <a:latin typeface="Times New Roman" pitchFamily="18" charset="0"/>
                <a:cs typeface="Times New Roman" pitchFamily="18" charset="0"/>
              </a:rPr>
              <a:t>mais il y a aussi toutes les démarches qui ne sont pas visibles et qui rendent enrichissante une telle expérience : Écouter l'opinion de chacun des membres du groupe Savoir communiquer et argumenter afin d'opter pour les meilleurs choix. S'organiser sur les plans personnels et collectifs. Respecter les délais. Le projet nous apporte donc à chacun une idée sur l'organisation dans le monde professionnel et qui permettra de nous adapter plus facilement lors de notre cursus universitaire</a:t>
            </a:r>
            <a:endParaRPr lang="fr-FR" sz="2000" dirty="0">
              <a:latin typeface="Times New Roman" pitchFamily="18" charset="0"/>
              <a:cs typeface="Times New Roman" pitchFamily="18" charset="0"/>
            </a:endParaRPr>
          </a:p>
        </p:txBody>
      </p:sp>
      <p:sp>
        <p:nvSpPr>
          <p:cNvPr id="3" name="ZoneTexte 2"/>
          <p:cNvSpPr txBox="1"/>
          <p:nvPr/>
        </p:nvSpPr>
        <p:spPr>
          <a:xfrm>
            <a:off x="6300192" y="5085184"/>
            <a:ext cx="1296144" cy="400110"/>
          </a:xfrm>
          <a:prstGeom prst="rect">
            <a:avLst/>
          </a:prstGeom>
          <a:noFill/>
        </p:spPr>
        <p:txBody>
          <a:bodyPr wrap="square" rtlCol="0">
            <a:spAutoFit/>
          </a:bodyPr>
          <a:lstStyle/>
          <a:p>
            <a:r>
              <a:rPr lang="fr-FR" sz="2000" dirty="0" smtClean="0">
                <a:latin typeface="Times New Roman" pitchFamily="18" charset="0"/>
                <a:cs typeface="Times New Roman" pitchFamily="18" charset="0"/>
              </a:rPr>
              <a:t>Merci</a:t>
            </a:r>
            <a:r>
              <a:rPr lang="fr-FR" dirty="0" smtClean="0"/>
              <a:t>,</a:t>
            </a:r>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1124744"/>
            <a:ext cx="8280920" cy="2246769"/>
          </a:xfrm>
          <a:prstGeom prst="rect">
            <a:avLst/>
          </a:prstGeom>
        </p:spPr>
        <p:txBody>
          <a:bodyPr wrap="square">
            <a:spAutoFit/>
          </a:bodyPr>
          <a:lstStyle/>
          <a:p>
            <a:r>
              <a:rPr lang="fr-FR" sz="2000" dirty="0">
                <a:latin typeface="Times New Roman" pitchFamily="18" charset="0"/>
                <a:cs typeface="Times New Roman" pitchFamily="18" charset="0"/>
              </a:rPr>
              <a:t>À travers les quelques séances que nous avons passé </a:t>
            </a:r>
            <a:r>
              <a:rPr lang="fr-FR" sz="2000" dirty="0" smtClean="0">
                <a:latin typeface="Times New Roman" pitchFamily="18" charset="0"/>
                <a:cs typeface="Times New Roman" pitchFamily="18" charset="0"/>
              </a:rPr>
              <a:t>à travailler </a:t>
            </a:r>
            <a:r>
              <a:rPr lang="fr-FR" sz="2000" dirty="0">
                <a:latin typeface="Times New Roman" pitchFamily="18" charset="0"/>
                <a:cs typeface="Times New Roman" pitchFamily="18" charset="0"/>
              </a:rPr>
              <a:t>sur HTML, CSS et JavaScript. Nous avons eu comme objectif la réalisation d’un site e-commerce, pour notre cas le site est spécialisé dans la vente des matériaux informatiques (Ordinateurs, Tablettes, Smartphones) qu’on a surnommé StarTech-Informatique . Pour ce faire nous avons utilisé 9 pages HTML (index, produit, login, signing ,nvarv ,occas, page0,page1,page2), une page CSS et une JavaScript</a:t>
            </a:r>
          </a:p>
        </p:txBody>
      </p:sp>
      <p:sp>
        <p:nvSpPr>
          <p:cNvPr id="3" name="ZoneTexte 2"/>
          <p:cNvSpPr txBox="1"/>
          <p:nvPr/>
        </p:nvSpPr>
        <p:spPr>
          <a:xfrm>
            <a:off x="539552" y="332656"/>
            <a:ext cx="6192688"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fr-FR" sz="2800" b="1" dirty="0" smtClean="0">
                <a:latin typeface="Times New Roman" pitchFamily="18" charset="0"/>
                <a:cs typeface="Times New Roman" pitchFamily="18" charset="0"/>
              </a:rPr>
              <a:t>Introduction et présentation du thème</a:t>
            </a:r>
            <a:r>
              <a:rPr lang="fr-FR" sz="2800" dirty="0" smtClean="0">
                <a:latin typeface="Times New Roman" pitchFamily="18" charset="0"/>
                <a:cs typeface="Times New Roman" pitchFamily="18" charset="0"/>
              </a:rPr>
              <a:t>:</a:t>
            </a:r>
            <a:endParaRPr lang="fr-FR" sz="2800" dirty="0">
              <a:latin typeface="Times New Roman" pitchFamily="18" charset="0"/>
              <a:cs typeface="Times New Roman" pitchFamily="18" charset="0"/>
            </a:endParaRPr>
          </a:p>
        </p:txBody>
      </p:sp>
      <p:sp>
        <p:nvSpPr>
          <p:cNvPr id="5" name="ZoneTexte 4"/>
          <p:cNvSpPr txBox="1"/>
          <p:nvPr/>
        </p:nvSpPr>
        <p:spPr>
          <a:xfrm>
            <a:off x="539552" y="3501008"/>
            <a:ext cx="2952328"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fr-FR" sz="2800" b="1" dirty="0" smtClean="0">
                <a:latin typeface="Times New Roman" pitchFamily="18" charset="0"/>
                <a:cs typeface="Times New Roman" pitchFamily="18" charset="0"/>
              </a:rPr>
              <a:t>Les outils utilisés:</a:t>
            </a:r>
            <a:endParaRPr lang="fr-FR" sz="2800" dirty="0">
              <a:latin typeface="Times New Roman" pitchFamily="18" charset="0"/>
              <a:cs typeface="Times New Roman" pitchFamily="18" charset="0"/>
            </a:endParaRPr>
          </a:p>
        </p:txBody>
      </p:sp>
      <p:sp>
        <p:nvSpPr>
          <p:cNvPr id="6" name="ZoneTexte 5"/>
          <p:cNvSpPr txBox="1"/>
          <p:nvPr/>
        </p:nvSpPr>
        <p:spPr>
          <a:xfrm>
            <a:off x="395536" y="4221088"/>
            <a:ext cx="8352928" cy="2862322"/>
          </a:xfrm>
          <a:prstGeom prst="rect">
            <a:avLst/>
          </a:prstGeom>
          <a:noFill/>
        </p:spPr>
        <p:txBody>
          <a:bodyPr wrap="square" rtlCol="0">
            <a:spAutoFit/>
          </a:bodyPr>
          <a:lstStyle/>
          <a:p>
            <a:r>
              <a:rPr lang="fr-FR" sz="2000" dirty="0" smtClean="0">
                <a:latin typeface="Times New Roman" pitchFamily="18" charset="0"/>
                <a:cs typeface="Times New Roman" pitchFamily="18" charset="0"/>
              </a:rPr>
              <a:t>-D'abord, l’éditeur Visual Studio Code pour le codage en HTML, CSS, JavaScript.</a:t>
            </a:r>
          </a:p>
          <a:p>
            <a:r>
              <a:rPr lang="fr-FR" sz="2000" dirty="0" smtClean="0">
                <a:latin typeface="Times New Roman" pitchFamily="18" charset="0"/>
                <a:cs typeface="Times New Roman" pitchFamily="18" charset="0"/>
              </a:rPr>
              <a:t>-Ensuite, le site </a:t>
            </a:r>
            <a:r>
              <a:rPr lang="fr-FR" sz="2000" dirty="0" smtClean="0">
                <a:latin typeface="Times New Roman" pitchFamily="18" charset="0"/>
                <a:cs typeface="Times New Roman" pitchFamily="18" charset="0"/>
                <a:hlinkClick r:id="rId2"/>
              </a:rPr>
              <a:t>https://fontawesome.com</a:t>
            </a:r>
            <a:r>
              <a:rPr lang="fr-FR" sz="2000" dirty="0" smtClean="0">
                <a:latin typeface="Times New Roman" pitchFamily="18" charset="0"/>
                <a:cs typeface="Times New Roman" pitchFamily="18" charset="0"/>
              </a:rPr>
              <a:t> qui nous permet d ‘importer les différentes icones.</a:t>
            </a:r>
          </a:p>
          <a:p>
            <a:r>
              <a:rPr lang="fr-FR" sz="2000" dirty="0" smtClean="0">
                <a:latin typeface="Times New Roman" pitchFamily="18" charset="0"/>
                <a:cs typeface="Times New Roman" pitchFamily="18" charset="0"/>
              </a:rPr>
              <a:t>-Enfin, la visualisation de notre travail final avec les deux navigateurs Brave et Google Chrome .</a:t>
            </a:r>
          </a:p>
          <a:p>
            <a:endParaRPr lang="fr-FR" sz="2000" dirty="0" smtClean="0">
              <a:latin typeface="Times New Roman" pitchFamily="18" charset="0"/>
              <a:cs typeface="Times New Roman" pitchFamily="18" charset="0"/>
            </a:endParaRPr>
          </a:p>
          <a:p>
            <a:endParaRPr lang="fr-FR" sz="2000" dirty="0">
              <a:hlinkClick r:id="rId2"/>
            </a:endParaRPr>
          </a:p>
          <a:p>
            <a:endParaRPr lang="fr-FR"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323528" y="332656"/>
            <a:ext cx="2232248" cy="523220"/>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fr-FR" sz="2800" b="1" dirty="0" smtClean="0">
                <a:latin typeface="Times New Roman" pitchFamily="18" charset="0"/>
                <a:cs typeface="Times New Roman" pitchFamily="18" charset="0"/>
              </a:rPr>
              <a:t>1-Index.html</a:t>
            </a:r>
            <a:endParaRPr lang="fr-FR" sz="2800" b="1" dirty="0">
              <a:latin typeface="Times New Roman" pitchFamily="18" charset="0"/>
              <a:cs typeface="Times New Roman" pitchFamily="18" charset="0"/>
            </a:endParaRPr>
          </a:p>
        </p:txBody>
      </p:sp>
      <p:sp>
        <p:nvSpPr>
          <p:cNvPr id="6" name="Rectangle 5"/>
          <p:cNvSpPr/>
          <p:nvPr/>
        </p:nvSpPr>
        <p:spPr>
          <a:xfrm>
            <a:off x="251520" y="889844"/>
            <a:ext cx="8424936" cy="5632311"/>
          </a:xfrm>
          <a:prstGeom prst="rect">
            <a:avLst/>
          </a:prstGeom>
        </p:spPr>
        <p:txBody>
          <a:bodyPr wrap="square">
            <a:spAutoFit/>
          </a:bodyPr>
          <a:lstStyle/>
          <a:p>
            <a:r>
              <a:rPr lang="fr-FR" sz="2000" dirty="0">
                <a:latin typeface="Times New Roman" pitchFamily="18" charset="0"/>
                <a:cs typeface="Times New Roman" pitchFamily="18" charset="0"/>
              </a:rPr>
              <a:t>Dans un premier temps nous allons créer un répertoire que nous allons appeler </a:t>
            </a:r>
            <a:r>
              <a:rPr lang="fr-FR" sz="2000" dirty="0">
                <a:solidFill>
                  <a:srgbClr val="003300"/>
                </a:solidFill>
                <a:latin typeface="Times New Roman" pitchFamily="18" charset="0"/>
                <a:cs typeface="Times New Roman" pitchFamily="18" charset="0"/>
              </a:rPr>
              <a:t>« miniProjetDaw </a:t>
            </a:r>
            <a:r>
              <a:rPr lang="fr-FR" sz="2000" dirty="0" smtClean="0">
                <a:solidFill>
                  <a:srgbClr val="003300"/>
                </a:solidFill>
                <a:latin typeface="Times New Roman" pitchFamily="18" charset="0"/>
                <a:cs typeface="Times New Roman" pitchFamily="18" charset="0"/>
              </a:rPr>
              <a:t>» </a:t>
            </a:r>
            <a:r>
              <a:rPr lang="fr-FR" sz="2000" dirty="0" smtClean="0">
                <a:latin typeface="Times New Roman" pitchFamily="18" charset="0"/>
                <a:cs typeface="Times New Roman" pitchFamily="18" charset="0"/>
              </a:rPr>
              <a:t>ou </a:t>
            </a:r>
            <a:r>
              <a:rPr lang="fr-FR" sz="2000" dirty="0">
                <a:latin typeface="Times New Roman" pitchFamily="18" charset="0"/>
                <a:cs typeface="Times New Roman" pitchFamily="18" charset="0"/>
              </a:rPr>
              <a:t>nous allons placer </a:t>
            </a:r>
            <a:r>
              <a:rPr lang="fr-FR" sz="2000" dirty="0" smtClean="0">
                <a:latin typeface="Times New Roman" pitchFamily="18" charset="0"/>
                <a:cs typeface="Times New Roman" pitchFamily="18" charset="0"/>
              </a:rPr>
              <a:t>toutes </a:t>
            </a:r>
            <a:r>
              <a:rPr lang="fr-FR" sz="2000" dirty="0">
                <a:latin typeface="Times New Roman" pitchFamily="18" charset="0"/>
                <a:cs typeface="Times New Roman" pitchFamily="18" charset="0"/>
              </a:rPr>
              <a:t>les pages relatives </a:t>
            </a:r>
            <a:r>
              <a:rPr lang="fr-FR" sz="2000" dirty="0" smtClean="0">
                <a:latin typeface="Times New Roman" pitchFamily="18" charset="0"/>
                <a:cs typeface="Times New Roman" pitchFamily="18" charset="0"/>
              </a:rPr>
              <a:t>de </a:t>
            </a:r>
            <a:r>
              <a:rPr lang="fr-FR" sz="2000" dirty="0">
                <a:latin typeface="Times New Roman" pitchFamily="18" charset="0"/>
                <a:cs typeface="Times New Roman" pitchFamily="18" charset="0"/>
              </a:rPr>
              <a:t>notre site web, parmi ces pages, y’en a une qui a pour nom « index.html » qui fera office de page d’accueil</a:t>
            </a:r>
          </a:p>
          <a:p>
            <a:r>
              <a:rPr lang="fr-FR" sz="2000" dirty="0">
                <a:latin typeface="Times New Roman" pitchFamily="18" charset="0"/>
                <a:cs typeface="Times New Roman" pitchFamily="18" charset="0"/>
              </a:rPr>
              <a:t>  	Dans cette page nous allons retrouver la structure classique dont le &lt;head&gt;, &lt;body&gt;…</a:t>
            </a:r>
          </a:p>
          <a:p>
            <a:r>
              <a:rPr lang="fr-FR" sz="2000" dirty="0">
                <a:latin typeface="Times New Roman" pitchFamily="18" charset="0"/>
                <a:cs typeface="Times New Roman" pitchFamily="18" charset="0"/>
              </a:rPr>
              <a:t>Nous insérons un titre dans le &lt;head&gt; à l’aide de la balise &lt;title&gt; et un icone à l’aide de l’instruction « &lt;link rel="icon" type="images</a:t>
            </a:r>
            <a:r>
              <a:rPr lang="fr-FR" sz="2000" dirty="0" smtClean="0">
                <a:latin typeface="Times New Roman" pitchFamily="18" charset="0"/>
                <a:cs typeface="Times New Roman" pitchFamily="18" charset="0"/>
              </a:rPr>
              <a:t>/ png</a:t>
            </a:r>
            <a:r>
              <a:rPr lang="fr-FR" sz="2000" dirty="0">
                <a:latin typeface="Times New Roman" pitchFamily="18" charset="0"/>
                <a:cs typeface="Times New Roman" pitchFamily="18" charset="0"/>
              </a:rPr>
              <a:t>" href="images/icon.jpg" &gt; » ainsi que des balises &lt;meta&gt; qui indiqueront respectivement </a:t>
            </a:r>
            <a:r>
              <a:rPr lang="fr-FR" sz="2000" dirty="0" smtClean="0">
                <a:latin typeface="Times New Roman" pitchFamily="18" charset="0"/>
                <a:cs typeface="Times New Roman" pitchFamily="18" charset="0"/>
              </a:rPr>
              <a:t>les types des </a:t>
            </a:r>
            <a:r>
              <a:rPr lang="fr-FR" sz="2000" dirty="0">
                <a:latin typeface="Times New Roman" pitchFamily="18" charset="0"/>
                <a:cs typeface="Times New Roman" pitchFamily="18" charset="0"/>
              </a:rPr>
              <a:t>caractères et les mots clés à taper afin que le moteur de rechercher propose note site web à l’utilisateur</a:t>
            </a:r>
            <a:r>
              <a:rPr lang="fr-FR" sz="2000" dirty="0" smtClean="0">
                <a:latin typeface="Times New Roman" pitchFamily="18" charset="0"/>
                <a:cs typeface="Times New Roman" pitchFamily="18" charset="0"/>
              </a:rPr>
              <a:t>.</a:t>
            </a:r>
          </a:p>
          <a:p>
            <a:r>
              <a:rPr lang="fr-FR" sz="2000" dirty="0">
                <a:latin typeface="Times New Roman" pitchFamily="18" charset="0"/>
                <a:cs typeface="Times New Roman" pitchFamily="18" charset="0"/>
              </a:rPr>
              <a:t>Dans le body nous avons créé une barre de navigation qui sera également présente </a:t>
            </a:r>
            <a:r>
              <a:rPr lang="fr-FR" sz="2000" dirty="0" smtClean="0">
                <a:latin typeface="Times New Roman" pitchFamily="18" charset="0"/>
                <a:cs typeface="Times New Roman" pitchFamily="18" charset="0"/>
              </a:rPr>
              <a:t>dans toute les </a:t>
            </a:r>
            <a:r>
              <a:rPr lang="fr-FR" sz="2000" dirty="0">
                <a:latin typeface="Times New Roman" pitchFamily="18" charset="0"/>
                <a:cs typeface="Times New Roman" pitchFamily="18" charset="0"/>
              </a:rPr>
              <a:t>pages, cette dernière  contient le logo du site web, une barre de recherche avec bouton </a:t>
            </a:r>
            <a:r>
              <a:rPr lang="fr-FR" sz="2000" dirty="0" smtClean="0">
                <a:latin typeface="Times New Roman" pitchFamily="18" charset="0"/>
                <a:cs typeface="Times New Roman" pitchFamily="18" charset="0"/>
              </a:rPr>
              <a:t>« rechercher », </a:t>
            </a:r>
            <a:r>
              <a:rPr lang="fr-FR" sz="2000" dirty="0">
                <a:latin typeface="Times New Roman" pitchFamily="18" charset="0"/>
                <a:cs typeface="Times New Roman" pitchFamily="18" charset="0"/>
              </a:rPr>
              <a:t>un lien qui pointe sur le formulaire de connexion et d’inscription, et un autre lien qui pointe vers la page ou les éléments </a:t>
            </a:r>
            <a:r>
              <a:rPr lang="fr-FR" sz="2000" dirty="0" smtClean="0">
                <a:latin typeface="Times New Roman" pitchFamily="18" charset="0"/>
                <a:cs typeface="Times New Roman" pitchFamily="18" charset="0"/>
              </a:rPr>
              <a:t>ajoutés </a:t>
            </a:r>
            <a:r>
              <a:rPr lang="fr-FR" sz="2000" dirty="0">
                <a:latin typeface="Times New Roman" pitchFamily="18" charset="0"/>
                <a:cs typeface="Times New Roman" pitchFamily="18" charset="0"/>
              </a:rPr>
              <a:t>au panier seront </a:t>
            </a:r>
            <a:r>
              <a:rPr lang="fr-FR" sz="2000" dirty="0" smtClean="0">
                <a:latin typeface="Times New Roman" pitchFamily="18" charset="0"/>
                <a:cs typeface="Times New Roman" pitchFamily="18" charset="0"/>
              </a:rPr>
              <a:t>affichés </a:t>
            </a:r>
            <a:r>
              <a:rPr lang="fr-FR" sz="2000" dirty="0">
                <a:latin typeface="Times New Roman" pitchFamily="18" charset="0"/>
                <a:cs typeface="Times New Roman" pitchFamily="18" charset="0"/>
              </a:rPr>
              <a:t>et par la même occasion l’acheteur valide sa commande, cette barre sera fixée </a:t>
            </a:r>
            <a:r>
              <a:rPr lang="fr-FR" sz="2000" dirty="0" smtClean="0">
                <a:latin typeface="Times New Roman" pitchFamily="18" charset="0"/>
                <a:cs typeface="Times New Roman" pitchFamily="18" charset="0"/>
              </a:rPr>
              <a:t>en </a:t>
            </a:r>
            <a:r>
              <a:rPr lang="fr-FR" sz="2000" dirty="0">
                <a:latin typeface="Times New Roman" pitchFamily="18" charset="0"/>
                <a:cs typeface="Times New Roman" pitchFamily="18" charset="0"/>
              </a:rPr>
              <a:t>haut de la page en tapant les instruction position : sticky ;top : 0 ;z-index : 1000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95536" y="692696"/>
            <a:ext cx="8496944" cy="5324535"/>
          </a:xfrm>
          <a:prstGeom prst="rect">
            <a:avLst/>
          </a:prstGeom>
          <a:noFill/>
        </p:spPr>
        <p:txBody>
          <a:bodyPr wrap="square" rtlCol="0">
            <a:spAutoFit/>
          </a:bodyPr>
          <a:lstStyle/>
          <a:p>
            <a:r>
              <a:rPr lang="fr-FR" sz="2000" dirty="0">
                <a:latin typeface="Times New Roman" pitchFamily="18" charset="0"/>
                <a:cs typeface="Times New Roman" pitchFamily="18" charset="0"/>
              </a:rPr>
              <a:t>Nous avons également </a:t>
            </a:r>
            <a:r>
              <a:rPr lang="fr-FR" sz="2000" u="sng" dirty="0">
                <a:latin typeface="Times New Roman" pitchFamily="18" charset="0"/>
                <a:cs typeface="Times New Roman" pitchFamily="18" charset="0"/>
              </a:rPr>
              <a:t>créé un slider </a:t>
            </a:r>
            <a:r>
              <a:rPr lang="fr-FR" sz="2000" dirty="0">
                <a:latin typeface="Times New Roman" pitchFamily="18" charset="0"/>
                <a:cs typeface="Times New Roman" pitchFamily="18" charset="0"/>
              </a:rPr>
              <a:t>qui comporte 3 images gérées par </a:t>
            </a:r>
            <a:r>
              <a:rPr lang="fr-FR" sz="2000" dirty="0" smtClean="0">
                <a:latin typeface="Times New Roman" pitchFamily="18" charset="0"/>
                <a:cs typeface="Times New Roman" pitchFamily="18" charset="0"/>
              </a:rPr>
              <a:t>les CSS </a:t>
            </a:r>
            <a:r>
              <a:rPr lang="fr-FR" sz="2000" dirty="0">
                <a:latin typeface="Times New Roman" pitchFamily="18" charset="0"/>
                <a:cs typeface="Times New Roman" pitchFamily="18" charset="0"/>
              </a:rPr>
              <a:t>et le JavaScript qui </a:t>
            </a:r>
            <a:r>
              <a:rPr lang="fr-FR" sz="2000" dirty="0" smtClean="0">
                <a:latin typeface="Times New Roman" pitchFamily="18" charset="0"/>
                <a:cs typeface="Times New Roman" pitchFamily="18" charset="0"/>
              </a:rPr>
              <a:t>lie chacune d’elles à la </a:t>
            </a:r>
            <a:r>
              <a:rPr lang="fr-FR" sz="2000" dirty="0">
                <a:latin typeface="Times New Roman" pitchFamily="18" charset="0"/>
                <a:cs typeface="Times New Roman" pitchFamily="18" charset="0"/>
              </a:rPr>
              <a:t>page html </a:t>
            </a:r>
            <a:r>
              <a:rPr lang="fr-FR" sz="2000" dirty="0" smtClean="0">
                <a:latin typeface="Times New Roman" pitchFamily="18" charset="0"/>
                <a:cs typeface="Times New Roman" pitchFamily="18" charset="0"/>
              </a:rPr>
              <a:t>correspondante </a:t>
            </a:r>
            <a:r>
              <a:rPr lang="fr-FR" sz="2000" dirty="0">
                <a:latin typeface="Times New Roman" pitchFamily="18" charset="0"/>
                <a:cs typeface="Times New Roman" pitchFamily="18" charset="0"/>
              </a:rPr>
              <a:t>grâce a la balise &lt;a href= ‘’page.html‘’&gt;image&lt;/a&gt;, </a:t>
            </a:r>
            <a:r>
              <a:rPr lang="fr-FR" sz="2000" dirty="0" smtClean="0">
                <a:latin typeface="Times New Roman" pitchFamily="18" charset="0"/>
                <a:cs typeface="Times New Roman" pitchFamily="18" charset="0"/>
              </a:rPr>
              <a:t>ces </a:t>
            </a:r>
            <a:r>
              <a:rPr lang="fr-FR" sz="2000" dirty="0">
                <a:latin typeface="Times New Roman" pitchFamily="18" charset="0"/>
                <a:cs typeface="Times New Roman" pitchFamily="18" charset="0"/>
              </a:rPr>
              <a:t>dernières défilent par un intervalle de temps définies grâce au JavaScript ou alors via </a:t>
            </a:r>
            <a:r>
              <a:rPr lang="fr-FR" sz="2000" dirty="0" smtClean="0">
                <a:latin typeface="Times New Roman" pitchFamily="18" charset="0"/>
                <a:cs typeface="Times New Roman" pitchFamily="18" charset="0"/>
              </a:rPr>
              <a:t>les deux boutons </a:t>
            </a:r>
            <a:r>
              <a:rPr lang="fr-FR" sz="2000" b="1" u="sng" dirty="0">
                <a:solidFill>
                  <a:srgbClr val="003300"/>
                </a:solidFill>
                <a:latin typeface="Times New Roman" pitchFamily="18" charset="0"/>
                <a:cs typeface="Times New Roman" pitchFamily="18" charset="0"/>
              </a:rPr>
              <a:t>suivant</a:t>
            </a:r>
            <a:r>
              <a:rPr lang="fr-FR" sz="2000" dirty="0">
                <a:latin typeface="Times New Roman" pitchFamily="18" charset="0"/>
                <a:cs typeface="Times New Roman" pitchFamily="18" charset="0"/>
              </a:rPr>
              <a:t> et </a:t>
            </a:r>
            <a:r>
              <a:rPr lang="fr-FR" sz="2000" b="1" u="sng" dirty="0">
                <a:solidFill>
                  <a:srgbClr val="003300"/>
                </a:solidFill>
                <a:latin typeface="Times New Roman" pitchFamily="18" charset="0"/>
                <a:cs typeface="Times New Roman" pitchFamily="18" charset="0"/>
              </a:rPr>
              <a:t>précèdent</a:t>
            </a:r>
            <a:r>
              <a:rPr lang="fr-FR" sz="2000" dirty="0">
                <a:latin typeface="Times New Roman" pitchFamily="18" charset="0"/>
                <a:cs typeface="Times New Roman" pitchFamily="18" charset="0"/>
              </a:rPr>
              <a:t>.</a:t>
            </a:r>
          </a:p>
          <a:p>
            <a:r>
              <a:rPr lang="fr-FR" sz="2000" dirty="0" smtClean="0">
                <a:latin typeface="Times New Roman" pitchFamily="18" charset="0"/>
                <a:cs typeface="Times New Roman" pitchFamily="18" charset="0"/>
              </a:rPr>
              <a:t>              A côté du slider, nous avons créé </a:t>
            </a:r>
            <a:r>
              <a:rPr lang="fr-FR" sz="2000" u="sng" dirty="0" smtClean="0">
                <a:latin typeface="Times New Roman" pitchFamily="18" charset="0"/>
                <a:cs typeface="Times New Roman" pitchFamily="18" charset="0"/>
              </a:rPr>
              <a:t>une table de catégories </a:t>
            </a:r>
            <a:r>
              <a:rPr lang="fr-FR" sz="2000" dirty="0" smtClean="0">
                <a:latin typeface="Times New Roman" pitchFamily="18" charset="0"/>
                <a:cs typeface="Times New Roman" pitchFamily="18" charset="0"/>
              </a:rPr>
              <a:t>en liant chacune de ces dernières à la page correspondante.</a:t>
            </a:r>
          </a:p>
          <a:p>
            <a:r>
              <a:rPr lang="fr-FR" sz="2000" dirty="0">
                <a:latin typeface="Times New Roman" pitchFamily="18" charset="0"/>
                <a:cs typeface="Times New Roman" pitchFamily="18" charset="0"/>
              </a:rPr>
              <a:t>	Ensuite, nous avons créé un champ ou nous avons placé nos </a:t>
            </a:r>
            <a:r>
              <a:rPr lang="fr-FR" sz="2000" u="sng" dirty="0">
                <a:latin typeface="Times New Roman" pitchFamily="18" charset="0"/>
                <a:cs typeface="Times New Roman" pitchFamily="18" charset="0"/>
              </a:rPr>
              <a:t>produits les plus demandé</a:t>
            </a:r>
            <a:r>
              <a:rPr lang="fr-FR" sz="2000" dirty="0">
                <a:latin typeface="Times New Roman" pitchFamily="18" charset="0"/>
                <a:cs typeface="Times New Roman" pitchFamily="18" charset="0"/>
              </a:rPr>
              <a:t>.</a:t>
            </a:r>
          </a:p>
          <a:p>
            <a:r>
              <a:rPr lang="fr-FR" sz="2000" dirty="0">
                <a:latin typeface="Times New Roman" pitchFamily="18" charset="0"/>
                <a:cs typeface="Times New Roman" pitchFamily="18" charset="0"/>
              </a:rPr>
              <a:t>	Enfin, on a créé un </a:t>
            </a:r>
            <a:r>
              <a:rPr lang="fr-FR" sz="2000" u="sng" dirty="0">
                <a:latin typeface="Times New Roman" pitchFamily="18" charset="0"/>
                <a:cs typeface="Times New Roman" pitchFamily="18" charset="0"/>
              </a:rPr>
              <a:t>footer</a:t>
            </a:r>
            <a:r>
              <a:rPr lang="fr-FR" sz="2000" dirty="0">
                <a:latin typeface="Times New Roman" pitchFamily="18" charset="0"/>
                <a:cs typeface="Times New Roman" pitchFamily="18" charset="0"/>
              </a:rPr>
              <a:t> qui tout comme la barre de </a:t>
            </a:r>
            <a:r>
              <a:rPr lang="fr-FR" sz="2000" dirty="0" smtClean="0">
                <a:latin typeface="Times New Roman" pitchFamily="18" charset="0"/>
                <a:cs typeface="Times New Roman" pitchFamily="18" charset="0"/>
              </a:rPr>
              <a:t>navigation, </a:t>
            </a:r>
            <a:r>
              <a:rPr lang="fr-FR" sz="2000" dirty="0">
                <a:latin typeface="Times New Roman" pitchFamily="18" charset="0"/>
                <a:cs typeface="Times New Roman" pitchFamily="18" charset="0"/>
              </a:rPr>
              <a:t>présent dans toutes les pages, placé tout en bas des pages, et </a:t>
            </a:r>
            <a:r>
              <a:rPr lang="fr-FR" sz="2000" dirty="0" smtClean="0">
                <a:latin typeface="Times New Roman" pitchFamily="18" charset="0"/>
                <a:cs typeface="Times New Roman" pitchFamily="18" charset="0"/>
              </a:rPr>
              <a:t>il </a:t>
            </a:r>
            <a:r>
              <a:rPr lang="fr-FR" sz="2000" dirty="0">
                <a:latin typeface="Times New Roman" pitchFamily="18" charset="0"/>
                <a:cs typeface="Times New Roman" pitchFamily="18" charset="0"/>
              </a:rPr>
              <a:t>contient des informations supplémentaires de la page web tel que les pages des réseaux sociaux, les tarifs de livraison et le contact.</a:t>
            </a:r>
          </a:p>
          <a:p>
            <a:r>
              <a:rPr lang="fr-FR" sz="2000" dirty="0">
                <a:latin typeface="Times New Roman" pitchFamily="18" charset="0"/>
                <a:cs typeface="Times New Roman" pitchFamily="18" charset="0"/>
              </a:rPr>
              <a:t>Nous avons également un bouton stylisé avec les </a:t>
            </a:r>
            <a:r>
              <a:rPr lang="fr-FR" sz="2000" dirty="0" smtClean="0">
                <a:latin typeface="Times New Roman" pitchFamily="18" charset="0"/>
                <a:cs typeface="Times New Roman" pitchFamily="18" charset="0"/>
              </a:rPr>
              <a:t>CSS </a:t>
            </a:r>
            <a:r>
              <a:rPr lang="fr-FR" sz="2000" dirty="0">
                <a:latin typeface="Times New Roman" pitchFamily="18" charset="0"/>
                <a:cs typeface="Times New Roman" pitchFamily="18" charset="0"/>
              </a:rPr>
              <a:t>placé en bas à droite et qui sera présent dans toutes les pages, et grâce au JavaScript, </a:t>
            </a:r>
            <a:r>
              <a:rPr lang="fr-FR" sz="2000" dirty="0" smtClean="0">
                <a:latin typeface="Times New Roman" pitchFamily="18" charset="0"/>
                <a:cs typeface="Times New Roman" pitchFamily="18" charset="0"/>
              </a:rPr>
              <a:t>ce bouton nous permettra de revenir tout </a:t>
            </a:r>
            <a:r>
              <a:rPr lang="fr-FR" sz="2000" dirty="0">
                <a:latin typeface="Times New Roman" pitchFamily="18" charset="0"/>
                <a:cs typeface="Times New Roman" pitchFamily="18" charset="0"/>
              </a:rPr>
              <a:t>en haut de la page, après avoir scrollé en bas.</a:t>
            </a:r>
          </a:p>
          <a:p>
            <a:endParaRPr lang="fr-FR"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dev1.PNG"/>
          <p:cNvPicPr>
            <a:picLocks noChangeAspect="1"/>
          </p:cNvPicPr>
          <p:nvPr/>
        </p:nvPicPr>
        <p:blipFill>
          <a:blip r:embed="rId2" cstate="print"/>
          <a:stretch>
            <a:fillRect/>
          </a:stretch>
        </p:blipFill>
        <p:spPr>
          <a:xfrm>
            <a:off x="0" y="857250"/>
            <a:ext cx="9144000" cy="51435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0" y="0"/>
            <a:ext cx="3203848" cy="369332"/>
          </a:xfrm>
          <a:prstGeom prst="rect">
            <a:avLst/>
          </a:prstGeom>
          <a:noFill/>
        </p:spPr>
        <p:txBody>
          <a:bodyPr wrap="square" rtlCol="0">
            <a:spAutoFit/>
          </a:bodyPr>
          <a:lstStyle/>
          <a:p>
            <a:endParaRPr lang="fr-FR"/>
          </a:p>
        </p:txBody>
      </p:sp>
      <p:sp>
        <p:nvSpPr>
          <p:cNvPr id="3" name="ZoneTexte 2"/>
          <p:cNvSpPr txBox="1"/>
          <p:nvPr/>
        </p:nvSpPr>
        <p:spPr>
          <a:xfrm>
            <a:off x="395536" y="476672"/>
            <a:ext cx="1728192"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fr-FR" dirty="0" smtClean="0"/>
              <a:t>2-produit.html</a:t>
            </a:r>
            <a:endParaRPr lang="fr-FR" dirty="0"/>
          </a:p>
        </p:txBody>
      </p:sp>
      <p:sp>
        <p:nvSpPr>
          <p:cNvPr id="4" name="ZoneTexte 3"/>
          <p:cNvSpPr txBox="1"/>
          <p:nvPr/>
        </p:nvSpPr>
        <p:spPr>
          <a:xfrm>
            <a:off x="683568" y="1340768"/>
            <a:ext cx="7704856" cy="4062651"/>
          </a:xfrm>
          <a:prstGeom prst="rect">
            <a:avLst/>
          </a:prstGeom>
          <a:noFill/>
        </p:spPr>
        <p:txBody>
          <a:bodyPr wrap="square" rtlCol="0">
            <a:spAutoFit/>
          </a:bodyPr>
          <a:lstStyle/>
          <a:p>
            <a:r>
              <a:rPr lang="fr-FR" sz="2000" dirty="0">
                <a:latin typeface="Times New Roman" pitchFamily="18" charset="0"/>
                <a:cs typeface="Times New Roman" pitchFamily="18" charset="0"/>
              </a:rPr>
              <a:t>Nous allons utiliser le même head que la page d’accueil, à la différence des keywords que nous allons virer car la rechercher d’un utilisateur sera uniquement dirigé </a:t>
            </a:r>
            <a:r>
              <a:rPr lang="fr-FR" sz="2000" dirty="0" smtClean="0">
                <a:latin typeface="Times New Roman" pitchFamily="18" charset="0"/>
                <a:cs typeface="Times New Roman" pitchFamily="18" charset="0"/>
              </a:rPr>
              <a:t>à la </a:t>
            </a:r>
            <a:r>
              <a:rPr lang="fr-FR" sz="2000" dirty="0">
                <a:latin typeface="Times New Roman" pitchFamily="18" charset="0"/>
                <a:cs typeface="Times New Roman" pitchFamily="18" charset="0"/>
              </a:rPr>
              <a:t>page d’accueil.</a:t>
            </a:r>
          </a:p>
          <a:p>
            <a:r>
              <a:rPr lang="fr-FR" sz="2000" dirty="0">
                <a:latin typeface="Times New Roman" pitchFamily="18" charset="0"/>
                <a:cs typeface="Times New Roman" pitchFamily="18" charset="0"/>
              </a:rPr>
              <a:t>	Nous utiliserons la même barre de navigation que la page d’accueil, sauf que dans ce cas le logo aura un lien cliquable qui nous mène vers la page d’accueil.</a:t>
            </a:r>
          </a:p>
          <a:p>
            <a:r>
              <a:rPr lang="fr-FR" sz="2000" dirty="0">
                <a:latin typeface="Times New Roman" pitchFamily="18" charset="0"/>
                <a:cs typeface="Times New Roman" pitchFamily="18" charset="0"/>
              </a:rPr>
              <a:t>	Nous aurons également des cartes de tous les produits qui sont en stock, </a:t>
            </a:r>
            <a:r>
              <a:rPr lang="fr-FR" sz="2000" dirty="0" smtClean="0">
                <a:latin typeface="Times New Roman" pitchFamily="18" charset="0"/>
                <a:cs typeface="Times New Roman" pitchFamily="18" charset="0"/>
              </a:rPr>
              <a:t>ces </a:t>
            </a:r>
            <a:r>
              <a:rPr lang="fr-FR" sz="2000" dirty="0">
                <a:latin typeface="Times New Roman" pitchFamily="18" charset="0"/>
                <a:cs typeface="Times New Roman" pitchFamily="18" charset="0"/>
              </a:rPr>
              <a:t>cartes seront stylisées avec les </a:t>
            </a:r>
            <a:r>
              <a:rPr lang="fr-FR" sz="2000" dirty="0" smtClean="0">
                <a:latin typeface="Times New Roman" pitchFamily="18" charset="0"/>
                <a:cs typeface="Times New Roman" pitchFamily="18" charset="0"/>
              </a:rPr>
              <a:t>CSS  </a:t>
            </a:r>
            <a:r>
              <a:rPr lang="fr-FR" sz="2000" dirty="0">
                <a:latin typeface="Times New Roman" pitchFamily="18" charset="0"/>
                <a:cs typeface="Times New Roman" pitchFamily="18" charset="0"/>
              </a:rPr>
              <a:t>et auront un bouton « ajouter au panier » géré par le JavaScript afin qu’il affiche </a:t>
            </a:r>
            <a:r>
              <a:rPr lang="fr-FR" sz="2000" dirty="0" smtClean="0">
                <a:latin typeface="Times New Roman" pitchFamily="18" charset="0"/>
                <a:cs typeface="Times New Roman" pitchFamily="18" charset="0"/>
              </a:rPr>
              <a:t>une </a:t>
            </a:r>
            <a:r>
              <a:rPr lang="fr-FR" sz="2000" dirty="0">
                <a:latin typeface="Times New Roman" pitchFamily="18" charset="0"/>
                <a:cs typeface="Times New Roman" pitchFamily="18" charset="0"/>
              </a:rPr>
              <a:t>boite « alerte » qui indique que le produit </a:t>
            </a:r>
            <a:r>
              <a:rPr lang="fr-FR" sz="2000" dirty="0" smtClean="0">
                <a:latin typeface="Times New Roman" pitchFamily="18" charset="0"/>
                <a:cs typeface="Times New Roman" pitchFamily="18" charset="0"/>
              </a:rPr>
              <a:t>à bien </a:t>
            </a:r>
            <a:r>
              <a:rPr lang="fr-FR" sz="2000" dirty="0">
                <a:latin typeface="Times New Roman" pitchFamily="18" charset="0"/>
                <a:cs typeface="Times New Roman" pitchFamily="18" charset="0"/>
              </a:rPr>
              <a:t>été </a:t>
            </a:r>
            <a:r>
              <a:rPr lang="fr-FR" sz="2000" dirty="0" smtClean="0">
                <a:latin typeface="Times New Roman" pitchFamily="18" charset="0"/>
                <a:cs typeface="Times New Roman" pitchFamily="18" charset="0"/>
              </a:rPr>
              <a:t>ajouté </a:t>
            </a:r>
            <a:r>
              <a:rPr lang="fr-FR" sz="2000" dirty="0">
                <a:latin typeface="Times New Roman" pitchFamily="18" charset="0"/>
                <a:cs typeface="Times New Roman" pitchFamily="18" charset="0"/>
              </a:rPr>
              <a:t>au panier .</a:t>
            </a:r>
          </a:p>
          <a:p>
            <a:r>
              <a:rPr lang="fr-FR" sz="2000" dirty="0">
                <a:latin typeface="Times New Roman" pitchFamily="18" charset="0"/>
                <a:cs typeface="Times New Roman" pitchFamily="18" charset="0"/>
              </a:rPr>
              <a:t>	On retrouvera également le même footer et le même bouton qui </a:t>
            </a:r>
            <a:r>
              <a:rPr lang="fr-FR" sz="2000" dirty="0" smtClean="0">
                <a:latin typeface="Times New Roman" pitchFamily="18" charset="0"/>
                <a:cs typeface="Times New Roman" pitchFamily="18" charset="0"/>
              </a:rPr>
              <a:t>permettra le retour en </a:t>
            </a:r>
            <a:r>
              <a:rPr lang="fr-FR" sz="2000" dirty="0">
                <a:latin typeface="Times New Roman" pitchFamily="18" charset="0"/>
                <a:cs typeface="Times New Roman" pitchFamily="18" charset="0"/>
              </a:rPr>
              <a:t>haut de la page.</a:t>
            </a:r>
          </a:p>
          <a:p>
            <a:endParaRPr lang="fr-F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51520" y="404664"/>
            <a:ext cx="6516216"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fr-FR" sz="2000" dirty="0" smtClean="0">
                <a:latin typeface="Times New Roman" pitchFamily="18" charset="0"/>
                <a:cs typeface="Times New Roman" pitchFamily="18" charset="0"/>
              </a:rPr>
              <a:t>3-page0.hml</a:t>
            </a:r>
            <a:r>
              <a:rPr lang="fr-FR" sz="2000" dirty="0">
                <a:latin typeface="Times New Roman" pitchFamily="18" charset="0"/>
                <a:cs typeface="Times New Roman" pitchFamily="18" charset="0"/>
              </a:rPr>
              <a:t>, page1.html, page2.html, nvarv.html, </a:t>
            </a:r>
            <a:r>
              <a:rPr lang="fr-FR" sz="2000" dirty="0" smtClean="0">
                <a:latin typeface="Times New Roman" pitchFamily="18" charset="0"/>
                <a:cs typeface="Times New Roman" pitchFamily="18" charset="0"/>
              </a:rPr>
              <a:t>occas.html</a:t>
            </a:r>
            <a:endParaRPr lang="fr-FR" sz="2000" dirty="0">
              <a:latin typeface="Times New Roman" pitchFamily="18" charset="0"/>
              <a:cs typeface="Times New Roman" pitchFamily="18" charset="0"/>
            </a:endParaRPr>
          </a:p>
        </p:txBody>
      </p:sp>
      <p:sp>
        <p:nvSpPr>
          <p:cNvPr id="3" name="ZoneTexte 2"/>
          <p:cNvSpPr txBox="1"/>
          <p:nvPr/>
        </p:nvSpPr>
        <p:spPr>
          <a:xfrm>
            <a:off x="611560" y="1268760"/>
            <a:ext cx="7992888" cy="4370427"/>
          </a:xfrm>
          <a:prstGeom prst="rect">
            <a:avLst/>
          </a:prstGeom>
          <a:noFill/>
        </p:spPr>
        <p:txBody>
          <a:bodyPr wrap="square" rtlCol="0">
            <a:spAutoFit/>
          </a:bodyPr>
          <a:lstStyle/>
          <a:p>
            <a:r>
              <a:rPr lang="fr-FR" sz="2000" dirty="0">
                <a:latin typeface="Times New Roman" pitchFamily="18" charset="0"/>
                <a:cs typeface="Times New Roman" pitchFamily="18" charset="0"/>
              </a:rPr>
              <a:t>Nous allons utiliser le même head et la même barre de navigation que la page </a:t>
            </a:r>
            <a:r>
              <a:rPr lang="fr-FR" sz="2000" dirty="0" smtClean="0">
                <a:latin typeface="Times New Roman" pitchFamily="18" charset="0"/>
                <a:cs typeface="Times New Roman" pitchFamily="18" charset="0"/>
              </a:rPr>
              <a:t>produit, </a:t>
            </a:r>
            <a:r>
              <a:rPr lang="fr-FR" sz="2000" dirty="0">
                <a:latin typeface="Times New Roman" pitchFamily="18" charset="0"/>
                <a:cs typeface="Times New Roman" pitchFamily="18" charset="0"/>
              </a:rPr>
              <a:t>et </a:t>
            </a:r>
            <a:r>
              <a:rPr lang="fr-FR" sz="2000" dirty="0" smtClean="0">
                <a:latin typeface="Times New Roman" pitchFamily="18" charset="0"/>
                <a:cs typeface="Times New Roman" pitchFamily="18" charset="0"/>
              </a:rPr>
              <a:t>toujours le </a:t>
            </a:r>
            <a:r>
              <a:rPr lang="fr-FR" sz="2000" dirty="0">
                <a:latin typeface="Times New Roman" pitchFamily="18" charset="0"/>
                <a:cs typeface="Times New Roman" pitchFamily="18" charset="0"/>
              </a:rPr>
              <a:t>logo aura un lien cliquable qui nous mène vers la page d’accueil.</a:t>
            </a:r>
          </a:p>
          <a:p>
            <a:r>
              <a:rPr lang="fr-FR" sz="2000" dirty="0">
                <a:latin typeface="Times New Roman" pitchFamily="18" charset="0"/>
                <a:cs typeface="Times New Roman" pitchFamily="18" charset="0"/>
              </a:rPr>
              <a:t>	Ces pages </a:t>
            </a:r>
            <a:r>
              <a:rPr lang="fr-FR" sz="2000" dirty="0" smtClean="0">
                <a:latin typeface="Times New Roman" pitchFamily="18" charset="0"/>
                <a:cs typeface="Times New Roman" pitchFamily="18" charset="0"/>
              </a:rPr>
              <a:t>aurons comme contenu, </a:t>
            </a:r>
            <a:r>
              <a:rPr lang="fr-FR" sz="2000" dirty="0">
                <a:latin typeface="Times New Roman" pitchFamily="18" charset="0"/>
                <a:cs typeface="Times New Roman" pitchFamily="18" charset="0"/>
              </a:rPr>
              <a:t>respectivement  : les </a:t>
            </a:r>
            <a:r>
              <a:rPr lang="fr-FR" sz="2000" dirty="0" smtClean="0">
                <a:latin typeface="Times New Roman" pitchFamily="18" charset="0"/>
                <a:cs typeface="Times New Roman" pitchFamily="18" charset="0"/>
              </a:rPr>
              <a:t>ordinateurs en </a:t>
            </a:r>
            <a:r>
              <a:rPr lang="fr-FR" sz="2000" dirty="0">
                <a:latin typeface="Times New Roman" pitchFamily="18" charset="0"/>
                <a:cs typeface="Times New Roman" pitchFamily="18" charset="0"/>
              </a:rPr>
              <a:t>promo, les </a:t>
            </a:r>
            <a:r>
              <a:rPr lang="fr-FR" sz="2000" dirty="0" smtClean="0">
                <a:latin typeface="Times New Roman" pitchFamily="18" charset="0"/>
                <a:cs typeface="Times New Roman" pitchFamily="18" charset="0"/>
              </a:rPr>
              <a:t>Smartphones </a:t>
            </a:r>
            <a:r>
              <a:rPr lang="fr-FR" sz="2000" dirty="0">
                <a:latin typeface="Times New Roman" pitchFamily="18" charset="0"/>
                <a:cs typeface="Times New Roman" pitchFamily="18" charset="0"/>
              </a:rPr>
              <a:t>en promo, les tablettes en promo, les </a:t>
            </a:r>
            <a:r>
              <a:rPr lang="fr-FR" sz="2000" dirty="0" smtClean="0">
                <a:latin typeface="Times New Roman" pitchFamily="18" charset="0"/>
                <a:cs typeface="Times New Roman" pitchFamily="18" charset="0"/>
              </a:rPr>
              <a:t>produits </a:t>
            </a:r>
            <a:r>
              <a:rPr lang="fr-FR" sz="2000" dirty="0">
                <a:latin typeface="Times New Roman" pitchFamily="18" charset="0"/>
                <a:cs typeface="Times New Roman" pitchFamily="18" charset="0"/>
              </a:rPr>
              <a:t>nouvellement </a:t>
            </a:r>
            <a:r>
              <a:rPr lang="fr-FR" sz="2000" dirty="0" smtClean="0">
                <a:latin typeface="Times New Roman" pitchFamily="18" charset="0"/>
                <a:cs typeface="Times New Roman" pitchFamily="18" charset="0"/>
              </a:rPr>
              <a:t>arrivés, </a:t>
            </a:r>
            <a:r>
              <a:rPr lang="fr-FR" sz="2000" dirty="0">
                <a:latin typeface="Times New Roman" pitchFamily="18" charset="0"/>
                <a:cs typeface="Times New Roman" pitchFamily="18" charset="0"/>
              </a:rPr>
              <a:t>les </a:t>
            </a:r>
            <a:r>
              <a:rPr lang="fr-FR" sz="2000" dirty="0" smtClean="0">
                <a:latin typeface="Times New Roman" pitchFamily="18" charset="0"/>
                <a:cs typeface="Times New Roman" pitchFamily="18" charset="0"/>
              </a:rPr>
              <a:t>produits </a:t>
            </a:r>
            <a:r>
              <a:rPr lang="fr-FR" sz="2000" dirty="0">
                <a:latin typeface="Times New Roman" pitchFamily="18" charset="0"/>
                <a:cs typeface="Times New Roman" pitchFamily="18" charset="0"/>
              </a:rPr>
              <a:t>d’occasion.</a:t>
            </a:r>
          </a:p>
          <a:p>
            <a:r>
              <a:rPr lang="fr-FR" sz="2000" dirty="0">
                <a:latin typeface="Times New Roman" pitchFamily="18" charset="0"/>
                <a:cs typeface="Times New Roman" pitchFamily="18" charset="0"/>
              </a:rPr>
              <a:t>	Ces articles seront affichés comme cartes de produit, qui contiennent un titre, une brève description </a:t>
            </a:r>
            <a:r>
              <a:rPr lang="fr-FR" sz="2000" dirty="0" smtClean="0">
                <a:latin typeface="Times New Roman" pitchFamily="18" charset="0"/>
                <a:cs typeface="Times New Roman" pitchFamily="18" charset="0"/>
              </a:rPr>
              <a:t>de </a:t>
            </a:r>
            <a:r>
              <a:rPr lang="fr-FR" sz="2000" dirty="0">
                <a:latin typeface="Times New Roman" pitchFamily="18" charset="0"/>
                <a:cs typeface="Times New Roman" pitchFamily="18" charset="0"/>
              </a:rPr>
              <a:t>l’article, le prix ainsi qu’un bouton « Ajouter au panier » qui affichera un message dans une boite alerte et rendra la page un peu plus sombre afin de rendre cette dernière plus visible  </a:t>
            </a:r>
          </a:p>
          <a:p>
            <a:r>
              <a:rPr lang="fr-FR" sz="2000" dirty="0">
                <a:latin typeface="Times New Roman" pitchFamily="18" charset="0"/>
                <a:cs typeface="Times New Roman" pitchFamily="18" charset="0"/>
              </a:rPr>
              <a:t>	</a:t>
            </a:r>
            <a:r>
              <a:rPr lang="fr-FR" sz="2000" dirty="0" smtClean="0">
                <a:latin typeface="Times New Roman" pitchFamily="18" charset="0"/>
                <a:cs typeface="Times New Roman" pitchFamily="18" charset="0"/>
              </a:rPr>
              <a:t> On retrouvera également le même footer et le même bouton qui permettra le retour en haut de la page.</a:t>
            </a:r>
            <a:endParaRPr lang="fr-FR" sz="2000" dirty="0">
              <a:latin typeface="Times New Roman" pitchFamily="18" charset="0"/>
              <a:cs typeface="Times New Roman" pitchFamily="18" charset="0"/>
            </a:endParaRPr>
          </a:p>
          <a:p>
            <a:endParaRPr lang="fr-F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95536" y="476672"/>
            <a:ext cx="2843808"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fr-FR" sz="2000" dirty="0" smtClean="0">
                <a:latin typeface="Times New Roman" pitchFamily="18" charset="0"/>
                <a:cs typeface="Times New Roman" pitchFamily="18" charset="0"/>
              </a:rPr>
              <a:t>4- </a:t>
            </a:r>
            <a:r>
              <a:rPr lang="fr-FR" sz="2000" dirty="0">
                <a:latin typeface="Times New Roman" pitchFamily="18" charset="0"/>
                <a:cs typeface="Times New Roman" pitchFamily="18" charset="0"/>
              </a:rPr>
              <a:t>login.html, signin.html</a:t>
            </a:r>
          </a:p>
        </p:txBody>
      </p:sp>
      <p:sp>
        <p:nvSpPr>
          <p:cNvPr id="3" name="ZoneTexte 2"/>
          <p:cNvSpPr txBox="1"/>
          <p:nvPr/>
        </p:nvSpPr>
        <p:spPr>
          <a:xfrm>
            <a:off x="467544" y="1340768"/>
            <a:ext cx="7992888" cy="4401205"/>
          </a:xfrm>
          <a:prstGeom prst="rect">
            <a:avLst/>
          </a:prstGeom>
          <a:noFill/>
        </p:spPr>
        <p:txBody>
          <a:bodyPr wrap="square" rtlCol="0">
            <a:spAutoFit/>
          </a:bodyPr>
          <a:lstStyle/>
          <a:p>
            <a:r>
              <a:rPr lang="fr-FR" sz="2000" dirty="0">
                <a:latin typeface="Times New Roman" pitchFamily="18" charset="0"/>
                <a:cs typeface="Times New Roman" pitchFamily="18" charset="0"/>
              </a:rPr>
              <a:t>Contrairement aux autres pages html </a:t>
            </a:r>
            <a:r>
              <a:rPr lang="fr-FR" sz="2000" dirty="0" smtClean="0">
                <a:latin typeface="Times New Roman" pitchFamily="18" charset="0"/>
                <a:cs typeface="Times New Roman" pitchFamily="18" charset="0"/>
              </a:rPr>
              <a:t>précédemment citées</a:t>
            </a:r>
            <a:r>
              <a:rPr lang="fr-FR" sz="2000" dirty="0">
                <a:latin typeface="Times New Roman" pitchFamily="18" charset="0"/>
                <a:cs typeface="Times New Roman" pitchFamily="18" charset="0"/>
              </a:rPr>
              <a:t>, </a:t>
            </a:r>
            <a:r>
              <a:rPr lang="fr-FR" sz="2000" dirty="0" smtClean="0">
                <a:latin typeface="Times New Roman" pitchFamily="18" charset="0"/>
                <a:cs typeface="Times New Roman" pitchFamily="18" charset="0"/>
              </a:rPr>
              <a:t>ces </a:t>
            </a:r>
            <a:r>
              <a:rPr lang="fr-FR" sz="2000" dirty="0">
                <a:latin typeface="Times New Roman" pitchFamily="18" charset="0"/>
                <a:cs typeface="Times New Roman" pitchFamily="18" charset="0"/>
              </a:rPr>
              <a:t>deux pages n’auront ni barre de navigation ni footer.</a:t>
            </a:r>
          </a:p>
          <a:p>
            <a:r>
              <a:rPr lang="fr-FR" sz="2000" dirty="0">
                <a:latin typeface="Times New Roman" pitchFamily="18" charset="0"/>
                <a:cs typeface="Times New Roman" pitchFamily="18" charset="0"/>
              </a:rPr>
              <a:t>	La page login aura un formulaire de connexion géré avec les </a:t>
            </a:r>
            <a:r>
              <a:rPr lang="fr-FR" sz="2000" dirty="0" smtClean="0">
                <a:latin typeface="Times New Roman" pitchFamily="18" charset="0"/>
                <a:cs typeface="Times New Roman" pitchFamily="18" charset="0"/>
              </a:rPr>
              <a:t>CSS, </a:t>
            </a:r>
            <a:r>
              <a:rPr lang="fr-FR" sz="2000" dirty="0">
                <a:latin typeface="Times New Roman" pitchFamily="18" charset="0"/>
                <a:cs typeface="Times New Roman" pitchFamily="18" charset="0"/>
              </a:rPr>
              <a:t>ses champs </a:t>
            </a:r>
            <a:r>
              <a:rPr lang="fr-FR" sz="2000" dirty="0" smtClean="0">
                <a:latin typeface="Times New Roman" pitchFamily="18" charset="0"/>
                <a:cs typeface="Times New Roman" pitchFamily="18" charset="0"/>
              </a:rPr>
              <a:t>seront</a:t>
            </a:r>
            <a:r>
              <a:rPr lang="fr-FR" sz="2000" dirty="0">
                <a:latin typeface="Times New Roman" pitchFamily="18" charset="0"/>
                <a:cs typeface="Times New Roman" pitchFamily="18" charset="0"/>
              </a:rPr>
              <a:t> :</a:t>
            </a:r>
          </a:p>
          <a:p>
            <a:r>
              <a:rPr lang="fr-FR" sz="2000" dirty="0">
                <a:latin typeface="Times New Roman" pitchFamily="18" charset="0"/>
                <a:cs typeface="Times New Roman" pitchFamily="18" charset="0"/>
              </a:rPr>
              <a:t>Le nom </a:t>
            </a:r>
            <a:r>
              <a:rPr lang="fr-FR" sz="2000" dirty="0" smtClean="0">
                <a:latin typeface="Times New Roman" pitchFamily="18" charset="0"/>
                <a:cs typeface="Times New Roman" pitchFamily="18" charset="0"/>
              </a:rPr>
              <a:t>utilisateur (à remplir), </a:t>
            </a:r>
            <a:r>
              <a:rPr lang="fr-FR" sz="2000" dirty="0">
                <a:latin typeface="Times New Roman" pitchFamily="18" charset="0"/>
                <a:cs typeface="Times New Roman" pitchFamily="18" charset="0"/>
              </a:rPr>
              <a:t>le mot de </a:t>
            </a:r>
            <a:r>
              <a:rPr lang="fr-FR" sz="2000" dirty="0" smtClean="0">
                <a:latin typeface="Times New Roman" pitchFamily="18" charset="0"/>
                <a:cs typeface="Times New Roman" pitchFamily="18" charset="0"/>
              </a:rPr>
              <a:t>passe (à remplir)</a:t>
            </a:r>
            <a:r>
              <a:rPr lang="fr-FR" sz="2000" dirty="0">
                <a:latin typeface="Times New Roman" pitchFamily="18" charset="0"/>
                <a:cs typeface="Times New Roman" pitchFamily="18" charset="0"/>
              </a:rPr>
              <a:t> ; un bouton </a:t>
            </a:r>
            <a:r>
              <a:rPr lang="fr-FR" sz="2000" u="sng" dirty="0">
                <a:latin typeface="Times New Roman" pitchFamily="18" charset="0"/>
                <a:cs typeface="Times New Roman" pitchFamily="18" charset="0"/>
              </a:rPr>
              <a:t>afficher le mot de passe</a:t>
            </a:r>
            <a:r>
              <a:rPr lang="fr-FR" sz="2000" dirty="0">
                <a:latin typeface="Times New Roman" pitchFamily="18" charset="0"/>
                <a:cs typeface="Times New Roman" pitchFamily="18" charset="0"/>
              </a:rPr>
              <a:t>, un bouton </a:t>
            </a:r>
            <a:r>
              <a:rPr lang="fr-FR" sz="2000" u="sng" dirty="0">
                <a:latin typeface="Times New Roman" pitchFamily="18" charset="0"/>
                <a:cs typeface="Times New Roman" pitchFamily="18" charset="0"/>
              </a:rPr>
              <a:t>mot de passe oublié</a:t>
            </a:r>
            <a:r>
              <a:rPr lang="fr-FR" sz="2000" dirty="0">
                <a:latin typeface="Times New Roman" pitchFamily="18" charset="0"/>
                <a:cs typeface="Times New Roman" pitchFamily="18" charset="0"/>
              </a:rPr>
              <a:t>, un bouton </a:t>
            </a:r>
            <a:r>
              <a:rPr lang="fr-FR" sz="2000" dirty="0">
                <a:solidFill>
                  <a:srgbClr val="800000"/>
                </a:solidFill>
                <a:latin typeface="Times New Roman" pitchFamily="18" charset="0"/>
                <a:cs typeface="Times New Roman" pitchFamily="18" charset="0"/>
              </a:rPr>
              <a:t>connexion</a:t>
            </a:r>
            <a:r>
              <a:rPr lang="fr-FR" sz="2000" dirty="0">
                <a:latin typeface="Times New Roman" pitchFamily="18" charset="0"/>
                <a:cs typeface="Times New Roman" pitchFamily="18" charset="0"/>
              </a:rPr>
              <a:t>, un lien vers la page </a:t>
            </a:r>
            <a:r>
              <a:rPr lang="fr-FR" sz="2000" dirty="0" smtClean="0">
                <a:latin typeface="Times New Roman" pitchFamily="18" charset="0"/>
                <a:cs typeface="Times New Roman" pitchFamily="18" charset="0"/>
              </a:rPr>
              <a:t>« signin.html » en cas ou </a:t>
            </a:r>
            <a:r>
              <a:rPr lang="fr-FR" sz="2000" dirty="0">
                <a:latin typeface="Times New Roman" pitchFamily="18" charset="0"/>
                <a:cs typeface="Times New Roman" pitchFamily="18" charset="0"/>
              </a:rPr>
              <a:t>le client n’a pas de compte.</a:t>
            </a:r>
          </a:p>
          <a:p>
            <a:r>
              <a:rPr lang="fr-FR" sz="2000" dirty="0">
                <a:latin typeface="Times New Roman" pitchFamily="18" charset="0"/>
                <a:cs typeface="Times New Roman" pitchFamily="18" charset="0"/>
              </a:rPr>
              <a:t>	La page </a:t>
            </a:r>
            <a:r>
              <a:rPr lang="fr-FR" sz="2000" dirty="0" smtClean="0">
                <a:latin typeface="Times New Roman" pitchFamily="18" charset="0"/>
                <a:cs typeface="Times New Roman" pitchFamily="18" charset="0"/>
              </a:rPr>
              <a:t>signing </a:t>
            </a:r>
            <a:r>
              <a:rPr lang="fr-FR" sz="2000" dirty="0">
                <a:latin typeface="Times New Roman" pitchFamily="18" charset="0"/>
                <a:cs typeface="Times New Roman" pitchFamily="18" charset="0"/>
              </a:rPr>
              <a:t>aura un formulaire d’inscription géré avec les </a:t>
            </a:r>
            <a:r>
              <a:rPr lang="fr-FR" sz="2000" dirty="0" smtClean="0">
                <a:latin typeface="Times New Roman" pitchFamily="18" charset="0"/>
                <a:cs typeface="Times New Roman" pitchFamily="18" charset="0"/>
              </a:rPr>
              <a:t>CSS, </a:t>
            </a:r>
            <a:r>
              <a:rPr lang="fr-FR" sz="2000" dirty="0">
                <a:latin typeface="Times New Roman" pitchFamily="18" charset="0"/>
                <a:cs typeface="Times New Roman" pitchFamily="18" charset="0"/>
              </a:rPr>
              <a:t>ses </a:t>
            </a:r>
            <a:r>
              <a:rPr lang="fr-FR" sz="2000" dirty="0" smtClean="0">
                <a:latin typeface="Times New Roman" pitchFamily="18" charset="0"/>
                <a:cs typeface="Times New Roman" pitchFamily="18" charset="0"/>
              </a:rPr>
              <a:t>champs seront</a:t>
            </a:r>
            <a:r>
              <a:rPr lang="fr-FR" sz="2000" dirty="0">
                <a:latin typeface="Times New Roman" pitchFamily="18" charset="0"/>
                <a:cs typeface="Times New Roman" pitchFamily="18" charset="0"/>
              </a:rPr>
              <a:t> :</a:t>
            </a:r>
          </a:p>
          <a:p>
            <a:r>
              <a:rPr lang="fr-FR" sz="2000" dirty="0">
                <a:latin typeface="Times New Roman" pitchFamily="18" charset="0"/>
                <a:cs typeface="Times New Roman" pitchFamily="18" charset="0"/>
              </a:rPr>
              <a:t>Le nom </a:t>
            </a:r>
            <a:r>
              <a:rPr lang="fr-FR" sz="2000" dirty="0" smtClean="0">
                <a:latin typeface="Times New Roman" pitchFamily="18" charset="0"/>
                <a:cs typeface="Times New Roman" pitchFamily="18" charset="0"/>
              </a:rPr>
              <a:t>utilisateur(à remplir), </a:t>
            </a:r>
            <a:r>
              <a:rPr lang="fr-FR" sz="2000" dirty="0">
                <a:latin typeface="Times New Roman" pitchFamily="18" charset="0"/>
                <a:cs typeface="Times New Roman" pitchFamily="18" charset="0"/>
              </a:rPr>
              <a:t>l’adresse </a:t>
            </a:r>
            <a:r>
              <a:rPr lang="fr-FR" sz="2000" dirty="0" smtClean="0">
                <a:latin typeface="Times New Roman" pitchFamily="18" charset="0"/>
                <a:cs typeface="Times New Roman" pitchFamily="18" charset="0"/>
              </a:rPr>
              <a:t>mail(à remplir), </a:t>
            </a:r>
            <a:r>
              <a:rPr lang="fr-FR" sz="2000" dirty="0">
                <a:latin typeface="Times New Roman" pitchFamily="18" charset="0"/>
                <a:cs typeface="Times New Roman" pitchFamily="18" charset="0"/>
              </a:rPr>
              <a:t>le mot de </a:t>
            </a:r>
            <a:r>
              <a:rPr lang="fr-FR" sz="2000" dirty="0" smtClean="0">
                <a:latin typeface="Times New Roman" pitchFamily="18" charset="0"/>
                <a:cs typeface="Times New Roman" pitchFamily="18" charset="0"/>
              </a:rPr>
              <a:t>passe(à remplir), </a:t>
            </a:r>
            <a:r>
              <a:rPr lang="fr-FR" sz="2000" dirty="0">
                <a:latin typeface="Times New Roman" pitchFamily="18" charset="0"/>
                <a:cs typeface="Times New Roman" pitchFamily="18" charset="0"/>
              </a:rPr>
              <a:t>confirmation du mot de passe </a:t>
            </a:r>
            <a:r>
              <a:rPr lang="fr-FR" sz="2000" dirty="0" smtClean="0">
                <a:latin typeface="Times New Roman" pitchFamily="18" charset="0"/>
                <a:cs typeface="Times New Roman" pitchFamily="18" charset="0"/>
              </a:rPr>
              <a:t>(à remplir); </a:t>
            </a:r>
            <a:r>
              <a:rPr lang="fr-FR" sz="2000" dirty="0">
                <a:latin typeface="Times New Roman" pitchFamily="18" charset="0"/>
                <a:cs typeface="Times New Roman" pitchFamily="18" charset="0"/>
              </a:rPr>
              <a:t>un bouton </a:t>
            </a:r>
            <a:r>
              <a:rPr lang="fr-FR" sz="2000" u="sng" dirty="0">
                <a:latin typeface="Times New Roman" pitchFamily="18" charset="0"/>
                <a:cs typeface="Times New Roman" pitchFamily="18" charset="0"/>
              </a:rPr>
              <a:t>afficher le mot de passe</a:t>
            </a:r>
            <a:r>
              <a:rPr lang="fr-FR" sz="2000" dirty="0">
                <a:latin typeface="Times New Roman" pitchFamily="18" charset="0"/>
                <a:cs typeface="Times New Roman" pitchFamily="18" charset="0"/>
              </a:rPr>
              <a:t>,  un bouton </a:t>
            </a:r>
            <a:r>
              <a:rPr lang="fr-FR" sz="2000" u="sng" dirty="0">
                <a:latin typeface="Times New Roman" pitchFamily="18" charset="0"/>
                <a:cs typeface="Times New Roman" pitchFamily="18" charset="0"/>
              </a:rPr>
              <a:t>Enregistrement</a:t>
            </a:r>
            <a:r>
              <a:rPr lang="fr-FR" sz="2000" dirty="0">
                <a:latin typeface="Times New Roman" pitchFamily="18" charset="0"/>
                <a:cs typeface="Times New Roman" pitchFamily="18" charset="0"/>
              </a:rPr>
              <a:t>, un lien vers la page </a:t>
            </a:r>
            <a:r>
              <a:rPr lang="fr-FR" sz="2000" dirty="0" smtClean="0">
                <a:latin typeface="Times New Roman" pitchFamily="18" charset="0"/>
                <a:cs typeface="Times New Roman" pitchFamily="18" charset="0"/>
              </a:rPr>
              <a:t>« login.html » en cas ou le </a:t>
            </a:r>
            <a:r>
              <a:rPr lang="fr-FR" sz="2000" dirty="0">
                <a:latin typeface="Times New Roman" pitchFamily="18" charset="0"/>
                <a:cs typeface="Times New Roman" pitchFamily="18" charset="0"/>
              </a:rPr>
              <a:t>client a déjà un compte</a:t>
            </a:r>
            <a:r>
              <a:rPr lang="fr-FR" sz="2000" dirty="0" smtClean="0">
                <a:latin typeface="Times New Roman" pitchFamily="18" charset="0"/>
                <a:cs typeface="Times New Roman" pitchFamily="18" charset="0"/>
              </a:rPr>
              <a:t>.</a:t>
            </a:r>
            <a:endParaRPr lang="fr-FR"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dev2.PNG"/>
          <p:cNvPicPr>
            <a:picLocks noChangeAspect="1"/>
          </p:cNvPicPr>
          <p:nvPr/>
        </p:nvPicPr>
        <p:blipFill>
          <a:blip r:embed="rId2" cstate="print"/>
          <a:stretch>
            <a:fillRect/>
          </a:stretch>
        </p:blipFill>
        <p:spPr>
          <a:xfrm>
            <a:off x="0" y="857250"/>
            <a:ext cx="9144000" cy="51435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579</Words>
  <Application>Microsoft Office PowerPoint</Application>
  <PresentationFormat>Affichage à l'écran (4:3)</PresentationFormat>
  <Paragraphs>67</Paragraphs>
  <Slides>13</Slides>
  <Notes>1</Notes>
  <HiddenSlides>0</HiddenSlides>
  <MMClips>0</MMClips>
  <ScaleCrop>false</ScaleCrop>
  <HeadingPairs>
    <vt:vector size="4" baseType="variant">
      <vt:variant>
        <vt:lpstr>Thème</vt:lpstr>
      </vt:variant>
      <vt:variant>
        <vt:i4>1</vt:i4>
      </vt:variant>
      <vt:variant>
        <vt:lpstr>Titres des diapositives</vt:lpstr>
      </vt:variant>
      <vt:variant>
        <vt:i4>13</vt:i4>
      </vt:variant>
    </vt:vector>
  </HeadingPairs>
  <TitlesOfParts>
    <vt:vector size="14" baseType="lpstr">
      <vt:lpstr>Thème Office</vt:lpstr>
      <vt:lpstr>Diapositive 1</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big</dc:creator>
  <cp:lastModifiedBy>big</cp:lastModifiedBy>
  <cp:revision>64</cp:revision>
  <dcterms:created xsi:type="dcterms:W3CDTF">2022-07-05T11:42:18Z</dcterms:created>
  <dcterms:modified xsi:type="dcterms:W3CDTF">2022-07-05T16:04:47Z</dcterms:modified>
</cp:coreProperties>
</file>