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69" r:id="rId7"/>
    <p:sldId id="259" r:id="rId8"/>
    <p:sldId id="267" r:id="rId9"/>
    <p:sldId id="272" r:id="rId10"/>
    <p:sldId id="273" r:id="rId11"/>
    <p:sldId id="268" r:id="rId12"/>
    <p:sldId id="260" r:id="rId13"/>
    <p:sldId id="261" r:id="rId14"/>
    <p:sldId id="270" r:id="rId15"/>
    <p:sldId id="262" r:id="rId16"/>
    <p:sldId id="263" r:id="rId17"/>
    <p:sldId id="26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3F2F0-15DA-497C-B605-90259E0A76A4}" v="276" dt="2020-07-19T19:53:43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3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NYC Open Data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Historic Shooting CSV – 2006 – 2019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Borough Map</a:t>
          </a:r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6C053564-D9A1-4DFC-818F-5B73C5AB8F6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Shooting Data 2020</a:t>
          </a:r>
        </a:p>
      </dgm:t>
    </dgm:pt>
    <dgm:pt modelId="{A1AE5A0D-E206-4AF1-B268-4A1EBA53D131}" type="parTrans" cxnId="{3E8B55B3-5EDD-402C-AC96-DEBA4EE82206}">
      <dgm:prSet/>
      <dgm:spPr/>
      <dgm:t>
        <a:bodyPr/>
        <a:lstStyle/>
        <a:p>
          <a:endParaRPr lang="en-US"/>
        </a:p>
      </dgm:t>
    </dgm:pt>
    <dgm:pt modelId="{265704F4-C092-40A8-8D87-965AFBEBAE89}" type="sibTrans" cxnId="{3E8B55B3-5EDD-402C-AC96-DEBA4EE82206}">
      <dgm:prSet/>
      <dgm:spPr/>
      <dgm:t>
        <a:bodyPr/>
        <a:lstStyle/>
        <a:p>
          <a:endParaRPr lang="en-US"/>
        </a:p>
      </dgm:t>
    </dgm:pt>
    <dgm:pt modelId="{5F813D1C-007F-4641-B7D8-C492BDE724F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Methodology Years – per our research</a:t>
          </a:r>
        </a:p>
      </dgm:t>
    </dgm:pt>
    <dgm:pt modelId="{FF65BEB6-BD83-4F5C-B751-1B9F327F51C8}" type="parTrans" cxnId="{546DE6F9-A2B6-4774-BA8E-00D4072E8F3E}">
      <dgm:prSet/>
      <dgm:spPr/>
      <dgm:t>
        <a:bodyPr/>
        <a:lstStyle/>
        <a:p>
          <a:endParaRPr lang="en-US"/>
        </a:p>
      </dgm:t>
    </dgm:pt>
    <dgm:pt modelId="{36DCD40B-06D4-4343-BED3-6BF1118E6CB3}" type="sibTrans" cxnId="{546DE6F9-A2B6-4774-BA8E-00D4072E8F3E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1" custLinFactNeighborX="294" custLinFactNeighborY="-1340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B939E903-611B-49F7-B64A-9AE87DBA9A8C}" type="presOf" srcId="{5F813D1C-007F-4641-B7D8-C492BDE724FD}" destId="{17CA1487-CDD9-4364-92F6-A11DBDAFE16C}" srcOrd="0" destOrd="3" presId="urn:microsoft.com/office/officeart/2005/8/layout/hList1"/>
    <dgm:cxn modelId="{877B3C1A-839E-4419-A916-B4E946768D4D}" srcId="{6857B86A-DEC1-407C-A1BB-5BF9ACCBCA6A}" destId="{B6B39D33-D046-47BE-829F-7DE9C1355A93}" srcOrd="2" destOrd="0" parTransId="{E15A7BCB-F8C9-469E-AAD5-364C09881B8A}" sibTransId="{AC756B1C-E9B8-4AF1-AAAF-F8402FE8B80B}"/>
    <dgm:cxn modelId="{052CD662-FA04-4C38-BDDB-2453E96D014D}" type="presOf" srcId="{B6B39D33-D046-47BE-829F-7DE9C1355A93}" destId="{17CA1487-CDD9-4364-92F6-A11DBDAFE16C}" srcOrd="0" destOrd="2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3E8B55B3-5EDD-402C-AC96-DEBA4EE82206}" srcId="{6857B86A-DEC1-407C-A1BB-5BF9ACCBCA6A}" destId="{6C053564-D9A1-4DFC-818F-5B73C5AB8F60}" srcOrd="1" destOrd="0" parTransId="{A1AE5A0D-E206-4AF1-B268-4A1EBA53D131}" sibTransId="{265704F4-C092-40A8-8D87-965AFBEBAE89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8F7D3D6-01F8-4AB3-82BD-E6DBD5C02FCA}" type="presOf" srcId="{6C053564-D9A1-4DFC-818F-5B73C5AB8F60}" destId="{17CA1487-CDD9-4364-92F6-A11DBDAFE16C}" srcOrd="0" destOrd="1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46DE6F9-A2B6-4774-BA8E-00D4072E8F3E}" srcId="{6857B86A-DEC1-407C-A1BB-5BF9ACCBCA6A}" destId="{5F813D1C-007F-4641-B7D8-C492BDE724FD}" srcOrd="3" destOrd="0" parTransId="{FF65BEB6-BD83-4F5C-B751-1B9F327F51C8}" sibTransId="{36DCD40B-06D4-4343-BED3-6BF1118E6CB3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0" y="10543"/>
          <a:ext cx="3935451" cy="1574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NYC Open Data</a:t>
          </a:r>
        </a:p>
      </dsp:txBody>
      <dsp:txXfrm>
        <a:off x="0" y="10543"/>
        <a:ext cx="3935451" cy="1574180"/>
      </dsp:txXfrm>
    </dsp:sp>
    <dsp:sp modelId="{17CA1487-CDD9-4364-92F6-A11DBDAFE16C}">
      <dsp:nvSpPr>
        <dsp:cNvPr id="0" name=""/>
        <dsp:cNvSpPr/>
      </dsp:nvSpPr>
      <dsp:spPr>
        <a:xfrm>
          <a:off x="0" y="1605818"/>
          <a:ext cx="393545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Historic Shooting CSV – 2006 – 2019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Shooting Data 2020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Borough Map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Methodology Years – per our research</a:t>
          </a:r>
        </a:p>
      </dsp:txBody>
      <dsp:txXfrm>
        <a:off x="0" y="1605818"/>
        <a:ext cx="3935451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ohnjay.jjay.cuny.edu/files/White.pdf" TargetMode="External"/><Relationship Id="rId2" Type="http://schemas.openxmlformats.org/officeDocument/2006/relationships/hyperlink" Target="https://data.cityofnewyork.us/City-Government/Borough-Boundaries/tqmj-j8z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1.nyc.gov/site/nypd/index.page" TargetMode="External"/><Relationship Id="rId5" Type="http://schemas.openxmlformats.org/officeDocument/2006/relationships/hyperlink" Target="https://data.cityofnewyork.us/Public-Safety/NYPD-Shooting-Incident-Data-Year-To-Date-/5ucz-vwe8" TargetMode="External"/><Relationship Id="rId4" Type="http://schemas.openxmlformats.org/officeDocument/2006/relationships/hyperlink" Target="https://data.cityofnewyork.us/Public-Safety/NYPD-Shooting-Incident-Data-Historic-/833y-fsy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NYC Crime 2006-TodaY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Melodie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Vines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Rachael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Songalewski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Alexandra Taft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/>
              <a:t>Do policing strategies help?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6832144-CA18-40B1-B434-F6A44FF5B8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0" y="2394213"/>
            <a:ext cx="4878389" cy="3252259"/>
          </a:xfrm>
          <a:noFill/>
        </p:spPr>
      </p:pic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87F485FE-5B28-4433-B8CC-BA1FAFD997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95273"/>
            <a:ext cx="4875213" cy="3250141"/>
          </a:xfr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815-810E-45B1-8D99-C466470B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2019 change? Is this an outlier or indication of future trends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DE360340-A43B-4E6D-90BE-625C52237D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94216"/>
            <a:ext cx="4878387" cy="29995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53EEE-03D5-4327-A0C2-3951EDAE7B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Significance?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P-Value 2014 vs 2018 = 0.79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Conclusion – not significant. As likely to see this drop in shooting rates due to chance. </a:t>
            </a:r>
          </a:p>
          <a:p>
            <a:pPr lvl="2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P-Value 2018 vs 2019 = 0.61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seem to be evidence to support decrease in shootings as a result of community and neighborhood led policing initiatives, but nothing conclusive. 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policing strategies are in play at one time – unable to clearly assume change over time or specific impacts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only reviewed shooting data and not all crime – some strategies may be more effective for some types of crime. Would like to see overall crime rates and break down specifics for true impact analysis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data for us to evaluate policing methodologies by police precinct or borough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of current events</a:t>
            </a:r>
          </a:p>
        </p:txBody>
      </p:sp>
    </p:spTree>
    <p:extLst>
      <p:ext uri="{BB962C8B-B14F-4D97-AF65-F5344CB8AC3E}">
        <p14:creationId xmlns:p14="http://schemas.microsoft.com/office/powerpoint/2010/main" val="296282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77FD-FCAC-4C02-ACC3-3EEF9657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4970-BAF2-4FE3-B24C-7B5BCE33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Borough Map: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https://data.cityofnewyork.us/City-Government/Borough-Boundaries/tqmj-j8zm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Historic Shooting Data (2006-2019):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https://data.cityofnewyork.us/Public-Safety/NYPD-Shooting-Incident-Data-Historic-/833y-fsy8</a:t>
            </a:r>
            <a:endParaRPr lang="en-US" dirty="0"/>
          </a:p>
          <a:p>
            <a:r>
              <a:rPr lang="en-US" dirty="0"/>
              <a:t>Year to Date Shooting Data (2020):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https://data.cityofnewyork.us/Public-Safety/NYPD-Shooting-Incident-Data-Year-To-Date-/5ucz-vwe8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Research Articles for method years: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http://johnjay.jjay.cuny.edu/files/White.pdf</a:t>
            </a:r>
            <a:endParaRPr lang="en-US" dirty="0"/>
          </a:p>
          <a:p>
            <a:pPr lvl="1"/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https://www1.nyc.gov/site/nypd/index.page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 Hypothesis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Policing methodologies have no impact on shooting rates. 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Alternate Hypothesis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 or intelligence led policing methodologies decrease shooting rates vs other types of methods. 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B72E-96C0-4A8D-9ED2-3A8CC7FD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A1D5-1F81-419E-8394-D00D5CEF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has their policing approach changed over time? Did they combine methodologies during the period evaluated?</a:t>
            </a:r>
          </a:p>
          <a:p>
            <a:r>
              <a:rPr lang="en-US" dirty="0"/>
              <a:t>Where are shootings most prevalent in New York (analyzed by borough or precinct)?</a:t>
            </a:r>
          </a:p>
          <a:p>
            <a:r>
              <a:rPr lang="en-US" dirty="0"/>
              <a:t>What are the demographics of victims? Are there patterns or trends based on victim demographics?</a:t>
            </a:r>
          </a:p>
          <a:p>
            <a:r>
              <a:rPr lang="en-US" dirty="0"/>
              <a:t>What outliers were discovered in the data that had an impact on the crime rate? Are there geographical impacts?</a:t>
            </a:r>
          </a:p>
          <a:p>
            <a:r>
              <a:rPr lang="en-US" dirty="0"/>
              <a:t>How were shooting incidents statistically impacted by implemented strategies? What were those % changes (+/-)?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3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5324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465758"/>
              </p:ext>
            </p:extLst>
          </p:nvPr>
        </p:nvGraphicFramePr>
        <p:xfrm>
          <a:off x="477060" y="1871331"/>
          <a:ext cx="3935451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A36678A-9C6F-4CDB-A1AC-042485300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857" y="2414137"/>
            <a:ext cx="62960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17DA-BE17-4CE8-A0BA-8CE28C8D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Methodology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2379-7CE5-4CDD-9433-D8F024D0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collectively reviewed multiple research studies to get our year groupings of interest. </a:t>
            </a:r>
          </a:p>
          <a:p>
            <a:r>
              <a:rPr lang="en-US" dirty="0"/>
              <a:t>2006- 2010 - NYC was primarily utilizing their </a:t>
            </a:r>
            <a:r>
              <a:rPr lang="en-US" dirty="0" err="1"/>
              <a:t>ComStat</a:t>
            </a:r>
            <a:r>
              <a:rPr lang="en-US" dirty="0"/>
              <a:t> Model - baseline</a:t>
            </a:r>
          </a:p>
          <a:p>
            <a:r>
              <a:rPr lang="en-US" dirty="0"/>
              <a:t>2010 - 2014 – NYC was primarily utilizing their </a:t>
            </a:r>
            <a:r>
              <a:rPr lang="en-US" dirty="0" err="1"/>
              <a:t>ComStat</a:t>
            </a:r>
            <a:r>
              <a:rPr lang="en-US" dirty="0"/>
              <a:t> Model – with introduction of some community programs (Ceasefire,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2015 - 2019 – Introduction of additional community policing initiatives</a:t>
            </a:r>
          </a:p>
        </p:txBody>
      </p:sp>
    </p:spTree>
    <p:extLst>
      <p:ext uri="{BB962C8B-B14F-4D97-AF65-F5344CB8AC3E}">
        <p14:creationId xmlns:p14="http://schemas.microsoft.com/office/powerpoint/2010/main" val="326278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A8F9-9D13-4C68-86DB-E2E5DB4C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CB3D4-EB2C-425E-8C7E-C4EEA6A6F8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Original Data </a:t>
            </a:r>
          </a:p>
          <a:p>
            <a:pPr marL="285750" indent="-285750"/>
            <a:r>
              <a:rPr lang="en-US" dirty="0"/>
              <a:t>Data very clean with very few missing values so limiting cleansing was required</a:t>
            </a:r>
          </a:p>
          <a:p>
            <a:pPr marL="285750" indent="-285750"/>
            <a:r>
              <a:rPr lang="en-US" dirty="0"/>
              <a:t>Missing data on offenders</a:t>
            </a:r>
          </a:p>
          <a:p>
            <a:r>
              <a:rPr lang="en-US" dirty="0"/>
              <a:t>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752E6-5118-455B-9A4A-B132B58D0D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2020 Data</a:t>
            </a:r>
          </a:p>
          <a:p>
            <a:r>
              <a:rPr lang="en-US" dirty="0"/>
              <a:t>To answer additional questions we had about 2019 we populated 2020 with “0” so we could draw some conclusions over the first 6 months.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7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54A6-8866-4AF7-970F-B96E8632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4A5571-5FB4-4409-80E8-455A947B481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48582" y="2961166"/>
            <a:ext cx="3898828" cy="31486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Borough Breakdown – thought this would be more beneficial but not enough ties to methodology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Precincts too granular to benefit overall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Reviewed by year/ month/ time of day – all too granular for ultimate questions</a:t>
            </a:r>
          </a:p>
          <a:p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5C564F-1C25-4B0B-B753-80AE2981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07" y="2395959"/>
            <a:ext cx="6747075" cy="3148635"/>
          </a:xfrm>
          <a:prstGeom prst="rect">
            <a:avLst/>
          </a:prstGeom>
        </p:spPr>
      </p:pic>
      <p:pic>
        <p:nvPicPr>
          <p:cNvPr id="11" name="Picture 10" descr="A close up of a card&#10;&#10;Description automatically generated">
            <a:extLst>
              <a:ext uri="{FF2B5EF4-FFF2-40B4-BE49-F238E27FC236}">
                <a16:creationId xmlns:a16="http://schemas.microsoft.com/office/drawing/2014/main" id="{034AC155-C193-47C0-A411-BAAF34D4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82" y="110559"/>
            <a:ext cx="2784441" cy="27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0DBB-74CC-4D25-B8EC-9EFA3488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Most Dangerous Borough</a:t>
            </a:r>
          </a:p>
        </p:txBody>
      </p:sp>
      <p:pic>
        <p:nvPicPr>
          <p:cNvPr id="6" name="Content Placeholder 5" descr="Yearly Shootings per Borough">
            <a:extLst>
              <a:ext uri="{FF2B5EF4-FFF2-40B4-BE49-F238E27FC236}">
                <a16:creationId xmlns:a16="http://schemas.microsoft.com/office/drawing/2014/main" id="{A6888274-8257-424A-ACF1-4394D9F82E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2702" y="2280969"/>
            <a:ext cx="5837947" cy="2729239"/>
          </a:xfrm>
          <a:noFill/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6B2ECEE-1F40-41DC-A9A5-03285BA57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6659" y="1899451"/>
            <a:ext cx="4878387" cy="349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Victims Demographic Details</a:t>
            </a:r>
          </a:p>
        </p:txBody>
      </p:sp>
      <p:pic>
        <p:nvPicPr>
          <p:cNvPr id="6" name="Content Placeholder 5" descr="Yearly shootings per age group">
            <a:extLst>
              <a:ext uri="{FF2B5EF4-FFF2-40B4-BE49-F238E27FC236}">
                <a16:creationId xmlns:a16="http://schemas.microsoft.com/office/drawing/2014/main" id="{348EE981-0EF1-4644-BDA2-DE5799D6F3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248" y="1898593"/>
            <a:ext cx="4467225" cy="2179921"/>
          </a:xfrm>
        </p:spPr>
      </p:pic>
      <p:pic>
        <p:nvPicPr>
          <p:cNvPr id="10" name="Picture 9" descr="Shootings per Victim Gender">
            <a:extLst>
              <a:ext uri="{FF2B5EF4-FFF2-40B4-BE49-F238E27FC236}">
                <a16:creationId xmlns:a16="http://schemas.microsoft.com/office/drawing/2014/main" id="{10F43B47-696A-4A9E-881F-F022E2D1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0" y="4215328"/>
            <a:ext cx="5487650" cy="2286521"/>
          </a:xfrm>
          <a:prstGeom prst="rect">
            <a:avLst/>
          </a:prstGeom>
        </p:spPr>
      </p:pic>
      <p:pic>
        <p:nvPicPr>
          <p:cNvPr id="12" name="Picture 11" descr="Shootings per Victims race">
            <a:extLst>
              <a:ext uri="{FF2B5EF4-FFF2-40B4-BE49-F238E27FC236}">
                <a16:creationId xmlns:a16="http://schemas.microsoft.com/office/drawing/2014/main" id="{626372E2-F5AE-4F58-8E32-3A72DC09A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40" y="1913463"/>
            <a:ext cx="5196122" cy="21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5BAEB467676479AC3E859EA1A466C" ma:contentTypeVersion="15" ma:contentTypeDescription="Create a new document." ma:contentTypeScope="" ma:versionID="738782ba93dc25d2b85211ba716e3fb5">
  <xsd:schema xmlns:xsd="http://www.w3.org/2001/XMLSchema" xmlns:xs="http://www.w3.org/2001/XMLSchema" xmlns:p="http://schemas.microsoft.com/office/2006/metadata/properties" xmlns:ns3="64e2fe0e-b5e6-42c9-8ae2-dd72a9222937" xmlns:ns4="4fa49e44-086d-46a7-bd81-adcba77b5708" targetNamespace="http://schemas.microsoft.com/office/2006/metadata/properties" ma:root="true" ma:fieldsID="86a985a6003c0cf24bbb95381b9342bf" ns3:_="" ns4:_="">
    <xsd:import namespace="64e2fe0e-b5e6-42c9-8ae2-dd72a9222937"/>
    <xsd:import namespace="4fa49e44-086d-46a7-bd81-adcba77b570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2fe0e-b5e6-42c9-8ae2-dd72a92229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49e44-086d-46a7-bd81-adcba77b5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fa49e44-086d-46a7-bd81-adcba77b570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77C27D-9081-4277-84C8-E3D30B228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e2fe0e-b5e6-42c9-8ae2-dd72a9222937"/>
    <ds:schemaRef ds:uri="4fa49e44-086d-46a7-bd81-adcba77b57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64e2fe0e-b5e6-42c9-8ae2-dd72a9222937"/>
    <ds:schemaRef ds:uri="4fa49e44-086d-46a7-bd81-adcba77b5708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NYC Crime 2006-TodaY</vt:lpstr>
      <vt:lpstr>Hypothesis</vt:lpstr>
      <vt:lpstr>Questions</vt:lpstr>
      <vt:lpstr>Data Sets</vt:lpstr>
      <vt:lpstr>Specific Methodology Targets</vt:lpstr>
      <vt:lpstr>Data Cleansing</vt:lpstr>
      <vt:lpstr>Data Exploration</vt:lpstr>
      <vt:lpstr>Most Dangerous Borough</vt:lpstr>
      <vt:lpstr>Victims Demographic Details</vt:lpstr>
      <vt:lpstr>Do policing strategies help?</vt:lpstr>
      <vt:lpstr>2019 change? Is this an outlier or indication of future trends </vt:lpstr>
      <vt:lpstr>Significance? </vt:lpstr>
      <vt:lpstr>Conclusion</vt:lpstr>
      <vt:lpstr>Post Mortem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2020-07-19T17:31:38Z</dcterms:created>
  <dcterms:modified xsi:type="dcterms:W3CDTF">2020-07-19T20:00:13Z</dcterms:modified>
</cp:coreProperties>
</file>