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22"/>
  </p:notesMasterIdLst>
  <p:handoutMasterIdLst>
    <p:handoutMasterId r:id="rId23"/>
  </p:handoutMasterIdLst>
  <p:sldIdLst>
    <p:sldId id="256" r:id="rId5"/>
    <p:sldId id="275" r:id="rId6"/>
    <p:sldId id="258" r:id="rId7"/>
    <p:sldId id="269" r:id="rId8"/>
    <p:sldId id="267" r:id="rId9"/>
    <p:sldId id="259" r:id="rId10"/>
    <p:sldId id="272" r:id="rId11"/>
    <p:sldId id="273" r:id="rId12"/>
    <p:sldId id="268" r:id="rId13"/>
    <p:sldId id="260" r:id="rId14"/>
    <p:sldId id="261" r:id="rId15"/>
    <p:sldId id="270" r:id="rId16"/>
    <p:sldId id="262" r:id="rId17"/>
    <p:sldId id="263" r:id="rId18"/>
    <p:sldId id="264" r:id="rId19"/>
    <p:sldId id="266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B3F2F0-15DA-497C-B605-90259E0A76A4}" v="312" dt="2020-07-21T23:47:14.2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9FC193-7A05-4631-B681-B56EAB543D3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57B86A-DEC1-407C-A1BB-5BF9ACCBCA6A}">
      <dgm:prSet phldrT="[Text]" custT="1"/>
      <dgm:spPr>
        <a:noFill/>
      </dgm:spPr>
      <dgm:t>
        <a:bodyPr/>
        <a:lstStyle/>
        <a:p>
          <a:pPr algn="l"/>
          <a:r>
            <a:rPr lang="en-US" sz="30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NYC Open Data</a:t>
          </a:r>
        </a:p>
      </dgm:t>
    </dgm:pt>
    <dgm:pt modelId="{8CA7BF9B-8199-4683-AD57-CB0086659013}" type="parTrans" cxnId="{B12F0503-977A-4B5D-8CB7-420B041FF863}">
      <dgm:prSet/>
      <dgm:spPr/>
      <dgm:t>
        <a:bodyPr/>
        <a:lstStyle/>
        <a:p>
          <a:endParaRPr lang="en-US"/>
        </a:p>
      </dgm:t>
    </dgm:pt>
    <dgm:pt modelId="{F087F24E-A7D7-4DCE-B2A7-9B941289621A}" type="sibTrans" cxnId="{B12F0503-977A-4B5D-8CB7-420B041FF863}">
      <dgm:prSet/>
      <dgm:spPr/>
      <dgm:t>
        <a:bodyPr/>
        <a:lstStyle/>
        <a:p>
          <a:endParaRPr lang="en-US"/>
        </a:p>
      </dgm:t>
    </dgm:pt>
    <dgm:pt modelId="{4C8BFA56-3F75-4CAD-90A3-2F214D699322}">
      <dgm:prSet phldrT="[Text]" custT="1"/>
      <dgm:spPr>
        <a:noFill/>
      </dgm:spPr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sz="25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Historic Shooting CSV – 2006 – 2019</a:t>
          </a:r>
        </a:p>
      </dgm:t>
    </dgm:pt>
    <dgm:pt modelId="{9A6E3B20-A734-4412-84CF-0134D93D4B28}" type="parTrans" cxnId="{4CD5FCDD-1F8A-43A3-BD77-CBE3B3864C41}">
      <dgm:prSet/>
      <dgm:spPr/>
      <dgm:t>
        <a:bodyPr/>
        <a:lstStyle/>
        <a:p>
          <a:endParaRPr lang="en-US"/>
        </a:p>
      </dgm:t>
    </dgm:pt>
    <dgm:pt modelId="{7B50916F-B8BA-427F-B9F0-A301E54D7FB3}" type="sibTrans" cxnId="{4CD5FCDD-1F8A-43A3-BD77-CBE3B3864C41}">
      <dgm:prSet/>
      <dgm:spPr/>
      <dgm:t>
        <a:bodyPr/>
        <a:lstStyle/>
        <a:p>
          <a:endParaRPr lang="en-US"/>
        </a:p>
      </dgm:t>
    </dgm:pt>
    <dgm:pt modelId="{B6B39D33-D046-47BE-829F-7DE9C1355A93}">
      <dgm:prSet phldrT="[Text]" custT="1"/>
      <dgm:spPr>
        <a:noFill/>
      </dgm:spPr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sz="25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Borough Map</a:t>
          </a:r>
        </a:p>
      </dgm:t>
    </dgm:pt>
    <dgm:pt modelId="{AC756B1C-E9B8-4AF1-AAAF-F8402FE8B80B}" type="sibTrans" cxnId="{877B3C1A-839E-4419-A916-B4E946768D4D}">
      <dgm:prSet/>
      <dgm:spPr/>
      <dgm:t>
        <a:bodyPr/>
        <a:lstStyle/>
        <a:p>
          <a:endParaRPr lang="en-US"/>
        </a:p>
      </dgm:t>
    </dgm:pt>
    <dgm:pt modelId="{E15A7BCB-F8C9-469E-AAD5-364C09881B8A}" type="parTrans" cxnId="{877B3C1A-839E-4419-A916-B4E946768D4D}">
      <dgm:prSet/>
      <dgm:spPr/>
      <dgm:t>
        <a:bodyPr/>
        <a:lstStyle/>
        <a:p>
          <a:endParaRPr lang="en-US"/>
        </a:p>
      </dgm:t>
    </dgm:pt>
    <dgm:pt modelId="{6C053564-D9A1-4DFC-818F-5B73C5AB8F60}">
      <dgm:prSet phldrT="[Text]" custT="1"/>
      <dgm:spPr>
        <a:noFill/>
      </dgm:spPr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sz="25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Shooting Data 2020 (January – June)</a:t>
          </a:r>
        </a:p>
      </dgm:t>
    </dgm:pt>
    <dgm:pt modelId="{A1AE5A0D-E206-4AF1-B268-4A1EBA53D131}" type="parTrans" cxnId="{3E8B55B3-5EDD-402C-AC96-DEBA4EE82206}">
      <dgm:prSet/>
      <dgm:spPr/>
      <dgm:t>
        <a:bodyPr/>
        <a:lstStyle/>
        <a:p>
          <a:endParaRPr lang="en-US"/>
        </a:p>
      </dgm:t>
    </dgm:pt>
    <dgm:pt modelId="{265704F4-C092-40A8-8D87-965AFBEBAE89}" type="sibTrans" cxnId="{3E8B55B3-5EDD-402C-AC96-DEBA4EE82206}">
      <dgm:prSet/>
      <dgm:spPr/>
      <dgm:t>
        <a:bodyPr/>
        <a:lstStyle/>
        <a:p>
          <a:endParaRPr lang="en-US"/>
        </a:p>
      </dgm:t>
    </dgm:pt>
    <dgm:pt modelId="{5F813D1C-007F-4641-B7D8-C492BDE724FD}">
      <dgm:prSet phldrT="[Text]" custT="1"/>
      <dgm:spPr>
        <a:noFill/>
      </dgm:spPr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sz="25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Methodology Years – per our research</a:t>
          </a:r>
        </a:p>
      </dgm:t>
    </dgm:pt>
    <dgm:pt modelId="{FF65BEB6-BD83-4F5C-B751-1B9F327F51C8}" type="parTrans" cxnId="{546DE6F9-A2B6-4774-BA8E-00D4072E8F3E}">
      <dgm:prSet/>
      <dgm:spPr/>
      <dgm:t>
        <a:bodyPr/>
        <a:lstStyle/>
        <a:p>
          <a:endParaRPr lang="en-US"/>
        </a:p>
      </dgm:t>
    </dgm:pt>
    <dgm:pt modelId="{36DCD40B-06D4-4343-BED3-6BF1118E6CB3}" type="sibTrans" cxnId="{546DE6F9-A2B6-4774-BA8E-00D4072E8F3E}">
      <dgm:prSet/>
      <dgm:spPr/>
      <dgm:t>
        <a:bodyPr/>
        <a:lstStyle/>
        <a:p>
          <a:endParaRPr lang="en-US"/>
        </a:p>
      </dgm:t>
    </dgm:pt>
    <dgm:pt modelId="{DE3F77CF-6A8C-4783-A2CE-00E88C4199CB}" type="pres">
      <dgm:prSet presAssocID="{CF9FC193-7A05-4631-B681-B56EAB543D38}" presName="Name0" presStyleCnt="0">
        <dgm:presLayoutVars>
          <dgm:dir/>
          <dgm:animLvl val="lvl"/>
          <dgm:resizeHandles val="exact"/>
        </dgm:presLayoutVars>
      </dgm:prSet>
      <dgm:spPr/>
    </dgm:pt>
    <dgm:pt modelId="{4E69B62D-7E76-4E06-9330-583771E53BDE}" type="pres">
      <dgm:prSet presAssocID="{6857B86A-DEC1-407C-A1BB-5BF9ACCBCA6A}" presName="composite" presStyleCnt="0"/>
      <dgm:spPr/>
    </dgm:pt>
    <dgm:pt modelId="{F0C1B2C7-0B23-4FE8-AB0F-5877B88532DB}" type="pres">
      <dgm:prSet presAssocID="{6857B86A-DEC1-407C-A1BB-5BF9ACCBCA6A}" presName="parTx" presStyleLbl="alignNode1" presStyleIdx="0" presStyleCnt="1" custLinFactNeighborX="294" custLinFactNeighborY="-1340">
        <dgm:presLayoutVars>
          <dgm:chMax val="0"/>
          <dgm:chPref val="0"/>
          <dgm:bulletEnabled val="1"/>
        </dgm:presLayoutVars>
      </dgm:prSet>
      <dgm:spPr/>
    </dgm:pt>
    <dgm:pt modelId="{17CA1487-CDD9-4364-92F6-A11DBDAFE16C}" type="pres">
      <dgm:prSet presAssocID="{6857B86A-DEC1-407C-A1BB-5BF9ACCBCA6A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B12F0503-977A-4B5D-8CB7-420B041FF863}" srcId="{CF9FC193-7A05-4631-B681-B56EAB543D38}" destId="{6857B86A-DEC1-407C-A1BB-5BF9ACCBCA6A}" srcOrd="0" destOrd="0" parTransId="{8CA7BF9B-8199-4683-AD57-CB0086659013}" sibTransId="{F087F24E-A7D7-4DCE-B2A7-9B941289621A}"/>
    <dgm:cxn modelId="{B939E903-611B-49F7-B64A-9AE87DBA9A8C}" type="presOf" srcId="{5F813D1C-007F-4641-B7D8-C492BDE724FD}" destId="{17CA1487-CDD9-4364-92F6-A11DBDAFE16C}" srcOrd="0" destOrd="3" presId="urn:microsoft.com/office/officeart/2005/8/layout/hList1"/>
    <dgm:cxn modelId="{877B3C1A-839E-4419-A916-B4E946768D4D}" srcId="{6857B86A-DEC1-407C-A1BB-5BF9ACCBCA6A}" destId="{B6B39D33-D046-47BE-829F-7DE9C1355A93}" srcOrd="2" destOrd="0" parTransId="{E15A7BCB-F8C9-469E-AAD5-364C09881B8A}" sibTransId="{AC756B1C-E9B8-4AF1-AAAF-F8402FE8B80B}"/>
    <dgm:cxn modelId="{052CD662-FA04-4C38-BDDB-2453E96D014D}" type="presOf" srcId="{B6B39D33-D046-47BE-829F-7DE9C1355A93}" destId="{17CA1487-CDD9-4364-92F6-A11DBDAFE16C}" srcOrd="0" destOrd="2" presId="urn:microsoft.com/office/officeart/2005/8/layout/hList1"/>
    <dgm:cxn modelId="{AAECF784-8F1D-4908-B93D-837F49AB8751}" type="presOf" srcId="{CF9FC193-7A05-4631-B681-B56EAB543D38}" destId="{DE3F77CF-6A8C-4783-A2CE-00E88C4199CB}" srcOrd="0" destOrd="0" presId="urn:microsoft.com/office/officeart/2005/8/layout/hList1"/>
    <dgm:cxn modelId="{4BF1EEA1-6E89-4F91-BAE8-11038685C515}" type="presOf" srcId="{4C8BFA56-3F75-4CAD-90A3-2F214D699322}" destId="{17CA1487-CDD9-4364-92F6-A11DBDAFE16C}" srcOrd="0" destOrd="0" presId="urn:microsoft.com/office/officeart/2005/8/layout/hList1"/>
    <dgm:cxn modelId="{3E8B55B3-5EDD-402C-AC96-DEBA4EE82206}" srcId="{6857B86A-DEC1-407C-A1BB-5BF9ACCBCA6A}" destId="{6C053564-D9A1-4DFC-818F-5B73C5AB8F60}" srcOrd="1" destOrd="0" parTransId="{A1AE5A0D-E206-4AF1-B268-4A1EBA53D131}" sibTransId="{265704F4-C092-40A8-8D87-965AFBEBAE89}"/>
    <dgm:cxn modelId="{5F12E8B9-000C-441B-B9E7-99ED7A20363B}" type="presOf" srcId="{6857B86A-DEC1-407C-A1BB-5BF9ACCBCA6A}" destId="{F0C1B2C7-0B23-4FE8-AB0F-5877B88532DB}" srcOrd="0" destOrd="0" presId="urn:microsoft.com/office/officeart/2005/8/layout/hList1"/>
    <dgm:cxn modelId="{08F7D3D6-01F8-4AB3-82BD-E6DBD5C02FCA}" type="presOf" srcId="{6C053564-D9A1-4DFC-818F-5B73C5AB8F60}" destId="{17CA1487-CDD9-4364-92F6-A11DBDAFE16C}" srcOrd="0" destOrd="1" presId="urn:microsoft.com/office/officeart/2005/8/layout/hList1"/>
    <dgm:cxn modelId="{4CD5FCDD-1F8A-43A3-BD77-CBE3B3864C41}" srcId="{6857B86A-DEC1-407C-A1BB-5BF9ACCBCA6A}" destId="{4C8BFA56-3F75-4CAD-90A3-2F214D699322}" srcOrd="0" destOrd="0" parTransId="{9A6E3B20-A734-4412-84CF-0134D93D4B28}" sibTransId="{7B50916F-B8BA-427F-B9F0-A301E54D7FB3}"/>
    <dgm:cxn modelId="{546DE6F9-A2B6-4774-BA8E-00D4072E8F3E}" srcId="{6857B86A-DEC1-407C-A1BB-5BF9ACCBCA6A}" destId="{5F813D1C-007F-4641-B7D8-C492BDE724FD}" srcOrd="3" destOrd="0" parTransId="{FF65BEB6-BD83-4F5C-B751-1B9F327F51C8}" sibTransId="{36DCD40B-06D4-4343-BED3-6BF1118E6CB3}"/>
    <dgm:cxn modelId="{1F4D79B9-0A03-4486-BB92-D4BA991ED70D}" type="presParOf" srcId="{DE3F77CF-6A8C-4783-A2CE-00E88C4199CB}" destId="{4E69B62D-7E76-4E06-9330-583771E53BDE}" srcOrd="0" destOrd="0" presId="urn:microsoft.com/office/officeart/2005/8/layout/hList1"/>
    <dgm:cxn modelId="{EFFE150E-7CB3-4A38-AC57-820444F8E7BA}" type="presParOf" srcId="{4E69B62D-7E76-4E06-9330-583771E53BDE}" destId="{F0C1B2C7-0B23-4FE8-AB0F-5877B88532DB}" srcOrd="0" destOrd="0" presId="urn:microsoft.com/office/officeart/2005/8/layout/hList1"/>
    <dgm:cxn modelId="{332F5817-5A55-4FC1-BA35-DBB23A0AD13C}" type="presParOf" srcId="{4E69B62D-7E76-4E06-9330-583771E53BDE}" destId="{17CA1487-CDD9-4364-92F6-A11DBDAFE16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1B2C7-0B23-4FE8-AB0F-5877B88532DB}">
      <dsp:nvSpPr>
        <dsp:cNvPr id="0" name=""/>
        <dsp:cNvSpPr/>
      </dsp:nvSpPr>
      <dsp:spPr>
        <a:xfrm>
          <a:off x="0" y="0"/>
          <a:ext cx="8082022" cy="1555200"/>
        </a:xfrm>
        <a:prstGeom prst="rect">
          <a:avLst/>
        </a:prstGeom>
        <a:noFill/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NYC Open Data</a:t>
          </a:r>
        </a:p>
      </dsp:txBody>
      <dsp:txXfrm>
        <a:off x="0" y="0"/>
        <a:ext cx="8082022" cy="1555200"/>
      </dsp:txXfrm>
    </dsp:sp>
    <dsp:sp modelId="{17CA1487-CDD9-4364-92F6-A11DBDAFE16C}">
      <dsp:nvSpPr>
        <dsp:cNvPr id="0" name=""/>
        <dsp:cNvSpPr/>
      </dsp:nvSpPr>
      <dsp:spPr>
        <a:xfrm>
          <a:off x="0" y="1563999"/>
          <a:ext cx="8082022" cy="2371680"/>
        </a:xfrm>
        <a:prstGeom prst="rect">
          <a:avLst/>
        </a:prstGeom>
        <a:noFill/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5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Historic Shooting CSV – 2006 – 2019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5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Shooting Data 2020 (January – June)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5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Borough Map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5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Methodology Years – per our research</a:t>
          </a:r>
        </a:p>
      </dsp:txBody>
      <dsp:txXfrm>
        <a:off x="0" y="1563999"/>
        <a:ext cx="8082022" cy="2371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7/21/2020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7/21/2020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johnjay.jjay.cuny.edu/files/White.pdf" TargetMode="External"/><Relationship Id="rId2" Type="http://schemas.openxmlformats.org/officeDocument/2006/relationships/hyperlink" Target="https://data.cityofnewyork.us/City-Government/Borough-Boundaries/tqmj-j8z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1.nyc.gov/site/nypd/index.page" TargetMode="External"/><Relationship Id="rId5" Type="http://schemas.openxmlformats.org/officeDocument/2006/relationships/hyperlink" Target="https://data.cityofnewyork.us/Public-Safety/NYPD-Shooting-Incident-Data-Year-To-Date-/5ucz-vwe8" TargetMode="External"/><Relationship Id="rId4" Type="http://schemas.openxmlformats.org/officeDocument/2006/relationships/hyperlink" Target="https://data.cityofnewyork.us/Public-Safety/NYPD-Shooting-Incident-Data-Historic-/833y-fsy8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haoticsoulzzz.wordpress.com/2012/02/27/fall-in-and-out-of-love/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NYC Crime 2006-TodaY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Melodie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Vines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Rachael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Songalewski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Alexandra Taft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Victims Demographic Details</a:t>
            </a:r>
          </a:p>
        </p:txBody>
      </p:sp>
      <p:pic>
        <p:nvPicPr>
          <p:cNvPr id="6" name="Content Placeholder 5" descr="Yearly shootings per age group">
            <a:extLst>
              <a:ext uri="{FF2B5EF4-FFF2-40B4-BE49-F238E27FC236}">
                <a16:creationId xmlns:a16="http://schemas.microsoft.com/office/drawing/2014/main" id="{348EE981-0EF1-4644-BDA2-DE5799D6F3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5248" y="1898593"/>
            <a:ext cx="4467225" cy="2179921"/>
          </a:xfrm>
        </p:spPr>
      </p:pic>
      <p:pic>
        <p:nvPicPr>
          <p:cNvPr id="10" name="Picture 9" descr="Shootings per Victim Gender">
            <a:extLst>
              <a:ext uri="{FF2B5EF4-FFF2-40B4-BE49-F238E27FC236}">
                <a16:creationId xmlns:a16="http://schemas.microsoft.com/office/drawing/2014/main" id="{10F43B47-696A-4A9E-881F-F022E2D12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8480" y="4215328"/>
            <a:ext cx="5487650" cy="2286521"/>
          </a:xfrm>
          <a:prstGeom prst="rect">
            <a:avLst/>
          </a:prstGeom>
        </p:spPr>
      </p:pic>
      <p:pic>
        <p:nvPicPr>
          <p:cNvPr id="12" name="Picture 11" descr="Shootings per Victims race">
            <a:extLst>
              <a:ext uri="{FF2B5EF4-FFF2-40B4-BE49-F238E27FC236}">
                <a16:creationId xmlns:a16="http://schemas.microsoft.com/office/drawing/2014/main" id="{626372E2-F5AE-4F58-8E32-3A72DC09A0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2240" y="1913463"/>
            <a:ext cx="5196122" cy="216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anchor="ctr">
            <a:normAutofit/>
          </a:bodyPr>
          <a:lstStyle/>
          <a:p>
            <a:r>
              <a:rPr lang="en-US"/>
              <a:t>Do policing strategies help?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96832144-CA18-40B1-B434-F6A44FF5B82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1120" y="2080687"/>
            <a:ext cx="5348680" cy="3565786"/>
          </a:xfrm>
          <a:noFill/>
        </p:spPr>
      </p:pic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87F485FE-5B28-4433-B8CC-BA1FAFD997D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079629"/>
            <a:ext cx="5348681" cy="3565786"/>
          </a:xfrm>
        </p:spPr>
      </p:pic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31815-810E-45B1-8D99-C466470B7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2019 change? Is this an outlier or indication of future trends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dirty="0"/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DE360340-A43B-4E6D-90BE-625C52237DB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720" y="1835092"/>
            <a:ext cx="5811596" cy="3573393"/>
          </a:xfrm>
        </p:spPr>
      </p:pic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9EE84E79-C037-41B6-86E5-DB4FE177D2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05206" y="1820411"/>
            <a:ext cx="4817948" cy="358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5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Significance?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P-Value 2014 vs 2018 = 0.79</a:t>
            </a:r>
          </a:p>
          <a:p>
            <a:pPr lvl="2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Conclusion – not significant. As likely to see this drop in shooting rates due to chance. </a:t>
            </a:r>
          </a:p>
          <a:p>
            <a:pPr lvl="2"/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P-Value 2018 vs 2019 = 0.61</a:t>
            </a:r>
          </a:p>
          <a:p>
            <a:pPr lvl="2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 – not significant. Trending the wrong direction but not able to draw a correlation better than random chance.</a:t>
            </a:r>
          </a:p>
          <a:p>
            <a:pPr lvl="1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lv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While there does seem to be evidence indicating community and neighborhood led policing initiatives lead to a decrease in shootings, we were unable to draw conclusive evidence to support our alternate hypothesis.</a:t>
            </a:r>
          </a:p>
        </p:txBody>
      </p:sp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Many policing strategies are in play at one time – unable to clearly assume change over time or specific impacts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only reviewed shooting data and not all crime – some strategies may be more effective for some types of crime. Would like to see overall crime rates and break down specifics for true impact analysis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 data for us to evaluate policing methodologies by police precinct or borough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Impact of current events</a:t>
            </a:r>
          </a:p>
        </p:txBody>
      </p:sp>
    </p:spTree>
    <p:extLst>
      <p:ext uri="{BB962C8B-B14F-4D97-AF65-F5344CB8AC3E}">
        <p14:creationId xmlns:p14="http://schemas.microsoft.com/office/powerpoint/2010/main" val="2962823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877FD-FCAC-4C02-ACC3-3EEF96578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04970-BAF2-4FE3-B24C-7B5BCE333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Borough Map: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https://data.cityofnewyork.us/City-Government/Borough-Boundaries/tqmj-j8zm</a:t>
            </a:r>
            <a:endParaRPr lang="en-US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dirty="0"/>
              <a:t>Historic Shooting Data (2006-2019): </a:t>
            </a:r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https://data.cityofnewyork.us/Public-Safety/NYPD-Shooting-Incident-Data-Historic-/833y-fsy8</a:t>
            </a:r>
            <a:endParaRPr lang="en-US" dirty="0"/>
          </a:p>
          <a:p>
            <a:r>
              <a:rPr lang="en-US" dirty="0"/>
              <a:t>Year to Date Shooting Data (2020): </a:t>
            </a:r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https://data.cityofnewyork.us/Public-Safety/NYPD-Shooting-Incident-Data-Year-To-Date-/5ucz-vwe8</a:t>
            </a:r>
            <a:endParaRPr lang="en-US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dirty="0"/>
              <a:t>Research Articles for method years:</a:t>
            </a:r>
            <a:endParaRPr lang="en-US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/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http://johnjay.jjay.cuny.edu/files/White.pdf</a:t>
            </a:r>
            <a:endParaRPr lang="en-US" dirty="0"/>
          </a:p>
          <a:p>
            <a:pPr lvl="1"/>
            <a:r>
              <a:rPr lang="en-US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https://www1.nyc.gov/site/nypd/index.page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499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1A79E-5233-47E1-9CDF-1168A37FE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anchor="ctr">
            <a:normAutofit/>
          </a:bodyPr>
          <a:lstStyle/>
          <a:p>
            <a:r>
              <a:rPr lang="en-US" dirty="0"/>
              <a:t>Questions?  </a:t>
            </a:r>
          </a:p>
        </p:txBody>
      </p:sp>
      <p:pic>
        <p:nvPicPr>
          <p:cNvPr id="5" name="Picture 4" descr="A close up of a boy&#10;&#10;Description automatically generated">
            <a:extLst>
              <a:ext uri="{FF2B5EF4-FFF2-40B4-BE49-F238E27FC236}">
                <a16:creationId xmlns:a16="http://schemas.microsoft.com/office/drawing/2014/main" id="{FC4F9C1B-C077-4DD3-98BB-4D763098F7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32242" r="1" b="37993"/>
          <a:stretch/>
        </p:blipFill>
        <p:spPr>
          <a:xfrm>
            <a:off x="1141412" y="1922317"/>
            <a:ext cx="9905999" cy="3541714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D041B2-B618-417C-A7ED-6E4A0392ED0A}"/>
              </a:ext>
            </a:extLst>
          </p:cNvPr>
          <p:cNvSpPr txBox="1"/>
          <p:nvPr/>
        </p:nvSpPr>
        <p:spPr>
          <a:xfrm>
            <a:off x="8927921" y="5591146"/>
            <a:ext cx="2119490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chaoticsoulzzz.wordpress.com/2012/02/27/fall-in-and-out-of-love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077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6DEFA-585D-4152-A085-B7C97E57E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and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BA727-1156-4B91-A78E-05650F897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Crime Data? </a:t>
            </a:r>
          </a:p>
          <a:p>
            <a:r>
              <a:rPr lang="en-US" dirty="0"/>
              <a:t>Why NYC? </a:t>
            </a:r>
          </a:p>
          <a:p>
            <a:r>
              <a:rPr lang="en-US" dirty="0"/>
              <a:t>NYPD Methodologies</a:t>
            </a:r>
          </a:p>
          <a:p>
            <a:r>
              <a:rPr lang="en-US" dirty="0"/>
              <a:t>Current events and shooting data</a:t>
            </a:r>
          </a:p>
        </p:txBody>
      </p:sp>
    </p:spTree>
    <p:extLst>
      <p:ext uri="{BB962C8B-B14F-4D97-AF65-F5344CB8AC3E}">
        <p14:creationId xmlns:p14="http://schemas.microsoft.com/office/powerpoint/2010/main" val="1863819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Null Hypothesis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Policing methodologies have no impact on shooting rates. </a:t>
            </a:r>
          </a:p>
          <a:p>
            <a:pPr marL="0" indent="0">
              <a:buNone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Alternate Hypothesis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Community or intelligence led policing methodologies decrease shooting rates vs other types of methods. </a:t>
            </a: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EB72E-96C0-4A8D-9ED2-3A8CC7FD9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2A1D5-1F81-419E-8394-D00D5CEF9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How has their policing approach changed over time? Did they combine methodologies during the period evaluated?</a:t>
            </a:r>
          </a:p>
          <a:p>
            <a:r>
              <a:rPr lang="en-US" dirty="0"/>
              <a:t>Where are shootings most prevalent in New York (analyzed by borough or precinct)?</a:t>
            </a:r>
          </a:p>
          <a:p>
            <a:r>
              <a:rPr lang="en-US" dirty="0"/>
              <a:t>What are the demographics of victims? Are there patterns or trends based on victim demographics?</a:t>
            </a:r>
          </a:p>
          <a:p>
            <a:r>
              <a:rPr lang="en-US" dirty="0"/>
              <a:t>What outliers were discovered in the data that had an impact on the crime rate? Are there geographical impacts?</a:t>
            </a:r>
          </a:p>
          <a:p>
            <a:r>
              <a:rPr lang="en-US" dirty="0"/>
              <a:t>How were shooting incidents statistically impacted by implemented strategies? What were those % changes (+/-)? 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733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317DA-BE17-4CE8-A0BA-8CE28C8DF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Methodology Targets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D2379-7CE5-4CDD-9433-D8F024D06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We collectively reviewed multiple research studies to get our year groupings of interest:</a:t>
            </a:r>
          </a:p>
          <a:p>
            <a:r>
              <a:rPr lang="en-US" b="1" dirty="0"/>
              <a:t>2006 - 2010 </a:t>
            </a:r>
            <a:r>
              <a:rPr lang="en-US" dirty="0"/>
              <a:t>- NYC was primarily utilizing their </a:t>
            </a:r>
            <a:r>
              <a:rPr lang="en-US" dirty="0" err="1"/>
              <a:t>ComStat</a:t>
            </a:r>
            <a:r>
              <a:rPr lang="en-US" dirty="0"/>
              <a:t> Model - baseline</a:t>
            </a:r>
          </a:p>
          <a:p>
            <a:r>
              <a:rPr lang="en-US" b="1" dirty="0"/>
              <a:t>2010 - 2014 </a:t>
            </a:r>
            <a:r>
              <a:rPr lang="en-US" dirty="0"/>
              <a:t>– NYC was primarily utilizing their </a:t>
            </a:r>
            <a:r>
              <a:rPr lang="en-US" dirty="0" err="1"/>
              <a:t>ComStat</a:t>
            </a:r>
            <a:r>
              <a:rPr lang="en-US" dirty="0"/>
              <a:t> Model – with introduction of some community programs (Ceasefire,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b="1" dirty="0"/>
              <a:t>2015 - 2019 </a:t>
            </a:r>
            <a:r>
              <a:rPr lang="en-US" dirty="0"/>
              <a:t>– Introduction of additional community policing initiatives</a:t>
            </a:r>
          </a:p>
        </p:txBody>
      </p:sp>
    </p:spTree>
    <p:extLst>
      <p:ext uri="{BB962C8B-B14F-4D97-AF65-F5344CB8AC3E}">
        <p14:creationId xmlns:p14="http://schemas.microsoft.com/office/powerpoint/2010/main" val="3262789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653242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Data Sets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2FA989-6B7C-488C-85ED-CB8D01BA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1900943"/>
              </p:ext>
            </p:extLst>
          </p:nvPr>
        </p:nvGraphicFramePr>
        <p:xfrm>
          <a:off x="1143001" y="2453833"/>
          <a:ext cx="8082022" cy="3944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FA36678A-9C6F-4CDB-A1AC-0424853002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78452" y="180223"/>
            <a:ext cx="629602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0A8F9-9D13-4C68-86DB-E2E5DB4C5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CB3D4-EB2C-425E-8C7E-C4EEA6A6F8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Original Data </a:t>
            </a:r>
          </a:p>
          <a:p>
            <a:pPr marL="285750" indent="-285750"/>
            <a:r>
              <a:rPr lang="en-US" dirty="0"/>
              <a:t>Data very clean with very few missing values so limiting cleansing required</a:t>
            </a:r>
          </a:p>
          <a:p>
            <a:pPr marL="285750" indent="-285750"/>
            <a:r>
              <a:rPr lang="en-US" dirty="0"/>
              <a:t>Missing data on offenders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0752E6-5118-455B-9A4A-B132B58D0D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2020 Data</a:t>
            </a:r>
          </a:p>
          <a:p>
            <a:r>
              <a:rPr lang="en-US" dirty="0"/>
              <a:t>To answer additional questions we had about 2019 we populated 2020 months July – December total incident count with “0” so we could draw/ compare conclusions over the first 6 months.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271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E54A6-8866-4AF7-970F-B96E86324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D4A5571-5FB4-4409-80E8-455A947B481A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148581" y="2895000"/>
            <a:ext cx="4310355" cy="3214802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Borough Breakdown – thought this would be more beneficial but not enough ties to methodology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Precincts too granular to benefit overall assumptions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Reviewed by year/ month/ time of day – all too granular for ultimate questions</a:t>
            </a:r>
          </a:p>
          <a:p>
            <a:endParaRPr lang="en-US" dirty="0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4E5C564F-1C25-4B0B-B753-80AE29810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07" y="2395959"/>
            <a:ext cx="6747075" cy="3148635"/>
          </a:xfrm>
          <a:prstGeom prst="rect">
            <a:avLst/>
          </a:prstGeom>
        </p:spPr>
      </p:pic>
      <p:pic>
        <p:nvPicPr>
          <p:cNvPr id="11" name="Picture 10" descr="A close up of a card&#10;&#10;Description automatically generated">
            <a:extLst>
              <a:ext uri="{FF2B5EF4-FFF2-40B4-BE49-F238E27FC236}">
                <a16:creationId xmlns:a16="http://schemas.microsoft.com/office/drawing/2014/main" id="{034AC155-C193-47C0-A411-BAAF34D44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8582" y="110559"/>
            <a:ext cx="2784441" cy="278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116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10DBB-74CC-4D25-B8EC-9EFA34888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4845"/>
            <a:ext cx="9905998" cy="147857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Most Dangerous Borough</a:t>
            </a:r>
            <a:br>
              <a:rPr lang="en-US" dirty="0"/>
            </a:br>
            <a:r>
              <a:rPr lang="en-US" sz="1800" dirty="0"/>
              <a:t>All Years by Shooting Count</a:t>
            </a:r>
          </a:p>
        </p:txBody>
      </p:sp>
      <p:pic>
        <p:nvPicPr>
          <p:cNvPr id="6" name="Content Placeholder 5" descr="Yearly Shootings per Borough">
            <a:extLst>
              <a:ext uri="{FF2B5EF4-FFF2-40B4-BE49-F238E27FC236}">
                <a16:creationId xmlns:a16="http://schemas.microsoft.com/office/drawing/2014/main" id="{A6888274-8257-424A-ACF1-4394D9F82E3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15198" y="3767050"/>
            <a:ext cx="5837947" cy="2729239"/>
          </a:xfrm>
          <a:noFill/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6B2ECEE-1F40-41DC-A9A5-03285BA57BF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81433" y="1438056"/>
            <a:ext cx="5315320" cy="38050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A777BF-CBF1-4A1E-B235-634D9022AE5D}"/>
              </a:ext>
            </a:extLst>
          </p:cNvPr>
          <p:cNvSpPr txBox="1"/>
          <p:nvPr/>
        </p:nvSpPr>
        <p:spPr>
          <a:xfrm>
            <a:off x="6086583" y="2092228"/>
            <a:ext cx="18916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Brooklyn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Bronx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Queens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Manhattan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Staten Island</a:t>
            </a:r>
          </a:p>
        </p:txBody>
      </p:sp>
      <p:pic>
        <p:nvPicPr>
          <p:cNvPr id="5" name="Picture 4" descr="A close up of a card&#10;&#10;Description automatically generated">
            <a:extLst>
              <a:ext uri="{FF2B5EF4-FFF2-40B4-BE49-F238E27FC236}">
                <a16:creationId xmlns:a16="http://schemas.microsoft.com/office/drawing/2014/main" id="{410F0076-E563-4346-9B84-FA5D6D4566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8028" y="1041991"/>
            <a:ext cx="2985117" cy="298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4677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4fa49e44-086d-46a7-bd81-adcba77b5708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A5BAEB467676479AC3E859EA1A466C" ma:contentTypeVersion="15" ma:contentTypeDescription="Create a new document." ma:contentTypeScope="" ma:versionID="738782ba93dc25d2b85211ba716e3fb5">
  <xsd:schema xmlns:xsd="http://www.w3.org/2001/XMLSchema" xmlns:xs="http://www.w3.org/2001/XMLSchema" xmlns:p="http://schemas.microsoft.com/office/2006/metadata/properties" xmlns:ns3="64e2fe0e-b5e6-42c9-8ae2-dd72a9222937" xmlns:ns4="4fa49e44-086d-46a7-bd81-adcba77b5708" targetNamespace="http://schemas.microsoft.com/office/2006/metadata/properties" ma:root="true" ma:fieldsID="86a985a6003c0cf24bbb95381b9342bf" ns3:_="" ns4:_="">
    <xsd:import namespace="64e2fe0e-b5e6-42c9-8ae2-dd72a9222937"/>
    <xsd:import namespace="4fa49e44-086d-46a7-bd81-adcba77b570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EventHashCode" minOccurs="0"/>
                <xsd:element ref="ns4:MediaServiceGenerationTime" minOccurs="0"/>
                <xsd:element ref="ns4:MediaServiceLocatio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e2fe0e-b5e6-42c9-8ae2-dd72a922293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a49e44-086d-46a7-bd81-adcba77b57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7866CFD-F94E-4AE5-ACEA-86FEC0F48A10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64e2fe0e-b5e6-42c9-8ae2-dd72a9222937"/>
    <ds:schemaRef ds:uri="4fa49e44-086d-46a7-bd81-adcba77b5708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977C27D-9081-4277-84C8-E3D30B2288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e2fe0e-b5e6-42c9-8ae2-dd72a9222937"/>
    <ds:schemaRef ds:uri="4fa49e44-086d-46a7-bd81-adcba77b570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632</Words>
  <Application>Microsoft Office PowerPoint</Application>
  <PresentationFormat>Widescreen</PresentationFormat>
  <Paragraphs>74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Rockwell</vt:lpstr>
      <vt:lpstr>Tahoma</vt:lpstr>
      <vt:lpstr>Tw Cen MT</vt:lpstr>
      <vt:lpstr>Wingdings</vt:lpstr>
      <vt:lpstr>Circuit</vt:lpstr>
      <vt:lpstr>NYC Crime 2006-TodaY</vt:lpstr>
      <vt:lpstr>Motivation and Summary</vt:lpstr>
      <vt:lpstr>Hypothesis</vt:lpstr>
      <vt:lpstr>Questions</vt:lpstr>
      <vt:lpstr>Specific Methodology Targets</vt:lpstr>
      <vt:lpstr>Data Sets</vt:lpstr>
      <vt:lpstr>Data Cleansing</vt:lpstr>
      <vt:lpstr>Data Exploration</vt:lpstr>
      <vt:lpstr>Most Dangerous Borough All Years by Shooting Count</vt:lpstr>
      <vt:lpstr>Victims Demographic Details</vt:lpstr>
      <vt:lpstr>Do policing strategies help?</vt:lpstr>
      <vt:lpstr>2019 change? Is this an outlier or indication of future trends </vt:lpstr>
      <vt:lpstr>Significance? </vt:lpstr>
      <vt:lpstr>Conclusion</vt:lpstr>
      <vt:lpstr>Post Mortem</vt:lpstr>
      <vt:lpstr>Data Sources</vt:lpstr>
      <vt:lpstr>Questions?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2020-07-21T23:14:18Z</dcterms:created>
  <dcterms:modified xsi:type="dcterms:W3CDTF">2020-07-22T00:00:30Z</dcterms:modified>
</cp:coreProperties>
</file>