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6146"/>
  </p:normalViewPr>
  <p:slideViewPr>
    <p:cSldViewPr snapToGrid="0" snapToObjects="1">
      <p:cViewPr varScale="1">
        <p:scale>
          <a:sx n="92" d="100"/>
          <a:sy n="92" d="100"/>
        </p:scale>
        <p:origin x="7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46543-1230-694D-A08E-740B5926D542}" type="datetimeFigureOut">
              <a:rPr lang="en-US" smtClean="0"/>
              <a:t>11/12/19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73784E-CB08-254B-A1E8-4F689480C768}" type="slidenum">
              <a:rPr lang="en-US" smtClean="0"/>
              <a:t>‹#›</a:t>
            </a:fld>
            <a:endParaRPr lang="en-US"/>
          </a:p>
        </p:txBody>
      </p:sp>
    </p:spTree>
    <p:extLst>
      <p:ext uri="{BB962C8B-B14F-4D97-AF65-F5344CB8AC3E}">
        <p14:creationId xmlns:p14="http://schemas.microsoft.com/office/powerpoint/2010/main" val="37091110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techcrunch.com</a:t>
            </a:r>
            <a:r>
              <a:rPr lang="en-US" dirty="0"/>
              <a:t>/2016/07/02/</a:t>
            </a:r>
            <a:r>
              <a:rPr lang="en-US" dirty="0" err="1"/>
              <a:t>andy</a:t>
            </a:r>
            <a:r>
              <a:rPr lang="en-US" dirty="0"/>
              <a:t>-</a:t>
            </a:r>
            <a:r>
              <a:rPr lang="en-US" dirty="0" err="1"/>
              <a:t>jassys</a:t>
            </a:r>
            <a:r>
              <a:rPr lang="en-US" dirty="0"/>
              <a:t>-brief-history-of-the-genesis-of-</a:t>
            </a:r>
            <a:r>
              <a:rPr lang="en-US" dirty="0" err="1"/>
              <a:t>aws</a:t>
            </a:r>
            <a:r>
              <a:rPr lang="en-US" dirty="0"/>
              <a:t>/</a:t>
            </a:r>
          </a:p>
        </p:txBody>
      </p:sp>
      <p:sp>
        <p:nvSpPr>
          <p:cNvPr id="4" name="Slide Number Placeholder 3"/>
          <p:cNvSpPr>
            <a:spLocks noGrp="1"/>
          </p:cNvSpPr>
          <p:nvPr>
            <p:ph type="sldNum" sz="quarter" idx="5"/>
          </p:nvPr>
        </p:nvSpPr>
        <p:spPr/>
        <p:txBody>
          <a:bodyPr/>
          <a:lstStyle/>
          <a:p>
            <a:fld id="{7273784E-CB08-254B-A1E8-4F689480C768}" type="slidenum">
              <a:rPr lang="en-US" smtClean="0"/>
              <a:t>5</a:t>
            </a:fld>
            <a:endParaRPr lang="en-US"/>
          </a:p>
        </p:txBody>
      </p:sp>
    </p:spTree>
    <p:extLst>
      <p:ext uri="{BB962C8B-B14F-4D97-AF65-F5344CB8AC3E}">
        <p14:creationId xmlns:p14="http://schemas.microsoft.com/office/powerpoint/2010/main" val="561595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a:t>
            </a:r>
            <a:r>
              <a:rPr lang="en-US" dirty="0" err="1"/>
              <a:t>techcrunch.com</a:t>
            </a:r>
            <a:r>
              <a:rPr lang="en-US" dirty="0"/>
              <a:t>/2016/07/02/</a:t>
            </a:r>
            <a:r>
              <a:rPr lang="en-US" dirty="0" err="1"/>
              <a:t>andy</a:t>
            </a:r>
            <a:r>
              <a:rPr lang="en-US" dirty="0"/>
              <a:t>-</a:t>
            </a:r>
            <a:r>
              <a:rPr lang="en-US" dirty="0" err="1"/>
              <a:t>jassys</a:t>
            </a:r>
            <a:r>
              <a:rPr lang="en-US" dirty="0"/>
              <a:t>-brief-history-of-the-genesis-of-</a:t>
            </a:r>
            <a:r>
              <a:rPr lang="en-US" dirty="0" err="1"/>
              <a:t>aws</a:t>
            </a:r>
            <a:r>
              <a:rPr lang="en-US" dirty="0"/>
              <a:t>/</a:t>
            </a:r>
          </a:p>
        </p:txBody>
      </p:sp>
      <p:sp>
        <p:nvSpPr>
          <p:cNvPr id="4" name="Slide Number Placeholder 3"/>
          <p:cNvSpPr>
            <a:spLocks noGrp="1"/>
          </p:cNvSpPr>
          <p:nvPr>
            <p:ph type="sldNum" sz="quarter" idx="5"/>
          </p:nvPr>
        </p:nvSpPr>
        <p:spPr/>
        <p:txBody>
          <a:bodyPr/>
          <a:lstStyle/>
          <a:p>
            <a:fld id="{7273784E-CB08-254B-A1E8-4F689480C768}" type="slidenum">
              <a:rPr lang="en-US" smtClean="0"/>
              <a:t>6</a:t>
            </a:fld>
            <a:endParaRPr lang="en-US"/>
          </a:p>
        </p:txBody>
      </p:sp>
    </p:spTree>
    <p:extLst>
      <p:ext uri="{BB962C8B-B14F-4D97-AF65-F5344CB8AC3E}">
        <p14:creationId xmlns:p14="http://schemas.microsoft.com/office/powerpoint/2010/main" val="744228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businessinsights.bitdefender.com</a:t>
            </a:r>
            <a:r>
              <a:rPr lang="en-US" dirty="0"/>
              <a:t>/worst-amazon-breaches</a:t>
            </a:r>
          </a:p>
          <a:p>
            <a:r>
              <a:rPr lang="en-US" dirty="0"/>
              <a:t>https://</a:t>
            </a:r>
            <a:r>
              <a:rPr lang="en-US" dirty="0" err="1"/>
              <a:t>www.bleepingcomputer.com</a:t>
            </a:r>
            <a:r>
              <a:rPr lang="en-US" dirty="0"/>
              <a:t>/news/security/540-million-facebook-records-leaked-by-public-amazon-s3-buckets/</a:t>
            </a:r>
          </a:p>
        </p:txBody>
      </p:sp>
      <p:sp>
        <p:nvSpPr>
          <p:cNvPr id="4" name="Slide Number Placeholder 3"/>
          <p:cNvSpPr>
            <a:spLocks noGrp="1"/>
          </p:cNvSpPr>
          <p:nvPr>
            <p:ph type="sldNum" sz="quarter" idx="5"/>
          </p:nvPr>
        </p:nvSpPr>
        <p:spPr/>
        <p:txBody>
          <a:bodyPr/>
          <a:lstStyle/>
          <a:p>
            <a:fld id="{7273784E-CB08-254B-A1E8-4F689480C768}" type="slidenum">
              <a:rPr lang="en-US" smtClean="0"/>
              <a:t>8</a:t>
            </a:fld>
            <a:endParaRPr lang="en-US"/>
          </a:p>
        </p:txBody>
      </p:sp>
    </p:spTree>
    <p:extLst>
      <p:ext uri="{BB962C8B-B14F-4D97-AF65-F5344CB8AC3E}">
        <p14:creationId xmlns:p14="http://schemas.microsoft.com/office/powerpoint/2010/main" val="2134078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www.idtheftcenter.org</a:t>
            </a:r>
            <a:r>
              <a:rPr lang="en-US" dirty="0"/>
              <a:t>/</a:t>
            </a:r>
            <a:r>
              <a:rPr lang="en-US" dirty="0" err="1"/>
              <a:t>wp</a:t>
            </a:r>
            <a:r>
              <a:rPr lang="en-US"/>
              <a:t>-content/uploads/2019/01/ITRC_2018-EOY-BREACH-REPORT-KEY-FINDINGS.pdf</a:t>
            </a:r>
            <a:endParaRPr lang="en-US" dirty="0"/>
          </a:p>
        </p:txBody>
      </p:sp>
      <p:sp>
        <p:nvSpPr>
          <p:cNvPr id="4" name="Slide Number Placeholder 3"/>
          <p:cNvSpPr>
            <a:spLocks noGrp="1"/>
          </p:cNvSpPr>
          <p:nvPr>
            <p:ph type="sldNum" sz="quarter" idx="5"/>
          </p:nvPr>
        </p:nvSpPr>
        <p:spPr/>
        <p:txBody>
          <a:bodyPr/>
          <a:lstStyle/>
          <a:p>
            <a:fld id="{7273784E-CB08-254B-A1E8-4F689480C768}" type="slidenum">
              <a:rPr lang="en-US" smtClean="0"/>
              <a:t>9</a:t>
            </a:fld>
            <a:endParaRPr lang="en-US"/>
          </a:p>
        </p:txBody>
      </p:sp>
    </p:spTree>
    <p:extLst>
      <p:ext uri="{BB962C8B-B14F-4D97-AF65-F5344CB8AC3E}">
        <p14:creationId xmlns:p14="http://schemas.microsoft.com/office/powerpoint/2010/main" val="4300293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64FD2-D3BC-A540-A1A2-45BF064B57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F58F13-553D-A14D-BA0A-8707FAF06B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09EE6D-894F-324F-A069-0DBF8E969B09}"/>
              </a:ext>
            </a:extLst>
          </p:cNvPr>
          <p:cNvSpPr>
            <a:spLocks noGrp="1"/>
          </p:cNvSpPr>
          <p:nvPr>
            <p:ph type="dt" sz="half" idx="10"/>
          </p:nvPr>
        </p:nvSpPr>
        <p:spPr/>
        <p:txBody>
          <a:bodyPr/>
          <a:lstStyle/>
          <a:p>
            <a:fld id="{E8760D11-7FB7-714F-9AA3-F25756C935E3}" type="datetimeFigureOut">
              <a:rPr lang="en-US" smtClean="0"/>
              <a:t>11/12/19</a:t>
            </a:fld>
            <a:endParaRPr lang="en-US"/>
          </a:p>
        </p:txBody>
      </p:sp>
      <p:sp>
        <p:nvSpPr>
          <p:cNvPr id="5" name="Footer Placeholder 4">
            <a:extLst>
              <a:ext uri="{FF2B5EF4-FFF2-40B4-BE49-F238E27FC236}">
                <a16:creationId xmlns:a16="http://schemas.microsoft.com/office/drawing/2014/main" id="{EC161D83-044C-944C-968F-131DD8DFF7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731FE2-C7B1-1647-9DB9-A736CFEB8CF2}"/>
              </a:ext>
            </a:extLst>
          </p:cNvPr>
          <p:cNvSpPr>
            <a:spLocks noGrp="1"/>
          </p:cNvSpPr>
          <p:nvPr>
            <p:ph type="sldNum" sz="quarter" idx="12"/>
          </p:nvPr>
        </p:nvSpPr>
        <p:spPr/>
        <p:txBody>
          <a:bodyPr/>
          <a:lstStyle/>
          <a:p>
            <a:fld id="{53A512C8-0B8C-144C-B231-559913777646}" type="slidenum">
              <a:rPr lang="en-US" smtClean="0"/>
              <a:t>‹#›</a:t>
            </a:fld>
            <a:endParaRPr lang="en-US"/>
          </a:p>
        </p:txBody>
      </p:sp>
    </p:spTree>
    <p:extLst>
      <p:ext uri="{BB962C8B-B14F-4D97-AF65-F5344CB8AC3E}">
        <p14:creationId xmlns:p14="http://schemas.microsoft.com/office/powerpoint/2010/main" val="298047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0DD2E-DD51-4448-AA8F-7447DACB8B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38F9B8-DF28-C049-BCB8-D4C6B005F51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47D6A-2221-A040-AD11-8939F3F8AC25}"/>
              </a:ext>
            </a:extLst>
          </p:cNvPr>
          <p:cNvSpPr>
            <a:spLocks noGrp="1"/>
          </p:cNvSpPr>
          <p:nvPr>
            <p:ph type="dt" sz="half" idx="10"/>
          </p:nvPr>
        </p:nvSpPr>
        <p:spPr/>
        <p:txBody>
          <a:bodyPr/>
          <a:lstStyle/>
          <a:p>
            <a:fld id="{E8760D11-7FB7-714F-9AA3-F25756C935E3}" type="datetimeFigureOut">
              <a:rPr lang="en-US" smtClean="0"/>
              <a:t>11/12/19</a:t>
            </a:fld>
            <a:endParaRPr lang="en-US"/>
          </a:p>
        </p:txBody>
      </p:sp>
      <p:sp>
        <p:nvSpPr>
          <p:cNvPr id="5" name="Footer Placeholder 4">
            <a:extLst>
              <a:ext uri="{FF2B5EF4-FFF2-40B4-BE49-F238E27FC236}">
                <a16:creationId xmlns:a16="http://schemas.microsoft.com/office/drawing/2014/main" id="{BF1F0D4D-3B45-9841-B7FD-AA246CE3DF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163579-265F-3349-A19B-81FD6EB3FDD2}"/>
              </a:ext>
            </a:extLst>
          </p:cNvPr>
          <p:cNvSpPr>
            <a:spLocks noGrp="1"/>
          </p:cNvSpPr>
          <p:nvPr>
            <p:ph type="sldNum" sz="quarter" idx="12"/>
          </p:nvPr>
        </p:nvSpPr>
        <p:spPr/>
        <p:txBody>
          <a:bodyPr/>
          <a:lstStyle/>
          <a:p>
            <a:fld id="{53A512C8-0B8C-144C-B231-559913777646}" type="slidenum">
              <a:rPr lang="en-US" smtClean="0"/>
              <a:t>‹#›</a:t>
            </a:fld>
            <a:endParaRPr lang="en-US"/>
          </a:p>
        </p:txBody>
      </p:sp>
    </p:spTree>
    <p:extLst>
      <p:ext uri="{BB962C8B-B14F-4D97-AF65-F5344CB8AC3E}">
        <p14:creationId xmlns:p14="http://schemas.microsoft.com/office/powerpoint/2010/main" val="4161672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A62029-4012-BC47-802A-9B1DFCE04A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0E667F-5C7E-024C-AD4C-4C5D47608DC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A863ED-6F64-ED46-9086-5E14EEDBD488}"/>
              </a:ext>
            </a:extLst>
          </p:cNvPr>
          <p:cNvSpPr>
            <a:spLocks noGrp="1"/>
          </p:cNvSpPr>
          <p:nvPr>
            <p:ph type="dt" sz="half" idx="10"/>
          </p:nvPr>
        </p:nvSpPr>
        <p:spPr/>
        <p:txBody>
          <a:bodyPr/>
          <a:lstStyle/>
          <a:p>
            <a:fld id="{E8760D11-7FB7-714F-9AA3-F25756C935E3}" type="datetimeFigureOut">
              <a:rPr lang="en-US" smtClean="0"/>
              <a:t>11/12/19</a:t>
            </a:fld>
            <a:endParaRPr lang="en-US"/>
          </a:p>
        </p:txBody>
      </p:sp>
      <p:sp>
        <p:nvSpPr>
          <p:cNvPr id="5" name="Footer Placeholder 4">
            <a:extLst>
              <a:ext uri="{FF2B5EF4-FFF2-40B4-BE49-F238E27FC236}">
                <a16:creationId xmlns:a16="http://schemas.microsoft.com/office/drawing/2014/main" id="{8B0E006D-4756-D546-B82E-77DDB59EC6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1018DE-313F-3A43-A628-3A5184555512}"/>
              </a:ext>
            </a:extLst>
          </p:cNvPr>
          <p:cNvSpPr>
            <a:spLocks noGrp="1"/>
          </p:cNvSpPr>
          <p:nvPr>
            <p:ph type="sldNum" sz="quarter" idx="12"/>
          </p:nvPr>
        </p:nvSpPr>
        <p:spPr/>
        <p:txBody>
          <a:bodyPr/>
          <a:lstStyle/>
          <a:p>
            <a:fld id="{53A512C8-0B8C-144C-B231-559913777646}" type="slidenum">
              <a:rPr lang="en-US" smtClean="0"/>
              <a:t>‹#›</a:t>
            </a:fld>
            <a:endParaRPr lang="en-US"/>
          </a:p>
        </p:txBody>
      </p:sp>
    </p:spTree>
    <p:extLst>
      <p:ext uri="{BB962C8B-B14F-4D97-AF65-F5344CB8AC3E}">
        <p14:creationId xmlns:p14="http://schemas.microsoft.com/office/powerpoint/2010/main" val="405150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BD09D-54BC-9449-AC0C-5FCA15A4F1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D9CC7A-1382-3948-A871-78FD60C363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956035-D17F-FF43-AAA2-62C5461E7D0D}"/>
              </a:ext>
            </a:extLst>
          </p:cNvPr>
          <p:cNvSpPr>
            <a:spLocks noGrp="1"/>
          </p:cNvSpPr>
          <p:nvPr>
            <p:ph type="dt" sz="half" idx="10"/>
          </p:nvPr>
        </p:nvSpPr>
        <p:spPr/>
        <p:txBody>
          <a:bodyPr/>
          <a:lstStyle/>
          <a:p>
            <a:fld id="{E8760D11-7FB7-714F-9AA3-F25756C935E3}" type="datetimeFigureOut">
              <a:rPr lang="en-US" smtClean="0"/>
              <a:t>11/12/19</a:t>
            </a:fld>
            <a:endParaRPr lang="en-US"/>
          </a:p>
        </p:txBody>
      </p:sp>
      <p:sp>
        <p:nvSpPr>
          <p:cNvPr id="5" name="Footer Placeholder 4">
            <a:extLst>
              <a:ext uri="{FF2B5EF4-FFF2-40B4-BE49-F238E27FC236}">
                <a16:creationId xmlns:a16="http://schemas.microsoft.com/office/drawing/2014/main" id="{E64E6439-0949-6A42-B032-45B8486D8C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90FD9-DF36-D246-8248-5C4C51CD6D75}"/>
              </a:ext>
            </a:extLst>
          </p:cNvPr>
          <p:cNvSpPr>
            <a:spLocks noGrp="1"/>
          </p:cNvSpPr>
          <p:nvPr>
            <p:ph type="sldNum" sz="quarter" idx="12"/>
          </p:nvPr>
        </p:nvSpPr>
        <p:spPr/>
        <p:txBody>
          <a:bodyPr/>
          <a:lstStyle/>
          <a:p>
            <a:fld id="{53A512C8-0B8C-144C-B231-559913777646}" type="slidenum">
              <a:rPr lang="en-US" smtClean="0"/>
              <a:t>‹#›</a:t>
            </a:fld>
            <a:endParaRPr lang="en-US"/>
          </a:p>
        </p:txBody>
      </p:sp>
    </p:spTree>
    <p:extLst>
      <p:ext uri="{BB962C8B-B14F-4D97-AF65-F5344CB8AC3E}">
        <p14:creationId xmlns:p14="http://schemas.microsoft.com/office/powerpoint/2010/main" val="149798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8D32-90C2-8C40-9101-FF0EAA3F6B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99C891-2117-7946-ADB8-8FEFE275B1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D1C70C0-26BB-CA47-A3EF-A4559E1D1BD5}"/>
              </a:ext>
            </a:extLst>
          </p:cNvPr>
          <p:cNvSpPr>
            <a:spLocks noGrp="1"/>
          </p:cNvSpPr>
          <p:nvPr>
            <p:ph type="dt" sz="half" idx="10"/>
          </p:nvPr>
        </p:nvSpPr>
        <p:spPr/>
        <p:txBody>
          <a:bodyPr/>
          <a:lstStyle/>
          <a:p>
            <a:fld id="{E8760D11-7FB7-714F-9AA3-F25756C935E3}" type="datetimeFigureOut">
              <a:rPr lang="en-US" smtClean="0"/>
              <a:t>11/12/19</a:t>
            </a:fld>
            <a:endParaRPr lang="en-US"/>
          </a:p>
        </p:txBody>
      </p:sp>
      <p:sp>
        <p:nvSpPr>
          <p:cNvPr id="5" name="Footer Placeholder 4">
            <a:extLst>
              <a:ext uri="{FF2B5EF4-FFF2-40B4-BE49-F238E27FC236}">
                <a16:creationId xmlns:a16="http://schemas.microsoft.com/office/drawing/2014/main" id="{EBE66025-6A9E-BA44-B2BC-69724AD67C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48EAD-00FE-F642-9A3D-2030134C786F}"/>
              </a:ext>
            </a:extLst>
          </p:cNvPr>
          <p:cNvSpPr>
            <a:spLocks noGrp="1"/>
          </p:cNvSpPr>
          <p:nvPr>
            <p:ph type="sldNum" sz="quarter" idx="12"/>
          </p:nvPr>
        </p:nvSpPr>
        <p:spPr/>
        <p:txBody>
          <a:bodyPr/>
          <a:lstStyle/>
          <a:p>
            <a:fld id="{53A512C8-0B8C-144C-B231-559913777646}" type="slidenum">
              <a:rPr lang="en-US" smtClean="0"/>
              <a:t>‹#›</a:t>
            </a:fld>
            <a:endParaRPr lang="en-US"/>
          </a:p>
        </p:txBody>
      </p:sp>
    </p:spTree>
    <p:extLst>
      <p:ext uri="{BB962C8B-B14F-4D97-AF65-F5344CB8AC3E}">
        <p14:creationId xmlns:p14="http://schemas.microsoft.com/office/powerpoint/2010/main" val="2648320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5FA71-451F-1E42-A166-9884D02FC4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34A201-9C7A-8F40-8D5B-9CCADDEAA92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A2173F-BBC8-BE41-9298-7ADC3E04957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5FEB57-B5DF-B04E-9950-8992C14F9659}"/>
              </a:ext>
            </a:extLst>
          </p:cNvPr>
          <p:cNvSpPr>
            <a:spLocks noGrp="1"/>
          </p:cNvSpPr>
          <p:nvPr>
            <p:ph type="dt" sz="half" idx="10"/>
          </p:nvPr>
        </p:nvSpPr>
        <p:spPr/>
        <p:txBody>
          <a:bodyPr/>
          <a:lstStyle/>
          <a:p>
            <a:fld id="{E8760D11-7FB7-714F-9AA3-F25756C935E3}" type="datetimeFigureOut">
              <a:rPr lang="en-US" smtClean="0"/>
              <a:t>11/12/19</a:t>
            </a:fld>
            <a:endParaRPr lang="en-US"/>
          </a:p>
        </p:txBody>
      </p:sp>
      <p:sp>
        <p:nvSpPr>
          <p:cNvPr id="6" name="Footer Placeholder 5">
            <a:extLst>
              <a:ext uri="{FF2B5EF4-FFF2-40B4-BE49-F238E27FC236}">
                <a16:creationId xmlns:a16="http://schemas.microsoft.com/office/drawing/2014/main" id="{AE0A14E0-15B0-0147-A011-FB40F3537D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81E7F9-6691-E349-961E-5E7A77EB0C07}"/>
              </a:ext>
            </a:extLst>
          </p:cNvPr>
          <p:cNvSpPr>
            <a:spLocks noGrp="1"/>
          </p:cNvSpPr>
          <p:nvPr>
            <p:ph type="sldNum" sz="quarter" idx="12"/>
          </p:nvPr>
        </p:nvSpPr>
        <p:spPr/>
        <p:txBody>
          <a:bodyPr/>
          <a:lstStyle/>
          <a:p>
            <a:fld id="{53A512C8-0B8C-144C-B231-559913777646}" type="slidenum">
              <a:rPr lang="en-US" smtClean="0"/>
              <a:t>‹#›</a:t>
            </a:fld>
            <a:endParaRPr lang="en-US"/>
          </a:p>
        </p:txBody>
      </p:sp>
    </p:spTree>
    <p:extLst>
      <p:ext uri="{BB962C8B-B14F-4D97-AF65-F5344CB8AC3E}">
        <p14:creationId xmlns:p14="http://schemas.microsoft.com/office/powerpoint/2010/main" val="173622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0CC8B-17F5-B24A-98FF-585DEE50C6E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309191-7AAA-8D4F-A46A-BD0F2191E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92DDA7F-931C-1D4C-B907-4C4DCA73DF6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4974DA-DD74-B344-9FD9-82CFA9DA5D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C44FE42-6ECD-6B48-A13C-C1D8AEF89DB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4689F3-0108-DD45-A877-0488DF40BDEA}"/>
              </a:ext>
            </a:extLst>
          </p:cNvPr>
          <p:cNvSpPr>
            <a:spLocks noGrp="1"/>
          </p:cNvSpPr>
          <p:nvPr>
            <p:ph type="dt" sz="half" idx="10"/>
          </p:nvPr>
        </p:nvSpPr>
        <p:spPr/>
        <p:txBody>
          <a:bodyPr/>
          <a:lstStyle/>
          <a:p>
            <a:fld id="{E8760D11-7FB7-714F-9AA3-F25756C935E3}" type="datetimeFigureOut">
              <a:rPr lang="en-US" smtClean="0"/>
              <a:t>11/12/19</a:t>
            </a:fld>
            <a:endParaRPr lang="en-US"/>
          </a:p>
        </p:txBody>
      </p:sp>
      <p:sp>
        <p:nvSpPr>
          <p:cNvPr id="8" name="Footer Placeholder 7">
            <a:extLst>
              <a:ext uri="{FF2B5EF4-FFF2-40B4-BE49-F238E27FC236}">
                <a16:creationId xmlns:a16="http://schemas.microsoft.com/office/drawing/2014/main" id="{35A114C3-2383-744C-B0FF-D524CE73C1F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59DE0E-ECCB-4D4F-986A-2E5A544BA631}"/>
              </a:ext>
            </a:extLst>
          </p:cNvPr>
          <p:cNvSpPr>
            <a:spLocks noGrp="1"/>
          </p:cNvSpPr>
          <p:nvPr>
            <p:ph type="sldNum" sz="quarter" idx="12"/>
          </p:nvPr>
        </p:nvSpPr>
        <p:spPr/>
        <p:txBody>
          <a:bodyPr/>
          <a:lstStyle/>
          <a:p>
            <a:fld id="{53A512C8-0B8C-144C-B231-559913777646}" type="slidenum">
              <a:rPr lang="en-US" smtClean="0"/>
              <a:t>‹#›</a:t>
            </a:fld>
            <a:endParaRPr lang="en-US"/>
          </a:p>
        </p:txBody>
      </p:sp>
    </p:spTree>
    <p:extLst>
      <p:ext uri="{BB962C8B-B14F-4D97-AF65-F5344CB8AC3E}">
        <p14:creationId xmlns:p14="http://schemas.microsoft.com/office/powerpoint/2010/main" val="3638127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7B1CD-5DFF-9F40-B754-B039204D69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A5F0079-6121-9F47-B56F-C7740EBB2AEE}"/>
              </a:ext>
            </a:extLst>
          </p:cNvPr>
          <p:cNvSpPr>
            <a:spLocks noGrp="1"/>
          </p:cNvSpPr>
          <p:nvPr>
            <p:ph type="dt" sz="half" idx="10"/>
          </p:nvPr>
        </p:nvSpPr>
        <p:spPr/>
        <p:txBody>
          <a:bodyPr/>
          <a:lstStyle/>
          <a:p>
            <a:fld id="{E8760D11-7FB7-714F-9AA3-F25756C935E3}" type="datetimeFigureOut">
              <a:rPr lang="en-US" smtClean="0"/>
              <a:t>11/12/19</a:t>
            </a:fld>
            <a:endParaRPr lang="en-US"/>
          </a:p>
        </p:txBody>
      </p:sp>
      <p:sp>
        <p:nvSpPr>
          <p:cNvPr id="4" name="Footer Placeholder 3">
            <a:extLst>
              <a:ext uri="{FF2B5EF4-FFF2-40B4-BE49-F238E27FC236}">
                <a16:creationId xmlns:a16="http://schemas.microsoft.com/office/drawing/2014/main" id="{CE8C6475-3BAE-304B-8C22-84E1F8CFF5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5E7FEE-878D-5240-9F6C-101FD078AD55}"/>
              </a:ext>
            </a:extLst>
          </p:cNvPr>
          <p:cNvSpPr>
            <a:spLocks noGrp="1"/>
          </p:cNvSpPr>
          <p:nvPr>
            <p:ph type="sldNum" sz="quarter" idx="12"/>
          </p:nvPr>
        </p:nvSpPr>
        <p:spPr/>
        <p:txBody>
          <a:bodyPr/>
          <a:lstStyle/>
          <a:p>
            <a:fld id="{53A512C8-0B8C-144C-B231-559913777646}" type="slidenum">
              <a:rPr lang="en-US" smtClean="0"/>
              <a:t>‹#›</a:t>
            </a:fld>
            <a:endParaRPr lang="en-US"/>
          </a:p>
        </p:txBody>
      </p:sp>
    </p:spTree>
    <p:extLst>
      <p:ext uri="{BB962C8B-B14F-4D97-AF65-F5344CB8AC3E}">
        <p14:creationId xmlns:p14="http://schemas.microsoft.com/office/powerpoint/2010/main" val="1498839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B9789C-C124-AF44-8D0B-5FEA94001A65}"/>
              </a:ext>
            </a:extLst>
          </p:cNvPr>
          <p:cNvSpPr>
            <a:spLocks noGrp="1"/>
          </p:cNvSpPr>
          <p:nvPr>
            <p:ph type="dt" sz="half" idx="10"/>
          </p:nvPr>
        </p:nvSpPr>
        <p:spPr/>
        <p:txBody>
          <a:bodyPr/>
          <a:lstStyle/>
          <a:p>
            <a:fld id="{E8760D11-7FB7-714F-9AA3-F25756C935E3}" type="datetimeFigureOut">
              <a:rPr lang="en-US" smtClean="0"/>
              <a:t>11/12/19</a:t>
            </a:fld>
            <a:endParaRPr lang="en-US"/>
          </a:p>
        </p:txBody>
      </p:sp>
      <p:sp>
        <p:nvSpPr>
          <p:cNvPr id="3" name="Footer Placeholder 2">
            <a:extLst>
              <a:ext uri="{FF2B5EF4-FFF2-40B4-BE49-F238E27FC236}">
                <a16:creationId xmlns:a16="http://schemas.microsoft.com/office/drawing/2014/main" id="{81169280-E2E8-0948-9E2E-4BBE2149FF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9C0333-9E13-364F-82AB-01955741BBF4}"/>
              </a:ext>
            </a:extLst>
          </p:cNvPr>
          <p:cNvSpPr>
            <a:spLocks noGrp="1"/>
          </p:cNvSpPr>
          <p:nvPr>
            <p:ph type="sldNum" sz="quarter" idx="12"/>
          </p:nvPr>
        </p:nvSpPr>
        <p:spPr/>
        <p:txBody>
          <a:bodyPr/>
          <a:lstStyle/>
          <a:p>
            <a:fld id="{53A512C8-0B8C-144C-B231-559913777646}" type="slidenum">
              <a:rPr lang="en-US" smtClean="0"/>
              <a:t>‹#›</a:t>
            </a:fld>
            <a:endParaRPr lang="en-US"/>
          </a:p>
        </p:txBody>
      </p:sp>
    </p:spTree>
    <p:extLst>
      <p:ext uri="{BB962C8B-B14F-4D97-AF65-F5344CB8AC3E}">
        <p14:creationId xmlns:p14="http://schemas.microsoft.com/office/powerpoint/2010/main" val="2935124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C7FFA-B90D-BE4B-A5D1-24EB0CD0EC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F689B5-83D4-C242-A60E-EC8C53C9EC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1829ECF-D695-0846-ACC4-3A1264E53E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4C2C2B0-1A61-5C49-AA4E-97666F535951}"/>
              </a:ext>
            </a:extLst>
          </p:cNvPr>
          <p:cNvSpPr>
            <a:spLocks noGrp="1"/>
          </p:cNvSpPr>
          <p:nvPr>
            <p:ph type="dt" sz="half" idx="10"/>
          </p:nvPr>
        </p:nvSpPr>
        <p:spPr/>
        <p:txBody>
          <a:bodyPr/>
          <a:lstStyle/>
          <a:p>
            <a:fld id="{E8760D11-7FB7-714F-9AA3-F25756C935E3}" type="datetimeFigureOut">
              <a:rPr lang="en-US" smtClean="0"/>
              <a:t>11/12/19</a:t>
            </a:fld>
            <a:endParaRPr lang="en-US"/>
          </a:p>
        </p:txBody>
      </p:sp>
      <p:sp>
        <p:nvSpPr>
          <p:cNvPr id="6" name="Footer Placeholder 5">
            <a:extLst>
              <a:ext uri="{FF2B5EF4-FFF2-40B4-BE49-F238E27FC236}">
                <a16:creationId xmlns:a16="http://schemas.microsoft.com/office/drawing/2014/main" id="{CAB77E1A-1599-614C-B080-13BBE18C17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125A5B-0D47-494A-BFE2-D056A7F4D8CB}"/>
              </a:ext>
            </a:extLst>
          </p:cNvPr>
          <p:cNvSpPr>
            <a:spLocks noGrp="1"/>
          </p:cNvSpPr>
          <p:nvPr>
            <p:ph type="sldNum" sz="quarter" idx="12"/>
          </p:nvPr>
        </p:nvSpPr>
        <p:spPr/>
        <p:txBody>
          <a:bodyPr/>
          <a:lstStyle/>
          <a:p>
            <a:fld id="{53A512C8-0B8C-144C-B231-559913777646}" type="slidenum">
              <a:rPr lang="en-US" smtClean="0"/>
              <a:t>‹#›</a:t>
            </a:fld>
            <a:endParaRPr lang="en-US"/>
          </a:p>
        </p:txBody>
      </p:sp>
    </p:spTree>
    <p:extLst>
      <p:ext uri="{BB962C8B-B14F-4D97-AF65-F5344CB8AC3E}">
        <p14:creationId xmlns:p14="http://schemas.microsoft.com/office/powerpoint/2010/main" val="391146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CA492-1084-D949-92FF-F59FDBF831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871E0AC-A195-1E44-A0C3-32F80F1330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E51B03-14AA-4344-9F1E-9E23684A46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B0E261C-7740-6446-B5B3-93D124EA5A90}"/>
              </a:ext>
            </a:extLst>
          </p:cNvPr>
          <p:cNvSpPr>
            <a:spLocks noGrp="1"/>
          </p:cNvSpPr>
          <p:nvPr>
            <p:ph type="dt" sz="half" idx="10"/>
          </p:nvPr>
        </p:nvSpPr>
        <p:spPr/>
        <p:txBody>
          <a:bodyPr/>
          <a:lstStyle/>
          <a:p>
            <a:fld id="{E8760D11-7FB7-714F-9AA3-F25756C935E3}" type="datetimeFigureOut">
              <a:rPr lang="en-US" smtClean="0"/>
              <a:t>11/12/19</a:t>
            </a:fld>
            <a:endParaRPr lang="en-US"/>
          </a:p>
        </p:txBody>
      </p:sp>
      <p:sp>
        <p:nvSpPr>
          <p:cNvPr id="6" name="Footer Placeholder 5">
            <a:extLst>
              <a:ext uri="{FF2B5EF4-FFF2-40B4-BE49-F238E27FC236}">
                <a16:creationId xmlns:a16="http://schemas.microsoft.com/office/drawing/2014/main" id="{69B8B671-7839-B544-AD9D-2B40BACC8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C97AE6-AFEB-FA4E-87A4-F1AC847A6518}"/>
              </a:ext>
            </a:extLst>
          </p:cNvPr>
          <p:cNvSpPr>
            <a:spLocks noGrp="1"/>
          </p:cNvSpPr>
          <p:nvPr>
            <p:ph type="sldNum" sz="quarter" idx="12"/>
          </p:nvPr>
        </p:nvSpPr>
        <p:spPr/>
        <p:txBody>
          <a:bodyPr/>
          <a:lstStyle/>
          <a:p>
            <a:fld id="{53A512C8-0B8C-144C-B231-559913777646}" type="slidenum">
              <a:rPr lang="en-US" smtClean="0"/>
              <a:t>‹#›</a:t>
            </a:fld>
            <a:endParaRPr lang="en-US"/>
          </a:p>
        </p:txBody>
      </p:sp>
    </p:spTree>
    <p:extLst>
      <p:ext uri="{BB962C8B-B14F-4D97-AF65-F5344CB8AC3E}">
        <p14:creationId xmlns:p14="http://schemas.microsoft.com/office/powerpoint/2010/main" val="1909519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F019C1-9304-D74D-B2CF-AF4F017B67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CC0625-99A9-484E-94EB-47810DBB13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091CF-9A33-534F-88FD-463443B626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760D11-7FB7-714F-9AA3-F25756C935E3}" type="datetimeFigureOut">
              <a:rPr lang="en-US" smtClean="0"/>
              <a:t>11/12/19</a:t>
            </a:fld>
            <a:endParaRPr lang="en-US"/>
          </a:p>
        </p:txBody>
      </p:sp>
      <p:sp>
        <p:nvSpPr>
          <p:cNvPr id="5" name="Footer Placeholder 4">
            <a:extLst>
              <a:ext uri="{FF2B5EF4-FFF2-40B4-BE49-F238E27FC236}">
                <a16:creationId xmlns:a16="http://schemas.microsoft.com/office/drawing/2014/main" id="{DE22EEB8-ADDC-0C49-9938-554F6C7B31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8E7CAD-1DD8-244C-8B85-5AE5AFE15B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A512C8-0B8C-144C-B231-559913777646}" type="slidenum">
              <a:rPr lang="en-US" smtClean="0"/>
              <a:t>‹#›</a:t>
            </a:fld>
            <a:endParaRPr lang="en-US"/>
          </a:p>
        </p:txBody>
      </p:sp>
    </p:spTree>
    <p:extLst>
      <p:ext uri="{BB962C8B-B14F-4D97-AF65-F5344CB8AC3E}">
        <p14:creationId xmlns:p14="http://schemas.microsoft.com/office/powerpoint/2010/main" val="18314333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91B53-4E29-BA4D-B6B3-F5977EBA40DA}"/>
              </a:ext>
            </a:extLst>
          </p:cNvPr>
          <p:cNvSpPr>
            <a:spLocks noGrp="1"/>
          </p:cNvSpPr>
          <p:nvPr>
            <p:ph type="ctrTitle"/>
          </p:nvPr>
        </p:nvSpPr>
        <p:spPr/>
        <p:txBody>
          <a:bodyPr/>
          <a:lstStyle/>
          <a:p>
            <a:r>
              <a:rPr lang="en-US" dirty="0"/>
              <a:t>11.1 Cloud </a:t>
            </a:r>
            <a:r>
              <a:rPr lang="en-US"/>
              <a:t>Security Introduction</a:t>
            </a:r>
          </a:p>
        </p:txBody>
      </p:sp>
      <p:sp>
        <p:nvSpPr>
          <p:cNvPr id="3" name="Subtitle 2">
            <a:extLst>
              <a:ext uri="{FF2B5EF4-FFF2-40B4-BE49-F238E27FC236}">
                <a16:creationId xmlns:a16="http://schemas.microsoft.com/office/drawing/2014/main" id="{B5D7070B-379B-A944-99E6-83A684B92F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299029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363B-B77B-E24D-B5F6-3C0DDA071D9B}"/>
              </a:ext>
            </a:extLst>
          </p:cNvPr>
          <p:cNvSpPr>
            <a:spLocks noGrp="1"/>
          </p:cNvSpPr>
          <p:nvPr>
            <p:ph type="title"/>
          </p:nvPr>
        </p:nvSpPr>
        <p:spPr/>
        <p:txBody>
          <a:bodyPr/>
          <a:lstStyle/>
          <a:p>
            <a:r>
              <a:rPr lang="en-US" dirty="0"/>
              <a:t>NOW: Why this matters</a:t>
            </a:r>
            <a:br>
              <a:rPr lang="en-US" dirty="0"/>
            </a:br>
            <a:r>
              <a:rPr lang="en-US" dirty="0"/>
              <a:t>NEXT: Three states of data</a:t>
            </a:r>
          </a:p>
        </p:txBody>
      </p:sp>
      <p:sp>
        <p:nvSpPr>
          <p:cNvPr id="3" name="Content Placeholder 2">
            <a:extLst>
              <a:ext uri="{FF2B5EF4-FFF2-40B4-BE49-F238E27FC236}">
                <a16:creationId xmlns:a16="http://schemas.microsoft.com/office/drawing/2014/main" id="{3CB8047B-E738-AC45-A3C2-B1B964838FC3}"/>
              </a:ext>
            </a:extLst>
          </p:cNvPr>
          <p:cNvSpPr>
            <a:spLocks noGrp="1"/>
          </p:cNvSpPr>
          <p:nvPr>
            <p:ph idx="1"/>
          </p:nvPr>
        </p:nvSpPr>
        <p:spPr/>
        <p:txBody>
          <a:bodyPr/>
          <a:lstStyle/>
          <a:p>
            <a:r>
              <a:rPr lang="en-US" dirty="0"/>
              <a:t>I mention these issues for two reasons:</a:t>
            </a:r>
          </a:p>
          <a:p>
            <a:pPr marL="914400" lvl="1" indent="-457200">
              <a:buFont typeface="+mj-lt"/>
              <a:buAutoNum type="arabicPeriod"/>
            </a:pPr>
            <a:r>
              <a:rPr lang="en-US" dirty="0"/>
              <a:t>To emphasize the importance of proper configuration in the cloud.</a:t>
            </a:r>
          </a:p>
          <a:p>
            <a:pPr lvl="2"/>
            <a:r>
              <a:rPr lang="en-US" dirty="0"/>
              <a:t>One of the consequences of the cloud is that we no longer can simply install a hardware security device and hope that it covers all of our network traffic. Cloud security occurs in software, and there building appropriate custom configurations requires a level of expertise that an application developer may not have.</a:t>
            </a:r>
          </a:p>
          <a:p>
            <a:pPr marL="914400" lvl="1" indent="-457200">
              <a:buFont typeface="+mj-lt"/>
              <a:buAutoNum type="arabicPeriod"/>
            </a:pPr>
            <a:r>
              <a:rPr lang="en-US" dirty="0"/>
              <a:t>To emphasize the need for layers of security. In each of these cases of leaky S3 data buckets, the data were stored unencrypted, meaning the potential impact of any breach was more immediate.</a:t>
            </a:r>
          </a:p>
          <a:p>
            <a:pPr lvl="2"/>
            <a:r>
              <a:rPr lang="en-US" dirty="0"/>
              <a:t>There is a simple framework for describing three states of data, which may be useful </a:t>
            </a:r>
          </a:p>
          <a:p>
            <a:pPr marL="914400" lvl="1" indent="-457200">
              <a:buFont typeface="+mj-lt"/>
              <a:buAutoNum type="arabicPeriod"/>
            </a:pPr>
            <a:endParaRPr lang="en-US" dirty="0"/>
          </a:p>
        </p:txBody>
      </p:sp>
    </p:spTree>
    <p:extLst>
      <p:ext uri="{BB962C8B-B14F-4D97-AF65-F5344CB8AC3E}">
        <p14:creationId xmlns:p14="http://schemas.microsoft.com/office/powerpoint/2010/main" val="3867931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A083-6F12-ED49-BB74-FD8CFFB0406D}"/>
              </a:ext>
            </a:extLst>
          </p:cNvPr>
          <p:cNvSpPr>
            <a:spLocks noGrp="1"/>
          </p:cNvSpPr>
          <p:nvPr>
            <p:ph type="title"/>
          </p:nvPr>
        </p:nvSpPr>
        <p:spPr/>
        <p:txBody>
          <a:bodyPr/>
          <a:lstStyle/>
          <a:p>
            <a:r>
              <a:rPr lang="en-US" dirty="0"/>
              <a:t>NOW: Three states of data</a:t>
            </a:r>
            <a:br>
              <a:rPr lang="en-US" dirty="0"/>
            </a:br>
            <a:r>
              <a:rPr lang="en-US" dirty="0"/>
              <a:t>NEXT: Conclude</a:t>
            </a:r>
          </a:p>
        </p:txBody>
      </p:sp>
      <p:sp>
        <p:nvSpPr>
          <p:cNvPr id="3" name="Content Placeholder 2">
            <a:extLst>
              <a:ext uri="{FF2B5EF4-FFF2-40B4-BE49-F238E27FC236}">
                <a16:creationId xmlns:a16="http://schemas.microsoft.com/office/drawing/2014/main" id="{C67A4EDA-DF0B-A84E-9A6D-9220E3087017}"/>
              </a:ext>
            </a:extLst>
          </p:cNvPr>
          <p:cNvSpPr>
            <a:spLocks noGrp="1"/>
          </p:cNvSpPr>
          <p:nvPr>
            <p:ph idx="1"/>
          </p:nvPr>
        </p:nvSpPr>
        <p:spPr/>
        <p:txBody>
          <a:bodyPr>
            <a:normAutofit fontScale="92500" lnSpcReduction="10000"/>
          </a:bodyPr>
          <a:lstStyle/>
          <a:p>
            <a:r>
              <a:rPr lang="en-US" dirty="0"/>
              <a:t>The three states of data are: Data at rest, data in use, and data in motion. Good security—whether network, application, or data security—will consider these three states of data</a:t>
            </a:r>
          </a:p>
          <a:p>
            <a:r>
              <a:rPr lang="en-US" b="1" dirty="0"/>
              <a:t>Data at rest</a:t>
            </a:r>
            <a:r>
              <a:rPr lang="en-US" dirty="0"/>
              <a:t> is data in storage, whether on a hard drive, in a database, or in a cloud storage system.</a:t>
            </a:r>
          </a:p>
          <a:p>
            <a:r>
              <a:rPr lang="en-US" b="1" dirty="0"/>
              <a:t>Data in use</a:t>
            </a:r>
            <a:r>
              <a:rPr lang="en-US" dirty="0"/>
              <a:t> is data in a computer’s active memory, being used by an application</a:t>
            </a:r>
          </a:p>
          <a:p>
            <a:r>
              <a:rPr lang="en-US" b="1" dirty="0"/>
              <a:t>Data in motion </a:t>
            </a:r>
            <a:r>
              <a:rPr lang="en-US" dirty="0"/>
              <a:t>is data being transferred across a network.</a:t>
            </a:r>
          </a:p>
          <a:p>
            <a:r>
              <a:rPr lang="en-US" dirty="0"/>
              <a:t>During its lifecycle, data will move between these three states.</a:t>
            </a:r>
          </a:p>
          <a:p>
            <a:r>
              <a:rPr lang="en-US" dirty="0"/>
              <a:t>This framework [repeat 3 types] is useful for evaluating the security of data in each state. [EXPLAIN]</a:t>
            </a:r>
          </a:p>
          <a:p>
            <a:endParaRPr lang="en-US" dirty="0"/>
          </a:p>
        </p:txBody>
      </p:sp>
    </p:spTree>
    <p:extLst>
      <p:ext uri="{BB962C8B-B14F-4D97-AF65-F5344CB8AC3E}">
        <p14:creationId xmlns:p14="http://schemas.microsoft.com/office/powerpoint/2010/main" val="3293663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BA083-6F12-ED49-BB74-FD8CFFB0406D}"/>
              </a:ext>
            </a:extLst>
          </p:cNvPr>
          <p:cNvSpPr>
            <a:spLocks noGrp="1"/>
          </p:cNvSpPr>
          <p:nvPr>
            <p:ph type="title"/>
          </p:nvPr>
        </p:nvSpPr>
        <p:spPr/>
        <p:txBody>
          <a:bodyPr/>
          <a:lstStyle/>
          <a:p>
            <a:r>
              <a:rPr lang="en-US" dirty="0"/>
              <a:t>NOW: Conclude</a:t>
            </a:r>
          </a:p>
        </p:txBody>
      </p:sp>
      <p:sp>
        <p:nvSpPr>
          <p:cNvPr id="3" name="Content Placeholder 2">
            <a:extLst>
              <a:ext uri="{FF2B5EF4-FFF2-40B4-BE49-F238E27FC236}">
                <a16:creationId xmlns:a16="http://schemas.microsoft.com/office/drawing/2014/main" id="{C67A4EDA-DF0B-A84E-9A6D-9220E3087017}"/>
              </a:ext>
            </a:extLst>
          </p:cNvPr>
          <p:cNvSpPr>
            <a:spLocks noGrp="1"/>
          </p:cNvSpPr>
          <p:nvPr>
            <p:ph idx="1"/>
          </p:nvPr>
        </p:nvSpPr>
        <p:spPr/>
        <p:txBody>
          <a:bodyPr/>
          <a:lstStyle/>
          <a:p>
            <a:r>
              <a:rPr lang="en-US" dirty="0"/>
              <a:t>[Good session summary here]</a:t>
            </a:r>
          </a:p>
        </p:txBody>
      </p:sp>
    </p:spTree>
    <p:extLst>
      <p:ext uri="{BB962C8B-B14F-4D97-AF65-F5344CB8AC3E}">
        <p14:creationId xmlns:p14="http://schemas.microsoft.com/office/powerpoint/2010/main" val="1328951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9CA9-2B88-2344-AAE2-3EE0F7E3ADA8}"/>
              </a:ext>
            </a:extLst>
          </p:cNvPr>
          <p:cNvSpPr>
            <a:spLocks noGrp="1"/>
          </p:cNvSpPr>
          <p:nvPr>
            <p:ph type="title"/>
          </p:nvPr>
        </p:nvSpPr>
        <p:spPr/>
        <p:txBody>
          <a:bodyPr/>
          <a:lstStyle/>
          <a:p>
            <a:r>
              <a:rPr lang="en-US" dirty="0"/>
              <a:t>Now: Introduction</a:t>
            </a:r>
            <a:br>
              <a:rPr lang="en-US" dirty="0"/>
            </a:br>
            <a:r>
              <a:rPr lang="en-US" dirty="0"/>
              <a:t>Next: Module Overview</a:t>
            </a:r>
          </a:p>
        </p:txBody>
      </p:sp>
      <p:sp>
        <p:nvSpPr>
          <p:cNvPr id="3" name="Content Placeholder 2">
            <a:extLst>
              <a:ext uri="{FF2B5EF4-FFF2-40B4-BE49-F238E27FC236}">
                <a16:creationId xmlns:a16="http://schemas.microsoft.com/office/drawing/2014/main" id="{01FEA4E5-AFBB-3342-8E17-94D42DFC782B}"/>
              </a:ext>
            </a:extLst>
          </p:cNvPr>
          <p:cNvSpPr>
            <a:spLocks noGrp="1"/>
          </p:cNvSpPr>
          <p:nvPr>
            <p:ph idx="1"/>
          </p:nvPr>
        </p:nvSpPr>
        <p:spPr/>
        <p:txBody>
          <a:bodyPr/>
          <a:lstStyle/>
          <a:p>
            <a:r>
              <a:rPr lang="en-US" dirty="0"/>
              <a:t>In this module, I want to focus on cloud implementation security</a:t>
            </a:r>
          </a:p>
          <a:p>
            <a:r>
              <a:rPr lang="en-US" dirty="0"/>
              <a:t>We've spent the past weeks reviewing the Internet model, application and network architectures, virtualization, and cloud computing.</a:t>
            </a:r>
          </a:p>
          <a:p>
            <a:r>
              <a:rPr lang="en-US" dirty="0"/>
              <a:t>There is a great deal to be said about network and application security—enough for a full course</a:t>
            </a:r>
          </a:p>
        </p:txBody>
      </p:sp>
    </p:spTree>
    <p:extLst>
      <p:ext uri="{BB962C8B-B14F-4D97-AF65-F5344CB8AC3E}">
        <p14:creationId xmlns:p14="http://schemas.microsoft.com/office/powerpoint/2010/main" val="2786985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59CA9-2B88-2344-AAE2-3EE0F7E3ADA8}"/>
              </a:ext>
            </a:extLst>
          </p:cNvPr>
          <p:cNvSpPr>
            <a:spLocks noGrp="1"/>
          </p:cNvSpPr>
          <p:nvPr>
            <p:ph type="title"/>
          </p:nvPr>
        </p:nvSpPr>
        <p:spPr/>
        <p:txBody>
          <a:bodyPr/>
          <a:lstStyle/>
          <a:p>
            <a:r>
              <a:rPr lang="en-US" dirty="0"/>
              <a:t>Now: Module Overview</a:t>
            </a:r>
            <a:br>
              <a:rPr lang="en-US" dirty="0"/>
            </a:br>
            <a:r>
              <a:rPr lang="en-US" dirty="0"/>
              <a:t>Next: History of AWS</a:t>
            </a:r>
          </a:p>
        </p:txBody>
      </p:sp>
      <p:sp>
        <p:nvSpPr>
          <p:cNvPr id="3" name="Content Placeholder 2">
            <a:extLst>
              <a:ext uri="{FF2B5EF4-FFF2-40B4-BE49-F238E27FC236}">
                <a16:creationId xmlns:a16="http://schemas.microsoft.com/office/drawing/2014/main" id="{01FEA4E5-AFBB-3342-8E17-94D42DFC782B}"/>
              </a:ext>
            </a:extLst>
          </p:cNvPr>
          <p:cNvSpPr>
            <a:spLocks noGrp="1"/>
          </p:cNvSpPr>
          <p:nvPr>
            <p:ph idx="1"/>
          </p:nvPr>
        </p:nvSpPr>
        <p:spPr/>
        <p:txBody>
          <a:bodyPr/>
          <a:lstStyle/>
          <a:p>
            <a:r>
              <a:rPr lang="en-US" dirty="0"/>
              <a:t>However, in this module, I want to focus on issues specific to the cloud. We will begin by discussing continuous development processes, often called "</a:t>
            </a:r>
            <a:r>
              <a:rPr lang="en-US" dirty="0" err="1"/>
              <a:t>devops</a:t>
            </a:r>
            <a:r>
              <a:rPr lang="en-US" dirty="0"/>
              <a:t>",</a:t>
            </a:r>
          </a:p>
          <a:p>
            <a:r>
              <a:rPr lang="en-US" dirty="0"/>
              <a:t>… then explore some ways that cloud security differs from "regular" network and application security.</a:t>
            </a:r>
          </a:p>
          <a:p>
            <a:r>
              <a:rPr lang="en-US" dirty="0"/>
              <a:t>Along the way, I want to review a handful of major Internet incidents, and what we can learn from them today.</a:t>
            </a:r>
          </a:p>
          <a:p>
            <a:r>
              <a:rPr lang="en-US" dirty="0"/>
              <a:t>We will wrap up the module by sharing additional resources that you can explore to learn more about security and the cloud.</a:t>
            </a:r>
          </a:p>
        </p:txBody>
      </p:sp>
    </p:spTree>
    <p:extLst>
      <p:ext uri="{BB962C8B-B14F-4D97-AF65-F5344CB8AC3E}">
        <p14:creationId xmlns:p14="http://schemas.microsoft.com/office/powerpoint/2010/main" val="1671088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2F48-FF65-9E47-B44F-37F65555E92C}"/>
              </a:ext>
            </a:extLst>
          </p:cNvPr>
          <p:cNvSpPr>
            <a:spLocks noGrp="1"/>
          </p:cNvSpPr>
          <p:nvPr>
            <p:ph type="title"/>
          </p:nvPr>
        </p:nvSpPr>
        <p:spPr/>
        <p:txBody>
          <a:bodyPr/>
          <a:lstStyle/>
          <a:p>
            <a:r>
              <a:rPr lang="en-US" dirty="0"/>
              <a:t>Now: History of AWS</a:t>
            </a:r>
            <a:br>
              <a:rPr lang="en-US" dirty="0"/>
            </a:br>
            <a:r>
              <a:rPr lang="en-US" dirty="0"/>
              <a:t>Next: Amazon in 2000</a:t>
            </a:r>
          </a:p>
        </p:txBody>
      </p:sp>
      <p:sp>
        <p:nvSpPr>
          <p:cNvPr id="3" name="Content Placeholder 2">
            <a:extLst>
              <a:ext uri="{FF2B5EF4-FFF2-40B4-BE49-F238E27FC236}">
                <a16:creationId xmlns:a16="http://schemas.microsoft.com/office/drawing/2014/main" id="{74A867A5-E090-CE40-81C7-349037F3CBCD}"/>
              </a:ext>
            </a:extLst>
          </p:cNvPr>
          <p:cNvSpPr>
            <a:spLocks noGrp="1"/>
          </p:cNvSpPr>
          <p:nvPr>
            <p:ph idx="1"/>
          </p:nvPr>
        </p:nvSpPr>
        <p:spPr/>
        <p:txBody>
          <a:bodyPr/>
          <a:lstStyle/>
          <a:p>
            <a:r>
              <a:rPr lang="en-US" dirty="0"/>
              <a:t>Imagine you are a software development at a technology company. Automated processes are your "secret sauce" that deliver competitive advantage. </a:t>
            </a:r>
          </a:p>
          <a:p>
            <a:r>
              <a:rPr lang="en-US" dirty="0"/>
              <a:t>You are a big enough company that every application you develop needs to be built for "Internet scale". Every application needs to be developed, tested, and deployed with high reliability across multiple data centers.</a:t>
            </a:r>
          </a:p>
          <a:p>
            <a:r>
              <a:rPr lang="en-US" dirty="0"/>
              <a:t>Doesn't this sound like most major companies now?</a:t>
            </a:r>
          </a:p>
          <a:p>
            <a:r>
              <a:rPr lang="en-US" dirty="0"/>
              <a:t>This was the situation </a:t>
            </a:r>
            <a:r>
              <a:rPr lang="en-US" dirty="0" err="1"/>
              <a:t>Amazon.com</a:t>
            </a:r>
            <a:r>
              <a:rPr lang="en-US" dirty="0"/>
              <a:t> found itself in, around the year 2000</a:t>
            </a:r>
          </a:p>
        </p:txBody>
      </p:sp>
    </p:spTree>
    <p:extLst>
      <p:ext uri="{BB962C8B-B14F-4D97-AF65-F5344CB8AC3E}">
        <p14:creationId xmlns:p14="http://schemas.microsoft.com/office/powerpoint/2010/main" val="2582285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2F48-FF65-9E47-B44F-37F65555E92C}"/>
              </a:ext>
            </a:extLst>
          </p:cNvPr>
          <p:cNvSpPr>
            <a:spLocks noGrp="1"/>
          </p:cNvSpPr>
          <p:nvPr>
            <p:ph type="title"/>
          </p:nvPr>
        </p:nvSpPr>
        <p:spPr/>
        <p:txBody>
          <a:bodyPr/>
          <a:lstStyle/>
          <a:p>
            <a:r>
              <a:rPr lang="en-US" dirty="0"/>
              <a:t>Now: Amazon in 2000</a:t>
            </a:r>
            <a:br>
              <a:rPr lang="en-US" dirty="0"/>
            </a:br>
            <a:r>
              <a:rPr lang="en-US" dirty="0"/>
              <a:t>Next: AWS launches</a:t>
            </a:r>
          </a:p>
        </p:txBody>
      </p:sp>
      <p:sp>
        <p:nvSpPr>
          <p:cNvPr id="3" name="Content Placeholder 2">
            <a:extLst>
              <a:ext uri="{FF2B5EF4-FFF2-40B4-BE49-F238E27FC236}">
                <a16:creationId xmlns:a16="http://schemas.microsoft.com/office/drawing/2014/main" id="{74A867A5-E090-CE40-81C7-349037F3CBCD}"/>
              </a:ext>
            </a:extLst>
          </p:cNvPr>
          <p:cNvSpPr>
            <a:spLocks noGrp="1"/>
          </p:cNvSpPr>
          <p:nvPr>
            <p:ph idx="1"/>
          </p:nvPr>
        </p:nvSpPr>
        <p:spPr/>
        <p:txBody>
          <a:bodyPr>
            <a:normAutofit fontScale="85000" lnSpcReduction="20000"/>
          </a:bodyPr>
          <a:lstStyle/>
          <a:p>
            <a:r>
              <a:rPr lang="en-US" dirty="0"/>
              <a:t>Around the year 2000, Amazon was growing quickly. They were hiring developers at a rapid pace. </a:t>
            </a:r>
          </a:p>
          <a:p>
            <a:r>
              <a:rPr lang="en-US" dirty="0"/>
              <a:t>However, every development team was repeating the same effort: spending time configuring servers and setting up data stores. This effort was being recreated for every new project.</a:t>
            </a:r>
          </a:p>
          <a:p>
            <a:r>
              <a:rPr lang="en-US" dirty="0"/>
              <a:t>So Amazon started unifying services in-house. They built a common infrastructure for storing massive amounts of data. They built a standardized way to pass messages between applications and services. And they built a way to build new virtual servers in an entirely automated way that allowed server images to be replicated on demand.</a:t>
            </a:r>
          </a:p>
          <a:p>
            <a:r>
              <a:rPr lang="en-US" dirty="0"/>
              <a:t>Overall, they worked to decentralize the infrastructure burden on development teams</a:t>
            </a:r>
          </a:p>
          <a:p>
            <a:r>
              <a:rPr lang="en-US" dirty="0"/>
              <a:t>In short, they built the foundation of what would become Amazon Web Services</a:t>
            </a:r>
          </a:p>
        </p:txBody>
      </p:sp>
    </p:spTree>
    <p:extLst>
      <p:ext uri="{BB962C8B-B14F-4D97-AF65-F5344CB8AC3E}">
        <p14:creationId xmlns:p14="http://schemas.microsoft.com/office/powerpoint/2010/main" val="332869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32F48-FF65-9E47-B44F-37F65555E92C}"/>
              </a:ext>
            </a:extLst>
          </p:cNvPr>
          <p:cNvSpPr>
            <a:spLocks noGrp="1"/>
          </p:cNvSpPr>
          <p:nvPr>
            <p:ph type="title"/>
          </p:nvPr>
        </p:nvSpPr>
        <p:spPr/>
        <p:txBody>
          <a:bodyPr/>
          <a:lstStyle/>
          <a:p>
            <a:r>
              <a:rPr lang="en-US" dirty="0"/>
              <a:t>Now: AWS launches</a:t>
            </a:r>
            <a:br>
              <a:rPr lang="en-US" dirty="0"/>
            </a:br>
            <a:r>
              <a:rPr lang="en-US" dirty="0"/>
              <a:t>Next: AWS is adopted</a:t>
            </a:r>
          </a:p>
        </p:txBody>
      </p:sp>
      <p:sp>
        <p:nvSpPr>
          <p:cNvPr id="3" name="Content Placeholder 2">
            <a:extLst>
              <a:ext uri="{FF2B5EF4-FFF2-40B4-BE49-F238E27FC236}">
                <a16:creationId xmlns:a16="http://schemas.microsoft.com/office/drawing/2014/main" id="{74A867A5-E090-CE40-81C7-349037F3CBCD}"/>
              </a:ext>
            </a:extLst>
          </p:cNvPr>
          <p:cNvSpPr>
            <a:spLocks noGrp="1"/>
          </p:cNvSpPr>
          <p:nvPr>
            <p:ph idx="1"/>
          </p:nvPr>
        </p:nvSpPr>
        <p:spPr/>
        <p:txBody>
          <a:bodyPr>
            <a:normAutofit lnSpcReduction="10000"/>
          </a:bodyPr>
          <a:lstStyle/>
          <a:p>
            <a:r>
              <a:rPr lang="en-US" dirty="0"/>
              <a:t>In 2006, Amazon Web Services (AWS) launched to the world, with three services: S3 (Simple storage service) for storing document data, the Simple Queueing Service for passing messages, and EC2 (elastic compute cloud) for building scalable virtual machines.</a:t>
            </a:r>
          </a:p>
          <a:p>
            <a:r>
              <a:rPr lang="en-US" dirty="0"/>
              <a:t>When some tell this story, they claim that Amazon started AWS to sell excess capacity, but by 2006, executives had been working for at least three years to set up AWS as its own business unit.</a:t>
            </a:r>
          </a:p>
          <a:p>
            <a:r>
              <a:rPr lang="en-US" dirty="0"/>
              <a:t>According to </a:t>
            </a:r>
            <a:r>
              <a:rPr lang="en-US" b="1" dirty="0"/>
              <a:t>Werner </a:t>
            </a:r>
            <a:r>
              <a:rPr lang="en-US" b="1" dirty="0" err="1"/>
              <a:t>Vogels</a:t>
            </a:r>
            <a:r>
              <a:rPr lang="en-US" dirty="0"/>
              <a:t>, CTO of Amazon, within two months of launch AWS had burned through any excess </a:t>
            </a:r>
            <a:r>
              <a:rPr lang="en-US" dirty="0" err="1"/>
              <a:t>Amazon.com</a:t>
            </a:r>
            <a:r>
              <a:rPr lang="en-US" dirty="0"/>
              <a:t> capacity, and they expected AWS to grow as big as the retail side of the business.</a:t>
            </a:r>
          </a:p>
        </p:txBody>
      </p:sp>
    </p:spTree>
    <p:extLst>
      <p:ext uri="{BB962C8B-B14F-4D97-AF65-F5344CB8AC3E}">
        <p14:creationId xmlns:p14="http://schemas.microsoft.com/office/powerpoint/2010/main" val="2433727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00BD1-F58F-0D40-8CE1-9C07F85C4B82}"/>
              </a:ext>
            </a:extLst>
          </p:cNvPr>
          <p:cNvSpPr>
            <a:spLocks noGrp="1"/>
          </p:cNvSpPr>
          <p:nvPr>
            <p:ph type="title"/>
          </p:nvPr>
        </p:nvSpPr>
        <p:spPr/>
        <p:txBody>
          <a:bodyPr/>
          <a:lstStyle/>
          <a:p>
            <a:r>
              <a:rPr lang="en-US" dirty="0"/>
              <a:t>NOW: AWS is adopted</a:t>
            </a:r>
            <a:br>
              <a:rPr lang="en-US" dirty="0"/>
            </a:br>
            <a:r>
              <a:rPr lang="en-US" dirty="0"/>
              <a:t>NEXT: AWS is breached</a:t>
            </a:r>
          </a:p>
        </p:txBody>
      </p:sp>
      <p:sp>
        <p:nvSpPr>
          <p:cNvPr id="3" name="Content Placeholder 2">
            <a:extLst>
              <a:ext uri="{FF2B5EF4-FFF2-40B4-BE49-F238E27FC236}">
                <a16:creationId xmlns:a16="http://schemas.microsoft.com/office/drawing/2014/main" id="{591567F2-4E0F-B64F-8418-04D2ABAE43F7}"/>
              </a:ext>
            </a:extLst>
          </p:cNvPr>
          <p:cNvSpPr>
            <a:spLocks noGrp="1"/>
          </p:cNvSpPr>
          <p:nvPr>
            <p:ph idx="1"/>
          </p:nvPr>
        </p:nvSpPr>
        <p:spPr/>
        <p:txBody>
          <a:bodyPr>
            <a:normAutofit fontScale="92500" lnSpcReduction="20000"/>
          </a:bodyPr>
          <a:lstStyle/>
          <a:p>
            <a:r>
              <a:rPr lang="en-US" dirty="0"/>
              <a:t>I think it's clear by now that AWS is a roaring success. Amazon had such a strong lead that it would take several years for a viable competitor to appear.</a:t>
            </a:r>
          </a:p>
          <a:p>
            <a:r>
              <a:rPr lang="en-US" dirty="0"/>
              <a:t>Yet even something as simple as storing and retrieving data at internet scale has become a major security concern for companies. In the rush to develop applications, sometimes developers turn off security controls in development or testing environments and then forget to turn them back on. Or a configuration error causes data to be public that should otherwise be private. </a:t>
            </a:r>
          </a:p>
          <a:p>
            <a:r>
              <a:rPr lang="en-US" dirty="0"/>
              <a:t>One of the challenges of cloud services is that you don't own the infrastructure, so it can be more difficult to differentiate good traffic from bad at the infrastructure level. The onus for proper configuration shifts almost exclusively to the data owner.</a:t>
            </a:r>
          </a:p>
        </p:txBody>
      </p:sp>
    </p:spTree>
    <p:extLst>
      <p:ext uri="{BB962C8B-B14F-4D97-AF65-F5344CB8AC3E}">
        <p14:creationId xmlns:p14="http://schemas.microsoft.com/office/powerpoint/2010/main" val="186140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C5D4-6F07-8A48-AEAD-A83B88A03854}"/>
              </a:ext>
            </a:extLst>
          </p:cNvPr>
          <p:cNvSpPr>
            <a:spLocks noGrp="1"/>
          </p:cNvSpPr>
          <p:nvPr>
            <p:ph type="title"/>
          </p:nvPr>
        </p:nvSpPr>
        <p:spPr/>
        <p:txBody>
          <a:bodyPr/>
          <a:lstStyle/>
          <a:p>
            <a:r>
              <a:rPr lang="en-US" dirty="0"/>
              <a:t>NOW: AWS is breached</a:t>
            </a:r>
            <a:br>
              <a:rPr lang="en-US" dirty="0"/>
            </a:br>
            <a:r>
              <a:rPr lang="en-US" dirty="0"/>
              <a:t>NEXT: Breach numbers</a:t>
            </a:r>
          </a:p>
        </p:txBody>
      </p:sp>
      <p:sp>
        <p:nvSpPr>
          <p:cNvPr id="3" name="Content Placeholder 2">
            <a:extLst>
              <a:ext uri="{FF2B5EF4-FFF2-40B4-BE49-F238E27FC236}">
                <a16:creationId xmlns:a16="http://schemas.microsoft.com/office/drawing/2014/main" id="{D796FE05-F470-3A46-8F2B-2300D3CFF79F}"/>
              </a:ext>
            </a:extLst>
          </p:cNvPr>
          <p:cNvSpPr>
            <a:spLocks noGrp="1"/>
          </p:cNvSpPr>
          <p:nvPr>
            <p:ph idx="1"/>
          </p:nvPr>
        </p:nvSpPr>
        <p:spPr>
          <a:xfrm>
            <a:off x="838200" y="1825625"/>
            <a:ext cx="10515600" cy="4644448"/>
          </a:xfrm>
        </p:spPr>
        <p:txBody>
          <a:bodyPr>
            <a:normAutofit fontScale="92500" lnSpcReduction="20000"/>
          </a:bodyPr>
          <a:lstStyle/>
          <a:p>
            <a:r>
              <a:rPr lang="en-US" dirty="0"/>
              <a:t>Many companies has inadvertently leaked data housed on Amazon's Storage Service.</a:t>
            </a:r>
          </a:p>
          <a:p>
            <a:r>
              <a:rPr lang="en-US" dirty="0"/>
              <a:t>In 2017, U.S. defense contractor </a:t>
            </a:r>
            <a:r>
              <a:rPr lang="en-US" b="1" dirty="0"/>
              <a:t>Booz Allen Hamilton</a:t>
            </a:r>
            <a:r>
              <a:rPr lang="en-US" dirty="0"/>
              <a:t> left military files unsecured and publicly available, including log in credentials into more sensitive systems.</a:t>
            </a:r>
          </a:p>
          <a:p>
            <a:r>
              <a:rPr lang="en-US" dirty="0"/>
              <a:t>Verizon wireless has leaked data on multiple occasions, including 6 million customer records and information about the company's infrastructure (2017)</a:t>
            </a:r>
          </a:p>
          <a:p>
            <a:r>
              <a:rPr lang="en-US" dirty="0"/>
              <a:t>In 2019, Facebook leaked data, including password data on 540 million users via misconfigured S3 buckets.</a:t>
            </a:r>
          </a:p>
          <a:p>
            <a:r>
              <a:rPr lang="en-US" dirty="0"/>
              <a:t>Time Warner Cable, the Defense Department, The National Credit Federation, Alteryx, Dow Jones and Accenture all suffered major data exposure from poorly configured S3 buckets—</a:t>
            </a:r>
            <a:r>
              <a:rPr lang="en-US" b="1" dirty="0"/>
              <a:t>and those were all in 2017! </a:t>
            </a:r>
            <a:r>
              <a:rPr lang="en-US" dirty="0"/>
              <a:t>There have been many more leaks before and since.</a:t>
            </a:r>
          </a:p>
        </p:txBody>
      </p:sp>
    </p:spTree>
    <p:extLst>
      <p:ext uri="{BB962C8B-B14F-4D97-AF65-F5344CB8AC3E}">
        <p14:creationId xmlns:p14="http://schemas.microsoft.com/office/powerpoint/2010/main" val="3502223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AC5D4-6F07-8A48-AEAD-A83B88A03854}"/>
              </a:ext>
            </a:extLst>
          </p:cNvPr>
          <p:cNvSpPr>
            <a:spLocks noGrp="1"/>
          </p:cNvSpPr>
          <p:nvPr>
            <p:ph type="title"/>
          </p:nvPr>
        </p:nvSpPr>
        <p:spPr/>
        <p:txBody>
          <a:bodyPr/>
          <a:lstStyle/>
          <a:p>
            <a:r>
              <a:rPr lang="en-US" dirty="0"/>
              <a:t>NOW: Breach numbers</a:t>
            </a:r>
            <a:br>
              <a:rPr lang="en-US" dirty="0"/>
            </a:br>
            <a:r>
              <a:rPr lang="en-US" dirty="0"/>
              <a:t>NEXT: Why this matters</a:t>
            </a:r>
          </a:p>
        </p:txBody>
      </p:sp>
      <p:sp>
        <p:nvSpPr>
          <p:cNvPr id="3" name="Content Placeholder 2">
            <a:extLst>
              <a:ext uri="{FF2B5EF4-FFF2-40B4-BE49-F238E27FC236}">
                <a16:creationId xmlns:a16="http://schemas.microsoft.com/office/drawing/2014/main" id="{D796FE05-F470-3A46-8F2B-2300D3CFF79F}"/>
              </a:ext>
            </a:extLst>
          </p:cNvPr>
          <p:cNvSpPr>
            <a:spLocks noGrp="1"/>
          </p:cNvSpPr>
          <p:nvPr>
            <p:ph idx="1"/>
          </p:nvPr>
        </p:nvSpPr>
        <p:spPr>
          <a:xfrm>
            <a:off x="838200" y="1825625"/>
            <a:ext cx="10515600" cy="4644448"/>
          </a:xfrm>
        </p:spPr>
        <p:txBody>
          <a:bodyPr>
            <a:normAutofit/>
          </a:bodyPr>
          <a:lstStyle/>
          <a:p>
            <a:r>
              <a:rPr lang="en-US" dirty="0"/>
              <a:t>In fact, in 2017, the ID Theft Resource Center reported more than 1600 separate data breaches where personal information was exposed, with a count of nearly 200 million records</a:t>
            </a:r>
          </a:p>
          <a:p>
            <a:r>
              <a:rPr lang="en-US" dirty="0"/>
              <a:t>The following year, in 2018, the count of exposed records more than doubled to over 440 million.</a:t>
            </a:r>
          </a:p>
          <a:p>
            <a:r>
              <a:rPr lang="en-US" dirty="0"/>
              <a:t>The problem is escalating</a:t>
            </a:r>
          </a:p>
        </p:txBody>
      </p:sp>
    </p:spTree>
    <p:extLst>
      <p:ext uri="{BB962C8B-B14F-4D97-AF65-F5344CB8AC3E}">
        <p14:creationId xmlns:p14="http://schemas.microsoft.com/office/powerpoint/2010/main" val="1198916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1207</Words>
  <Application>Microsoft Macintosh PowerPoint</Application>
  <PresentationFormat>Widescreen</PresentationFormat>
  <Paragraphs>63</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11.1 Cloud Security Introduction</vt:lpstr>
      <vt:lpstr>Now: Introduction Next: Module Overview</vt:lpstr>
      <vt:lpstr>Now: Module Overview Next: History of AWS</vt:lpstr>
      <vt:lpstr>Now: History of AWS Next: Amazon in 2000</vt:lpstr>
      <vt:lpstr>Now: Amazon in 2000 Next: AWS launches</vt:lpstr>
      <vt:lpstr>Now: AWS launches Next: AWS is adopted</vt:lpstr>
      <vt:lpstr>NOW: AWS is adopted NEXT: AWS is breached</vt:lpstr>
      <vt:lpstr>NOW: AWS is breached NEXT: Breach numbers</vt:lpstr>
      <vt:lpstr>NOW: Breach numbers NEXT: Why this matters</vt:lpstr>
      <vt:lpstr>NOW: Why this matters NEXT: Three states of data</vt:lpstr>
      <vt:lpstr>NOW: Three states of data NEXT: Conclude</vt:lpstr>
      <vt:lpstr>NOW: Conclude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Gregory</dc:creator>
  <cp:lastModifiedBy>Microsoft Office User</cp:lastModifiedBy>
  <cp:revision>11</cp:revision>
  <dcterms:created xsi:type="dcterms:W3CDTF">2019-11-12T03:09:06Z</dcterms:created>
  <dcterms:modified xsi:type="dcterms:W3CDTF">2019-11-13T04:01:58Z</dcterms:modified>
</cp:coreProperties>
</file>