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5"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88163"/>
  </p:normalViewPr>
  <p:slideViewPr>
    <p:cSldViewPr snapToGrid="0" snapToObjects="1">
      <p:cViewPr varScale="1">
        <p:scale>
          <a:sx n="112" d="100"/>
          <a:sy n="112" d="100"/>
        </p:scale>
        <p:origin x="112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egory, Tom" userId="689e05cb-58fe-4f6b-9bd6-2e068b7d12bc" providerId="ADAL" clId="{EC4954F8-3FF3-6645-8860-0EA9C8C34146}"/>
    <pc:docChg chg="modSld">
      <pc:chgData name="Gregory, Tom" userId="689e05cb-58fe-4f6b-9bd6-2e068b7d12bc" providerId="ADAL" clId="{EC4954F8-3FF3-6645-8860-0EA9C8C34146}" dt="2020-10-14T13:19:47.554" v="13" actId="20577"/>
      <pc:docMkLst>
        <pc:docMk/>
      </pc:docMkLst>
      <pc:sldChg chg="modSp mod">
        <pc:chgData name="Gregory, Tom" userId="689e05cb-58fe-4f6b-9bd6-2e068b7d12bc" providerId="ADAL" clId="{EC4954F8-3FF3-6645-8860-0EA9C8C34146}" dt="2020-10-14T13:19:35.943" v="11" actId="20577"/>
        <pc:sldMkLst>
          <pc:docMk/>
          <pc:sldMk cId="1862973767" sldId="260"/>
        </pc:sldMkLst>
        <pc:spChg chg="mod">
          <ac:chgData name="Gregory, Tom" userId="689e05cb-58fe-4f6b-9bd6-2e068b7d12bc" providerId="ADAL" clId="{EC4954F8-3FF3-6645-8860-0EA9C8C34146}" dt="2020-10-14T13:19:35.943" v="11" actId="20577"/>
          <ac:spMkLst>
            <pc:docMk/>
            <pc:sldMk cId="1862973767" sldId="260"/>
            <ac:spMk id="3" creationId="{64E7650D-6DAA-5949-B547-A69F8F40DC32}"/>
          </ac:spMkLst>
        </pc:spChg>
      </pc:sldChg>
      <pc:sldChg chg="modSp mod">
        <pc:chgData name="Gregory, Tom" userId="689e05cb-58fe-4f6b-9bd6-2e068b7d12bc" providerId="ADAL" clId="{EC4954F8-3FF3-6645-8860-0EA9C8C34146}" dt="2020-10-14T13:19:47.554" v="13" actId="20577"/>
        <pc:sldMkLst>
          <pc:docMk/>
          <pc:sldMk cId="3175537970" sldId="261"/>
        </pc:sldMkLst>
        <pc:spChg chg="mod">
          <ac:chgData name="Gregory, Tom" userId="689e05cb-58fe-4f6b-9bd6-2e068b7d12bc" providerId="ADAL" clId="{EC4954F8-3FF3-6645-8860-0EA9C8C34146}" dt="2020-10-14T13:19:47.554" v="13" actId="20577"/>
          <ac:spMkLst>
            <pc:docMk/>
            <pc:sldMk cId="3175537970" sldId="261"/>
            <ac:spMk id="3" creationId="{93C6CA07-843B-EB42-AF08-A55DD8C25EE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B6F5F8-A822-0F46-8D8B-1177DB6B621A}" type="datetimeFigureOut">
              <a:rPr lang="en-US" smtClean="0"/>
              <a:t>10/14/20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20A1BB-F083-124A-B97A-56A0009C71CD}" type="slidenum">
              <a:rPr lang="en-US" smtClean="0"/>
              <a:t>‹#›</a:t>
            </a:fld>
            <a:endParaRPr lang="en-US"/>
          </a:p>
        </p:txBody>
      </p:sp>
    </p:spTree>
    <p:extLst>
      <p:ext uri="{BB962C8B-B14F-4D97-AF65-F5344CB8AC3E}">
        <p14:creationId xmlns:p14="http://schemas.microsoft.com/office/powerpoint/2010/main" val="3706261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www.forbes.com</a:t>
            </a:r>
            <a:r>
              <a:rPr lang="en-US" dirty="0"/>
              <a:t>/sites/</a:t>
            </a:r>
            <a:r>
              <a:rPr lang="en-US" dirty="0" err="1"/>
              <a:t>chriscancialosi</a:t>
            </a:r>
            <a:r>
              <a:rPr lang="en-US" dirty="0"/>
              <a:t>/2017/06/19/the-state-of-devops-in-2017-transformational-leadership-is-key/#609a5a7563dc</a:t>
            </a:r>
          </a:p>
          <a:p>
            <a:r>
              <a:rPr lang="en-US" dirty="0"/>
              <a:t>2019 State of DevOps, by Puppet, et al.</a:t>
            </a:r>
          </a:p>
          <a:p>
            <a:r>
              <a:rPr lang="en-US" dirty="0"/>
              <a:t>DevOps for Dummies: https://</a:t>
            </a:r>
            <a:r>
              <a:rPr lang="en-US" dirty="0" err="1"/>
              <a:t>www.ibm.com</a:t>
            </a:r>
            <a:r>
              <a:rPr lang="en-US" dirty="0"/>
              <a:t>/downloads/</a:t>
            </a:r>
            <a:r>
              <a:rPr lang="en-US" dirty="0" err="1"/>
              <a:t>cas</a:t>
            </a:r>
            <a:r>
              <a:rPr lang="en-US" dirty="0"/>
              <a:t>/EV2QA2L5</a:t>
            </a:r>
          </a:p>
        </p:txBody>
      </p:sp>
      <p:sp>
        <p:nvSpPr>
          <p:cNvPr id="4" name="Slide Number Placeholder 3"/>
          <p:cNvSpPr>
            <a:spLocks noGrp="1"/>
          </p:cNvSpPr>
          <p:nvPr>
            <p:ph type="sldNum" sz="quarter" idx="5"/>
          </p:nvPr>
        </p:nvSpPr>
        <p:spPr/>
        <p:txBody>
          <a:bodyPr/>
          <a:lstStyle/>
          <a:p>
            <a:fld id="{6C20A1BB-F083-124A-B97A-56A0009C71CD}" type="slidenum">
              <a:rPr lang="en-US" smtClean="0"/>
              <a:t>1</a:t>
            </a:fld>
            <a:endParaRPr lang="en-US"/>
          </a:p>
        </p:txBody>
      </p:sp>
    </p:spTree>
    <p:extLst>
      <p:ext uri="{BB962C8B-B14F-4D97-AF65-F5344CB8AC3E}">
        <p14:creationId xmlns:p14="http://schemas.microsoft.com/office/powerpoint/2010/main" val="1815729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 to CI: https://</a:t>
            </a:r>
            <a:r>
              <a:rPr lang="en-US" dirty="0" err="1"/>
              <a:t>www.martinfowler.com</a:t>
            </a:r>
            <a:r>
              <a:rPr lang="en-US" dirty="0"/>
              <a:t>/articles/</a:t>
            </a:r>
            <a:r>
              <a:rPr lang="en-US" dirty="0" err="1"/>
              <a:t>continuousIntegration.html#EveryoneCanSeeWhatsHappening</a:t>
            </a:r>
            <a:endParaRPr lang="en-US" dirty="0"/>
          </a:p>
        </p:txBody>
      </p:sp>
      <p:sp>
        <p:nvSpPr>
          <p:cNvPr id="4" name="Slide Number Placeholder 3"/>
          <p:cNvSpPr>
            <a:spLocks noGrp="1"/>
          </p:cNvSpPr>
          <p:nvPr>
            <p:ph type="sldNum" sz="quarter" idx="5"/>
          </p:nvPr>
        </p:nvSpPr>
        <p:spPr/>
        <p:txBody>
          <a:bodyPr/>
          <a:lstStyle/>
          <a:p>
            <a:fld id="{6C20A1BB-F083-124A-B97A-56A0009C71CD}" type="slidenum">
              <a:rPr lang="en-US" smtClean="0"/>
              <a:t>2</a:t>
            </a:fld>
            <a:endParaRPr lang="en-US"/>
          </a:p>
        </p:txBody>
      </p:sp>
    </p:spTree>
    <p:extLst>
      <p:ext uri="{BB962C8B-B14F-4D97-AF65-F5344CB8AC3E}">
        <p14:creationId xmlns:p14="http://schemas.microsoft.com/office/powerpoint/2010/main" val="3664468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puppet.com</a:t>
            </a:r>
            <a:r>
              <a:rPr lang="en-US" dirty="0"/>
              <a:t>/blog/continuous-delivery-vs-continuous-deployment-what-s-diff</a:t>
            </a:r>
          </a:p>
        </p:txBody>
      </p:sp>
      <p:sp>
        <p:nvSpPr>
          <p:cNvPr id="4" name="Slide Number Placeholder 3"/>
          <p:cNvSpPr>
            <a:spLocks noGrp="1"/>
          </p:cNvSpPr>
          <p:nvPr>
            <p:ph type="sldNum" sz="quarter" idx="5"/>
          </p:nvPr>
        </p:nvSpPr>
        <p:spPr/>
        <p:txBody>
          <a:bodyPr/>
          <a:lstStyle/>
          <a:p>
            <a:fld id="{6C20A1BB-F083-124A-B97A-56A0009C71CD}" type="slidenum">
              <a:rPr lang="en-US" smtClean="0"/>
              <a:t>6</a:t>
            </a:fld>
            <a:endParaRPr lang="en-US"/>
          </a:p>
        </p:txBody>
      </p:sp>
    </p:spTree>
    <p:extLst>
      <p:ext uri="{BB962C8B-B14F-4D97-AF65-F5344CB8AC3E}">
        <p14:creationId xmlns:p14="http://schemas.microsoft.com/office/powerpoint/2010/main" val="7400539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www.ibm.com</a:t>
            </a:r>
            <a:r>
              <a:rPr lang="en-US" dirty="0"/>
              <a:t>/cloud/blog/what-is-</a:t>
            </a:r>
            <a:r>
              <a:rPr lang="en-US" dirty="0" err="1"/>
              <a:t>devops</a:t>
            </a:r>
            <a:endParaRPr lang="en-US" dirty="0"/>
          </a:p>
          <a:p>
            <a:r>
              <a:rPr lang="en-US" dirty="0"/>
              <a:t>https://</a:t>
            </a:r>
            <a:r>
              <a:rPr lang="en-US" dirty="0" err="1"/>
              <a:t>www.ibm.com</a:t>
            </a:r>
            <a:r>
              <a:rPr lang="en-US" dirty="0"/>
              <a:t>/cloud/learn/</a:t>
            </a:r>
            <a:r>
              <a:rPr lang="en-US" dirty="0" err="1"/>
              <a:t>devops</a:t>
            </a:r>
            <a:r>
              <a:rPr lang="en-US" dirty="0"/>
              <a:t>-a-complete-guide</a:t>
            </a:r>
          </a:p>
        </p:txBody>
      </p:sp>
      <p:sp>
        <p:nvSpPr>
          <p:cNvPr id="4" name="Slide Number Placeholder 3"/>
          <p:cNvSpPr>
            <a:spLocks noGrp="1"/>
          </p:cNvSpPr>
          <p:nvPr>
            <p:ph type="sldNum" sz="quarter" idx="5"/>
          </p:nvPr>
        </p:nvSpPr>
        <p:spPr/>
        <p:txBody>
          <a:bodyPr/>
          <a:lstStyle/>
          <a:p>
            <a:fld id="{6C20A1BB-F083-124A-B97A-56A0009C71CD}" type="slidenum">
              <a:rPr lang="en-US" smtClean="0"/>
              <a:t>7</a:t>
            </a:fld>
            <a:endParaRPr lang="en-US"/>
          </a:p>
        </p:txBody>
      </p:sp>
    </p:spTree>
    <p:extLst>
      <p:ext uri="{BB962C8B-B14F-4D97-AF65-F5344CB8AC3E}">
        <p14:creationId xmlns:p14="http://schemas.microsoft.com/office/powerpoint/2010/main" val="10060531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Forbes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a:t>
            </a:r>
            <a:r>
              <a:rPr lang="en-US" dirty="0" err="1"/>
              <a:t>www.forbes.com</a:t>
            </a:r>
            <a:r>
              <a:rPr lang="en-US" dirty="0"/>
              <a:t>/sites/</a:t>
            </a:r>
            <a:r>
              <a:rPr lang="en-US" dirty="0" err="1"/>
              <a:t>chriscancialosi</a:t>
            </a:r>
            <a:r>
              <a:rPr lang="en-US" dirty="0"/>
              <a:t>/2017/06/19/the-state-of-devops-in-2017-transformational-leadership-is-key/#609a5a7563dc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 security: 2019 State of DevOps</a:t>
            </a:r>
          </a:p>
          <a:p>
            <a:endParaRPr lang="en-US" dirty="0"/>
          </a:p>
        </p:txBody>
      </p:sp>
      <p:sp>
        <p:nvSpPr>
          <p:cNvPr id="4" name="Slide Number Placeholder 3"/>
          <p:cNvSpPr>
            <a:spLocks noGrp="1"/>
          </p:cNvSpPr>
          <p:nvPr>
            <p:ph type="sldNum" sz="quarter" idx="5"/>
          </p:nvPr>
        </p:nvSpPr>
        <p:spPr/>
        <p:txBody>
          <a:bodyPr/>
          <a:lstStyle/>
          <a:p>
            <a:fld id="{6C20A1BB-F083-124A-B97A-56A0009C71CD}" type="slidenum">
              <a:rPr lang="en-US" smtClean="0"/>
              <a:t>8</a:t>
            </a:fld>
            <a:endParaRPr lang="en-US"/>
          </a:p>
        </p:txBody>
      </p:sp>
    </p:spTree>
    <p:extLst>
      <p:ext uri="{BB962C8B-B14F-4D97-AF65-F5344CB8AC3E}">
        <p14:creationId xmlns:p14="http://schemas.microsoft.com/office/powerpoint/2010/main" val="6298283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blog.teddykatz.com</a:t>
            </a:r>
            <a:r>
              <a:rPr lang="en-US" dirty="0"/>
              <a:t>/2019/11/05/</a:t>
            </a:r>
            <a:r>
              <a:rPr lang="en-US" dirty="0" err="1"/>
              <a:t>github-oauth-bypass.html</a:t>
            </a:r>
            <a:endParaRPr lang="en-US" dirty="0"/>
          </a:p>
        </p:txBody>
      </p:sp>
      <p:sp>
        <p:nvSpPr>
          <p:cNvPr id="4" name="Slide Number Placeholder 3"/>
          <p:cNvSpPr>
            <a:spLocks noGrp="1"/>
          </p:cNvSpPr>
          <p:nvPr>
            <p:ph type="sldNum" sz="quarter" idx="5"/>
          </p:nvPr>
        </p:nvSpPr>
        <p:spPr/>
        <p:txBody>
          <a:bodyPr/>
          <a:lstStyle/>
          <a:p>
            <a:fld id="{6C20A1BB-F083-124A-B97A-56A0009C71CD}" type="slidenum">
              <a:rPr lang="en-US" smtClean="0"/>
              <a:t>9</a:t>
            </a:fld>
            <a:endParaRPr lang="en-US"/>
          </a:p>
        </p:txBody>
      </p:sp>
    </p:spTree>
    <p:extLst>
      <p:ext uri="{BB962C8B-B14F-4D97-AF65-F5344CB8AC3E}">
        <p14:creationId xmlns:p14="http://schemas.microsoft.com/office/powerpoint/2010/main" val="1016745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5EC90-7989-D94B-B6B0-A651A498828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685D40-5CD4-774A-84EC-9EEEB18E44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199C7D-48F9-6043-A2B8-863CE389D0EA}"/>
              </a:ext>
            </a:extLst>
          </p:cNvPr>
          <p:cNvSpPr>
            <a:spLocks noGrp="1"/>
          </p:cNvSpPr>
          <p:nvPr>
            <p:ph type="dt" sz="half" idx="10"/>
          </p:nvPr>
        </p:nvSpPr>
        <p:spPr/>
        <p:txBody>
          <a:bodyPr/>
          <a:lstStyle/>
          <a:p>
            <a:fld id="{DDBFA0C8-015E-DD46-986C-66C0209D17D7}" type="datetimeFigureOut">
              <a:rPr lang="en-US" smtClean="0"/>
              <a:t>10/14/20</a:t>
            </a:fld>
            <a:endParaRPr lang="en-US"/>
          </a:p>
        </p:txBody>
      </p:sp>
      <p:sp>
        <p:nvSpPr>
          <p:cNvPr id="5" name="Footer Placeholder 4">
            <a:extLst>
              <a:ext uri="{FF2B5EF4-FFF2-40B4-BE49-F238E27FC236}">
                <a16:creationId xmlns:a16="http://schemas.microsoft.com/office/drawing/2014/main" id="{B50499B0-E0BF-D24B-8002-689C40FB93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FB88C-7C00-934E-97BE-38A19063BCBC}"/>
              </a:ext>
            </a:extLst>
          </p:cNvPr>
          <p:cNvSpPr>
            <a:spLocks noGrp="1"/>
          </p:cNvSpPr>
          <p:nvPr>
            <p:ph type="sldNum" sz="quarter" idx="12"/>
          </p:nvPr>
        </p:nvSpPr>
        <p:spPr/>
        <p:txBody>
          <a:bodyPr/>
          <a:lstStyle/>
          <a:p>
            <a:fld id="{58307B8A-5950-EF4D-91D4-2A44DFE92CA5}" type="slidenum">
              <a:rPr lang="en-US" smtClean="0"/>
              <a:t>‹#›</a:t>
            </a:fld>
            <a:endParaRPr lang="en-US"/>
          </a:p>
        </p:txBody>
      </p:sp>
    </p:spTree>
    <p:extLst>
      <p:ext uri="{BB962C8B-B14F-4D97-AF65-F5344CB8AC3E}">
        <p14:creationId xmlns:p14="http://schemas.microsoft.com/office/powerpoint/2010/main" val="17420291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071E86-4F05-9D4B-AE9C-7DC298C610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691FDB-8B0D-7849-A182-E274F6AB7C5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19436E-EF19-E34A-B2F4-A7584279E27E}"/>
              </a:ext>
            </a:extLst>
          </p:cNvPr>
          <p:cNvSpPr>
            <a:spLocks noGrp="1"/>
          </p:cNvSpPr>
          <p:nvPr>
            <p:ph type="dt" sz="half" idx="10"/>
          </p:nvPr>
        </p:nvSpPr>
        <p:spPr/>
        <p:txBody>
          <a:bodyPr/>
          <a:lstStyle/>
          <a:p>
            <a:fld id="{DDBFA0C8-015E-DD46-986C-66C0209D17D7}" type="datetimeFigureOut">
              <a:rPr lang="en-US" smtClean="0"/>
              <a:t>10/14/20</a:t>
            </a:fld>
            <a:endParaRPr lang="en-US"/>
          </a:p>
        </p:txBody>
      </p:sp>
      <p:sp>
        <p:nvSpPr>
          <p:cNvPr id="5" name="Footer Placeholder 4">
            <a:extLst>
              <a:ext uri="{FF2B5EF4-FFF2-40B4-BE49-F238E27FC236}">
                <a16:creationId xmlns:a16="http://schemas.microsoft.com/office/drawing/2014/main" id="{939F9B7C-6679-364A-AC89-AA28A2C2F4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DB390C-32EB-7D40-BFF2-9A1685641E7E}"/>
              </a:ext>
            </a:extLst>
          </p:cNvPr>
          <p:cNvSpPr>
            <a:spLocks noGrp="1"/>
          </p:cNvSpPr>
          <p:nvPr>
            <p:ph type="sldNum" sz="quarter" idx="12"/>
          </p:nvPr>
        </p:nvSpPr>
        <p:spPr/>
        <p:txBody>
          <a:bodyPr/>
          <a:lstStyle/>
          <a:p>
            <a:fld id="{58307B8A-5950-EF4D-91D4-2A44DFE92CA5}" type="slidenum">
              <a:rPr lang="en-US" smtClean="0"/>
              <a:t>‹#›</a:t>
            </a:fld>
            <a:endParaRPr lang="en-US"/>
          </a:p>
        </p:txBody>
      </p:sp>
    </p:spTree>
    <p:extLst>
      <p:ext uri="{BB962C8B-B14F-4D97-AF65-F5344CB8AC3E}">
        <p14:creationId xmlns:p14="http://schemas.microsoft.com/office/powerpoint/2010/main" val="281667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B4497E-B27A-CC4B-81F2-99ACCFCEE32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54D2DC-1E3B-0E44-9826-87DC476FED3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A92001-F152-9A43-BAE5-9C1F536D775F}"/>
              </a:ext>
            </a:extLst>
          </p:cNvPr>
          <p:cNvSpPr>
            <a:spLocks noGrp="1"/>
          </p:cNvSpPr>
          <p:nvPr>
            <p:ph type="dt" sz="half" idx="10"/>
          </p:nvPr>
        </p:nvSpPr>
        <p:spPr/>
        <p:txBody>
          <a:bodyPr/>
          <a:lstStyle/>
          <a:p>
            <a:fld id="{DDBFA0C8-015E-DD46-986C-66C0209D17D7}" type="datetimeFigureOut">
              <a:rPr lang="en-US" smtClean="0"/>
              <a:t>10/14/20</a:t>
            </a:fld>
            <a:endParaRPr lang="en-US"/>
          </a:p>
        </p:txBody>
      </p:sp>
      <p:sp>
        <p:nvSpPr>
          <p:cNvPr id="5" name="Footer Placeholder 4">
            <a:extLst>
              <a:ext uri="{FF2B5EF4-FFF2-40B4-BE49-F238E27FC236}">
                <a16:creationId xmlns:a16="http://schemas.microsoft.com/office/drawing/2014/main" id="{86473C5D-9ADC-FC4C-8B67-C489AFB469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F5A22F-0822-3744-AF5D-BA8150CEB17C}"/>
              </a:ext>
            </a:extLst>
          </p:cNvPr>
          <p:cNvSpPr>
            <a:spLocks noGrp="1"/>
          </p:cNvSpPr>
          <p:nvPr>
            <p:ph type="sldNum" sz="quarter" idx="12"/>
          </p:nvPr>
        </p:nvSpPr>
        <p:spPr/>
        <p:txBody>
          <a:bodyPr/>
          <a:lstStyle/>
          <a:p>
            <a:fld id="{58307B8A-5950-EF4D-91D4-2A44DFE92CA5}" type="slidenum">
              <a:rPr lang="en-US" smtClean="0"/>
              <a:t>‹#›</a:t>
            </a:fld>
            <a:endParaRPr lang="en-US"/>
          </a:p>
        </p:txBody>
      </p:sp>
    </p:spTree>
    <p:extLst>
      <p:ext uri="{BB962C8B-B14F-4D97-AF65-F5344CB8AC3E}">
        <p14:creationId xmlns:p14="http://schemas.microsoft.com/office/powerpoint/2010/main" val="3437018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3B007-E42E-F44D-9FAA-56F75FE82C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5D1297-B0BB-AC43-A72C-2A2700FB720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8A923-6947-CB40-B1C5-77774AD88F34}"/>
              </a:ext>
            </a:extLst>
          </p:cNvPr>
          <p:cNvSpPr>
            <a:spLocks noGrp="1"/>
          </p:cNvSpPr>
          <p:nvPr>
            <p:ph type="dt" sz="half" idx="10"/>
          </p:nvPr>
        </p:nvSpPr>
        <p:spPr/>
        <p:txBody>
          <a:bodyPr/>
          <a:lstStyle/>
          <a:p>
            <a:fld id="{DDBFA0C8-015E-DD46-986C-66C0209D17D7}" type="datetimeFigureOut">
              <a:rPr lang="en-US" smtClean="0"/>
              <a:t>10/14/20</a:t>
            </a:fld>
            <a:endParaRPr lang="en-US"/>
          </a:p>
        </p:txBody>
      </p:sp>
      <p:sp>
        <p:nvSpPr>
          <p:cNvPr id="5" name="Footer Placeholder 4">
            <a:extLst>
              <a:ext uri="{FF2B5EF4-FFF2-40B4-BE49-F238E27FC236}">
                <a16:creationId xmlns:a16="http://schemas.microsoft.com/office/drawing/2014/main" id="{2C582CFE-C9D1-D447-BD93-C36FE3FF13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6FD791-2EF9-4740-977F-2DFD942A62EC}"/>
              </a:ext>
            </a:extLst>
          </p:cNvPr>
          <p:cNvSpPr>
            <a:spLocks noGrp="1"/>
          </p:cNvSpPr>
          <p:nvPr>
            <p:ph type="sldNum" sz="quarter" idx="12"/>
          </p:nvPr>
        </p:nvSpPr>
        <p:spPr/>
        <p:txBody>
          <a:bodyPr/>
          <a:lstStyle/>
          <a:p>
            <a:fld id="{58307B8A-5950-EF4D-91D4-2A44DFE92CA5}" type="slidenum">
              <a:rPr lang="en-US" smtClean="0"/>
              <a:t>‹#›</a:t>
            </a:fld>
            <a:endParaRPr lang="en-US"/>
          </a:p>
        </p:txBody>
      </p:sp>
    </p:spTree>
    <p:extLst>
      <p:ext uri="{BB962C8B-B14F-4D97-AF65-F5344CB8AC3E}">
        <p14:creationId xmlns:p14="http://schemas.microsoft.com/office/powerpoint/2010/main" val="2171194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01F89-7558-9646-B82F-B7476289B8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9FA7C9-DE7C-FE42-B69B-F62F5DE784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EAF5F8A-4EC7-2F42-B62C-B60416BF8DD5}"/>
              </a:ext>
            </a:extLst>
          </p:cNvPr>
          <p:cNvSpPr>
            <a:spLocks noGrp="1"/>
          </p:cNvSpPr>
          <p:nvPr>
            <p:ph type="dt" sz="half" idx="10"/>
          </p:nvPr>
        </p:nvSpPr>
        <p:spPr/>
        <p:txBody>
          <a:bodyPr/>
          <a:lstStyle/>
          <a:p>
            <a:fld id="{DDBFA0C8-015E-DD46-986C-66C0209D17D7}" type="datetimeFigureOut">
              <a:rPr lang="en-US" smtClean="0"/>
              <a:t>10/14/20</a:t>
            </a:fld>
            <a:endParaRPr lang="en-US"/>
          </a:p>
        </p:txBody>
      </p:sp>
      <p:sp>
        <p:nvSpPr>
          <p:cNvPr id="5" name="Footer Placeholder 4">
            <a:extLst>
              <a:ext uri="{FF2B5EF4-FFF2-40B4-BE49-F238E27FC236}">
                <a16:creationId xmlns:a16="http://schemas.microsoft.com/office/drawing/2014/main" id="{FFAEBD1D-7297-9E4A-9AEA-800115948F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1AF138-A40E-4E44-9091-8A0DFD30D1F4}"/>
              </a:ext>
            </a:extLst>
          </p:cNvPr>
          <p:cNvSpPr>
            <a:spLocks noGrp="1"/>
          </p:cNvSpPr>
          <p:nvPr>
            <p:ph type="sldNum" sz="quarter" idx="12"/>
          </p:nvPr>
        </p:nvSpPr>
        <p:spPr/>
        <p:txBody>
          <a:bodyPr/>
          <a:lstStyle/>
          <a:p>
            <a:fld id="{58307B8A-5950-EF4D-91D4-2A44DFE92CA5}" type="slidenum">
              <a:rPr lang="en-US" smtClean="0"/>
              <a:t>‹#›</a:t>
            </a:fld>
            <a:endParaRPr lang="en-US"/>
          </a:p>
        </p:txBody>
      </p:sp>
    </p:spTree>
    <p:extLst>
      <p:ext uri="{BB962C8B-B14F-4D97-AF65-F5344CB8AC3E}">
        <p14:creationId xmlns:p14="http://schemas.microsoft.com/office/powerpoint/2010/main" val="2696394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86DED-7514-0049-AF3E-C36B0738EB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309462-12E9-CB4B-9DE2-6760EE3B2BA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BCDF7D1-9384-0C4B-B441-288EA9B36E2C}"/>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46E3AF-5921-3A45-ACBA-4B003F8E6C6E}"/>
              </a:ext>
            </a:extLst>
          </p:cNvPr>
          <p:cNvSpPr>
            <a:spLocks noGrp="1"/>
          </p:cNvSpPr>
          <p:nvPr>
            <p:ph type="dt" sz="half" idx="10"/>
          </p:nvPr>
        </p:nvSpPr>
        <p:spPr/>
        <p:txBody>
          <a:bodyPr/>
          <a:lstStyle/>
          <a:p>
            <a:fld id="{DDBFA0C8-015E-DD46-986C-66C0209D17D7}" type="datetimeFigureOut">
              <a:rPr lang="en-US" smtClean="0"/>
              <a:t>10/14/20</a:t>
            </a:fld>
            <a:endParaRPr lang="en-US"/>
          </a:p>
        </p:txBody>
      </p:sp>
      <p:sp>
        <p:nvSpPr>
          <p:cNvPr id="6" name="Footer Placeholder 5">
            <a:extLst>
              <a:ext uri="{FF2B5EF4-FFF2-40B4-BE49-F238E27FC236}">
                <a16:creationId xmlns:a16="http://schemas.microsoft.com/office/drawing/2014/main" id="{3A757CC6-BB21-7640-AA0D-3701DD5391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49A4D8-A474-5648-A2A1-08E452CA1CF9}"/>
              </a:ext>
            </a:extLst>
          </p:cNvPr>
          <p:cNvSpPr>
            <a:spLocks noGrp="1"/>
          </p:cNvSpPr>
          <p:nvPr>
            <p:ph type="sldNum" sz="quarter" idx="12"/>
          </p:nvPr>
        </p:nvSpPr>
        <p:spPr/>
        <p:txBody>
          <a:bodyPr/>
          <a:lstStyle/>
          <a:p>
            <a:fld id="{58307B8A-5950-EF4D-91D4-2A44DFE92CA5}" type="slidenum">
              <a:rPr lang="en-US" smtClean="0"/>
              <a:t>‹#›</a:t>
            </a:fld>
            <a:endParaRPr lang="en-US"/>
          </a:p>
        </p:txBody>
      </p:sp>
    </p:spTree>
    <p:extLst>
      <p:ext uri="{BB962C8B-B14F-4D97-AF65-F5344CB8AC3E}">
        <p14:creationId xmlns:p14="http://schemas.microsoft.com/office/powerpoint/2010/main" val="3775212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EFA73-B4D8-704B-A2BE-32986881C6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96804E-734F-FB4A-B825-1A2F19262E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1D0D0BFC-A398-6243-A2BB-96E80EBE988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BB9922C-653D-0547-912C-E136F1F213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C83EB89-0CED-CF45-BFD4-FA280834CBF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12FD3FF-DBE4-0442-A654-CC00DAF7AC07}"/>
              </a:ext>
            </a:extLst>
          </p:cNvPr>
          <p:cNvSpPr>
            <a:spLocks noGrp="1"/>
          </p:cNvSpPr>
          <p:nvPr>
            <p:ph type="dt" sz="half" idx="10"/>
          </p:nvPr>
        </p:nvSpPr>
        <p:spPr/>
        <p:txBody>
          <a:bodyPr/>
          <a:lstStyle/>
          <a:p>
            <a:fld id="{DDBFA0C8-015E-DD46-986C-66C0209D17D7}" type="datetimeFigureOut">
              <a:rPr lang="en-US" smtClean="0"/>
              <a:t>10/14/20</a:t>
            </a:fld>
            <a:endParaRPr lang="en-US"/>
          </a:p>
        </p:txBody>
      </p:sp>
      <p:sp>
        <p:nvSpPr>
          <p:cNvPr id="8" name="Footer Placeholder 7">
            <a:extLst>
              <a:ext uri="{FF2B5EF4-FFF2-40B4-BE49-F238E27FC236}">
                <a16:creationId xmlns:a16="http://schemas.microsoft.com/office/drawing/2014/main" id="{064B741B-8D56-A844-836F-7FAF60ACCE5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760A9EE-DF31-5947-8AB3-39F838F745BB}"/>
              </a:ext>
            </a:extLst>
          </p:cNvPr>
          <p:cNvSpPr>
            <a:spLocks noGrp="1"/>
          </p:cNvSpPr>
          <p:nvPr>
            <p:ph type="sldNum" sz="quarter" idx="12"/>
          </p:nvPr>
        </p:nvSpPr>
        <p:spPr/>
        <p:txBody>
          <a:bodyPr/>
          <a:lstStyle/>
          <a:p>
            <a:fld id="{58307B8A-5950-EF4D-91D4-2A44DFE92CA5}" type="slidenum">
              <a:rPr lang="en-US" smtClean="0"/>
              <a:t>‹#›</a:t>
            </a:fld>
            <a:endParaRPr lang="en-US"/>
          </a:p>
        </p:txBody>
      </p:sp>
    </p:spTree>
    <p:extLst>
      <p:ext uri="{BB962C8B-B14F-4D97-AF65-F5344CB8AC3E}">
        <p14:creationId xmlns:p14="http://schemas.microsoft.com/office/powerpoint/2010/main" val="1867948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12CB9-6933-1741-B4C7-1CBA31BEFAA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98DA86-BC96-A042-A353-2175C1D619D0}"/>
              </a:ext>
            </a:extLst>
          </p:cNvPr>
          <p:cNvSpPr>
            <a:spLocks noGrp="1"/>
          </p:cNvSpPr>
          <p:nvPr>
            <p:ph type="dt" sz="half" idx="10"/>
          </p:nvPr>
        </p:nvSpPr>
        <p:spPr/>
        <p:txBody>
          <a:bodyPr/>
          <a:lstStyle/>
          <a:p>
            <a:fld id="{DDBFA0C8-015E-DD46-986C-66C0209D17D7}" type="datetimeFigureOut">
              <a:rPr lang="en-US" smtClean="0"/>
              <a:t>10/14/20</a:t>
            </a:fld>
            <a:endParaRPr lang="en-US"/>
          </a:p>
        </p:txBody>
      </p:sp>
      <p:sp>
        <p:nvSpPr>
          <p:cNvPr id="4" name="Footer Placeholder 3">
            <a:extLst>
              <a:ext uri="{FF2B5EF4-FFF2-40B4-BE49-F238E27FC236}">
                <a16:creationId xmlns:a16="http://schemas.microsoft.com/office/drawing/2014/main" id="{CAC0DF57-FBAE-7E47-B16F-666E6600F1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9EE78EF-2DFD-744C-807E-7C7C3B16EB7C}"/>
              </a:ext>
            </a:extLst>
          </p:cNvPr>
          <p:cNvSpPr>
            <a:spLocks noGrp="1"/>
          </p:cNvSpPr>
          <p:nvPr>
            <p:ph type="sldNum" sz="quarter" idx="12"/>
          </p:nvPr>
        </p:nvSpPr>
        <p:spPr/>
        <p:txBody>
          <a:bodyPr/>
          <a:lstStyle/>
          <a:p>
            <a:fld id="{58307B8A-5950-EF4D-91D4-2A44DFE92CA5}" type="slidenum">
              <a:rPr lang="en-US" smtClean="0"/>
              <a:t>‹#›</a:t>
            </a:fld>
            <a:endParaRPr lang="en-US"/>
          </a:p>
        </p:txBody>
      </p:sp>
    </p:spTree>
    <p:extLst>
      <p:ext uri="{BB962C8B-B14F-4D97-AF65-F5344CB8AC3E}">
        <p14:creationId xmlns:p14="http://schemas.microsoft.com/office/powerpoint/2010/main" val="1100336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742D86-8D02-064A-B4DC-48507B89FAA0}"/>
              </a:ext>
            </a:extLst>
          </p:cNvPr>
          <p:cNvSpPr>
            <a:spLocks noGrp="1"/>
          </p:cNvSpPr>
          <p:nvPr>
            <p:ph type="dt" sz="half" idx="10"/>
          </p:nvPr>
        </p:nvSpPr>
        <p:spPr/>
        <p:txBody>
          <a:bodyPr/>
          <a:lstStyle/>
          <a:p>
            <a:fld id="{DDBFA0C8-015E-DD46-986C-66C0209D17D7}" type="datetimeFigureOut">
              <a:rPr lang="en-US" smtClean="0"/>
              <a:t>10/14/20</a:t>
            </a:fld>
            <a:endParaRPr lang="en-US"/>
          </a:p>
        </p:txBody>
      </p:sp>
      <p:sp>
        <p:nvSpPr>
          <p:cNvPr id="3" name="Footer Placeholder 2">
            <a:extLst>
              <a:ext uri="{FF2B5EF4-FFF2-40B4-BE49-F238E27FC236}">
                <a16:creationId xmlns:a16="http://schemas.microsoft.com/office/drawing/2014/main" id="{FAE511D6-17D5-384F-A772-79128E8728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7836F4-A66E-2243-A3B3-E0B7F478A59D}"/>
              </a:ext>
            </a:extLst>
          </p:cNvPr>
          <p:cNvSpPr>
            <a:spLocks noGrp="1"/>
          </p:cNvSpPr>
          <p:nvPr>
            <p:ph type="sldNum" sz="quarter" idx="12"/>
          </p:nvPr>
        </p:nvSpPr>
        <p:spPr/>
        <p:txBody>
          <a:bodyPr/>
          <a:lstStyle/>
          <a:p>
            <a:fld id="{58307B8A-5950-EF4D-91D4-2A44DFE92CA5}" type="slidenum">
              <a:rPr lang="en-US" smtClean="0"/>
              <a:t>‹#›</a:t>
            </a:fld>
            <a:endParaRPr lang="en-US"/>
          </a:p>
        </p:txBody>
      </p:sp>
    </p:spTree>
    <p:extLst>
      <p:ext uri="{BB962C8B-B14F-4D97-AF65-F5344CB8AC3E}">
        <p14:creationId xmlns:p14="http://schemas.microsoft.com/office/powerpoint/2010/main" val="192506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F042C-2EB3-0A4F-9BAD-9DF5F060B2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E6F2455-FE7C-474E-902C-36B84D6FCC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70BF69C-9C95-3F42-A955-674DAF0F73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4087399-FC16-4A4D-9A52-4ABB0AB9B7D3}"/>
              </a:ext>
            </a:extLst>
          </p:cNvPr>
          <p:cNvSpPr>
            <a:spLocks noGrp="1"/>
          </p:cNvSpPr>
          <p:nvPr>
            <p:ph type="dt" sz="half" idx="10"/>
          </p:nvPr>
        </p:nvSpPr>
        <p:spPr/>
        <p:txBody>
          <a:bodyPr/>
          <a:lstStyle/>
          <a:p>
            <a:fld id="{DDBFA0C8-015E-DD46-986C-66C0209D17D7}" type="datetimeFigureOut">
              <a:rPr lang="en-US" smtClean="0"/>
              <a:t>10/14/20</a:t>
            </a:fld>
            <a:endParaRPr lang="en-US"/>
          </a:p>
        </p:txBody>
      </p:sp>
      <p:sp>
        <p:nvSpPr>
          <p:cNvPr id="6" name="Footer Placeholder 5">
            <a:extLst>
              <a:ext uri="{FF2B5EF4-FFF2-40B4-BE49-F238E27FC236}">
                <a16:creationId xmlns:a16="http://schemas.microsoft.com/office/drawing/2014/main" id="{63A87408-498C-754E-B2D0-A94F2D66BD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A6E382-1393-874A-B6A0-51F8553D1C56}"/>
              </a:ext>
            </a:extLst>
          </p:cNvPr>
          <p:cNvSpPr>
            <a:spLocks noGrp="1"/>
          </p:cNvSpPr>
          <p:nvPr>
            <p:ph type="sldNum" sz="quarter" idx="12"/>
          </p:nvPr>
        </p:nvSpPr>
        <p:spPr/>
        <p:txBody>
          <a:bodyPr/>
          <a:lstStyle/>
          <a:p>
            <a:fld id="{58307B8A-5950-EF4D-91D4-2A44DFE92CA5}" type="slidenum">
              <a:rPr lang="en-US" smtClean="0"/>
              <a:t>‹#›</a:t>
            </a:fld>
            <a:endParaRPr lang="en-US"/>
          </a:p>
        </p:txBody>
      </p:sp>
    </p:spTree>
    <p:extLst>
      <p:ext uri="{BB962C8B-B14F-4D97-AF65-F5344CB8AC3E}">
        <p14:creationId xmlns:p14="http://schemas.microsoft.com/office/powerpoint/2010/main" val="1352685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72743-9412-3E4E-A321-6DC8324A2A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C41C9ED-FC7E-3740-A75A-8C458F2D2F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28BD5A-483C-2345-88E0-5ED21D1AB4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FF37D6B-62AE-7541-9C0A-B8E96BA58A09}"/>
              </a:ext>
            </a:extLst>
          </p:cNvPr>
          <p:cNvSpPr>
            <a:spLocks noGrp="1"/>
          </p:cNvSpPr>
          <p:nvPr>
            <p:ph type="dt" sz="half" idx="10"/>
          </p:nvPr>
        </p:nvSpPr>
        <p:spPr/>
        <p:txBody>
          <a:bodyPr/>
          <a:lstStyle/>
          <a:p>
            <a:fld id="{DDBFA0C8-015E-DD46-986C-66C0209D17D7}" type="datetimeFigureOut">
              <a:rPr lang="en-US" smtClean="0"/>
              <a:t>10/14/20</a:t>
            </a:fld>
            <a:endParaRPr lang="en-US"/>
          </a:p>
        </p:txBody>
      </p:sp>
      <p:sp>
        <p:nvSpPr>
          <p:cNvPr id="6" name="Footer Placeholder 5">
            <a:extLst>
              <a:ext uri="{FF2B5EF4-FFF2-40B4-BE49-F238E27FC236}">
                <a16:creationId xmlns:a16="http://schemas.microsoft.com/office/drawing/2014/main" id="{737DFC36-A67B-7D43-90FE-A0FFD2B682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48353D-FDFC-AB4D-AA8D-7519592DE1EF}"/>
              </a:ext>
            </a:extLst>
          </p:cNvPr>
          <p:cNvSpPr>
            <a:spLocks noGrp="1"/>
          </p:cNvSpPr>
          <p:nvPr>
            <p:ph type="sldNum" sz="quarter" idx="12"/>
          </p:nvPr>
        </p:nvSpPr>
        <p:spPr/>
        <p:txBody>
          <a:bodyPr/>
          <a:lstStyle/>
          <a:p>
            <a:fld id="{58307B8A-5950-EF4D-91D4-2A44DFE92CA5}" type="slidenum">
              <a:rPr lang="en-US" smtClean="0"/>
              <a:t>‹#›</a:t>
            </a:fld>
            <a:endParaRPr lang="en-US"/>
          </a:p>
        </p:txBody>
      </p:sp>
    </p:spTree>
    <p:extLst>
      <p:ext uri="{BB962C8B-B14F-4D97-AF65-F5344CB8AC3E}">
        <p14:creationId xmlns:p14="http://schemas.microsoft.com/office/powerpoint/2010/main" val="2954652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1EC875-38D6-4B4B-9E40-5FDF741673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A1D1919-F645-544F-9CAB-0B300873C8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0FD1E7-7996-AD44-B5F4-6FDC8954F3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BFA0C8-015E-DD46-986C-66C0209D17D7}" type="datetimeFigureOut">
              <a:rPr lang="en-US" smtClean="0"/>
              <a:t>10/14/20</a:t>
            </a:fld>
            <a:endParaRPr lang="en-US"/>
          </a:p>
        </p:txBody>
      </p:sp>
      <p:sp>
        <p:nvSpPr>
          <p:cNvPr id="5" name="Footer Placeholder 4">
            <a:extLst>
              <a:ext uri="{FF2B5EF4-FFF2-40B4-BE49-F238E27FC236}">
                <a16:creationId xmlns:a16="http://schemas.microsoft.com/office/drawing/2014/main" id="{7FF21E36-1D92-6049-BBAE-43A613B128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860A82C-4761-594F-AA7B-9F920D88C0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307B8A-5950-EF4D-91D4-2A44DFE92CA5}" type="slidenum">
              <a:rPr lang="en-US" smtClean="0"/>
              <a:t>‹#›</a:t>
            </a:fld>
            <a:endParaRPr lang="en-US"/>
          </a:p>
        </p:txBody>
      </p:sp>
    </p:spTree>
    <p:extLst>
      <p:ext uri="{BB962C8B-B14F-4D97-AF65-F5344CB8AC3E}">
        <p14:creationId xmlns:p14="http://schemas.microsoft.com/office/powerpoint/2010/main" val="12283201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2AD77-667E-5040-B611-0494D91CD42E}"/>
              </a:ext>
            </a:extLst>
          </p:cNvPr>
          <p:cNvSpPr>
            <a:spLocks noGrp="1"/>
          </p:cNvSpPr>
          <p:nvPr>
            <p:ph type="ctrTitle"/>
          </p:nvPr>
        </p:nvSpPr>
        <p:spPr/>
        <p:txBody>
          <a:bodyPr/>
          <a:lstStyle/>
          <a:p>
            <a:r>
              <a:rPr lang="en-US" dirty="0"/>
              <a:t>DevOps Toolchains</a:t>
            </a:r>
          </a:p>
        </p:txBody>
      </p:sp>
      <p:sp>
        <p:nvSpPr>
          <p:cNvPr id="3" name="Subtitle 2">
            <a:extLst>
              <a:ext uri="{FF2B5EF4-FFF2-40B4-BE49-F238E27FC236}">
                <a16:creationId xmlns:a16="http://schemas.microsoft.com/office/drawing/2014/main" id="{304A0206-456F-AB4B-B733-1A571BC734E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603095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E83C7-5CDB-D64A-874A-077C8B0B4B40}"/>
              </a:ext>
            </a:extLst>
          </p:cNvPr>
          <p:cNvSpPr>
            <a:spLocks noGrp="1"/>
          </p:cNvSpPr>
          <p:nvPr>
            <p:ph type="title"/>
          </p:nvPr>
        </p:nvSpPr>
        <p:spPr/>
        <p:txBody>
          <a:bodyPr/>
          <a:lstStyle/>
          <a:p>
            <a:r>
              <a:rPr lang="en-US" dirty="0"/>
              <a:t>Now: Cloud</a:t>
            </a:r>
          </a:p>
        </p:txBody>
      </p:sp>
      <p:sp>
        <p:nvSpPr>
          <p:cNvPr id="3" name="Content Placeholder 2">
            <a:extLst>
              <a:ext uri="{FF2B5EF4-FFF2-40B4-BE49-F238E27FC236}">
                <a16:creationId xmlns:a16="http://schemas.microsoft.com/office/drawing/2014/main" id="{72922BA6-C59A-9A48-ABB5-0A0E0CD2303C}"/>
              </a:ext>
            </a:extLst>
          </p:cNvPr>
          <p:cNvSpPr>
            <a:spLocks noGrp="1"/>
          </p:cNvSpPr>
          <p:nvPr>
            <p:ph idx="1"/>
          </p:nvPr>
        </p:nvSpPr>
        <p:spPr>
          <a:xfrm>
            <a:off x="838200" y="1465729"/>
            <a:ext cx="10515600" cy="4711234"/>
          </a:xfrm>
        </p:spPr>
        <p:txBody>
          <a:bodyPr>
            <a:normAutofit fontScale="77500" lnSpcReduction="20000"/>
          </a:bodyPr>
          <a:lstStyle/>
          <a:p>
            <a:r>
              <a:rPr lang="en-US" dirty="0"/>
              <a:t>This is a module on cloud technologies, so why am I talking about development processes and DevOps?</a:t>
            </a:r>
          </a:p>
          <a:p>
            <a:r>
              <a:rPr lang="en-US" dirty="0"/>
              <a:t>In a DevOps organization, Developers should be able to create virtual machines on demand that match production environments; testing servers are built and destroyed on demand, and staging and deployment servers are spun up automatically when necessary.</a:t>
            </a:r>
          </a:p>
          <a:p>
            <a:r>
              <a:rPr lang="en-US" dirty="0"/>
              <a:t>This sort of automated provisioning is only possible because of virtualization and cloud technology. It wouldn’t work if developers needed to requisition new servers to complete a project. </a:t>
            </a:r>
          </a:p>
          <a:p>
            <a:pPr lvl="1"/>
            <a:r>
              <a:rPr lang="en-US" dirty="0"/>
              <a:t>As you may recall, these were the very reasons that Amazon built the foundations of AWS internally: to speed up their software development processes.</a:t>
            </a:r>
          </a:p>
          <a:p>
            <a:r>
              <a:rPr lang="en-US" dirty="0"/>
              <a:t>As with every cloud process, the business needs to make decisions about whether to purchase hosted solutions or use public or private clouds. It’s all too easy to forget that all of the outsourcing and security implications of cloud and data management apply, at every step of the development process.</a:t>
            </a:r>
          </a:p>
          <a:p>
            <a:r>
              <a:rPr lang="en-US" dirty="0"/>
              <a:t>Moving to the cloud isn’t just about applications, data and servers; it’s about reorganizing IT functions to take advantage of cloud capabilities.</a:t>
            </a:r>
          </a:p>
          <a:p>
            <a:endParaRPr lang="en-US" dirty="0"/>
          </a:p>
        </p:txBody>
      </p:sp>
    </p:spTree>
    <p:extLst>
      <p:ext uri="{BB962C8B-B14F-4D97-AF65-F5344CB8AC3E}">
        <p14:creationId xmlns:p14="http://schemas.microsoft.com/office/powerpoint/2010/main" val="2050370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844C4-BF20-7A4D-A01E-A39A7E8B812A}"/>
              </a:ext>
            </a:extLst>
          </p:cNvPr>
          <p:cNvSpPr>
            <a:spLocks noGrp="1"/>
          </p:cNvSpPr>
          <p:nvPr>
            <p:ph type="title"/>
          </p:nvPr>
        </p:nvSpPr>
        <p:spPr/>
        <p:txBody>
          <a:bodyPr/>
          <a:lstStyle/>
          <a:p>
            <a:r>
              <a:rPr lang="en-US" dirty="0"/>
              <a:t>Now: Introduction to DevOps (Agile)</a:t>
            </a:r>
            <a:br>
              <a:rPr lang="en-US" dirty="0"/>
            </a:br>
            <a:r>
              <a:rPr lang="en-US" dirty="0"/>
              <a:t>Next: Continuous Integration</a:t>
            </a:r>
          </a:p>
        </p:txBody>
      </p:sp>
      <p:sp>
        <p:nvSpPr>
          <p:cNvPr id="3" name="Content Placeholder 2">
            <a:extLst>
              <a:ext uri="{FF2B5EF4-FFF2-40B4-BE49-F238E27FC236}">
                <a16:creationId xmlns:a16="http://schemas.microsoft.com/office/drawing/2014/main" id="{922A714E-9907-AF4E-A3DB-078BD28999F8}"/>
              </a:ext>
            </a:extLst>
          </p:cNvPr>
          <p:cNvSpPr>
            <a:spLocks noGrp="1"/>
          </p:cNvSpPr>
          <p:nvPr>
            <p:ph idx="1"/>
          </p:nvPr>
        </p:nvSpPr>
        <p:spPr/>
        <p:txBody>
          <a:bodyPr>
            <a:normAutofit fontScale="92500"/>
          </a:bodyPr>
          <a:lstStyle/>
          <a:p>
            <a:r>
              <a:rPr lang="en-US" dirty="0"/>
              <a:t>Thus far, we’ve talked about cloud, and common cloud services. The introduction of cloud capabilities happened about the same time as Agile development practices really started taking hold in business settings.</a:t>
            </a:r>
          </a:p>
          <a:p>
            <a:r>
              <a:rPr lang="en-US" dirty="0"/>
              <a:t>Let’s talk for a moment about agile software development, which I’ll define here as a customer-centric development process with short iterations (called sprints) and regular releases.</a:t>
            </a:r>
          </a:p>
          <a:p>
            <a:r>
              <a:rPr lang="en-US" dirty="0"/>
              <a:t>In order for agile to work well, developers need to be able to build and test their code rapidly. They need to be able to both share code with others on their team, and develop features in isolation from others. These needs led to a development practice called Continuous Integration.</a:t>
            </a:r>
          </a:p>
        </p:txBody>
      </p:sp>
    </p:spTree>
    <p:extLst>
      <p:ext uri="{BB962C8B-B14F-4D97-AF65-F5344CB8AC3E}">
        <p14:creationId xmlns:p14="http://schemas.microsoft.com/office/powerpoint/2010/main" val="4171837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0422-4A6F-314E-9002-E870A374236F}"/>
              </a:ext>
            </a:extLst>
          </p:cNvPr>
          <p:cNvSpPr>
            <a:spLocks noGrp="1"/>
          </p:cNvSpPr>
          <p:nvPr>
            <p:ph type="title"/>
          </p:nvPr>
        </p:nvSpPr>
        <p:spPr/>
        <p:txBody>
          <a:bodyPr/>
          <a:lstStyle/>
          <a:p>
            <a:r>
              <a:rPr lang="en-US" dirty="0"/>
              <a:t>Now: Continuous Integration</a:t>
            </a:r>
            <a:br>
              <a:rPr lang="en-US" dirty="0"/>
            </a:br>
            <a:r>
              <a:rPr lang="en-US" dirty="0"/>
              <a:t>Next: CI testing</a:t>
            </a:r>
          </a:p>
        </p:txBody>
      </p:sp>
      <p:sp>
        <p:nvSpPr>
          <p:cNvPr id="3" name="Content Placeholder 2">
            <a:extLst>
              <a:ext uri="{FF2B5EF4-FFF2-40B4-BE49-F238E27FC236}">
                <a16:creationId xmlns:a16="http://schemas.microsoft.com/office/drawing/2014/main" id="{333A400F-3BBE-BC47-94DE-55E06D770D31}"/>
              </a:ext>
            </a:extLst>
          </p:cNvPr>
          <p:cNvSpPr>
            <a:spLocks noGrp="1"/>
          </p:cNvSpPr>
          <p:nvPr>
            <p:ph idx="1"/>
          </p:nvPr>
        </p:nvSpPr>
        <p:spPr/>
        <p:txBody>
          <a:bodyPr>
            <a:normAutofit fontScale="85000" lnSpcReduction="20000"/>
          </a:bodyPr>
          <a:lstStyle/>
          <a:p>
            <a:r>
              <a:rPr lang="en-US" dirty="0"/>
              <a:t>“Continuous integration” starts with a version control system, such as git or mercurial. There are many good enterprise providers.</a:t>
            </a:r>
          </a:p>
          <a:p>
            <a:r>
              <a:rPr lang="en-US" dirty="0"/>
              <a:t>Good version control is paired with some sort of issue tracking or backlog management, to help the agile team organize its work.</a:t>
            </a:r>
          </a:p>
          <a:p>
            <a:r>
              <a:rPr lang="en-US" dirty="0"/>
              <a:t>When new work—perhaps a new feature, or a bug fix—is committed to version control, the system automatically triggers a continuous integration server. “Jenkins” is a common, open source CI server.</a:t>
            </a:r>
          </a:p>
          <a:p>
            <a:r>
              <a:rPr lang="en-US" dirty="0"/>
              <a:t>The continuous integration server manages the results of the code commit. It might be configured to run static analysis, and look for code errors, or enforce a particular code style. The CI server might automatically check for security weaknesses, or test for regressions.</a:t>
            </a:r>
          </a:p>
          <a:p>
            <a:r>
              <a:rPr lang="en-US" dirty="0"/>
              <a:t>One critical automated task is testing: the CI server kicks off a series of automated tests. Immediate results are best, of course, but for larger systems this might take a little bit of time.</a:t>
            </a:r>
          </a:p>
          <a:p>
            <a:pPr marL="0" indent="0">
              <a:buNone/>
            </a:pPr>
            <a:endParaRPr lang="en-US" dirty="0"/>
          </a:p>
          <a:p>
            <a:endParaRPr lang="en-US" dirty="0"/>
          </a:p>
        </p:txBody>
      </p:sp>
    </p:spTree>
    <p:extLst>
      <p:ext uri="{BB962C8B-B14F-4D97-AF65-F5344CB8AC3E}">
        <p14:creationId xmlns:p14="http://schemas.microsoft.com/office/powerpoint/2010/main" val="2776768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24A30-651C-0B47-A8B7-1A76AE3B28E7}"/>
              </a:ext>
            </a:extLst>
          </p:cNvPr>
          <p:cNvSpPr>
            <a:spLocks noGrp="1"/>
          </p:cNvSpPr>
          <p:nvPr>
            <p:ph type="title"/>
          </p:nvPr>
        </p:nvSpPr>
        <p:spPr/>
        <p:txBody>
          <a:bodyPr/>
          <a:lstStyle/>
          <a:p>
            <a:r>
              <a:rPr lang="en-US" dirty="0"/>
              <a:t>NOW: CI Testing</a:t>
            </a:r>
            <a:br>
              <a:rPr lang="en-US" dirty="0"/>
            </a:br>
            <a:r>
              <a:rPr lang="en-US" dirty="0"/>
              <a:t>Next: Implications of CI</a:t>
            </a:r>
          </a:p>
        </p:txBody>
      </p:sp>
      <p:sp>
        <p:nvSpPr>
          <p:cNvPr id="3" name="Content Placeholder 2">
            <a:extLst>
              <a:ext uri="{FF2B5EF4-FFF2-40B4-BE49-F238E27FC236}">
                <a16:creationId xmlns:a16="http://schemas.microsoft.com/office/drawing/2014/main" id="{FB771EF8-A5E1-7540-A024-C24A734D1B85}"/>
              </a:ext>
            </a:extLst>
          </p:cNvPr>
          <p:cNvSpPr>
            <a:spLocks noGrp="1"/>
          </p:cNvSpPr>
          <p:nvPr>
            <p:ph idx="1"/>
          </p:nvPr>
        </p:nvSpPr>
        <p:spPr/>
        <p:txBody>
          <a:bodyPr>
            <a:normAutofit fontScale="92500" lnSpcReduction="10000"/>
          </a:bodyPr>
          <a:lstStyle/>
          <a:p>
            <a:r>
              <a:rPr lang="en-US" dirty="0"/>
              <a:t>One of the advantages of cloud testing is that virtual servers can be spun up on demand for each commit. Servers can be configured in a matrix of operating systems, language versions, and other settings. A virtual server is created for each combination, and the test suite is run against each environment.</a:t>
            </a:r>
          </a:p>
          <a:p>
            <a:r>
              <a:rPr lang="en-US" dirty="0"/>
              <a:t>For example [Windows 10, Debian Linux, CentOS] [Java 7, Java 8] -&gt; 6 instances; These should be as similar as possible as the environments where the code will be in production.</a:t>
            </a:r>
          </a:p>
          <a:p>
            <a:r>
              <a:rPr lang="en-US" dirty="0"/>
              <a:t>Those automated test results are reported to the developer as quickly as possible. Immediate results are best, of course, but for larger systems this might take a little bit of time.</a:t>
            </a:r>
          </a:p>
          <a:p>
            <a:r>
              <a:rPr lang="en-US" dirty="0"/>
              <a:t>When a commit fails automated tests, it’s known as “breaking the build”</a:t>
            </a:r>
          </a:p>
        </p:txBody>
      </p:sp>
    </p:spTree>
    <p:extLst>
      <p:ext uri="{BB962C8B-B14F-4D97-AF65-F5344CB8AC3E}">
        <p14:creationId xmlns:p14="http://schemas.microsoft.com/office/powerpoint/2010/main" val="20803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9B2E0-3234-2E40-9FCF-13EFF94583E6}"/>
              </a:ext>
            </a:extLst>
          </p:cNvPr>
          <p:cNvSpPr>
            <a:spLocks noGrp="1"/>
          </p:cNvSpPr>
          <p:nvPr>
            <p:ph type="title"/>
          </p:nvPr>
        </p:nvSpPr>
        <p:spPr/>
        <p:txBody>
          <a:bodyPr/>
          <a:lstStyle/>
          <a:p>
            <a:r>
              <a:rPr lang="en-US" dirty="0"/>
              <a:t>Now: Implications of CI</a:t>
            </a:r>
            <a:br>
              <a:rPr lang="en-US" dirty="0"/>
            </a:br>
            <a:r>
              <a:rPr lang="en-US" dirty="0"/>
              <a:t>Next: Continuous delivery</a:t>
            </a:r>
          </a:p>
        </p:txBody>
      </p:sp>
      <p:sp>
        <p:nvSpPr>
          <p:cNvPr id="3" name="Content Placeholder 2">
            <a:extLst>
              <a:ext uri="{FF2B5EF4-FFF2-40B4-BE49-F238E27FC236}">
                <a16:creationId xmlns:a16="http://schemas.microsoft.com/office/drawing/2014/main" id="{64E7650D-6DAA-5949-B547-A69F8F40DC32}"/>
              </a:ext>
            </a:extLst>
          </p:cNvPr>
          <p:cNvSpPr>
            <a:spLocks noGrp="1"/>
          </p:cNvSpPr>
          <p:nvPr>
            <p:ph idx="1"/>
          </p:nvPr>
        </p:nvSpPr>
        <p:spPr/>
        <p:txBody>
          <a:bodyPr/>
          <a:lstStyle/>
          <a:p>
            <a:r>
              <a:rPr lang="en-US" dirty="0"/>
              <a:t>Organizationally, this automated testing has three effects:</a:t>
            </a:r>
          </a:p>
          <a:p>
            <a:pPr lvl="1"/>
            <a:r>
              <a:rPr lang="en-US" dirty="0"/>
              <a:t>A culture of testing, and of writing good tests is created, which result in an immediate, positive feedback loop for the developer, and helps the developer learn rapidly</a:t>
            </a:r>
          </a:p>
          <a:p>
            <a:pPr lvl="1"/>
            <a:r>
              <a:rPr lang="en-US" dirty="0"/>
              <a:t>The organization has greater transparency into the work teams are doing.</a:t>
            </a:r>
          </a:p>
          <a:p>
            <a:pPr lvl="1"/>
            <a:r>
              <a:rPr lang="en-US" dirty="0"/>
              <a:t>Organizations can have greater confidence in the quality of their completed work.</a:t>
            </a:r>
          </a:p>
        </p:txBody>
      </p:sp>
    </p:spTree>
    <p:extLst>
      <p:ext uri="{BB962C8B-B14F-4D97-AF65-F5344CB8AC3E}">
        <p14:creationId xmlns:p14="http://schemas.microsoft.com/office/powerpoint/2010/main" val="1862973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A7AA8-376C-A74A-B7A3-BA1F7F36D410}"/>
              </a:ext>
            </a:extLst>
          </p:cNvPr>
          <p:cNvSpPr>
            <a:spLocks noGrp="1"/>
          </p:cNvSpPr>
          <p:nvPr>
            <p:ph type="title"/>
          </p:nvPr>
        </p:nvSpPr>
        <p:spPr/>
        <p:txBody>
          <a:bodyPr/>
          <a:lstStyle/>
          <a:p>
            <a:r>
              <a:rPr lang="en-US" dirty="0"/>
              <a:t>Now: Continuous Delivery &amp; Deployment</a:t>
            </a:r>
            <a:br>
              <a:rPr lang="en-US" dirty="0"/>
            </a:br>
            <a:r>
              <a:rPr lang="en-US" dirty="0"/>
              <a:t>Next: What is DevOps</a:t>
            </a:r>
          </a:p>
        </p:txBody>
      </p:sp>
      <p:sp>
        <p:nvSpPr>
          <p:cNvPr id="3" name="Content Placeholder 2">
            <a:extLst>
              <a:ext uri="{FF2B5EF4-FFF2-40B4-BE49-F238E27FC236}">
                <a16:creationId xmlns:a16="http://schemas.microsoft.com/office/drawing/2014/main" id="{93C6CA07-843B-EB42-AF08-A55DD8C25EE4}"/>
              </a:ext>
            </a:extLst>
          </p:cNvPr>
          <p:cNvSpPr>
            <a:spLocks noGrp="1"/>
          </p:cNvSpPr>
          <p:nvPr>
            <p:ph idx="1"/>
          </p:nvPr>
        </p:nvSpPr>
        <p:spPr/>
        <p:txBody>
          <a:bodyPr>
            <a:normAutofit fontScale="85000" lnSpcReduction="20000"/>
          </a:bodyPr>
          <a:lstStyle/>
          <a:p>
            <a:r>
              <a:rPr lang="en-US" dirty="0"/>
              <a:t>After Continuous Integration, the next step in the chain is Continuous Delivery</a:t>
            </a:r>
          </a:p>
          <a:p>
            <a:r>
              <a:rPr lang="en-US" dirty="0"/>
              <a:t>Continuous Delivery is a series of practices whereby completed features can be deployed in an automated way.</a:t>
            </a:r>
          </a:p>
          <a:p>
            <a:r>
              <a:rPr lang="en-US" dirty="0"/>
              <a:t>Continuous Delivery might include spinning up staging servers on a local cloud</a:t>
            </a:r>
          </a:p>
          <a:p>
            <a:r>
              <a:rPr lang="en-US" dirty="0"/>
              <a:t>The next step, Continuous Deployment, is actually deploying changes to production in an automated way. This might be a “big bang” release, or a slow release as previous versions are cycled down and new versions are spun up. The important feature of Continuous Deployment is that the deployment process should be completely automated.</a:t>
            </a:r>
          </a:p>
          <a:p>
            <a:pPr lvl="1"/>
            <a:r>
              <a:rPr lang="en-US" dirty="0"/>
              <a:t>Regular, automatic releases works really well for some industries. In other, more risk-averse settings, releases may be significantly less frequent, but the steps of the deployment process should still be automated. The frequency of release should be determined strategically, not constrained by IT limitations.</a:t>
            </a:r>
          </a:p>
          <a:p>
            <a:r>
              <a:rPr lang="en-US" dirty="0"/>
              <a:t>Just as important as automated deployment, there should be an automated way to roll back changes should something go wrong.</a:t>
            </a:r>
          </a:p>
        </p:txBody>
      </p:sp>
    </p:spTree>
    <p:extLst>
      <p:ext uri="{BB962C8B-B14F-4D97-AF65-F5344CB8AC3E}">
        <p14:creationId xmlns:p14="http://schemas.microsoft.com/office/powerpoint/2010/main" val="3175537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72D50-4B66-CB41-9DA4-5ED0B67F6856}"/>
              </a:ext>
            </a:extLst>
          </p:cNvPr>
          <p:cNvSpPr>
            <a:spLocks noGrp="1"/>
          </p:cNvSpPr>
          <p:nvPr>
            <p:ph type="title"/>
          </p:nvPr>
        </p:nvSpPr>
        <p:spPr/>
        <p:txBody>
          <a:bodyPr/>
          <a:lstStyle/>
          <a:p>
            <a:r>
              <a:rPr lang="en-US" dirty="0"/>
              <a:t>Now: What is DevOps</a:t>
            </a:r>
            <a:br>
              <a:rPr lang="en-US" dirty="0"/>
            </a:br>
            <a:r>
              <a:rPr lang="en-US" dirty="0"/>
              <a:t>Next: Benefits of DevOps</a:t>
            </a:r>
          </a:p>
        </p:txBody>
      </p:sp>
      <p:sp>
        <p:nvSpPr>
          <p:cNvPr id="3" name="Content Placeholder 2">
            <a:extLst>
              <a:ext uri="{FF2B5EF4-FFF2-40B4-BE49-F238E27FC236}">
                <a16:creationId xmlns:a16="http://schemas.microsoft.com/office/drawing/2014/main" id="{E1DB8F55-79C8-5B4E-8979-A60B7557BBE1}"/>
              </a:ext>
            </a:extLst>
          </p:cNvPr>
          <p:cNvSpPr>
            <a:spLocks noGrp="1"/>
          </p:cNvSpPr>
          <p:nvPr>
            <p:ph idx="1"/>
          </p:nvPr>
        </p:nvSpPr>
        <p:spPr/>
        <p:txBody>
          <a:bodyPr>
            <a:normAutofit fontScale="92500" lnSpcReduction="20000"/>
          </a:bodyPr>
          <a:lstStyle/>
          <a:p>
            <a:r>
              <a:rPr lang="en-US" dirty="0"/>
              <a:t>This collection of processes, from Agile development to continuous integration, continuous delivery, and continuous deployment is known as DevOps</a:t>
            </a:r>
          </a:p>
          <a:p>
            <a:r>
              <a:rPr lang="en-US" dirty="0"/>
              <a:t>But DevOps isn’t just about technology: it’s about organizing the flow of work in a way that technology can support the business rather than constrain the process.</a:t>
            </a:r>
          </a:p>
          <a:p>
            <a:r>
              <a:rPr lang="en-US" dirty="0"/>
              <a:t>Organizations that use DevOps add systems operators to development teams to build cloud capabilities early into projects</a:t>
            </a:r>
          </a:p>
          <a:p>
            <a:r>
              <a:rPr lang="en-US" dirty="0"/>
              <a:t>In addition automating software and infrastructure processes, DevOps also about reorganizing IT to work cross-functionally and communicate better.</a:t>
            </a:r>
          </a:p>
          <a:p>
            <a:r>
              <a:rPr lang="en-US" dirty="0"/>
              <a:t>One of the consequences of good DevOps is that projects become smaller, which means they also become more predictable and more successful. </a:t>
            </a:r>
          </a:p>
        </p:txBody>
      </p:sp>
    </p:spTree>
    <p:extLst>
      <p:ext uri="{BB962C8B-B14F-4D97-AF65-F5344CB8AC3E}">
        <p14:creationId xmlns:p14="http://schemas.microsoft.com/office/powerpoint/2010/main" val="3840462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28A5A-A413-E94C-A8AB-0D8D56B57E7A}"/>
              </a:ext>
            </a:extLst>
          </p:cNvPr>
          <p:cNvSpPr>
            <a:spLocks noGrp="1"/>
          </p:cNvSpPr>
          <p:nvPr>
            <p:ph type="title"/>
          </p:nvPr>
        </p:nvSpPr>
        <p:spPr/>
        <p:txBody>
          <a:bodyPr/>
          <a:lstStyle/>
          <a:p>
            <a:r>
              <a:rPr lang="en-US" dirty="0"/>
              <a:t>Now: Benefits of DevOps</a:t>
            </a:r>
            <a:br>
              <a:rPr lang="en-US" dirty="0"/>
            </a:br>
            <a:r>
              <a:rPr lang="en-US" dirty="0"/>
              <a:t>Next: Cloud</a:t>
            </a:r>
          </a:p>
        </p:txBody>
      </p:sp>
      <p:sp>
        <p:nvSpPr>
          <p:cNvPr id="3" name="Content Placeholder 2">
            <a:extLst>
              <a:ext uri="{FF2B5EF4-FFF2-40B4-BE49-F238E27FC236}">
                <a16:creationId xmlns:a16="http://schemas.microsoft.com/office/drawing/2014/main" id="{65C7526C-63BF-684C-B12A-F25F8F757578}"/>
              </a:ext>
            </a:extLst>
          </p:cNvPr>
          <p:cNvSpPr>
            <a:spLocks noGrp="1"/>
          </p:cNvSpPr>
          <p:nvPr>
            <p:ph idx="1"/>
          </p:nvPr>
        </p:nvSpPr>
        <p:spPr/>
        <p:txBody>
          <a:bodyPr/>
          <a:lstStyle/>
          <a:p>
            <a:r>
              <a:rPr lang="en-US" dirty="0"/>
              <a:t>A study a few years ago found that DevOps performers deploy software 46x more frequently than their competitors. </a:t>
            </a:r>
          </a:p>
          <a:p>
            <a:r>
              <a:rPr lang="en-US" dirty="0"/>
              <a:t>They recover faster from production outages (by 96x), and are better about preventing systems failures. </a:t>
            </a:r>
          </a:p>
          <a:p>
            <a:r>
              <a:rPr lang="en-US" dirty="0"/>
              <a:t>They have a 440x faster lead time for changes, have higher levels of customer satisfaction, and are twice as likely to achieve financial goals.</a:t>
            </a:r>
          </a:p>
          <a:p>
            <a:r>
              <a:rPr lang="en-US" dirty="0"/>
              <a:t>With DevOps, Development teams have an easier time integrating security concerns earlier in the development lifecycle.</a:t>
            </a:r>
          </a:p>
        </p:txBody>
      </p:sp>
    </p:spTree>
    <p:extLst>
      <p:ext uri="{BB962C8B-B14F-4D97-AF65-F5344CB8AC3E}">
        <p14:creationId xmlns:p14="http://schemas.microsoft.com/office/powerpoint/2010/main" val="1295904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D6EA8-0AF1-7F42-8C92-34980C715DBD}"/>
              </a:ext>
            </a:extLst>
          </p:cNvPr>
          <p:cNvSpPr>
            <a:spLocks noGrp="1"/>
          </p:cNvSpPr>
          <p:nvPr>
            <p:ph type="title"/>
          </p:nvPr>
        </p:nvSpPr>
        <p:spPr/>
        <p:txBody>
          <a:bodyPr/>
          <a:lstStyle/>
          <a:p>
            <a:r>
              <a:rPr lang="en-US" dirty="0"/>
              <a:t>Example: GitHub</a:t>
            </a:r>
          </a:p>
        </p:txBody>
      </p:sp>
      <p:sp>
        <p:nvSpPr>
          <p:cNvPr id="3" name="Content Placeholder 2">
            <a:extLst>
              <a:ext uri="{FF2B5EF4-FFF2-40B4-BE49-F238E27FC236}">
                <a16:creationId xmlns:a16="http://schemas.microsoft.com/office/drawing/2014/main" id="{F026A7B8-F5EE-C546-A01D-5B4913C44CBD}"/>
              </a:ext>
            </a:extLst>
          </p:cNvPr>
          <p:cNvSpPr>
            <a:spLocks noGrp="1"/>
          </p:cNvSpPr>
          <p:nvPr>
            <p:ph idx="1"/>
          </p:nvPr>
        </p:nvSpPr>
        <p:spPr/>
        <p:txBody>
          <a:bodyPr/>
          <a:lstStyle/>
          <a:p>
            <a:r>
              <a:rPr lang="en-US" dirty="0"/>
              <a:t>Let me give an example: In June 2019, a security researcher reported a significant bug to GitHub, whereby an attacker could arbitrarily read or modify private data, because of an error in how HTTP GET and POST requests were being handled.</a:t>
            </a:r>
          </a:p>
          <a:p>
            <a:r>
              <a:rPr lang="en-US" dirty="0"/>
              <a:t>Because of continuous deployment and </a:t>
            </a:r>
            <a:r>
              <a:rPr lang="en-US" dirty="0" err="1"/>
              <a:t>devops</a:t>
            </a:r>
            <a:r>
              <a:rPr lang="en-US" dirty="0"/>
              <a:t> processes, the code was fixed and deployed to the live web site in *less than four hours*. Updated versions were delivered to GitHub Enterprise customers within the week.</a:t>
            </a:r>
          </a:p>
          <a:p>
            <a:r>
              <a:rPr lang="en-US" dirty="0"/>
              <a:t>This speed highlights what a successful DevOps organization can do: four hours from security notice to deploying patched code.</a:t>
            </a:r>
          </a:p>
        </p:txBody>
      </p:sp>
    </p:spTree>
    <p:extLst>
      <p:ext uri="{BB962C8B-B14F-4D97-AF65-F5344CB8AC3E}">
        <p14:creationId xmlns:p14="http://schemas.microsoft.com/office/powerpoint/2010/main" val="16916849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1411</Words>
  <Application>Microsoft Macintosh PowerPoint</Application>
  <PresentationFormat>Widescreen</PresentationFormat>
  <Paragraphs>67</Paragraphs>
  <Slides>10</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DevOps Toolchains</vt:lpstr>
      <vt:lpstr>Now: Introduction to DevOps (Agile) Next: Continuous Integration</vt:lpstr>
      <vt:lpstr>Now: Continuous Integration Next: CI testing</vt:lpstr>
      <vt:lpstr>NOW: CI Testing Next: Implications of CI</vt:lpstr>
      <vt:lpstr>Now: Implications of CI Next: Continuous delivery</vt:lpstr>
      <vt:lpstr>Now: Continuous Delivery &amp; Deployment Next: What is DevOps</vt:lpstr>
      <vt:lpstr>Now: What is DevOps Next: Benefits of DevOps</vt:lpstr>
      <vt:lpstr>Now: Benefits of DevOps Next: Cloud</vt:lpstr>
      <vt:lpstr>Example: GitHub</vt:lpstr>
      <vt:lpstr>Now: Cloud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Toolchains</dc:title>
  <dc:creator>Microsoft Office User</dc:creator>
  <cp:lastModifiedBy>Gregory, Tom</cp:lastModifiedBy>
  <cp:revision>9</cp:revision>
  <dcterms:created xsi:type="dcterms:W3CDTF">2019-11-13T04:14:26Z</dcterms:created>
  <dcterms:modified xsi:type="dcterms:W3CDTF">2020-10-14T13:20:00Z</dcterms:modified>
</cp:coreProperties>
</file>