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987"/>
  </p:normalViewPr>
  <p:slideViewPr>
    <p:cSldViewPr snapToGrid="0" snapToObjects="1">
      <p:cViewPr varScale="1">
        <p:scale>
          <a:sx n="92" d="100"/>
          <a:sy n="92"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A4102-93B7-9246-94B3-935F88C5965E}"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DA07B-3F8E-2640-9EB6-74A9B7646955}" type="slidenum">
              <a:rPr lang="en-US" smtClean="0"/>
              <a:t>‹#›</a:t>
            </a:fld>
            <a:endParaRPr lang="en-US"/>
          </a:p>
        </p:txBody>
      </p:sp>
    </p:spTree>
    <p:extLst>
      <p:ext uri="{BB962C8B-B14F-4D97-AF65-F5344CB8AC3E}">
        <p14:creationId xmlns:p14="http://schemas.microsoft.com/office/powerpoint/2010/main" val="341656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arstechnica.com</a:t>
            </a:r>
            <a:r>
              <a:rPr lang="en-US" dirty="0"/>
              <a:t>/information-technology/2012/07/netflix-attacks-own-network-with-chaos-monkey-and-now-you-can-too/</a:t>
            </a:r>
          </a:p>
          <a:p>
            <a:r>
              <a:rPr lang="en-US" dirty="0"/>
              <a:t>http://</a:t>
            </a:r>
            <a:r>
              <a:rPr lang="en-US" dirty="0" err="1"/>
              <a:t>principlesofchaos.org</a:t>
            </a:r>
            <a:r>
              <a:rPr lang="en-US" dirty="0"/>
              <a:t>/?</a:t>
            </a:r>
            <a:r>
              <a:rPr lang="en-US" dirty="0" err="1"/>
              <a:t>lang</a:t>
            </a:r>
            <a:r>
              <a:rPr lang="en-US" dirty="0"/>
              <a:t>=</a:t>
            </a:r>
            <a:r>
              <a:rPr lang="en-US" dirty="0" err="1"/>
              <a:t>ENcontent</a:t>
            </a:r>
            <a:endParaRPr lang="en-US" dirty="0"/>
          </a:p>
        </p:txBody>
      </p:sp>
      <p:sp>
        <p:nvSpPr>
          <p:cNvPr id="4" name="Slide Number Placeholder 3"/>
          <p:cNvSpPr>
            <a:spLocks noGrp="1"/>
          </p:cNvSpPr>
          <p:nvPr>
            <p:ph type="sldNum" sz="quarter" idx="5"/>
          </p:nvPr>
        </p:nvSpPr>
        <p:spPr/>
        <p:txBody>
          <a:bodyPr/>
          <a:lstStyle/>
          <a:p>
            <a:fld id="{916DA07B-3F8E-2640-9EB6-74A9B7646955}" type="slidenum">
              <a:rPr lang="en-US" smtClean="0"/>
              <a:t>3</a:t>
            </a:fld>
            <a:endParaRPr lang="en-US"/>
          </a:p>
        </p:txBody>
      </p:sp>
    </p:spTree>
    <p:extLst>
      <p:ext uri="{BB962C8B-B14F-4D97-AF65-F5344CB8AC3E}">
        <p14:creationId xmlns:p14="http://schemas.microsoft.com/office/powerpoint/2010/main" val="82204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a:t>
            </a:r>
            <a:r>
              <a:rPr lang="en-US" dirty="0" err="1"/>
              <a:t>netflix-techblog</a:t>
            </a:r>
            <a:r>
              <a:rPr lang="en-US" dirty="0"/>
              <a:t>/5-lessons-weve-learned-using-aws-1f2a28588e4c</a:t>
            </a:r>
          </a:p>
        </p:txBody>
      </p:sp>
      <p:sp>
        <p:nvSpPr>
          <p:cNvPr id="4" name="Slide Number Placeholder 3"/>
          <p:cNvSpPr>
            <a:spLocks noGrp="1"/>
          </p:cNvSpPr>
          <p:nvPr>
            <p:ph type="sldNum" sz="quarter" idx="5"/>
          </p:nvPr>
        </p:nvSpPr>
        <p:spPr/>
        <p:txBody>
          <a:bodyPr/>
          <a:lstStyle/>
          <a:p>
            <a:fld id="{916DA07B-3F8E-2640-9EB6-74A9B7646955}" type="slidenum">
              <a:rPr lang="en-US" smtClean="0"/>
              <a:t>6</a:t>
            </a:fld>
            <a:endParaRPr lang="en-US"/>
          </a:p>
        </p:txBody>
      </p:sp>
    </p:spTree>
    <p:extLst>
      <p:ext uri="{BB962C8B-B14F-4D97-AF65-F5344CB8AC3E}">
        <p14:creationId xmlns:p14="http://schemas.microsoft.com/office/powerpoint/2010/main" val="407265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blog.codinghorror.com</a:t>
            </a:r>
            <a:r>
              <a:rPr lang="en-US" dirty="0"/>
              <a:t>/working-with-the-chaos-monkey/</a:t>
            </a:r>
          </a:p>
        </p:txBody>
      </p:sp>
      <p:sp>
        <p:nvSpPr>
          <p:cNvPr id="4" name="Slide Number Placeholder 3"/>
          <p:cNvSpPr>
            <a:spLocks noGrp="1"/>
          </p:cNvSpPr>
          <p:nvPr>
            <p:ph type="sldNum" sz="quarter" idx="5"/>
          </p:nvPr>
        </p:nvSpPr>
        <p:spPr/>
        <p:txBody>
          <a:bodyPr/>
          <a:lstStyle/>
          <a:p>
            <a:fld id="{916DA07B-3F8E-2640-9EB6-74A9B7646955}" type="slidenum">
              <a:rPr lang="en-US" smtClean="0"/>
              <a:t>7</a:t>
            </a:fld>
            <a:endParaRPr lang="en-US"/>
          </a:p>
        </p:txBody>
      </p:sp>
    </p:spTree>
    <p:extLst>
      <p:ext uri="{BB962C8B-B14F-4D97-AF65-F5344CB8AC3E}">
        <p14:creationId xmlns:p14="http://schemas.microsoft.com/office/powerpoint/2010/main" val="101858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0028-78B2-AE49-9F04-4028D5F0A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DF5D06-A712-A74F-A248-F611CFCC4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2DF4FA-D67A-0E43-BE99-5ECC145ECB4D}"/>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5" name="Footer Placeholder 4">
            <a:extLst>
              <a:ext uri="{FF2B5EF4-FFF2-40B4-BE49-F238E27FC236}">
                <a16:creationId xmlns:a16="http://schemas.microsoft.com/office/drawing/2014/main" id="{0EE0F093-7414-0E40-A571-A4ADB3719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10539-DCCA-714A-B9E5-529203BE1CD8}"/>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291619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E627-149B-C440-8ABB-F0F842D8E0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F6AA3-3D9C-4A4F-9627-0195B4D178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110BD-B05C-3249-B58B-B4EAD1203C88}"/>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5" name="Footer Placeholder 4">
            <a:extLst>
              <a:ext uri="{FF2B5EF4-FFF2-40B4-BE49-F238E27FC236}">
                <a16:creationId xmlns:a16="http://schemas.microsoft.com/office/drawing/2014/main" id="{75E85C89-B702-094C-9701-DC60A6A50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A5C88-96CF-9248-AAA7-7DB3ADE734AB}"/>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103406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BBEF1-441C-6045-BD33-127B2B81D6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810E52-0B25-2446-9B6F-781C31C654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55652-2CB4-8B49-AD41-2072091B71C3}"/>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5" name="Footer Placeholder 4">
            <a:extLst>
              <a:ext uri="{FF2B5EF4-FFF2-40B4-BE49-F238E27FC236}">
                <a16:creationId xmlns:a16="http://schemas.microsoft.com/office/drawing/2014/main" id="{1D6291DB-5E32-AD4A-A240-52CB88AA4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4835F-983E-0645-BA15-C0C75A1649F3}"/>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407887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7D79-5399-B549-B347-DB99879F8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0D8DB-FF38-E842-89B9-829353385F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C1C6C-5575-B348-97F3-A6A77DB3CA2F}"/>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5" name="Footer Placeholder 4">
            <a:extLst>
              <a:ext uri="{FF2B5EF4-FFF2-40B4-BE49-F238E27FC236}">
                <a16:creationId xmlns:a16="http://schemas.microsoft.com/office/drawing/2014/main" id="{6F551A4D-CD26-A24E-AA4A-142124A9D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D1638-3A73-4349-92B6-50BB762C5D5A}"/>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25075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3F42-19BB-6346-A33D-83BA36AB5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F7C212-F768-214A-8EAF-416B5A418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BEFEDF-664A-0B4B-A31D-CE5685EC9AB9}"/>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5" name="Footer Placeholder 4">
            <a:extLst>
              <a:ext uri="{FF2B5EF4-FFF2-40B4-BE49-F238E27FC236}">
                <a16:creationId xmlns:a16="http://schemas.microsoft.com/office/drawing/2014/main" id="{B9B28EAF-3EDF-4B4D-A363-DC76EB82D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6959E-E18B-E34A-A33E-950479BD2BD8}"/>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248838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0E03-7236-2E44-A7FB-03A3D42A9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23A9E-EC82-AB43-B706-E5223D5D66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CE7BDA-3BDE-E74C-B4FA-591E032A32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02581-35D2-8949-B7DA-5E20FEEEA174}"/>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6" name="Footer Placeholder 5">
            <a:extLst>
              <a:ext uri="{FF2B5EF4-FFF2-40B4-BE49-F238E27FC236}">
                <a16:creationId xmlns:a16="http://schemas.microsoft.com/office/drawing/2014/main" id="{5812D725-EFEA-B14A-8221-1A0C26510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19763-E822-8B46-A900-F2DB2CF26FB9}"/>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3320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CF7D-C364-6343-9DC7-129014B947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C45796-F964-8541-8038-24288D3178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7E144F-7BD4-B24F-B198-8BB59CF3D8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FD8FA9-5409-7841-94C0-BD10AF4CF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D3CEED-F047-8A45-BB52-3C075A742D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488964-6531-9E49-A75B-4CFC044516D6}"/>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8" name="Footer Placeholder 7">
            <a:extLst>
              <a:ext uri="{FF2B5EF4-FFF2-40B4-BE49-F238E27FC236}">
                <a16:creationId xmlns:a16="http://schemas.microsoft.com/office/drawing/2014/main" id="{77A79DD4-D601-0149-9A73-7D266AB388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51061B-54FA-8C49-9111-6390368C64C6}"/>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397793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E0F5-B501-4047-92D1-BDBF4CFC73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658A4-196E-6249-8AB1-DE00F7D94DF5}"/>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4" name="Footer Placeholder 3">
            <a:extLst>
              <a:ext uri="{FF2B5EF4-FFF2-40B4-BE49-F238E27FC236}">
                <a16:creationId xmlns:a16="http://schemas.microsoft.com/office/drawing/2014/main" id="{C5797562-7B5D-2D4C-B1A8-70866D21D2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7DEB8-2950-C94C-A967-F934F13B7A34}"/>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286284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399FA-F336-7046-916E-06A63E1E1519}"/>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3" name="Footer Placeholder 2">
            <a:extLst>
              <a:ext uri="{FF2B5EF4-FFF2-40B4-BE49-F238E27FC236}">
                <a16:creationId xmlns:a16="http://schemas.microsoft.com/office/drawing/2014/main" id="{4BEFE547-B597-9948-89B8-989F784BC1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60A5C4-DA2D-9E40-A152-10170AE623CB}"/>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143085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1066-8108-B148-957E-B7C9B9BA1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F46F9-E81D-F344-B805-4284C41F0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700594-A628-C140-A946-293C9FFB1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1148C7-DDF9-9A4A-8D10-F50CEB1AC9F7}"/>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6" name="Footer Placeholder 5">
            <a:extLst>
              <a:ext uri="{FF2B5EF4-FFF2-40B4-BE49-F238E27FC236}">
                <a16:creationId xmlns:a16="http://schemas.microsoft.com/office/drawing/2014/main" id="{0424B47D-AE92-374E-80A3-73F5D90B9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60235-C0D7-D340-B172-27609EEB2B50}"/>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83211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5790-C73A-E24E-9D66-8B9AE1FA2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330230-42AA-D243-93BA-CBAAA363C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817E8-4569-9D4A-A9E6-7152AF504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6E3A64-7D2D-8B46-AAFA-181084EAC1C4}"/>
              </a:ext>
            </a:extLst>
          </p:cNvPr>
          <p:cNvSpPr>
            <a:spLocks noGrp="1"/>
          </p:cNvSpPr>
          <p:nvPr>
            <p:ph type="dt" sz="half" idx="10"/>
          </p:nvPr>
        </p:nvSpPr>
        <p:spPr/>
        <p:txBody>
          <a:bodyPr/>
          <a:lstStyle/>
          <a:p>
            <a:fld id="{13353E80-B486-224C-BD7F-B812C4BFAFB3}" type="datetimeFigureOut">
              <a:rPr lang="en-US" smtClean="0"/>
              <a:t>11/13/19</a:t>
            </a:fld>
            <a:endParaRPr lang="en-US"/>
          </a:p>
        </p:txBody>
      </p:sp>
      <p:sp>
        <p:nvSpPr>
          <p:cNvPr id="6" name="Footer Placeholder 5">
            <a:extLst>
              <a:ext uri="{FF2B5EF4-FFF2-40B4-BE49-F238E27FC236}">
                <a16:creationId xmlns:a16="http://schemas.microsoft.com/office/drawing/2014/main" id="{69199D62-B8A7-254B-97D3-EDF09E853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DC2AF-A59D-1D49-992D-77AB56BABCDF}"/>
              </a:ext>
            </a:extLst>
          </p:cNvPr>
          <p:cNvSpPr>
            <a:spLocks noGrp="1"/>
          </p:cNvSpPr>
          <p:nvPr>
            <p:ph type="sldNum" sz="quarter" idx="12"/>
          </p:nvPr>
        </p:nvSpPr>
        <p:spPr/>
        <p:txBody>
          <a:bodyPr/>
          <a:lstStyle/>
          <a:p>
            <a:fld id="{C92C8A11-21F6-7D4F-8A7D-32960BC36509}" type="slidenum">
              <a:rPr lang="en-US" smtClean="0"/>
              <a:t>‹#›</a:t>
            </a:fld>
            <a:endParaRPr lang="en-US"/>
          </a:p>
        </p:txBody>
      </p:sp>
    </p:spTree>
    <p:extLst>
      <p:ext uri="{BB962C8B-B14F-4D97-AF65-F5344CB8AC3E}">
        <p14:creationId xmlns:p14="http://schemas.microsoft.com/office/powerpoint/2010/main" val="339748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A18A8-278A-8A42-AF72-3E06BCEAB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B071A8-0E70-7B42-867C-E62AFD827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BB35B-F679-B048-8E85-3AC7607AC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53E80-B486-224C-BD7F-B812C4BFAFB3}" type="datetimeFigureOut">
              <a:rPr lang="en-US" smtClean="0"/>
              <a:t>11/13/19</a:t>
            </a:fld>
            <a:endParaRPr lang="en-US"/>
          </a:p>
        </p:txBody>
      </p:sp>
      <p:sp>
        <p:nvSpPr>
          <p:cNvPr id="5" name="Footer Placeholder 4">
            <a:extLst>
              <a:ext uri="{FF2B5EF4-FFF2-40B4-BE49-F238E27FC236}">
                <a16:creationId xmlns:a16="http://schemas.microsoft.com/office/drawing/2014/main" id="{50926FF2-E64C-DA40-B851-1A4BFD558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6914F9-D230-D545-8387-86D5F02A9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C8A11-21F6-7D4F-8A7D-32960BC36509}" type="slidenum">
              <a:rPr lang="en-US" smtClean="0"/>
              <a:t>‹#›</a:t>
            </a:fld>
            <a:endParaRPr lang="en-US"/>
          </a:p>
        </p:txBody>
      </p:sp>
    </p:spTree>
    <p:extLst>
      <p:ext uri="{BB962C8B-B14F-4D97-AF65-F5344CB8AC3E}">
        <p14:creationId xmlns:p14="http://schemas.microsoft.com/office/powerpoint/2010/main" val="2612757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7AF9-6996-DE4D-9716-C19A7B9D2DB2}"/>
              </a:ext>
            </a:extLst>
          </p:cNvPr>
          <p:cNvSpPr>
            <a:spLocks noGrp="1"/>
          </p:cNvSpPr>
          <p:nvPr>
            <p:ph type="ctrTitle"/>
          </p:nvPr>
        </p:nvSpPr>
        <p:spPr/>
        <p:txBody>
          <a:bodyPr/>
          <a:lstStyle/>
          <a:p>
            <a:r>
              <a:rPr lang="en-US" dirty="0"/>
              <a:t>11.7 Mini-case: Netflix</a:t>
            </a:r>
          </a:p>
        </p:txBody>
      </p:sp>
      <p:sp>
        <p:nvSpPr>
          <p:cNvPr id="3" name="Subtitle 2">
            <a:extLst>
              <a:ext uri="{FF2B5EF4-FFF2-40B4-BE49-F238E27FC236}">
                <a16:creationId xmlns:a16="http://schemas.microsoft.com/office/drawing/2014/main" id="{47923BB2-889C-FA47-A2C9-AEB8435C3A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317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C9EB-FEBF-424C-831B-DE5E2079C702}"/>
              </a:ext>
            </a:extLst>
          </p:cNvPr>
          <p:cNvSpPr>
            <a:spLocks noGrp="1"/>
          </p:cNvSpPr>
          <p:nvPr>
            <p:ph type="title"/>
          </p:nvPr>
        </p:nvSpPr>
        <p:spPr/>
        <p:txBody>
          <a:bodyPr/>
          <a:lstStyle/>
          <a:p>
            <a:r>
              <a:rPr lang="en-US" dirty="0"/>
              <a:t>Next: Chaos Monkey</a:t>
            </a:r>
          </a:p>
        </p:txBody>
      </p:sp>
      <p:sp>
        <p:nvSpPr>
          <p:cNvPr id="3" name="Content Placeholder 2">
            <a:extLst>
              <a:ext uri="{FF2B5EF4-FFF2-40B4-BE49-F238E27FC236}">
                <a16:creationId xmlns:a16="http://schemas.microsoft.com/office/drawing/2014/main" id="{6AF42FEE-33F8-0F45-A390-342E393D05EE}"/>
              </a:ext>
            </a:extLst>
          </p:cNvPr>
          <p:cNvSpPr>
            <a:spLocks noGrp="1"/>
          </p:cNvSpPr>
          <p:nvPr>
            <p:ph idx="1"/>
          </p:nvPr>
        </p:nvSpPr>
        <p:spPr/>
        <p:txBody>
          <a:bodyPr/>
          <a:lstStyle/>
          <a:p>
            <a:r>
              <a:rPr lang="en-US" dirty="0"/>
              <a:t>Multi-region, </a:t>
            </a:r>
          </a:p>
          <a:p>
            <a:r>
              <a:rPr lang="en-US" dirty="0"/>
              <a:t>Because they’re customer-facing, servers inside major provider networks</a:t>
            </a:r>
          </a:p>
          <a:p>
            <a:endParaRPr lang="en-US" dirty="0"/>
          </a:p>
          <a:p>
            <a:r>
              <a:rPr lang="en-US" dirty="0"/>
              <a:t>Failover</a:t>
            </a:r>
          </a:p>
          <a:p>
            <a:r>
              <a:rPr lang="en-US" dirty="0"/>
              <a:t>Testing</a:t>
            </a:r>
          </a:p>
          <a:p>
            <a:pPr lvl="1"/>
            <a:r>
              <a:rPr lang="en-US" dirty="0"/>
              <a:t>Testing in production </a:t>
            </a:r>
          </a:p>
        </p:txBody>
      </p:sp>
    </p:spTree>
    <p:extLst>
      <p:ext uri="{BB962C8B-B14F-4D97-AF65-F5344CB8AC3E}">
        <p14:creationId xmlns:p14="http://schemas.microsoft.com/office/powerpoint/2010/main" val="136311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E98E-B34A-004B-8D7A-3595E8AA13CD}"/>
              </a:ext>
            </a:extLst>
          </p:cNvPr>
          <p:cNvSpPr>
            <a:spLocks noGrp="1"/>
          </p:cNvSpPr>
          <p:nvPr>
            <p:ph type="title"/>
          </p:nvPr>
        </p:nvSpPr>
        <p:spPr/>
        <p:txBody>
          <a:bodyPr/>
          <a:lstStyle/>
          <a:p>
            <a:r>
              <a:rPr lang="en-US" dirty="0"/>
              <a:t>Next: Chaos Kong</a:t>
            </a:r>
          </a:p>
        </p:txBody>
      </p:sp>
      <p:sp>
        <p:nvSpPr>
          <p:cNvPr id="3" name="Content Placeholder 2">
            <a:extLst>
              <a:ext uri="{FF2B5EF4-FFF2-40B4-BE49-F238E27FC236}">
                <a16:creationId xmlns:a16="http://schemas.microsoft.com/office/drawing/2014/main" id="{262D9C90-BF14-1A4E-9E8D-594F1F93A09B}"/>
              </a:ext>
            </a:extLst>
          </p:cNvPr>
          <p:cNvSpPr>
            <a:spLocks noGrp="1"/>
          </p:cNvSpPr>
          <p:nvPr>
            <p:ph idx="1"/>
          </p:nvPr>
        </p:nvSpPr>
        <p:spPr/>
        <p:txBody>
          <a:bodyPr>
            <a:normAutofit lnSpcReduction="10000"/>
          </a:bodyPr>
          <a:lstStyle/>
          <a:p>
            <a:r>
              <a:rPr lang="en-US" dirty="0"/>
              <a:t>Netflix: “Chaos Monkey is responsible for randomly terminating instances in production to ensure that engineers implement their services to be resilient to instance failures.”</a:t>
            </a:r>
          </a:p>
          <a:p>
            <a:r>
              <a:rPr lang="en-US" dirty="0"/>
              <a:t>In 2012: Netflix says its Chaos Monkey "has terminated over 65,000 instances running in our production and testing environments. Most of the time nobody notices, but we continue to find surprises caused by Chaos Monkey which allows us to isolate and resolve them so they don't happen again."</a:t>
            </a:r>
          </a:p>
          <a:p>
            <a:r>
              <a:rPr lang="en-US" dirty="0" err="1"/>
              <a:t>Netlix</a:t>
            </a:r>
            <a:r>
              <a:rPr lang="en-US" dirty="0"/>
              <a:t> release the code on GitHub</a:t>
            </a:r>
            <a:br>
              <a:rPr lang="en-US" dirty="0"/>
            </a:br>
            <a:br>
              <a:rPr lang="en-US" dirty="0"/>
            </a:br>
            <a:endParaRPr lang="en-US" dirty="0"/>
          </a:p>
        </p:txBody>
      </p:sp>
    </p:spTree>
    <p:extLst>
      <p:ext uri="{BB962C8B-B14F-4D97-AF65-F5344CB8AC3E}">
        <p14:creationId xmlns:p14="http://schemas.microsoft.com/office/powerpoint/2010/main" val="227188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EB34-A58D-C44C-951C-DD660E9C1C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B3C132-F09A-4649-9B19-0F799E256E3A}"/>
              </a:ext>
            </a:extLst>
          </p:cNvPr>
          <p:cNvSpPr>
            <a:spLocks noGrp="1"/>
          </p:cNvSpPr>
          <p:nvPr>
            <p:ph idx="1"/>
          </p:nvPr>
        </p:nvSpPr>
        <p:spPr/>
        <p:txBody>
          <a:bodyPr/>
          <a:lstStyle/>
          <a:p>
            <a:r>
              <a:rPr lang="en-US" dirty="0"/>
              <a:t>“Early in our production build out, we built a simple repeater and started copying full customer request traffic to our AWS systems. That is what really taught us where our bottlenecks were, and some design choices that had seemed wise on the whiteboard turned out foolish at big scale."</a:t>
            </a:r>
          </a:p>
        </p:txBody>
      </p:sp>
    </p:spTree>
    <p:extLst>
      <p:ext uri="{BB962C8B-B14F-4D97-AF65-F5344CB8AC3E}">
        <p14:creationId xmlns:p14="http://schemas.microsoft.com/office/powerpoint/2010/main" val="219771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BFF1-FD74-5C48-84AE-7314974DD6C9}"/>
              </a:ext>
            </a:extLst>
          </p:cNvPr>
          <p:cNvSpPr>
            <a:spLocks noGrp="1"/>
          </p:cNvSpPr>
          <p:nvPr>
            <p:ph type="title"/>
          </p:nvPr>
        </p:nvSpPr>
        <p:spPr/>
        <p:txBody>
          <a:bodyPr/>
          <a:lstStyle/>
          <a:p>
            <a:r>
              <a:rPr lang="en-US" dirty="0"/>
              <a:t>Next: Why test in production?</a:t>
            </a:r>
          </a:p>
        </p:txBody>
      </p:sp>
      <p:sp>
        <p:nvSpPr>
          <p:cNvPr id="3" name="Content Placeholder 2">
            <a:extLst>
              <a:ext uri="{FF2B5EF4-FFF2-40B4-BE49-F238E27FC236}">
                <a16:creationId xmlns:a16="http://schemas.microsoft.com/office/drawing/2014/main" id="{85FA2F23-324D-DB48-A834-BAA98E321FFC}"/>
              </a:ext>
            </a:extLst>
          </p:cNvPr>
          <p:cNvSpPr>
            <a:spLocks noGrp="1"/>
          </p:cNvSpPr>
          <p:nvPr>
            <p:ph idx="1"/>
          </p:nvPr>
        </p:nvSpPr>
        <p:spPr/>
        <p:txBody>
          <a:bodyPr/>
          <a:lstStyle/>
          <a:p>
            <a:r>
              <a:rPr lang="en-US" dirty="0"/>
              <a:t>In 2011, Netflix briefly went offline—along with much of the rest of the Internet—due to an Amazon web services outage in the US East region</a:t>
            </a:r>
          </a:p>
          <a:p>
            <a:r>
              <a:rPr lang="en-US" dirty="0"/>
              <a:t>“Chaos Kong”</a:t>
            </a:r>
          </a:p>
          <a:p>
            <a:r>
              <a:rPr lang="en-US" dirty="0"/>
              <a:t>In 2017, Amazon had another outage in US East; Netflix unaffected</a:t>
            </a:r>
          </a:p>
        </p:txBody>
      </p:sp>
    </p:spTree>
    <p:extLst>
      <p:ext uri="{BB962C8B-B14F-4D97-AF65-F5344CB8AC3E}">
        <p14:creationId xmlns:p14="http://schemas.microsoft.com/office/powerpoint/2010/main" val="376399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4343-4DA3-CE4A-8BC2-F600AF3E55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26419F-E696-1142-9531-78392DE86ABC}"/>
              </a:ext>
            </a:extLst>
          </p:cNvPr>
          <p:cNvSpPr>
            <a:spLocks noGrp="1"/>
          </p:cNvSpPr>
          <p:nvPr>
            <p:ph idx="1"/>
          </p:nvPr>
        </p:nvSpPr>
        <p:spPr/>
        <p:txBody>
          <a:bodyPr/>
          <a:lstStyle/>
          <a:p>
            <a:r>
              <a:rPr lang="en-US" dirty="0"/>
              <a:t>Why test in production?</a:t>
            </a:r>
          </a:p>
          <a:p>
            <a:pPr lvl="1"/>
            <a:r>
              <a:rPr lang="en-US" dirty="0"/>
              <a:t>Prod is different than test</a:t>
            </a:r>
          </a:p>
          <a:p>
            <a:pPr lvl="1"/>
            <a:r>
              <a:rPr lang="en-US" dirty="0"/>
              <a:t>Cloud setups may require using production for resiliency testing</a:t>
            </a:r>
          </a:p>
          <a:p>
            <a:pPr lvl="1"/>
            <a:r>
              <a:rPr lang="en-US" dirty="0"/>
              <a:t>Netflix: “The best way to avoid failures is to fail constantly”</a:t>
            </a:r>
          </a:p>
          <a:p>
            <a:pPr lvl="1"/>
            <a:r>
              <a:rPr lang="en-US" dirty="0"/>
              <a:t>“If we aren’t constantly testing our ability to succeed despite failure, then it isn’t likely to work when it matters most — in the event of an unexpected outage.”</a:t>
            </a:r>
          </a:p>
          <a:p>
            <a:endParaRPr lang="en-US" dirty="0"/>
          </a:p>
        </p:txBody>
      </p:sp>
    </p:spTree>
    <p:extLst>
      <p:ext uri="{BB962C8B-B14F-4D97-AF65-F5344CB8AC3E}">
        <p14:creationId xmlns:p14="http://schemas.microsoft.com/office/powerpoint/2010/main" val="423108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F17F-BA86-7B49-BA47-1F6070C81C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645F1E-8242-8042-9F36-856BF16D7344}"/>
              </a:ext>
            </a:extLst>
          </p:cNvPr>
          <p:cNvSpPr>
            <a:spLocks noGrp="1"/>
          </p:cNvSpPr>
          <p:nvPr>
            <p:ph idx="1"/>
          </p:nvPr>
        </p:nvSpPr>
        <p:spPr/>
        <p:txBody>
          <a:bodyPr/>
          <a:lstStyle/>
          <a:p>
            <a:r>
              <a:rPr lang="en-US" dirty="0"/>
              <a:t>Jeff Atwood (Stack Overflow):</a:t>
            </a:r>
          </a:p>
          <a:p>
            <a:pPr lvl="1"/>
            <a:r>
              <a:rPr lang="en-US" dirty="0"/>
              <a:t>“Where we had one server performing an essential function, we switched to two.</a:t>
            </a:r>
          </a:p>
          <a:p>
            <a:pPr lvl="1"/>
            <a:r>
              <a:rPr lang="en-US" dirty="0"/>
              <a:t>If we didn't have a sensible fallback for something, we created one.</a:t>
            </a:r>
          </a:p>
          <a:p>
            <a:pPr lvl="1"/>
            <a:r>
              <a:rPr lang="en-US" dirty="0"/>
              <a:t>We removed dependencies all over the place, paring down to the absolute minimum we required to run.</a:t>
            </a:r>
          </a:p>
          <a:p>
            <a:pPr lvl="1"/>
            <a:r>
              <a:rPr lang="en-US" dirty="0"/>
              <a:t>We implemented workarounds to stay running at all times, even when services we previously considered essential were suddenly no longer available.</a:t>
            </a:r>
          </a:p>
          <a:p>
            <a:r>
              <a:rPr lang="en-US" dirty="0"/>
              <a:t>This is good advice for anyone deploying to the cloud</a:t>
            </a:r>
          </a:p>
        </p:txBody>
      </p:sp>
    </p:spTree>
    <p:extLst>
      <p:ext uri="{BB962C8B-B14F-4D97-AF65-F5344CB8AC3E}">
        <p14:creationId xmlns:p14="http://schemas.microsoft.com/office/powerpoint/2010/main" val="610314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418</Words>
  <Application>Microsoft Macintosh PowerPoint</Application>
  <PresentationFormat>Widescreen</PresentationFormat>
  <Paragraphs>35</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11.7 Mini-case: Netflix</vt:lpstr>
      <vt:lpstr>Next: Chaos Monkey</vt:lpstr>
      <vt:lpstr>Next: Chaos Kong</vt:lpstr>
      <vt:lpstr>PowerPoint Presentation</vt:lpstr>
      <vt:lpstr>Next: Why test in production?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11.7 Mini-case: Netflix</dc:title>
  <dc:creator>Microsoft Office User</dc:creator>
  <cp:lastModifiedBy>Microsoft Office User</cp:lastModifiedBy>
  <cp:revision>2</cp:revision>
  <dcterms:created xsi:type="dcterms:W3CDTF">2019-11-13T13:54:04Z</dcterms:created>
  <dcterms:modified xsi:type="dcterms:W3CDTF">2019-11-13T14:10:28Z</dcterms:modified>
</cp:coreProperties>
</file>