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, Ge" initials="Y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35A"/>
    <a:srgbClr val="006298"/>
    <a:srgbClr val="990000"/>
    <a:srgbClr val="275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6" autoAdjust="0"/>
    <p:restoredTop sz="88462" autoAdjust="0"/>
  </p:normalViewPr>
  <p:slideViewPr>
    <p:cSldViewPr snapToGrid="0">
      <p:cViewPr varScale="1">
        <p:scale>
          <a:sx n="90" d="100"/>
          <a:sy n="90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A6D21-6A00-42D5-84A1-E4A5B4913B51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EA2B3-14D3-4143-BA5A-C1887505C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86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FCCE8-EDBB-470B-8DF7-8A7315C1C4A9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3117F-4D05-4132-84DE-8E5FEC46A6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5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3117F-4D05-4132-84DE-8E5FEC46A6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3117F-4D05-4132-84DE-8E5FEC46A6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4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usabilitygeek.com</a:t>
            </a:r>
            <a:r>
              <a:rPr lang="en-US" dirty="0"/>
              <a:t>/</a:t>
            </a:r>
            <a:r>
              <a:rPr lang="en-US" dirty="0" err="1"/>
              <a:t>colour</a:t>
            </a:r>
            <a:r>
              <a:rPr lang="en-US" dirty="0"/>
              <a:t>-user-experience-psychology/</a:t>
            </a:r>
          </a:p>
          <a:p>
            <a:endParaRPr lang="en-US" dirty="0"/>
          </a:p>
          <a:p>
            <a:r>
              <a:rPr lang="en-US" dirty="0"/>
              <a:t>Purple is creative</a:t>
            </a:r>
          </a:p>
          <a:p>
            <a:r>
              <a:rPr lang="en-US" dirty="0"/>
              <a:t>Brown is steadfastness (can be "dirty")</a:t>
            </a:r>
          </a:p>
          <a:p>
            <a:r>
              <a:rPr lang="en-US" dirty="0"/>
              <a:t>White is purity, simplicity</a:t>
            </a:r>
          </a:p>
          <a:p>
            <a:endParaRPr lang="en-US" dirty="0"/>
          </a:p>
          <a:p>
            <a:r>
              <a:rPr lang="en-US" dirty="0"/>
              <a:t>Story of </a:t>
            </a:r>
            <a:r>
              <a:rPr lang="en-US" dirty="0" err="1"/>
              <a:t>DeWalt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3117F-4D05-4132-84DE-8E5FEC46A6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7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range 0–255 is used because it's the largest range possible in one byte of data. Thus, each color is represented by three bytes (24-bit color).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3117F-4D05-4132-84DE-8E5FEC46A6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1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Excellent tutorial: https://</a:t>
            </a:r>
            <a:r>
              <a:rPr lang="en-US" dirty="0" err="1"/>
              <a:t>learnui.design</a:t>
            </a:r>
            <a:r>
              <a:rPr lang="en-US" dirty="0"/>
              <a:t>/blog/the-</a:t>
            </a:r>
            <a:r>
              <a:rPr lang="en-US" dirty="0" err="1"/>
              <a:t>hsb</a:t>
            </a:r>
            <a:r>
              <a:rPr lang="en-US" dirty="0"/>
              <a:t>-color-system-</a:t>
            </a:r>
            <a:r>
              <a:rPr lang="en-US" dirty="0" err="1"/>
              <a:t>practicioners</a:t>
            </a:r>
            <a:r>
              <a:rPr lang="en-US" dirty="0"/>
              <a:t>-</a:t>
            </a:r>
            <a:r>
              <a:rPr lang="en-US" dirty="0" err="1"/>
              <a:t>primer.html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3117F-4D05-4132-84DE-8E5FEC46A6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5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www.sbnation.com</a:t>
            </a:r>
            <a:r>
              <a:rPr lang="en-US" dirty="0"/>
              <a:t>/</a:t>
            </a:r>
            <a:r>
              <a:rPr lang="en-US" dirty="0" err="1"/>
              <a:t>lookit</a:t>
            </a:r>
            <a:r>
              <a:rPr lang="en-US" dirty="0"/>
              <a:t>/2015/11/12/9726626/</a:t>
            </a:r>
            <a:r>
              <a:rPr lang="en-US" dirty="0" err="1"/>
              <a:t>nfl</a:t>
            </a:r>
            <a:r>
              <a:rPr lang="en-US" dirty="0"/>
              <a:t>-color-rush-bills-jets-red-green-colorblind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Color_blindness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3117F-4D05-4132-84DE-8E5FEC46A6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3117F-4D05-4132-84DE-8E5FEC46A6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9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797557" y="2514602"/>
            <a:ext cx="9414427" cy="1114425"/>
          </a:xfrm>
        </p:spPr>
        <p:txBody>
          <a:bodyPr anchor="ctr"/>
          <a:lstStyle>
            <a:lvl1pPr algn="l">
              <a:defRPr sz="4000" b="1" i="0">
                <a:latin typeface="BentonSans" panose="02000503000000020004" pitchFamily="2" charset="77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6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797556" y="3825026"/>
            <a:ext cx="9414429" cy="489397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charset="0"/>
              <a:buNone/>
              <a:defRPr sz="2000" b="0" i="0">
                <a:latin typeface="BentonSans Medium" panose="02000503000000020004" pitchFamily="2" charset="77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69668" name="Rectangle 1028"/>
          <p:cNvSpPr>
            <a:spLocks noChangeArrowheads="1"/>
          </p:cNvSpPr>
          <p:nvPr/>
        </p:nvSpPr>
        <p:spPr bwMode="auto">
          <a:xfrm>
            <a:off x="11478686" y="6604002"/>
            <a:ext cx="306916" cy="22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fld id="{52D0559D-BAD6-4713-9FB2-12DC9D2D5DED}" type="slidenum">
              <a:rPr lang="en-US" sz="900" b="0">
                <a:solidFill>
                  <a:srgbClr val="808080"/>
                </a:solidFill>
              </a:rPr>
              <a:pPr defTabSz="814388"/>
              <a:t>‹#›</a:t>
            </a:fld>
            <a:endParaRPr lang="en-US" sz="900" b="0" dirty="0">
              <a:solidFill>
                <a:srgbClr val="80808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240A0-E14B-9A4A-950A-665C2184E7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09" y="4761405"/>
            <a:ext cx="2375914" cy="26093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E8B623-0B67-4842-B098-4DA6A9E2E8BB}"/>
              </a:ext>
            </a:extLst>
          </p:cNvPr>
          <p:cNvSpPr/>
          <p:nvPr userDrawn="1"/>
        </p:nvSpPr>
        <p:spPr bwMode="auto">
          <a:xfrm>
            <a:off x="1416678" y="2514602"/>
            <a:ext cx="167423" cy="1889973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0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3/29/18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0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7453" y="254001"/>
            <a:ext cx="2766484" cy="528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254001"/>
            <a:ext cx="8096251" cy="528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3/29/18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1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4" y="254000"/>
            <a:ext cx="10164233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7486" y="1965326"/>
            <a:ext cx="10966449" cy="357187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31200" y="65532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3/29/18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38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4" y="254000"/>
            <a:ext cx="10164233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7486" y="1965326"/>
            <a:ext cx="10966449" cy="35718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31200" y="65532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3/29/18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07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F13-33C4-472F-B9DE-B5AC0FF7F7A8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2AB0664-583A-4374-81D2-71AA1C2B58E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3/29/18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3/29/18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0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486" y="1965326"/>
            <a:ext cx="538056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965326"/>
            <a:ext cx="5382683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3/29/18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5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3/29/18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3/29/18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2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3/29/18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4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3/29/18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7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3/29/18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1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508004" y="254000"/>
            <a:ext cx="1016423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368643" name="Rectangle 614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4" y="1524001"/>
            <a:ext cx="10966449" cy="474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8646" name="Rectangle 6150"/>
          <p:cNvSpPr>
            <a:spLocks noChangeArrowheads="1"/>
          </p:cNvSpPr>
          <p:nvPr/>
        </p:nvSpPr>
        <p:spPr bwMode="auto">
          <a:xfrm>
            <a:off x="11478686" y="6604002"/>
            <a:ext cx="306916" cy="22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fld id="{66F73C3D-4B41-4F4D-A662-119CD3547776}" type="slidenum">
              <a:rPr lang="en-US" sz="900" b="0">
                <a:solidFill>
                  <a:srgbClr val="808080"/>
                </a:solidFill>
              </a:rPr>
              <a:pPr defTabSz="814388"/>
              <a:t>‹#›</a:t>
            </a:fld>
            <a:endParaRPr lang="en-US" sz="900" b="0" dirty="0">
              <a:solidFill>
                <a:srgbClr val="808080"/>
              </a:solidFill>
            </a:endParaRPr>
          </a:p>
        </p:txBody>
      </p:sp>
      <p:sp>
        <p:nvSpPr>
          <p:cNvPr id="368650" name="Rectangle 6154"/>
          <p:cNvSpPr>
            <a:spLocks noChangeArrowheads="1"/>
          </p:cNvSpPr>
          <p:nvPr/>
        </p:nvSpPr>
        <p:spPr bwMode="auto">
          <a:xfrm>
            <a:off x="11478686" y="6604002"/>
            <a:ext cx="306916" cy="22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fld id="{B058374B-DF85-4EA9-AF8B-533C26B3D870}" type="slidenum">
              <a:rPr lang="en-US" sz="900" b="0">
                <a:solidFill>
                  <a:srgbClr val="808080"/>
                </a:solidFill>
              </a:rPr>
              <a:pPr defTabSz="814388"/>
              <a:t>‹#›</a:t>
            </a:fld>
            <a:endParaRPr lang="en-US" sz="900" b="0" dirty="0">
              <a:solidFill>
                <a:srgbClr val="808080"/>
              </a:solidFill>
            </a:endParaRPr>
          </a:p>
        </p:txBody>
      </p:sp>
      <p:sp>
        <p:nvSpPr>
          <p:cNvPr id="368653" name="Rectangle 6157"/>
          <p:cNvSpPr>
            <a:spLocks noChangeArrowheads="1"/>
          </p:cNvSpPr>
          <p:nvPr/>
        </p:nvSpPr>
        <p:spPr bwMode="auto">
          <a:xfrm>
            <a:off x="11478686" y="6604002"/>
            <a:ext cx="306916" cy="22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fld id="{2CA30F29-A00B-4469-8BDD-E3B4C6A87EC4}" type="slidenum">
              <a:rPr lang="en-US" sz="900" b="0">
                <a:solidFill>
                  <a:srgbClr val="808080"/>
                </a:solidFill>
              </a:rPr>
              <a:pPr defTabSz="814388"/>
              <a:t>‹#›</a:t>
            </a:fld>
            <a:endParaRPr lang="en-US" sz="900" b="0" dirty="0">
              <a:solidFill>
                <a:srgbClr val="808080"/>
              </a:solidFill>
            </a:endParaRPr>
          </a:p>
        </p:txBody>
      </p:sp>
      <p:sp>
        <p:nvSpPr>
          <p:cNvPr id="368656" name="Rectangle 6160"/>
          <p:cNvSpPr>
            <a:spLocks noChangeArrowheads="1"/>
          </p:cNvSpPr>
          <p:nvPr/>
        </p:nvSpPr>
        <p:spPr bwMode="auto">
          <a:xfrm>
            <a:off x="0" y="1143000"/>
            <a:ext cx="10871200" cy="1524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endParaRPr lang="en-US" sz="1800" dirty="0"/>
          </a:p>
        </p:txBody>
      </p:sp>
      <p:sp>
        <p:nvSpPr>
          <p:cNvPr id="368663" name="Rectangle 61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312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6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88925" indent="-288925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CC0000"/>
        </a:buClr>
        <a:buSzPct val="100000"/>
        <a:buFont typeface="Arial" charset="0"/>
        <a:buChar char="•"/>
        <a:defRPr sz="3000" b="1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1084263" indent="-457200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Font typeface="Wingdings" panose="05000000000000000000" pitchFamily="2" charset="2"/>
        <a:buChar char="§"/>
        <a:defRPr sz="26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422400" indent="-457200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Font typeface="Courier New" panose="02070309020205020404" pitchFamily="49" charset="0"/>
        <a:buChar char="o"/>
        <a:defRPr sz="26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317625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604963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600" b="1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600" b="1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600" b="1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Color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729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color matters</a:t>
            </a:r>
          </a:p>
          <a:p>
            <a:r>
              <a:rPr lang="en-US" dirty="0"/>
              <a:t>Ways to describe color</a:t>
            </a:r>
          </a:p>
          <a:p>
            <a:pPr lvl="1"/>
            <a:r>
              <a:rPr lang="en-US" dirty="0"/>
              <a:t>RGB</a:t>
            </a:r>
          </a:p>
          <a:p>
            <a:pPr lvl="1"/>
            <a:r>
              <a:rPr lang="en-US" dirty="0"/>
              <a:t>HSB/HSV</a:t>
            </a:r>
          </a:p>
          <a:p>
            <a:pPr lvl="1"/>
            <a:r>
              <a:rPr lang="en-US" dirty="0"/>
              <a:t>HSL</a:t>
            </a:r>
          </a:p>
          <a:p>
            <a:r>
              <a:rPr lang="en-US" dirty="0"/>
              <a:t>Contrasting colors for usability</a:t>
            </a:r>
          </a:p>
        </p:txBody>
      </p:sp>
    </p:spTree>
    <p:extLst>
      <p:ext uri="{BB962C8B-B14F-4D97-AF65-F5344CB8AC3E}">
        <p14:creationId xmlns:p14="http://schemas.microsoft.com/office/powerpoint/2010/main" val="281752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matters, because color communicates emotion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</a:t>
            </a:r>
            <a:r>
              <a:rPr lang="en-US" b="0" dirty="0"/>
              <a:t> is trust, intellect</a:t>
            </a:r>
          </a:p>
          <a:p>
            <a:endParaRPr lang="en-US" b="0" dirty="0"/>
          </a:p>
          <a:p>
            <a:r>
              <a:rPr lang="en-US" dirty="0"/>
              <a:t>Red</a:t>
            </a:r>
            <a:r>
              <a:rPr lang="en-US" b="0" dirty="0"/>
              <a:t> is passion, aggression</a:t>
            </a:r>
          </a:p>
          <a:p>
            <a:endParaRPr lang="en-US" dirty="0"/>
          </a:p>
          <a:p>
            <a:r>
              <a:rPr lang="en-US" dirty="0"/>
              <a:t>Green</a:t>
            </a:r>
            <a:r>
              <a:rPr lang="en-US" b="0" dirty="0"/>
              <a:t> is fresh</a:t>
            </a:r>
          </a:p>
          <a:p>
            <a:endParaRPr lang="en-US" b="0" dirty="0"/>
          </a:p>
          <a:p>
            <a:r>
              <a:rPr lang="en-US" dirty="0"/>
              <a:t>Red</a:t>
            </a:r>
            <a:r>
              <a:rPr lang="en-US" b="0" dirty="0"/>
              <a:t> and </a:t>
            </a:r>
            <a:r>
              <a:rPr lang="en-US" dirty="0"/>
              <a:t>Yellow</a:t>
            </a:r>
            <a:r>
              <a:rPr lang="en-US" b="0" dirty="0"/>
              <a:t> together evoke hunger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1ADBA-7071-C040-9190-769838D0D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57" b="14626"/>
          <a:stretch/>
        </p:blipFill>
        <p:spPr>
          <a:xfrm>
            <a:off x="4955081" y="4214789"/>
            <a:ext cx="2670175" cy="1190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EF29C0-86EC-9F4F-A5B2-A3A29E850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598" y="3737895"/>
            <a:ext cx="1603375" cy="160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7B38E-6A46-C74F-919C-153187CCC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5256" y="3160813"/>
            <a:ext cx="1819275" cy="870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8BCF9-9C9C-A343-8A39-AB4AA7D8FA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573" b="25927"/>
          <a:stretch/>
        </p:blipFill>
        <p:spPr>
          <a:xfrm>
            <a:off x="9239448" y="5585899"/>
            <a:ext cx="1939525" cy="1037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C763E1-2DBA-314B-9604-009BDB92B7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900" y="1536297"/>
            <a:ext cx="2401888" cy="960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31984-BDAF-8349-827D-9D6AC90B71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3788" y="1431479"/>
            <a:ext cx="3457575" cy="1543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BC9529-85AC-FC40-ABBB-441C94F2B76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1557"/>
          <a:stretch/>
        </p:blipFill>
        <p:spPr>
          <a:xfrm>
            <a:off x="10102702" y="2525542"/>
            <a:ext cx="911374" cy="967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2432EA-498B-E749-AE24-5DCEB25059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3309" y="5638512"/>
            <a:ext cx="1521172" cy="10670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76C951-5AAD-3645-950C-34196B6035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8659" y="2709761"/>
            <a:ext cx="1371345" cy="13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9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use RGB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4" y="1524001"/>
            <a:ext cx="6249984" cy="4749801"/>
          </a:xfrm>
        </p:spPr>
        <p:txBody>
          <a:bodyPr/>
          <a:lstStyle/>
          <a:p>
            <a:r>
              <a:rPr lang="en-US" sz="2800" b="0" dirty="0"/>
              <a:t>RGB uses Red, Green and Blue as</a:t>
            </a:r>
            <a:br>
              <a:rPr lang="en-US" sz="2800" b="0" dirty="0"/>
            </a:br>
            <a:r>
              <a:rPr lang="en-US" sz="2800" b="0" dirty="0"/>
              <a:t>“additive” primary colors</a:t>
            </a:r>
          </a:p>
          <a:p>
            <a:r>
              <a:rPr lang="en-US" sz="2800" b="0" dirty="0"/>
              <a:t>R, G, and B light together make white</a:t>
            </a:r>
          </a:p>
          <a:p>
            <a:pPr lvl="1"/>
            <a:r>
              <a:rPr lang="en-US" sz="2400" b="0" dirty="0"/>
              <a:t>Notice CMY at the intersections?</a:t>
            </a:r>
          </a:p>
          <a:p>
            <a:r>
              <a:rPr lang="en-US" sz="2800" b="0" dirty="0"/>
              <a:t>Color values are specified as being between 0 – 255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59686-26E6-4443-978C-B128D9E34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08" y="1502009"/>
            <a:ext cx="4419107" cy="4155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9CBD7A-EDA7-F744-9EF3-DE32DACF8A13}"/>
              </a:ext>
            </a:extLst>
          </p:cNvPr>
          <p:cNvSpPr txBox="1"/>
          <p:nvPr/>
        </p:nvSpPr>
        <p:spPr>
          <a:xfrm>
            <a:off x="1283635" y="4794391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629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sz="4000" dirty="0">
                <a:solidFill>
                  <a:srgbClr val="00629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(100, 0, 255)</a:t>
            </a:r>
          </a:p>
        </p:txBody>
      </p:sp>
    </p:spTree>
    <p:extLst>
      <p:ext uri="{BB962C8B-B14F-4D97-AF65-F5344CB8AC3E}">
        <p14:creationId xmlns:p14="http://schemas.microsoft.com/office/powerpoint/2010/main" val="395028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Designers use Hue, Saturation, Brightness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4" y="1524001"/>
            <a:ext cx="11366496" cy="4749801"/>
          </a:xfrm>
        </p:spPr>
        <p:txBody>
          <a:bodyPr/>
          <a:lstStyle/>
          <a:p>
            <a:r>
              <a:rPr lang="en-US" sz="3200" b="0" dirty="0"/>
              <a:t>Also called HSV (Value)</a:t>
            </a:r>
          </a:p>
          <a:p>
            <a:r>
              <a:rPr lang="en-US" sz="3200" dirty="0"/>
              <a:t>Hue</a:t>
            </a:r>
            <a:r>
              <a:rPr lang="en-US" sz="3200" b="0" dirty="0"/>
              <a:t> is degrees (0–360)</a:t>
            </a:r>
          </a:p>
          <a:p>
            <a:r>
              <a:rPr lang="en-US" sz="3200" dirty="0"/>
              <a:t>Saturation </a:t>
            </a:r>
            <a:r>
              <a:rPr lang="en-US" sz="3200" b="0" dirty="0"/>
              <a:t>is a percentage</a:t>
            </a:r>
          </a:p>
          <a:p>
            <a:r>
              <a:rPr lang="en-US" sz="3200" dirty="0"/>
              <a:t>Brightness </a:t>
            </a:r>
            <a:r>
              <a:rPr lang="en-US" sz="3200" b="0" dirty="0"/>
              <a:t>is a 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D7027-6698-E842-BE73-DC0A34D141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60" r="17511"/>
          <a:stretch/>
        </p:blipFill>
        <p:spPr>
          <a:xfrm>
            <a:off x="6672262" y="1677195"/>
            <a:ext cx="4600576" cy="44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9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Nearly 10% of U.S. males have some color-blindness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4" y="1524001"/>
            <a:ext cx="11366496" cy="4749801"/>
          </a:xfrm>
        </p:spPr>
        <p:txBody>
          <a:bodyPr/>
          <a:lstStyle/>
          <a:p>
            <a:r>
              <a:rPr lang="en-US" sz="3200" b="0" dirty="0"/>
              <a:t>Red–Green is the most common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646A6-21FB-D148-B6A9-1D1D4B756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79601"/>
            <a:ext cx="3810000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75903F-7A58-1342-84FB-5DA810D26B1C}"/>
              </a:ext>
            </a:extLst>
          </p:cNvPr>
          <p:cNvSpPr txBox="1"/>
          <p:nvPr/>
        </p:nvSpPr>
        <p:spPr>
          <a:xfrm>
            <a:off x="8204999" y="6241556"/>
            <a:ext cx="323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Image credit: Wikimedia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5EA3D-A6DA-5F41-BF34-B2C23DF93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609" y="2464595"/>
            <a:ext cx="5479270" cy="26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tools to help you choose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4" y="1524001"/>
            <a:ext cx="11366496" cy="4749801"/>
          </a:xfrm>
        </p:spPr>
        <p:txBody>
          <a:bodyPr/>
          <a:lstStyle/>
          <a:p>
            <a:r>
              <a:rPr lang="en-US" sz="3200" b="0" dirty="0"/>
              <a:t>Adobe Color</a:t>
            </a:r>
          </a:p>
          <a:p>
            <a:r>
              <a:rPr lang="en-US" sz="3200" b="0" dirty="0"/>
              <a:t>Contrast checkers</a:t>
            </a:r>
          </a:p>
        </p:txBody>
      </p:sp>
    </p:spTree>
    <p:extLst>
      <p:ext uri="{BB962C8B-B14F-4D97-AF65-F5344CB8AC3E}">
        <p14:creationId xmlns:p14="http://schemas.microsoft.com/office/powerpoint/2010/main" val="4047207702"/>
      </p:ext>
    </p:extLst>
  </p:cSld>
  <p:clrMapOvr>
    <a:masterClrMapping/>
  </p:clrMapOvr>
</p:sld>
</file>

<file path=ppt/theme/theme1.xml><?xml version="1.0" encoding="utf-8"?>
<a:theme xmlns:a="http://schemas.openxmlformats.org/drawingml/2006/main" name="Kelley-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sco2002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isco2002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o2002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o2002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o2002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o2002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o2002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o2002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o2002Template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6666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B8B8"/>
        </a:accent5>
        <a:accent6>
          <a:srgbClr val="A72632"/>
        </a:accent6>
        <a:hlink>
          <a:srgbClr val="96969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elley-GE" id="{87D5DA58-D791-4F33-9E72-48227BEDA338}" vid="{A272B05E-814A-4A21-ACAD-E1770B01B4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Kelley-GE</Template>
  <TotalTime>1031</TotalTime>
  <Words>234</Words>
  <Application>Microsoft Macintosh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BentonSans</vt:lpstr>
      <vt:lpstr>BentonSans Medium</vt:lpstr>
      <vt:lpstr>Calibri</vt:lpstr>
      <vt:lpstr>Consolas</vt:lpstr>
      <vt:lpstr>Courier New</vt:lpstr>
      <vt:lpstr>Wingdings</vt:lpstr>
      <vt:lpstr>Kelley-GE</vt:lpstr>
      <vt:lpstr>Color</vt:lpstr>
      <vt:lpstr>Agenda</vt:lpstr>
      <vt:lpstr>Color matters, because color communicates emotion</vt:lpstr>
      <vt:lpstr>Computers use RGB</vt:lpstr>
      <vt:lpstr>Designers use Hue, Saturation, Brightness</vt:lpstr>
      <vt:lpstr>Nearly 10% of U.S. males have some color-blindness</vt:lpstr>
      <vt:lpstr>There are many tools to help you choose colors</vt:lpstr>
    </vt:vector>
  </TitlesOfParts>
  <Company>Kelley School of Business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HTML5</dc:title>
  <dc:creator>Yan, Ge</dc:creator>
  <cp:lastModifiedBy>Tom Gregory</cp:lastModifiedBy>
  <cp:revision>87</cp:revision>
  <cp:lastPrinted>2015-08-29T18:34:44Z</cp:lastPrinted>
  <dcterms:created xsi:type="dcterms:W3CDTF">2015-08-20T14:00:17Z</dcterms:created>
  <dcterms:modified xsi:type="dcterms:W3CDTF">2018-03-29T15:08:20Z</dcterms:modified>
</cp:coreProperties>
</file>