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71" r:id="rId4"/>
    <p:sldId id="268" r:id="rId5"/>
    <p:sldId id="269" r:id="rId6"/>
    <p:sldId id="258" r:id="rId7"/>
    <p:sldId id="259" r:id="rId8"/>
    <p:sldId id="260" r:id="rId9"/>
    <p:sldId id="263" r:id="rId10"/>
    <p:sldId id="261" r:id="rId11"/>
    <p:sldId id="272" r:id="rId12"/>
    <p:sldId id="273" r:id="rId13"/>
    <p:sldId id="257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CE02F-49C0-89A8-669B-B73E76247204}" v="89" dt="2024-04-30T18:00:34.834"/>
    <p1510:client id="{4B0E8B51-6854-2808-AB6E-BF33EA0DED5B}" v="343" dt="2024-05-01T16:49:53.565"/>
    <p1510:client id="{9CCF6990-D148-08F3-F187-98B280FF2B8D}" v="1561" dt="2024-04-30T19:14:23.489"/>
    <p1510:client id="{EFE8612E-4282-179E-E2D1-1C1E16E2002D}" v="995" dt="2024-05-01T16:42:40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5ACE0-4E55-41F6-AE64-18466099AE12}" type="datetimeFigureOut"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D259E-027A-44D1-8B1B-AB1AA1E2AE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arb.ca.gov/resources/documents/frequently-asked-questions-wildfire-emissi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unza.eco-generation.org/worldReportView.jsp?viewID=52477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Forest fire Image from here: </a:t>
            </a:r>
          </a:p>
          <a:p>
            <a:r>
              <a:rPr lang="en-US">
                <a:hlinkClick r:id="rId3"/>
              </a:rPr>
              <a:t>https://ww2.arb.ca.gov/resources/documents/frequently-asked-questions-wildfire-emissions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Soil image from here:</a:t>
            </a:r>
          </a:p>
          <a:p>
            <a:r>
              <a:rPr lang="en-US">
                <a:hlinkClick r:id="rId4"/>
              </a:rPr>
              <a:t>https://tunza.eco-generation.org/worldReportView.jsp?viewID=52477</a:t>
            </a:r>
            <a:endParaRPr lang="en-US">
              <a:cs typeface="Calibri" panose="020F0502020204030204"/>
              <a:hlinkClick r:id="rId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D259E-027A-44D1-8B1B-AB1AA1E2AE5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Note : </a:t>
            </a:r>
            <a:r>
              <a:rPr lang="en-US" dirty="0" err="1">
                <a:ea typeface="Calibri"/>
                <a:cs typeface="Calibri"/>
              </a:rPr>
              <a:t>nitrospirota</a:t>
            </a:r>
            <a:r>
              <a:rPr lang="en-US" dirty="0">
                <a:ea typeface="Calibri"/>
                <a:cs typeface="Calibri"/>
              </a:rPr>
              <a:t> and </a:t>
            </a:r>
            <a:r>
              <a:rPr lang="en-US" dirty="0" err="1">
                <a:ea typeface="Calibri"/>
                <a:cs typeface="Calibri"/>
              </a:rPr>
              <a:t>chloroflexi</a:t>
            </a:r>
            <a:r>
              <a:rPr lang="en-US" dirty="0">
                <a:ea typeface="Calibri"/>
                <a:cs typeface="Calibri"/>
              </a:rPr>
              <a:t> appearance at lower soil horizons</a:t>
            </a:r>
          </a:p>
          <a:p>
            <a:r>
              <a:rPr lang="en-US" dirty="0">
                <a:ea typeface="Calibri"/>
                <a:cs typeface="Calibri"/>
              </a:rPr>
              <a:t>Disappearance of  WPS-2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D259E-027A-44D1-8B1B-AB1AA1E2AE5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2139/ssrn.4415149" TargetMode="External"/><Relationship Id="rId2" Type="http://schemas.openxmlformats.org/officeDocument/2006/relationships/hyperlink" Target="https://ssrn.com/abstract=441514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528B prescribed fire effects, Colville National Forest | Flickr">
            <a:extLst>
              <a:ext uri="{FF2B5EF4-FFF2-40B4-BE49-F238E27FC236}">
                <a16:creationId xmlns:a16="http://schemas.microsoft.com/office/drawing/2014/main" id="{52EA278A-792C-0B6D-D7EF-AAFAE1A88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2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Effect of Prescribed Burning on Forest Microbial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300"/>
              <a:t>Ri Desroches</a:t>
            </a:r>
          </a:p>
          <a:p>
            <a:pPr algn="l"/>
            <a:r>
              <a:rPr lang="en-US" sz="1300"/>
              <a:t>Talyia Griffin</a:t>
            </a:r>
          </a:p>
          <a:p>
            <a:pPr algn="l"/>
            <a:r>
              <a:rPr lang="en-US" sz="1300"/>
              <a:t>BIOMI6300</a:t>
            </a:r>
          </a:p>
          <a:p>
            <a:pPr algn="l"/>
            <a:r>
              <a:rPr lang="en-US" sz="1300"/>
              <a:t>05/01/2024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58D5B9-5973-5776-F605-5A5758495383}"/>
              </a:ext>
            </a:extLst>
          </p:cNvPr>
          <p:cNvSpPr txBox="1"/>
          <p:nvPr/>
        </p:nvSpPr>
        <p:spPr>
          <a:xfrm>
            <a:off x="583570" y="147369"/>
            <a:ext cx="1102485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/>
              <a:t>Soil horizon, rather than prescribed burn timeframes, affect abundances of most Family taxonomic groups within the </a:t>
            </a:r>
            <a:r>
              <a:rPr lang="en-US" sz="2500" dirty="0" err="1"/>
              <a:t>Acidobacteriota</a:t>
            </a:r>
            <a:r>
              <a:rPr lang="en-US" sz="2500" dirty="0"/>
              <a:t> phylum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C2BED-7CDA-6D14-79C3-EBE2908CD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1" t="5472" b="-3981"/>
          <a:stretch/>
        </p:blipFill>
        <p:spPr>
          <a:xfrm>
            <a:off x="2323214" y="1010093"/>
            <a:ext cx="8319390" cy="58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49AC-9274-1AA0-4371-97ED7FD5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12B3-134B-B6F2-2404-7E49D3BC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Samples cluster strongly and significantly based on their soil horizon, and less so based on their burn timeframe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Within a soil horizon group, there is no significant separation or clustering based on the burn timeframe</a:t>
            </a:r>
          </a:p>
          <a:p>
            <a:r>
              <a:rPr lang="en-US" dirty="0"/>
              <a:t>Prescribed burns do not significantly disrupt soil community composition</a:t>
            </a:r>
          </a:p>
          <a:p>
            <a:pPr marL="457200" lvl="1" indent="0">
              <a:buNone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02CD-4294-0C82-2F5B-5F451A3F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9C7C-E1AA-9C8C-FFD7-0923D6C7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Fox, Sam and Taylor, Melanie K. and </a:t>
            </a:r>
            <a:r>
              <a:rPr lang="en-US" sz="2400" err="1">
                <a:ea typeface="+mn-lt"/>
                <a:cs typeface="+mn-lt"/>
              </a:rPr>
              <a:t>Jumpponen</a:t>
            </a:r>
            <a:r>
              <a:rPr lang="en-US" sz="2400">
                <a:ea typeface="+mn-lt"/>
                <a:cs typeface="+mn-lt"/>
              </a:rPr>
              <a:t>, Ari, Fire-Excluded and Frequently Burned Longleaf Pine Forests Have Contrasting Soil Microbial Communities. Available at SSRN: </a:t>
            </a:r>
            <a:r>
              <a:rPr lang="en-US" sz="2400" u="sng">
                <a:ea typeface="+mn-lt"/>
                <a:cs typeface="+mn-lt"/>
                <a:hlinkClick r:id="rId2"/>
              </a:rPr>
              <a:t>https://ssrn.com/abstract=4415149</a:t>
            </a:r>
            <a:r>
              <a:rPr lang="en-US" sz="2400">
                <a:ea typeface="+mn-lt"/>
                <a:cs typeface="+mn-lt"/>
              </a:rPr>
              <a:t> or </a:t>
            </a:r>
            <a:r>
              <a:rPr lang="en-US" sz="2400" u="sng">
                <a:ea typeface="+mn-lt"/>
                <a:cs typeface="+mn-lt"/>
                <a:hlinkClick r:id="rId3"/>
              </a:rPr>
              <a:t>http://dx.doi.org/10.2139/ssrn.4415149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30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ot-with-ggtree-1.png">
            <a:extLst>
              <a:ext uri="{FF2B5EF4-FFF2-40B4-BE49-F238E27FC236}">
                <a16:creationId xmlns:a16="http://schemas.microsoft.com/office/drawing/2014/main" id="{224786E3-EFA5-F6F2-E530-4AF75D2F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5" r="62" b="87"/>
          <a:stretch/>
        </p:blipFill>
        <p:spPr>
          <a:xfrm>
            <a:off x="573588" y="1133326"/>
            <a:ext cx="7889174" cy="5314043"/>
          </a:xfrm>
          <a:prstGeom prst="rect">
            <a:avLst/>
          </a:prstGeom>
        </p:spPr>
      </p:pic>
      <p:pic>
        <p:nvPicPr>
          <p:cNvPr id="5" name="Picture 4" descr="A cat with large eyes&#10;&#10;Description automatically generated">
            <a:extLst>
              <a:ext uri="{FF2B5EF4-FFF2-40B4-BE49-F238E27FC236}">
                <a16:creationId xmlns:a16="http://schemas.microsoft.com/office/drawing/2014/main" id="{94146A05-CAE1-DB29-2D69-03027CB8B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548" y="1532593"/>
            <a:ext cx="3495489" cy="4516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104AAA-ABCB-23A6-B824-847A9CE50DF4}"/>
              </a:ext>
            </a:extLst>
          </p:cNvPr>
          <p:cNvSpPr txBox="1"/>
          <p:nvPr/>
        </p:nvSpPr>
        <p:spPr>
          <a:xfrm>
            <a:off x="1233948" y="206477"/>
            <a:ext cx="97241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Unrooted tree of ASVs shows a high number of unclassified taxa at the Kingdom level, and a large split in the tree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ing-unfiltered-rooted-tree-1.png">
            <a:extLst>
              <a:ext uri="{FF2B5EF4-FFF2-40B4-BE49-F238E27FC236}">
                <a16:creationId xmlns:a16="http://schemas.microsoft.com/office/drawing/2014/main" id="{B97494DF-0917-B7BD-D781-738E8618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2" b="-86"/>
          <a:stretch/>
        </p:blipFill>
        <p:spPr>
          <a:xfrm>
            <a:off x="2096786" y="999562"/>
            <a:ext cx="7994502" cy="5414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DC3A1D-97D2-A8FB-42CA-C001A5031957}"/>
              </a:ext>
            </a:extLst>
          </p:cNvPr>
          <p:cNvSpPr txBox="1"/>
          <p:nvPr/>
        </p:nvSpPr>
        <p:spPr>
          <a:xfrm>
            <a:off x="1233948" y="206477"/>
            <a:ext cx="97241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Rooting the tree still results in a major split into two very distinct groups: Bacterial- and Archaeal-classified ASVs, and a mix of Bacterial and unclassified ASVs</a:t>
            </a:r>
          </a:p>
        </p:txBody>
      </p:sp>
    </p:spTree>
    <p:extLst>
      <p:ext uri="{BB962C8B-B14F-4D97-AF65-F5344CB8AC3E}">
        <p14:creationId xmlns:p14="http://schemas.microsoft.com/office/powerpoint/2010/main" val="33329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ewing-filtered-rooted-tree-1.png">
            <a:extLst>
              <a:ext uri="{FF2B5EF4-FFF2-40B4-BE49-F238E27FC236}">
                <a16:creationId xmlns:a16="http://schemas.microsoft.com/office/drawing/2014/main" id="{F5B8087B-B2C3-F456-B13E-397F490D8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6" t="4826" r="252" b="-4650"/>
          <a:stretch/>
        </p:blipFill>
        <p:spPr>
          <a:xfrm>
            <a:off x="508838" y="912139"/>
            <a:ext cx="7801575" cy="5564662"/>
          </a:xfrm>
          <a:prstGeom prst="rect">
            <a:avLst/>
          </a:prstGeom>
        </p:spPr>
      </p:pic>
      <p:pic>
        <p:nvPicPr>
          <p:cNvPr id="5" name="Picture 4" descr="Thumbs Up Crying Cat | Know Your Meme">
            <a:extLst>
              <a:ext uri="{FF2B5EF4-FFF2-40B4-BE49-F238E27FC236}">
                <a16:creationId xmlns:a16="http://schemas.microsoft.com/office/drawing/2014/main" id="{024F7556-FBB7-463D-8E78-96E6A414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24" y="1761505"/>
            <a:ext cx="3540641" cy="3334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79DEE-6BE4-9328-5E88-C26698FD0F27}"/>
              </a:ext>
            </a:extLst>
          </p:cNvPr>
          <p:cNvSpPr txBox="1"/>
          <p:nvPr/>
        </p:nvSpPr>
        <p:spPr>
          <a:xfrm>
            <a:off x="1233948" y="206477"/>
            <a:ext cx="97241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The phylogenetic tree maintains a very dramatic split into two major groups, even after filtering out the ASVs that are unclassified at the kingdom level and </a:t>
            </a:r>
            <a:r>
              <a:rPr lang="en-US" sz="2000" err="1"/>
              <a:t>rerooting</a:t>
            </a:r>
            <a:r>
              <a:rPr lang="en-US" sz="2000"/>
              <a:t> the tree</a:t>
            </a:r>
          </a:p>
        </p:txBody>
      </p:sp>
    </p:spTree>
    <p:extLst>
      <p:ext uri="{BB962C8B-B14F-4D97-AF65-F5344CB8AC3E}">
        <p14:creationId xmlns:p14="http://schemas.microsoft.com/office/powerpoint/2010/main" val="20954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1A35-E513-7616-24CB-9A280BE9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957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Background – Forest fires, prescribed burns, and soils</a:t>
            </a:r>
            <a:endParaRPr lang="en-US"/>
          </a:p>
        </p:txBody>
      </p:sp>
      <p:pic>
        <p:nvPicPr>
          <p:cNvPr id="4" name="Picture 3" descr="Frequently Asked Questions: Wildfire Emissions | California Air Resources  Board">
            <a:extLst>
              <a:ext uri="{FF2B5EF4-FFF2-40B4-BE49-F238E27FC236}">
                <a16:creationId xmlns:a16="http://schemas.microsoft.com/office/drawing/2014/main" id="{22AD07C0-A507-4093-4E60-7BB73167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1" y="1336921"/>
            <a:ext cx="8163254" cy="4937799"/>
          </a:xfrm>
          <a:prstGeom prst="rect">
            <a:avLst/>
          </a:prstGeom>
        </p:spPr>
      </p:pic>
      <p:pic>
        <p:nvPicPr>
          <p:cNvPr id="7" name="Picture 6" descr="soil horizon">
            <a:extLst>
              <a:ext uri="{FF2B5EF4-FFF2-40B4-BE49-F238E27FC236}">
                <a16:creationId xmlns:a16="http://schemas.microsoft.com/office/drawing/2014/main" id="{BE62C84D-A841-761D-DF93-BB783EEF3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" t="-559" r="29374" b="191"/>
          <a:stretch/>
        </p:blipFill>
        <p:spPr>
          <a:xfrm>
            <a:off x="8270939" y="1330395"/>
            <a:ext cx="3758636" cy="45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E9D1-14DC-2BB7-54E7-1FF7A72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question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82E-1C3E-9BEA-A8BD-C30091D2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do forest fires impact soil microbial communities in different soil horizons?</a:t>
            </a:r>
          </a:p>
          <a:p>
            <a:endParaRPr lang="en-US"/>
          </a:p>
          <a:p>
            <a:r>
              <a:rPr lang="en-US" dirty="0"/>
              <a:t>Hypothesis: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Prescribed burns would cause significant community shifts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DIC vs DOC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Changes in pH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Extremophiles appear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D97-957D-F9BB-D8D9-DD409503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Variance in data is attributed soil horizon of samples as opposed to the burn timeframe</a:t>
            </a:r>
          </a:p>
        </p:txBody>
      </p:sp>
      <p:pic>
        <p:nvPicPr>
          <p:cNvPr id="4" name="Content Placeholder 3" descr="A graph of different colored triangles&#10;&#10;Description automatically generated">
            <a:extLst>
              <a:ext uri="{FF2B5EF4-FFF2-40B4-BE49-F238E27FC236}">
                <a16:creationId xmlns:a16="http://schemas.microsoft.com/office/drawing/2014/main" id="{37CF4027-1292-2E4D-2883-010434D13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297" y="1936735"/>
            <a:ext cx="10544615" cy="4774533"/>
          </a:xfrm>
        </p:spPr>
      </p:pic>
    </p:spTree>
    <p:extLst>
      <p:ext uri="{BB962C8B-B14F-4D97-AF65-F5344CB8AC3E}">
        <p14:creationId xmlns:p14="http://schemas.microsoft.com/office/powerpoint/2010/main" val="91930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D06A-CBE0-96ED-9643-B3B2EE2C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pPr algn="ctr"/>
            <a:r>
              <a:rPr lang="en-US" sz="2400" dirty="0"/>
              <a:t>NMDS analysis results in low-stress model using soil horizon</a:t>
            </a:r>
            <a:endParaRPr lang="en-US" dirty="0"/>
          </a:p>
        </p:txBody>
      </p:sp>
      <p:pic>
        <p:nvPicPr>
          <p:cNvPr id="4" name="Content Placeholder 3" descr="A graph with different colored triangles&#10;&#10;Description automatically generated">
            <a:extLst>
              <a:ext uri="{FF2B5EF4-FFF2-40B4-BE49-F238E27FC236}">
                <a16:creationId xmlns:a16="http://schemas.microsoft.com/office/drawing/2014/main" id="{DDD4EF0D-81D1-EC75-5603-19B11D223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960" y="1476120"/>
            <a:ext cx="8784566" cy="4845635"/>
          </a:xfrm>
        </p:spPr>
      </p:pic>
    </p:spTree>
    <p:extLst>
      <p:ext uri="{BB962C8B-B14F-4D97-AF65-F5344CB8AC3E}">
        <p14:creationId xmlns:p14="http://schemas.microsoft.com/office/powerpoint/2010/main" val="156566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wn-row-phyla-1.png">
            <a:extLst>
              <a:ext uri="{FF2B5EF4-FFF2-40B4-BE49-F238E27FC236}">
                <a16:creationId xmlns:a16="http://schemas.microsoft.com/office/drawing/2014/main" id="{C4593508-41CB-70E3-D60A-8587BC48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30" y="1024033"/>
            <a:ext cx="8217938" cy="5832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8ABDCE-D9EF-99C1-1DE9-F0BF9268C4A0}"/>
              </a:ext>
            </a:extLst>
          </p:cNvPr>
          <p:cNvSpPr txBox="1"/>
          <p:nvPr/>
        </p:nvSpPr>
        <p:spPr>
          <a:xfrm>
            <a:off x="676382" y="171235"/>
            <a:ext cx="108512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Relative abundance at the Phylum level remains consistent across all burn time frames in each soil 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wn-row-phyla-3.png">
            <a:extLst>
              <a:ext uri="{FF2B5EF4-FFF2-40B4-BE49-F238E27FC236}">
                <a16:creationId xmlns:a16="http://schemas.microsoft.com/office/drawing/2014/main" id="{9FE56AE6-6173-39DD-37EC-E8FF5B317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46" y="874771"/>
            <a:ext cx="8376545" cy="598531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7E7A8E-CF99-9F1F-951A-FBD8CA8BF62C}"/>
              </a:ext>
            </a:extLst>
          </p:cNvPr>
          <p:cNvSpPr txBox="1"/>
          <p:nvPr/>
        </p:nvSpPr>
        <p:spPr>
          <a:xfrm>
            <a:off x="676382" y="136988"/>
            <a:ext cx="108512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Relative abundance at the Phylum level remains consistent across all burn time frames in each soil 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wn-row-phyla-2.png">
            <a:extLst>
              <a:ext uri="{FF2B5EF4-FFF2-40B4-BE49-F238E27FC236}">
                <a16:creationId xmlns:a16="http://schemas.microsoft.com/office/drawing/2014/main" id="{54CE2085-4A38-19ED-BD9C-FD2B4AB5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61" y="984355"/>
            <a:ext cx="8349187" cy="5873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7B0F8F-F609-5FDD-BDED-9D1A30312635}"/>
              </a:ext>
            </a:extLst>
          </p:cNvPr>
          <p:cNvSpPr txBox="1"/>
          <p:nvPr/>
        </p:nvSpPr>
        <p:spPr>
          <a:xfrm>
            <a:off x="676382" y="171235"/>
            <a:ext cx="108512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/>
              <a:t>Relative abundance at the Phylum level remains consistent across all burn time frames in each soil horizon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7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B3180-B4A1-1C85-C9F5-64C582273931}"/>
              </a:ext>
            </a:extLst>
          </p:cNvPr>
          <p:cNvSpPr txBox="1"/>
          <p:nvPr/>
        </p:nvSpPr>
        <p:spPr>
          <a:xfrm>
            <a:off x="1587756" y="247788"/>
            <a:ext cx="979620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 err="1"/>
              <a:t>Actinobacteriota</a:t>
            </a:r>
            <a:r>
              <a:rPr lang="en-US" sz="2500" dirty="0"/>
              <a:t> abundance varies significantly across soil horizons, and slightly across burn timeframes in a soil horizon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06CBA-34A8-C589-1F36-E7C28B29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06" y="1110511"/>
            <a:ext cx="7823201" cy="55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8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Effect of Prescribed Burning on Forest Microbial Community</vt:lpstr>
      <vt:lpstr>Background – Forest fires, prescribed burns, and soils</vt:lpstr>
      <vt:lpstr>Scientific question and hypothesis</vt:lpstr>
      <vt:lpstr>Variance in data is attributed soil horizon of samples as opposed to the burn timeframe</vt:lpstr>
      <vt:lpstr>NMDS analysis results in low-stress model using soil 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Data citation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231</cp:revision>
  <dcterms:created xsi:type="dcterms:W3CDTF">2024-04-30T14:43:21Z</dcterms:created>
  <dcterms:modified xsi:type="dcterms:W3CDTF">2024-05-01T16:56:13Z</dcterms:modified>
</cp:coreProperties>
</file>