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30ACEC"/>
    <a:srgbClr val="59595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3EE486-7DCC-4F34-9D43-9A24F8890AC6}" type="datetimeFigureOut">
              <a:rPr lang="en-IN" smtClean="0"/>
              <a:t>03-04-2020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146028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EE486-7DCC-4F34-9D43-9A24F8890AC6}"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342877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E486-7DCC-4F34-9D43-9A24F8890AC6}"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414250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E486-7DCC-4F34-9D43-9A24F8890AC6}"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2337688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E486-7DCC-4F34-9D43-9A24F8890AC6}"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4285624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E486-7DCC-4F34-9D43-9A24F8890AC6}"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2127361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E486-7DCC-4F34-9D43-9A24F8890AC6}"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4131917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EE486-7DCC-4F34-9D43-9A24F8890AC6}"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2416141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EE486-7DCC-4F34-9D43-9A24F8890AC6}"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353768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EE486-7DCC-4F34-9D43-9A24F8890AC6}"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3483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E486-7DCC-4F34-9D43-9A24F8890AC6}"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3978579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3EE486-7DCC-4F34-9D43-9A24F8890AC6}"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309983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EE486-7DCC-4F34-9D43-9A24F8890AC6}" type="datetimeFigureOut">
              <a:rPr lang="en-IN" smtClean="0"/>
              <a:t>03-04-2020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69304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3EE486-7DCC-4F34-9D43-9A24F8890AC6}" type="datetimeFigureOut">
              <a:rPr lang="en-IN" smtClean="0"/>
              <a:t>03-04-2020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74569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EE486-7DCC-4F34-9D43-9A24F8890AC6}" type="datetimeFigureOut">
              <a:rPr lang="en-IN" smtClean="0"/>
              <a:t>03-04-2020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189018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EE486-7DCC-4F34-9D43-9A24F8890AC6}"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251159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EE486-7DCC-4F34-9D43-9A24F8890AC6}"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5D54B-4B13-4CEA-9340-40251965DAF3}" type="slidenum">
              <a:rPr lang="en-IN" smtClean="0"/>
              <a:t>‹#›</a:t>
            </a:fld>
            <a:endParaRPr lang="en-IN"/>
          </a:p>
        </p:txBody>
      </p:sp>
    </p:spTree>
    <p:extLst>
      <p:ext uri="{BB962C8B-B14F-4D97-AF65-F5344CB8AC3E}">
        <p14:creationId xmlns:p14="http://schemas.microsoft.com/office/powerpoint/2010/main" val="25976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3EE486-7DCC-4F34-9D43-9A24F8890AC6}" type="datetimeFigureOut">
              <a:rPr lang="en-IN" smtClean="0"/>
              <a:t>03-04-2020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E5D54B-4B13-4CEA-9340-40251965DAF3}" type="slidenum">
              <a:rPr lang="en-IN" smtClean="0"/>
              <a:t>‹#›</a:t>
            </a:fld>
            <a:endParaRPr lang="en-IN"/>
          </a:p>
        </p:txBody>
      </p:sp>
    </p:spTree>
    <p:extLst>
      <p:ext uri="{BB962C8B-B14F-4D97-AF65-F5344CB8AC3E}">
        <p14:creationId xmlns:p14="http://schemas.microsoft.com/office/powerpoint/2010/main" val="1759710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F398-ABF3-4ACC-BFE0-B7C1F69C5937}"/>
              </a:ext>
            </a:extLst>
          </p:cNvPr>
          <p:cNvSpPr>
            <a:spLocks noGrp="1"/>
          </p:cNvSpPr>
          <p:nvPr>
            <p:ph type="ctrTitle"/>
          </p:nvPr>
        </p:nvSpPr>
        <p:spPr/>
        <p:txBody>
          <a:bodyPr>
            <a:normAutofit/>
          </a:bodyPr>
          <a:lstStyle/>
          <a:p>
            <a:r>
              <a:rPr lang="en-IN" sz="11500" dirty="0">
                <a:solidFill>
                  <a:srgbClr val="262626"/>
                </a:solidFill>
                <a:latin typeface="American Captain" pitchFamily="50" charset="0"/>
              </a:rPr>
              <a:t>N</a:t>
            </a:r>
            <a:r>
              <a:rPr lang="en-IN" sz="11500" dirty="0">
                <a:solidFill>
                  <a:srgbClr val="262626"/>
                </a:solidFill>
                <a:latin typeface="Impact" panose="020B0806030902050204" pitchFamily="34" charset="0"/>
              </a:rPr>
              <a:t>o</a:t>
            </a:r>
            <a:r>
              <a:rPr lang="en-IN" sz="11500" dirty="0">
                <a:solidFill>
                  <a:srgbClr val="262626"/>
                </a:solidFill>
                <a:latin typeface="American Captain" pitchFamily="50" charset="0"/>
              </a:rPr>
              <a:t>C</a:t>
            </a:r>
            <a:r>
              <a:rPr lang="en-IN" sz="11500" dirty="0">
                <a:solidFill>
                  <a:srgbClr val="262626"/>
                </a:solidFill>
                <a:latin typeface="Impact" panose="020B0806030902050204" pitchFamily="34" charset="0"/>
              </a:rPr>
              <a:t>o</a:t>
            </a:r>
            <a:r>
              <a:rPr lang="en-IN" sz="11500" dirty="0">
                <a:solidFill>
                  <a:srgbClr val="262626"/>
                </a:solidFill>
                <a:latin typeface="American Captain" pitchFamily="50" charset="0"/>
              </a:rPr>
              <a:t> Bot</a:t>
            </a:r>
          </a:p>
        </p:txBody>
      </p:sp>
      <p:sp>
        <p:nvSpPr>
          <p:cNvPr id="3" name="Subtitle 2">
            <a:extLst>
              <a:ext uri="{FF2B5EF4-FFF2-40B4-BE49-F238E27FC236}">
                <a16:creationId xmlns:a16="http://schemas.microsoft.com/office/drawing/2014/main" id="{1590BBCA-9306-490B-AF00-0D46054D20D1}"/>
              </a:ext>
            </a:extLst>
          </p:cNvPr>
          <p:cNvSpPr>
            <a:spLocks noGrp="1"/>
          </p:cNvSpPr>
          <p:nvPr>
            <p:ph type="subTitle" idx="1"/>
          </p:nvPr>
        </p:nvSpPr>
        <p:spPr/>
        <p:txBody>
          <a:bodyPr/>
          <a:lstStyle/>
          <a:p>
            <a:r>
              <a:rPr lang="en-IN" dirty="0">
                <a:solidFill>
                  <a:srgbClr val="404040"/>
                </a:solidFill>
              </a:rPr>
              <a:t>An approach to reduce the myths regarding symptoms of Corona Virus in an intuitive way</a:t>
            </a:r>
          </a:p>
        </p:txBody>
      </p:sp>
    </p:spTree>
    <p:extLst>
      <p:ext uri="{BB962C8B-B14F-4D97-AF65-F5344CB8AC3E}">
        <p14:creationId xmlns:p14="http://schemas.microsoft.com/office/powerpoint/2010/main" val="186863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97AE-801A-427B-BD7A-2AABCEC35059}"/>
              </a:ext>
            </a:extLst>
          </p:cNvPr>
          <p:cNvSpPr>
            <a:spLocks noGrp="1"/>
          </p:cNvSpPr>
          <p:nvPr>
            <p:ph type="title"/>
          </p:nvPr>
        </p:nvSpPr>
        <p:spPr/>
        <p:txBody>
          <a:bodyPr/>
          <a:lstStyle/>
          <a:p>
            <a:pPr algn="l"/>
            <a:r>
              <a:rPr lang="en-IN" dirty="0">
                <a:solidFill>
                  <a:srgbClr val="262626"/>
                </a:solidFill>
                <a:latin typeface="Impact" panose="020B0806030902050204" pitchFamily="34" charset="0"/>
              </a:rPr>
              <a:t>What is NoCo Bot  ?</a:t>
            </a:r>
          </a:p>
        </p:txBody>
      </p:sp>
      <p:sp>
        <p:nvSpPr>
          <p:cNvPr id="3" name="Content Placeholder 2">
            <a:extLst>
              <a:ext uri="{FF2B5EF4-FFF2-40B4-BE49-F238E27FC236}">
                <a16:creationId xmlns:a16="http://schemas.microsoft.com/office/drawing/2014/main" id="{BE58634D-1EEB-4D7F-AB95-C3F314401C2C}"/>
              </a:ext>
            </a:extLst>
          </p:cNvPr>
          <p:cNvSpPr>
            <a:spLocks noGrp="1"/>
          </p:cNvSpPr>
          <p:nvPr>
            <p:ph idx="1"/>
          </p:nvPr>
        </p:nvSpPr>
        <p:spPr/>
        <p:txBody>
          <a:bodyPr/>
          <a:lstStyle/>
          <a:p>
            <a:r>
              <a:rPr lang="en-IN" dirty="0"/>
              <a:t>NoCo Bot is a chat bot which is coded in </a:t>
            </a:r>
            <a:r>
              <a:rPr lang="en-IN" b="1" dirty="0"/>
              <a:t>Python</a:t>
            </a:r>
            <a:r>
              <a:rPr lang="en-IN" dirty="0"/>
              <a:t> with </a:t>
            </a:r>
            <a:r>
              <a:rPr lang="en-IN" b="1" dirty="0"/>
              <a:t>Tkinter GUI toolkit </a:t>
            </a:r>
            <a:r>
              <a:rPr lang="en-IN" dirty="0"/>
              <a:t>.</a:t>
            </a:r>
          </a:p>
          <a:p>
            <a:r>
              <a:rPr lang="en-IN" dirty="0"/>
              <a:t>It will ask you several questions and based on a predefined statically available data using which it will generate a score which will help you in knowing what steps should be taken. </a:t>
            </a:r>
          </a:p>
        </p:txBody>
      </p:sp>
    </p:spTree>
    <p:extLst>
      <p:ext uri="{BB962C8B-B14F-4D97-AF65-F5344CB8AC3E}">
        <p14:creationId xmlns:p14="http://schemas.microsoft.com/office/powerpoint/2010/main" val="196182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0066-ABCF-4176-9D9B-4DCC5A218049}"/>
              </a:ext>
            </a:extLst>
          </p:cNvPr>
          <p:cNvSpPr>
            <a:spLocks noGrp="1"/>
          </p:cNvSpPr>
          <p:nvPr>
            <p:ph type="title"/>
          </p:nvPr>
        </p:nvSpPr>
        <p:spPr/>
        <p:txBody>
          <a:bodyPr/>
          <a:lstStyle/>
          <a:p>
            <a:pPr algn="l"/>
            <a:r>
              <a:rPr lang="en-IN" dirty="0">
                <a:solidFill>
                  <a:srgbClr val="262626"/>
                </a:solidFill>
                <a:latin typeface="Impact" panose="020B0806030902050204" pitchFamily="34" charset="0"/>
              </a:rPr>
              <a:t>Why NoCo Bot  ?</a:t>
            </a:r>
            <a:endParaRPr lang="en-IN" dirty="0"/>
          </a:p>
        </p:txBody>
      </p:sp>
      <p:sp>
        <p:nvSpPr>
          <p:cNvPr id="3" name="Content Placeholder 2">
            <a:extLst>
              <a:ext uri="{FF2B5EF4-FFF2-40B4-BE49-F238E27FC236}">
                <a16:creationId xmlns:a16="http://schemas.microsoft.com/office/drawing/2014/main" id="{0EFEEF0E-1CD4-4E81-91CE-AD3EC84E41D6}"/>
              </a:ext>
            </a:extLst>
          </p:cNvPr>
          <p:cNvSpPr>
            <a:spLocks noGrp="1"/>
          </p:cNvSpPr>
          <p:nvPr>
            <p:ph idx="1"/>
          </p:nvPr>
        </p:nvSpPr>
        <p:spPr/>
        <p:txBody>
          <a:bodyPr>
            <a:normAutofit lnSpcReduction="10000"/>
          </a:bodyPr>
          <a:lstStyle/>
          <a:p>
            <a:r>
              <a:rPr lang="en-IN" dirty="0"/>
              <a:t>I had observed a large number of people who doesn’t know the about the exact symptoms of Corona and are spreading myths around.</a:t>
            </a:r>
          </a:p>
          <a:p>
            <a:r>
              <a:rPr lang="en-IN" dirty="0"/>
              <a:t> So strictly according to the data provided by WHO, I made a list of all the symptoms from very rare to most prominent according to the medical history of the Corona patients and provided them with points as per their prominence in Corona as well as other diseases.</a:t>
            </a:r>
          </a:p>
          <a:p>
            <a:r>
              <a:rPr lang="en-IN" dirty="0"/>
              <a:t>There are many minor symptoms which nobody cares about but are found in a large infected patients. It will also help highlighting those.</a:t>
            </a:r>
          </a:p>
        </p:txBody>
      </p:sp>
    </p:spTree>
    <p:extLst>
      <p:ext uri="{BB962C8B-B14F-4D97-AF65-F5344CB8AC3E}">
        <p14:creationId xmlns:p14="http://schemas.microsoft.com/office/powerpoint/2010/main" val="352110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67A3DC-386F-42A0-9F06-C0725E536270}"/>
              </a:ext>
            </a:extLst>
          </p:cNvPr>
          <p:cNvSpPr/>
          <p:nvPr/>
        </p:nvSpPr>
        <p:spPr>
          <a:xfrm>
            <a:off x="2058536" y="296690"/>
            <a:ext cx="4174541" cy="769441"/>
          </a:xfrm>
          <a:prstGeom prst="rect">
            <a:avLst/>
          </a:prstGeom>
        </p:spPr>
        <p:txBody>
          <a:bodyPr wrap="none">
            <a:spAutoFit/>
          </a:bodyPr>
          <a:lstStyle/>
          <a:p>
            <a:r>
              <a:rPr lang="en-IN" sz="4400" dirty="0">
                <a:ln w="3175" cmpd="sng">
                  <a:noFill/>
                </a:ln>
                <a:solidFill>
                  <a:srgbClr val="262626"/>
                </a:solidFill>
                <a:latin typeface="Impact" panose="020B0806030902050204" pitchFamily="34" charset="0"/>
                <a:ea typeface="+mj-ea"/>
                <a:cs typeface="+mj-cs"/>
              </a:rPr>
              <a:t>List of Symptoms </a:t>
            </a:r>
            <a:endParaRPr lang="en-IN" sz="2000" dirty="0"/>
          </a:p>
        </p:txBody>
      </p:sp>
      <p:graphicFrame>
        <p:nvGraphicFramePr>
          <p:cNvPr id="7" name="Table 7">
            <a:extLst>
              <a:ext uri="{FF2B5EF4-FFF2-40B4-BE49-F238E27FC236}">
                <a16:creationId xmlns:a16="http://schemas.microsoft.com/office/drawing/2014/main" id="{21BA333A-8F47-41A1-A7E1-6452579A9216}"/>
              </a:ext>
            </a:extLst>
          </p:cNvPr>
          <p:cNvGraphicFramePr>
            <a:graphicFrameLocks noGrp="1"/>
          </p:cNvGraphicFramePr>
          <p:nvPr>
            <p:extLst>
              <p:ext uri="{D42A27DB-BD31-4B8C-83A1-F6EECF244321}">
                <p14:modId xmlns:p14="http://schemas.microsoft.com/office/powerpoint/2010/main" val="3411734349"/>
              </p:ext>
            </p:extLst>
          </p:nvPr>
        </p:nvGraphicFramePr>
        <p:xfrm>
          <a:off x="2164043" y="1101299"/>
          <a:ext cx="8351557" cy="5424841"/>
        </p:xfrm>
        <a:graphic>
          <a:graphicData uri="http://schemas.openxmlformats.org/drawingml/2006/table">
            <a:tbl>
              <a:tblPr firstRow="1" bandRow="1">
                <a:tableStyleId>{3B4B98B0-60AC-42C2-AFA5-B58CD77FA1E5}</a:tableStyleId>
              </a:tblPr>
              <a:tblGrid>
                <a:gridCol w="1107365">
                  <a:extLst>
                    <a:ext uri="{9D8B030D-6E8A-4147-A177-3AD203B41FA5}">
                      <a16:colId xmlns:a16="http://schemas.microsoft.com/office/drawing/2014/main" val="1329320933"/>
                    </a:ext>
                  </a:extLst>
                </a:gridCol>
                <a:gridCol w="6066023">
                  <a:extLst>
                    <a:ext uri="{9D8B030D-6E8A-4147-A177-3AD203B41FA5}">
                      <a16:colId xmlns:a16="http://schemas.microsoft.com/office/drawing/2014/main" val="2498387427"/>
                    </a:ext>
                  </a:extLst>
                </a:gridCol>
                <a:gridCol w="1178169">
                  <a:extLst>
                    <a:ext uri="{9D8B030D-6E8A-4147-A177-3AD203B41FA5}">
                      <a16:colId xmlns:a16="http://schemas.microsoft.com/office/drawing/2014/main" val="3175748240"/>
                    </a:ext>
                  </a:extLst>
                </a:gridCol>
              </a:tblGrid>
              <a:tr h="401512">
                <a:tc>
                  <a:txBody>
                    <a:bodyPr/>
                    <a:lstStyle/>
                    <a:p>
                      <a:r>
                        <a:rPr lang="en-IN" dirty="0"/>
                        <a:t>S No</a:t>
                      </a:r>
                    </a:p>
                  </a:txBody>
                  <a:tcPr/>
                </a:tc>
                <a:tc>
                  <a:txBody>
                    <a:bodyPr/>
                    <a:lstStyle/>
                    <a:p>
                      <a:r>
                        <a:rPr lang="en-IN" dirty="0"/>
                        <a:t> Symptoms</a:t>
                      </a:r>
                    </a:p>
                  </a:txBody>
                  <a:tcPr/>
                </a:tc>
                <a:tc>
                  <a:txBody>
                    <a:bodyPr/>
                    <a:lstStyle/>
                    <a:p>
                      <a:r>
                        <a:rPr lang="en-IN" dirty="0"/>
                        <a:t>Points </a:t>
                      </a:r>
                    </a:p>
                  </a:txBody>
                  <a:tcPr/>
                </a:tc>
                <a:extLst>
                  <a:ext uri="{0D108BD9-81ED-4DB2-BD59-A6C34878D82A}">
                    <a16:rowId xmlns:a16="http://schemas.microsoft.com/office/drawing/2014/main" val="2914981003"/>
                  </a:ext>
                </a:extLst>
              </a:tr>
              <a:tr h="401512">
                <a:tc>
                  <a:txBody>
                    <a:bodyPr/>
                    <a:lstStyle/>
                    <a:p>
                      <a:r>
                        <a:rPr lang="en-IN" dirty="0"/>
                        <a:t>1.</a:t>
                      </a:r>
                    </a:p>
                  </a:txBody>
                  <a:tcPr/>
                </a:tc>
                <a:tc>
                  <a:txBody>
                    <a:bodyPr/>
                    <a:lstStyle/>
                    <a:p>
                      <a:r>
                        <a:rPr lang="en-IN" dirty="0"/>
                        <a:t>Cough</a:t>
                      </a:r>
                    </a:p>
                  </a:txBody>
                  <a:tcPr/>
                </a:tc>
                <a:tc>
                  <a:txBody>
                    <a:bodyPr/>
                    <a:lstStyle/>
                    <a:p>
                      <a:r>
                        <a:rPr lang="en-IN" dirty="0"/>
                        <a:t>1 pt.</a:t>
                      </a:r>
                    </a:p>
                  </a:txBody>
                  <a:tcPr/>
                </a:tc>
                <a:extLst>
                  <a:ext uri="{0D108BD9-81ED-4DB2-BD59-A6C34878D82A}">
                    <a16:rowId xmlns:a16="http://schemas.microsoft.com/office/drawing/2014/main" val="733084185"/>
                  </a:ext>
                </a:extLst>
              </a:tr>
              <a:tr h="401512">
                <a:tc>
                  <a:txBody>
                    <a:bodyPr/>
                    <a:lstStyle/>
                    <a:p>
                      <a:r>
                        <a:rPr lang="en-IN" dirty="0"/>
                        <a:t>2. </a:t>
                      </a:r>
                    </a:p>
                  </a:txBody>
                  <a:tcPr/>
                </a:tc>
                <a:tc>
                  <a:txBody>
                    <a:bodyPr/>
                    <a:lstStyle/>
                    <a:p>
                      <a:r>
                        <a:rPr lang="en-IN" dirty="0"/>
                        <a:t>Cold</a:t>
                      </a:r>
                    </a:p>
                  </a:txBody>
                  <a:tcPr/>
                </a:tc>
                <a:tc>
                  <a:txBody>
                    <a:bodyPr/>
                    <a:lstStyle/>
                    <a:p>
                      <a:r>
                        <a:rPr lang="en-IN" dirty="0"/>
                        <a:t>1 pt.</a:t>
                      </a:r>
                    </a:p>
                  </a:txBody>
                  <a:tcPr/>
                </a:tc>
                <a:extLst>
                  <a:ext uri="{0D108BD9-81ED-4DB2-BD59-A6C34878D82A}">
                    <a16:rowId xmlns:a16="http://schemas.microsoft.com/office/drawing/2014/main" val="468494221"/>
                  </a:ext>
                </a:extLst>
              </a:tr>
              <a:tr h="401512">
                <a:tc>
                  <a:txBody>
                    <a:bodyPr/>
                    <a:lstStyle/>
                    <a:p>
                      <a:r>
                        <a:rPr lang="en-IN" dirty="0"/>
                        <a:t>3. </a:t>
                      </a:r>
                    </a:p>
                  </a:txBody>
                  <a:tcPr/>
                </a:tc>
                <a:tc>
                  <a:txBody>
                    <a:bodyPr/>
                    <a:lstStyle/>
                    <a:p>
                      <a:r>
                        <a:rPr lang="en-IN" dirty="0"/>
                        <a:t>Sore Throat</a:t>
                      </a:r>
                    </a:p>
                  </a:txBody>
                  <a:tcPr/>
                </a:tc>
                <a:tc>
                  <a:txBody>
                    <a:bodyPr/>
                    <a:lstStyle/>
                    <a:p>
                      <a:r>
                        <a:rPr lang="en-IN" dirty="0"/>
                        <a:t>1 pt.</a:t>
                      </a:r>
                    </a:p>
                  </a:txBody>
                  <a:tcPr/>
                </a:tc>
                <a:extLst>
                  <a:ext uri="{0D108BD9-81ED-4DB2-BD59-A6C34878D82A}">
                    <a16:rowId xmlns:a16="http://schemas.microsoft.com/office/drawing/2014/main" val="2512411635"/>
                  </a:ext>
                </a:extLst>
              </a:tr>
              <a:tr h="401512">
                <a:tc>
                  <a:txBody>
                    <a:bodyPr/>
                    <a:lstStyle/>
                    <a:p>
                      <a:r>
                        <a:rPr lang="en-IN" dirty="0"/>
                        <a:t>4. </a:t>
                      </a:r>
                    </a:p>
                  </a:txBody>
                  <a:tcPr/>
                </a:tc>
                <a:tc>
                  <a:txBody>
                    <a:bodyPr/>
                    <a:lstStyle/>
                    <a:p>
                      <a:r>
                        <a:rPr lang="en-IN" dirty="0"/>
                        <a:t>Diarrhea</a:t>
                      </a:r>
                    </a:p>
                  </a:txBody>
                  <a:tcPr/>
                </a:tc>
                <a:tc>
                  <a:txBody>
                    <a:bodyPr/>
                    <a:lstStyle/>
                    <a:p>
                      <a:r>
                        <a:rPr lang="en-IN" dirty="0"/>
                        <a:t>1 pt.</a:t>
                      </a:r>
                    </a:p>
                  </a:txBody>
                  <a:tcPr/>
                </a:tc>
                <a:extLst>
                  <a:ext uri="{0D108BD9-81ED-4DB2-BD59-A6C34878D82A}">
                    <a16:rowId xmlns:a16="http://schemas.microsoft.com/office/drawing/2014/main" val="745738738"/>
                  </a:ext>
                </a:extLst>
              </a:tr>
              <a:tr h="401512">
                <a:tc>
                  <a:txBody>
                    <a:bodyPr/>
                    <a:lstStyle/>
                    <a:p>
                      <a:r>
                        <a:rPr lang="en-IN" dirty="0"/>
                        <a:t>5. </a:t>
                      </a:r>
                    </a:p>
                  </a:txBody>
                  <a:tcPr/>
                </a:tc>
                <a:tc>
                  <a:txBody>
                    <a:bodyPr/>
                    <a:lstStyle/>
                    <a:p>
                      <a:r>
                        <a:rPr lang="en-IN" dirty="0"/>
                        <a:t>Body Aches</a:t>
                      </a:r>
                    </a:p>
                  </a:txBody>
                  <a:tcPr/>
                </a:tc>
                <a:tc>
                  <a:txBody>
                    <a:bodyPr/>
                    <a:lstStyle/>
                    <a:p>
                      <a:r>
                        <a:rPr lang="en-IN" dirty="0"/>
                        <a:t>1 pt.</a:t>
                      </a:r>
                    </a:p>
                  </a:txBody>
                  <a:tcPr/>
                </a:tc>
                <a:extLst>
                  <a:ext uri="{0D108BD9-81ED-4DB2-BD59-A6C34878D82A}">
                    <a16:rowId xmlns:a16="http://schemas.microsoft.com/office/drawing/2014/main" val="3741345850"/>
                  </a:ext>
                </a:extLst>
              </a:tr>
              <a:tr h="401512">
                <a:tc>
                  <a:txBody>
                    <a:bodyPr/>
                    <a:lstStyle/>
                    <a:p>
                      <a:r>
                        <a:rPr lang="en-IN" dirty="0"/>
                        <a:t>6.</a:t>
                      </a:r>
                    </a:p>
                  </a:txBody>
                  <a:tcPr/>
                </a:tc>
                <a:tc>
                  <a:txBody>
                    <a:bodyPr/>
                    <a:lstStyle/>
                    <a:p>
                      <a:r>
                        <a:rPr lang="en-IN" dirty="0"/>
                        <a:t>Headache</a:t>
                      </a:r>
                    </a:p>
                  </a:txBody>
                  <a:tcPr/>
                </a:tc>
                <a:tc>
                  <a:txBody>
                    <a:bodyPr/>
                    <a:lstStyle/>
                    <a:p>
                      <a:r>
                        <a:rPr lang="en-IN" dirty="0"/>
                        <a:t>1 pt.</a:t>
                      </a:r>
                    </a:p>
                  </a:txBody>
                  <a:tcPr/>
                </a:tc>
                <a:extLst>
                  <a:ext uri="{0D108BD9-81ED-4DB2-BD59-A6C34878D82A}">
                    <a16:rowId xmlns:a16="http://schemas.microsoft.com/office/drawing/2014/main" val="1737128601"/>
                  </a:ext>
                </a:extLst>
              </a:tr>
              <a:tr h="401512">
                <a:tc>
                  <a:txBody>
                    <a:bodyPr/>
                    <a:lstStyle/>
                    <a:p>
                      <a:r>
                        <a:rPr lang="en-IN" dirty="0"/>
                        <a:t>7.</a:t>
                      </a:r>
                    </a:p>
                  </a:txBody>
                  <a:tcPr/>
                </a:tc>
                <a:tc>
                  <a:txBody>
                    <a:bodyPr/>
                    <a:lstStyle/>
                    <a:p>
                      <a:r>
                        <a:rPr lang="en-IN" dirty="0"/>
                        <a:t>Fever</a:t>
                      </a:r>
                    </a:p>
                  </a:txBody>
                  <a:tcPr/>
                </a:tc>
                <a:tc>
                  <a:txBody>
                    <a:bodyPr/>
                    <a:lstStyle/>
                    <a:p>
                      <a:r>
                        <a:rPr lang="en-IN" dirty="0"/>
                        <a:t>1 pt.</a:t>
                      </a:r>
                    </a:p>
                  </a:txBody>
                  <a:tcPr/>
                </a:tc>
                <a:extLst>
                  <a:ext uri="{0D108BD9-81ED-4DB2-BD59-A6C34878D82A}">
                    <a16:rowId xmlns:a16="http://schemas.microsoft.com/office/drawing/2014/main" val="1225606930"/>
                  </a:ext>
                </a:extLst>
              </a:tr>
              <a:tr h="401512">
                <a:tc>
                  <a:txBody>
                    <a:bodyPr/>
                    <a:lstStyle/>
                    <a:p>
                      <a:r>
                        <a:rPr lang="en-IN" dirty="0"/>
                        <a:t>8. </a:t>
                      </a:r>
                    </a:p>
                  </a:txBody>
                  <a:tcPr/>
                </a:tc>
                <a:tc>
                  <a:txBody>
                    <a:bodyPr/>
                    <a:lstStyle/>
                    <a:p>
                      <a:r>
                        <a:rPr lang="en-IN" dirty="0"/>
                        <a:t>Difficulty in Breathing</a:t>
                      </a:r>
                    </a:p>
                  </a:txBody>
                  <a:tcPr/>
                </a:tc>
                <a:tc>
                  <a:txBody>
                    <a:bodyPr/>
                    <a:lstStyle/>
                    <a:p>
                      <a:r>
                        <a:rPr lang="en-IN" dirty="0"/>
                        <a:t>2 pt.</a:t>
                      </a:r>
                    </a:p>
                  </a:txBody>
                  <a:tcPr/>
                </a:tc>
                <a:extLst>
                  <a:ext uri="{0D108BD9-81ED-4DB2-BD59-A6C34878D82A}">
                    <a16:rowId xmlns:a16="http://schemas.microsoft.com/office/drawing/2014/main" val="3001968480"/>
                  </a:ext>
                </a:extLst>
              </a:tr>
              <a:tr h="401512">
                <a:tc>
                  <a:txBody>
                    <a:bodyPr/>
                    <a:lstStyle/>
                    <a:p>
                      <a:r>
                        <a:rPr lang="en-IN" dirty="0"/>
                        <a:t>9.</a:t>
                      </a:r>
                    </a:p>
                  </a:txBody>
                  <a:tcPr/>
                </a:tc>
                <a:tc>
                  <a:txBody>
                    <a:bodyPr/>
                    <a:lstStyle/>
                    <a:p>
                      <a:r>
                        <a:rPr lang="en-IN" dirty="0"/>
                        <a:t>Fatigue (more than normal)</a:t>
                      </a:r>
                    </a:p>
                  </a:txBody>
                  <a:tcPr/>
                </a:tc>
                <a:tc>
                  <a:txBody>
                    <a:bodyPr/>
                    <a:lstStyle/>
                    <a:p>
                      <a:r>
                        <a:rPr lang="en-IN" dirty="0"/>
                        <a:t>2 pt.</a:t>
                      </a:r>
                    </a:p>
                  </a:txBody>
                  <a:tcPr/>
                </a:tc>
                <a:extLst>
                  <a:ext uri="{0D108BD9-81ED-4DB2-BD59-A6C34878D82A}">
                    <a16:rowId xmlns:a16="http://schemas.microsoft.com/office/drawing/2014/main" val="2260525880"/>
                  </a:ext>
                </a:extLst>
              </a:tr>
              <a:tr h="401512">
                <a:tc>
                  <a:txBody>
                    <a:bodyPr/>
                    <a:lstStyle/>
                    <a:p>
                      <a:r>
                        <a:rPr lang="en-IN" dirty="0"/>
                        <a:t>10.</a:t>
                      </a:r>
                    </a:p>
                  </a:txBody>
                  <a:tcPr/>
                </a:tc>
                <a:tc>
                  <a:txBody>
                    <a:bodyPr/>
                    <a:lstStyle/>
                    <a:p>
                      <a:r>
                        <a:rPr lang="en-IN" dirty="0"/>
                        <a:t>Travelled in last 14 days</a:t>
                      </a:r>
                    </a:p>
                  </a:txBody>
                  <a:tcPr/>
                </a:tc>
                <a:tc>
                  <a:txBody>
                    <a:bodyPr/>
                    <a:lstStyle/>
                    <a:p>
                      <a:r>
                        <a:rPr lang="en-IN" dirty="0"/>
                        <a:t>3 pt.</a:t>
                      </a:r>
                    </a:p>
                  </a:txBody>
                  <a:tcPr/>
                </a:tc>
                <a:extLst>
                  <a:ext uri="{0D108BD9-81ED-4DB2-BD59-A6C34878D82A}">
                    <a16:rowId xmlns:a16="http://schemas.microsoft.com/office/drawing/2014/main" val="417447568"/>
                  </a:ext>
                </a:extLst>
              </a:tr>
              <a:tr h="606697">
                <a:tc>
                  <a:txBody>
                    <a:bodyPr/>
                    <a:lstStyle/>
                    <a:p>
                      <a:r>
                        <a:rPr lang="en-IN" dirty="0"/>
                        <a:t>11.</a:t>
                      </a:r>
                    </a:p>
                  </a:txBody>
                  <a:tcPr/>
                </a:tc>
                <a:tc>
                  <a:txBody>
                    <a:bodyPr/>
                    <a:lstStyle/>
                    <a:p>
                      <a:r>
                        <a:rPr lang="en-IN" dirty="0"/>
                        <a:t>Anyone in your residencial area found infected</a:t>
                      </a:r>
                    </a:p>
                  </a:txBody>
                  <a:tcPr/>
                </a:tc>
                <a:tc>
                  <a:txBody>
                    <a:bodyPr/>
                    <a:lstStyle/>
                    <a:p>
                      <a:r>
                        <a:rPr lang="en-IN" dirty="0"/>
                        <a:t>3 pt.</a:t>
                      </a:r>
                    </a:p>
                  </a:txBody>
                  <a:tcPr/>
                </a:tc>
                <a:extLst>
                  <a:ext uri="{0D108BD9-81ED-4DB2-BD59-A6C34878D82A}">
                    <a16:rowId xmlns:a16="http://schemas.microsoft.com/office/drawing/2014/main" val="369697292"/>
                  </a:ext>
                </a:extLst>
              </a:tr>
              <a:tr h="401512">
                <a:tc>
                  <a:txBody>
                    <a:bodyPr/>
                    <a:lstStyle/>
                    <a:p>
                      <a:r>
                        <a:rPr lang="en-IN" dirty="0"/>
                        <a:t>12. </a:t>
                      </a:r>
                    </a:p>
                  </a:txBody>
                  <a:tcPr/>
                </a:tc>
                <a:tc>
                  <a:txBody>
                    <a:bodyPr/>
                    <a:lstStyle/>
                    <a:p>
                      <a:r>
                        <a:rPr lang="en-IN" dirty="0"/>
                        <a:t>You have been in gatherings where someone found infected</a:t>
                      </a:r>
                    </a:p>
                  </a:txBody>
                  <a:tcPr/>
                </a:tc>
                <a:tc>
                  <a:txBody>
                    <a:bodyPr/>
                    <a:lstStyle/>
                    <a:p>
                      <a:r>
                        <a:rPr lang="en-IN" dirty="0"/>
                        <a:t>3 pt.</a:t>
                      </a:r>
                    </a:p>
                  </a:txBody>
                  <a:tcPr/>
                </a:tc>
                <a:extLst>
                  <a:ext uri="{0D108BD9-81ED-4DB2-BD59-A6C34878D82A}">
                    <a16:rowId xmlns:a16="http://schemas.microsoft.com/office/drawing/2014/main" val="1619426342"/>
                  </a:ext>
                </a:extLst>
              </a:tr>
            </a:tbl>
          </a:graphicData>
        </a:graphic>
      </p:graphicFrame>
    </p:spTree>
    <p:extLst>
      <p:ext uri="{BB962C8B-B14F-4D97-AF65-F5344CB8AC3E}">
        <p14:creationId xmlns:p14="http://schemas.microsoft.com/office/powerpoint/2010/main" val="355345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67A3DC-386F-42A0-9F06-C0725E536270}"/>
              </a:ext>
            </a:extLst>
          </p:cNvPr>
          <p:cNvSpPr/>
          <p:nvPr/>
        </p:nvSpPr>
        <p:spPr>
          <a:xfrm>
            <a:off x="2058536" y="296690"/>
            <a:ext cx="7921336" cy="769441"/>
          </a:xfrm>
          <a:prstGeom prst="rect">
            <a:avLst/>
          </a:prstGeom>
        </p:spPr>
        <p:txBody>
          <a:bodyPr wrap="none">
            <a:spAutoFit/>
          </a:bodyPr>
          <a:lstStyle/>
          <a:p>
            <a:r>
              <a:rPr lang="en-IN" sz="4400" dirty="0">
                <a:ln w="3175" cmpd="sng">
                  <a:noFill/>
                </a:ln>
                <a:solidFill>
                  <a:srgbClr val="262626"/>
                </a:solidFill>
                <a:latin typeface="Impact" panose="020B0806030902050204" pitchFamily="34" charset="0"/>
                <a:ea typeface="+mj-ea"/>
                <a:cs typeface="+mj-cs"/>
              </a:rPr>
              <a:t>Points Converted into Percentage</a:t>
            </a:r>
            <a:endParaRPr lang="en-IN" sz="2000" dirty="0"/>
          </a:p>
        </p:txBody>
      </p:sp>
      <p:graphicFrame>
        <p:nvGraphicFramePr>
          <p:cNvPr id="2" name="Table 2">
            <a:extLst>
              <a:ext uri="{FF2B5EF4-FFF2-40B4-BE49-F238E27FC236}">
                <a16:creationId xmlns:a16="http://schemas.microsoft.com/office/drawing/2014/main" id="{AA18194D-1C27-4266-AFD5-3448785434E5}"/>
              </a:ext>
            </a:extLst>
          </p:cNvPr>
          <p:cNvGraphicFramePr>
            <a:graphicFrameLocks noGrp="1"/>
          </p:cNvGraphicFramePr>
          <p:nvPr>
            <p:extLst>
              <p:ext uri="{D42A27DB-BD31-4B8C-83A1-F6EECF244321}">
                <p14:modId xmlns:p14="http://schemas.microsoft.com/office/powerpoint/2010/main" val="4150052100"/>
              </p:ext>
            </p:extLst>
          </p:nvPr>
        </p:nvGraphicFramePr>
        <p:xfrm>
          <a:off x="2058536" y="2098040"/>
          <a:ext cx="8128000" cy="2661920"/>
        </p:xfrm>
        <a:graphic>
          <a:graphicData uri="http://schemas.openxmlformats.org/drawingml/2006/table">
            <a:tbl>
              <a:tblPr firstRow="1" bandRow="1">
                <a:tableStyleId>{5C22544A-7EE6-4342-B048-85BDC9FD1C3A}</a:tableStyleId>
              </a:tblPr>
              <a:tblGrid>
                <a:gridCol w="1344087">
                  <a:extLst>
                    <a:ext uri="{9D8B030D-6E8A-4147-A177-3AD203B41FA5}">
                      <a16:colId xmlns:a16="http://schemas.microsoft.com/office/drawing/2014/main" val="3139493849"/>
                    </a:ext>
                  </a:extLst>
                </a:gridCol>
                <a:gridCol w="6783913">
                  <a:extLst>
                    <a:ext uri="{9D8B030D-6E8A-4147-A177-3AD203B41FA5}">
                      <a16:colId xmlns:a16="http://schemas.microsoft.com/office/drawing/2014/main" val="1587565321"/>
                    </a:ext>
                  </a:extLst>
                </a:gridCol>
              </a:tblGrid>
              <a:tr h="370840">
                <a:tc>
                  <a:txBody>
                    <a:bodyPr/>
                    <a:lstStyle/>
                    <a:p>
                      <a:r>
                        <a:rPr lang="en-IN" dirty="0"/>
                        <a:t>Points </a:t>
                      </a:r>
                    </a:p>
                  </a:txBody>
                  <a:tcPr/>
                </a:tc>
                <a:tc>
                  <a:txBody>
                    <a:bodyPr/>
                    <a:lstStyle/>
                    <a:p>
                      <a:r>
                        <a:rPr lang="en-IN" dirty="0"/>
                        <a:t>Results</a:t>
                      </a:r>
                    </a:p>
                  </a:txBody>
                  <a:tcPr/>
                </a:tc>
                <a:extLst>
                  <a:ext uri="{0D108BD9-81ED-4DB2-BD59-A6C34878D82A}">
                    <a16:rowId xmlns:a16="http://schemas.microsoft.com/office/drawing/2014/main" val="422640832"/>
                  </a:ext>
                </a:extLst>
              </a:tr>
              <a:tr h="370840">
                <a:tc>
                  <a:txBody>
                    <a:bodyPr/>
                    <a:lstStyle/>
                    <a:p>
                      <a:r>
                        <a:rPr lang="en-IN" dirty="0"/>
                        <a:t>0-2 pts. </a:t>
                      </a:r>
                    </a:p>
                  </a:txBody>
                  <a:tcPr/>
                </a:tc>
                <a:tc>
                  <a:txBody>
                    <a:bodyPr/>
                    <a:lstStyle/>
                    <a:p>
                      <a:r>
                        <a:rPr lang="en-IN" dirty="0"/>
                        <a:t>&lt;5% chance , can be due to stress or common cold , avoid cold drinks and stay at home.</a:t>
                      </a:r>
                    </a:p>
                  </a:txBody>
                  <a:tcPr/>
                </a:tc>
                <a:extLst>
                  <a:ext uri="{0D108BD9-81ED-4DB2-BD59-A6C34878D82A}">
                    <a16:rowId xmlns:a16="http://schemas.microsoft.com/office/drawing/2014/main" val="786580786"/>
                  </a:ext>
                </a:extLst>
              </a:tr>
              <a:tr h="370840">
                <a:tc>
                  <a:txBody>
                    <a:bodyPr/>
                    <a:lstStyle/>
                    <a:p>
                      <a:r>
                        <a:rPr lang="en-IN" dirty="0"/>
                        <a:t>3-5 pts.</a:t>
                      </a:r>
                    </a:p>
                  </a:txBody>
                  <a:tcPr/>
                </a:tc>
                <a:tc>
                  <a:txBody>
                    <a:bodyPr/>
                    <a:lstStyle/>
                    <a:p>
                      <a:r>
                        <a:rPr lang="en-IN" dirty="0"/>
                        <a:t>5-15% chance , take proper care , hydrate yourself , maintain social distancing and revaluate yourself after 2 days</a:t>
                      </a:r>
                    </a:p>
                  </a:txBody>
                  <a:tcPr/>
                </a:tc>
                <a:extLst>
                  <a:ext uri="{0D108BD9-81ED-4DB2-BD59-A6C34878D82A}">
                    <a16:rowId xmlns:a16="http://schemas.microsoft.com/office/drawing/2014/main" val="1484726108"/>
                  </a:ext>
                </a:extLst>
              </a:tr>
              <a:tr h="370840">
                <a:tc>
                  <a:txBody>
                    <a:bodyPr/>
                    <a:lstStyle/>
                    <a:p>
                      <a:r>
                        <a:rPr lang="en-IN" dirty="0"/>
                        <a:t>6-12 pts.</a:t>
                      </a:r>
                    </a:p>
                  </a:txBody>
                  <a:tcPr/>
                </a:tc>
                <a:tc>
                  <a:txBody>
                    <a:bodyPr/>
                    <a:lstStyle/>
                    <a:p>
                      <a:r>
                        <a:rPr lang="en-IN" dirty="0"/>
                        <a:t>15-40% chance , consult to a doctor , completely self isolate yourself and keep revaluating  </a:t>
                      </a:r>
                    </a:p>
                  </a:txBody>
                  <a:tcPr/>
                </a:tc>
                <a:extLst>
                  <a:ext uri="{0D108BD9-81ED-4DB2-BD59-A6C34878D82A}">
                    <a16:rowId xmlns:a16="http://schemas.microsoft.com/office/drawing/2014/main" val="290632428"/>
                  </a:ext>
                </a:extLst>
              </a:tr>
              <a:tr h="370840">
                <a:tc>
                  <a:txBody>
                    <a:bodyPr/>
                    <a:lstStyle/>
                    <a:p>
                      <a:r>
                        <a:rPr lang="en-IN" dirty="0"/>
                        <a:t>12+ pts.  </a:t>
                      </a:r>
                    </a:p>
                  </a:txBody>
                  <a:tcPr/>
                </a:tc>
                <a:tc>
                  <a:txBody>
                    <a:bodyPr/>
                    <a:lstStyle/>
                    <a:p>
                      <a:r>
                        <a:rPr lang="en-IN" dirty="0"/>
                        <a:t>40-100% chance , call 1075 or 100 and seek help as fast as possible</a:t>
                      </a:r>
                    </a:p>
                  </a:txBody>
                  <a:tcPr/>
                </a:tc>
                <a:extLst>
                  <a:ext uri="{0D108BD9-81ED-4DB2-BD59-A6C34878D82A}">
                    <a16:rowId xmlns:a16="http://schemas.microsoft.com/office/drawing/2014/main" val="3322841035"/>
                  </a:ext>
                </a:extLst>
              </a:tr>
            </a:tbl>
          </a:graphicData>
        </a:graphic>
      </p:graphicFrame>
    </p:spTree>
    <p:extLst>
      <p:ext uri="{BB962C8B-B14F-4D97-AF65-F5344CB8AC3E}">
        <p14:creationId xmlns:p14="http://schemas.microsoft.com/office/powerpoint/2010/main" val="309649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E7F9-859D-4D6D-85F5-10CCA2F240D5}"/>
              </a:ext>
            </a:extLst>
          </p:cNvPr>
          <p:cNvSpPr>
            <a:spLocks noGrp="1"/>
          </p:cNvSpPr>
          <p:nvPr>
            <p:ph type="title"/>
          </p:nvPr>
        </p:nvSpPr>
        <p:spPr/>
        <p:txBody>
          <a:bodyPr>
            <a:normAutofit/>
          </a:bodyPr>
          <a:lstStyle/>
          <a:p>
            <a:pPr algn="l"/>
            <a:r>
              <a:rPr lang="en-IN" sz="4400" dirty="0">
                <a:solidFill>
                  <a:srgbClr val="404040"/>
                </a:solidFill>
                <a:latin typeface="Impact" panose="020B0806030902050204" pitchFamily="34" charset="0"/>
              </a:rPr>
              <a:t>Future Aspects</a:t>
            </a:r>
          </a:p>
        </p:txBody>
      </p:sp>
      <p:sp>
        <p:nvSpPr>
          <p:cNvPr id="3" name="Content Placeholder 2">
            <a:extLst>
              <a:ext uri="{FF2B5EF4-FFF2-40B4-BE49-F238E27FC236}">
                <a16:creationId xmlns:a16="http://schemas.microsoft.com/office/drawing/2014/main" id="{8E41E987-A788-45F6-9078-129ED4CE424C}"/>
              </a:ext>
            </a:extLst>
          </p:cNvPr>
          <p:cNvSpPr>
            <a:spLocks noGrp="1"/>
          </p:cNvSpPr>
          <p:nvPr>
            <p:ph idx="1"/>
          </p:nvPr>
        </p:nvSpPr>
        <p:spPr/>
        <p:txBody>
          <a:bodyPr>
            <a:normAutofit fontScale="85000" lnSpcReduction="10000"/>
          </a:bodyPr>
          <a:lstStyle/>
          <a:p>
            <a:pPr marL="0" indent="0">
              <a:buNone/>
            </a:pPr>
            <a:r>
              <a:rPr lang="en-IN" dirty="0"/>
              <a:t>I am a first year student and a beginner in the field of development so can’t do a lot but if you consider this idea </a:t>
            </a:r>
            <a:r>
              <a:rPr lang="en-IN" dirty="0">
                <a:latin typeface="Impact" panose="020B0806030902050204" pitchFamily="34" charset="0"/>
              </a:rPr>
              <a:t>,</a:t>
            </a:r>
            <a:r>
              <a:rPr lang="en-IN" dirty="0"/>
              <a:t> a lot of functionality can be added into it.</a:t>
            </a:r>
          </a:p>
          <a:p>
            <a:pPr marL="0" indent="0">
              <a:buNone/>
            </a:pPr>
            <a:r>
              <a:rPr lang="en-IN" dirty="0"/>
              <a:t>The following functions which can be added in the project :-</a:t>
            </a:r>
          </a:p>
          <a:p>
            <a:pPr>
              <a:buFont typeface="Courier New" panose="02070309020205020404" pitchFamily="49" charset="0"/>
              <a:buChar char="o"/>
            </a:pPr>
            <a:r>
              <a:rPr lang="en-IN" dirty="0"/>
              <a:t>The location can be taken of the user using the app and if a very high chances of infection were found </a:t>
            </a:r>
            <a:r>
              <a:rPr lang="en-IN" dirty="0">
                <a:latin typeface="Impact" panose="020B0806030902050204" pitchFamily="34" charset="0"/>
              </a:rPr>
              <a:t>,</a:t>
            </a:r>
            <a:r>
              <a:rPr lang="en-IN" dirty="0"/>
              <a:t> Government Authorities and people living nearby can be warned .</a:t>
            </a:r>
          </a:p>
          <a:p>
            <a:pPr>
              <a:buFont typeface="Courier New" panose="02070309020205020404" pitchFamily="49" charset="0"/>
              <a:buChar char="o"/>
            </a:pPr>
            <a:r>
              <a:rPr lang="en-IN" dirty="0"/>
              <a:t>A proper contact catalogue can be added including all the details of the nearby Government as well as private areas where a proper virus test can be taken.</a:t>
            </a:r>
          </a:p>
          <a:p>
            <a:pPr>
              <a:buFont typeface="Courier New" panose="02070309020205020404" pitchFamily="49" charset="0"/>
              <a:buChar char="o"/>
            </a:pPr>
            <a:r>
              <a:rPr lang="en-IN" dirty="0"/>
              <a:t>It can also be designed to keep track of the condition of all the people you have meet recently and now the are showing symptoms of the infection and inform you at right time.</a:t>
            </a:r>
          </a:p>
        </p:txBody>
      </p:sp>
    </p:spTree>
    <p:extLst>
      <p:ext uri="{BB962C8B-B14F-4D97-AF65-F5344CB8AC3E}">
        <p14:creationId xmlns:p14="http://schemas.microsoft.com/office/powerpoint/2010/main" val="423735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E7F9-859D-4D6D-85F5-10CCA2F240D5}"/>
              </a:ext>
            </a:extLst>
          </p:cNvPr>
          <p:cNvSpPr>
            <a:spLocks noGrp="1"/>
          </p:cNvSpPr>
          <p:nvPr>
            <p:ph type="title"/>
          </p:nvPr>
        </p:nvSpPr>
        <p:spPr>
          <a:xfrm>
            <a:off x="1809626" y="1340827"/>
            <a:ext cx="10018713" cy="4176346"/>
          </a:xfrm>
        </p:spPr>
        <p:txBody>
          <a:bodyPr>
            <a:normAutofit/>
          </a:bodyPr>
          <a:lstStyle/>
          <a:p>
            <a:pPr algn="l"/>
            <a:r>
              <a:rPr lang="en-IN" sz="7200" dirty="0">
                <a:solidFill>
                  <a:srgbClr val="404040"/>
                </a:solidFill>
                <a:latin typeface="Impact" panose="020B0806030902050204" pitchFamily="34" charset="0"/>
              </a:rPr>
              <a:t>#StayHome</a:t>
            </a:r>
            <a:br>
              <a:rPr lang="en-IN" sz="7200" dirty="0">
                <a:solidFill>
                  <a:srgbClr val="404040"/>
                </a:solidFill>
                <a:latin typeface="Impact" panose="020B0806030902050204" pitchFamily="34" charset="0"/>
              </a:rPr>
            </a:br>
            <a:r>
              <a:rPr lang="en-IN" sz="7200" dirty="0">
                <a:solidFill>
                  <a:srgbClr val="404040"/>
                </a:solidFill>
                <a:latin typeface="Impact" panose="020B0806030902050204" pitchFamily="34" charset="0"/>
              </a:rPr>
              <a:t>#StaySafe</a:t>
            </a:r>
            <a:br>
              <a:rPr lang="en-IN" sz="7200" dirty="0">
                <a:solidFill>
                  <a:srgbClr val="404040"/>
                </a:solidFill>
                <a:latin typeface="Impact" panose="020B0806030902050204" pitchFamily="34" charset="0"/>
              </a:rPr>
            </a:br>
            <a:r>
              <a:rPr lang="en-IN" sz="7200" dirty="0">
                <a:solidFill>
                  <a:srgbClr val="404040"/>
                </a:solidFill>
                <a:latin typeface="Impact" panose="020B0806030902050204" pitchFamily="34" charset="0"/>
              </a:rPr>
              <a:t>#HackCorona</a:t>
            </a:r>
          </a:p>
        </p:txBody>
      </p:sp>
    </p:spTree>
    <p:extLst>
      <p:ext uri="{BB962C8B-B14F-4D97-AF65-F5344CB8AC3E}">
        <p14:creationId xmlns:p14="http://schemas.microsoft.com/office/powerpoint/2010/main" val="2084703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81</TotalTime>
  <Words>527</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American Captain</vt:lpstr>
      <vt:lpstr>Arial</vt:lpstr>
      <vt:lpstr>Corbel</vt:lpstr>
      <vt:lpstr>Courier New</vt:lpstr>
      <vt:lpstr>Impact</vt:lpstr>
      <vt:lpstr>Parallax</vt:lpstr>
      <vt:lpstr>NoCo Bot</vt:lpstr>
      <vt:lpstr>What is NoCo Bot  ?</vt:lpstr>
      <vt:lpstr>Why NoCo Bot  ?</vt:lpstr>
      <vt:lpstr>PowerPoint Presentation</vt:lpstr>
      <vt:lpstr>PowerPoint Presentation</vt:lpstr>
      <vt:lpstr>Future Aspects</vt:lpstr>
      <vt:lpstr>#StayHome #StaySafe #HackCorona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NoCo Bot</dc:title>
  <dc:creator>Kalpit Arya</dc:creator>
  <cp:lastModifiedBy>Kalpit Arya</cp:lastModifiedBy>
  <cp:revision>10</cp:revision>
  <dcterms:created xsi:type="dcterms:W3CDTF">2020-04-03T16:44:02Z</dcterms:created>
  <dcterms:modified xsi:type="dcterms:W3CDTF">2020-04-03T18:05:25Z</dcterms:modified>
</cp:coreProperties>
</file>