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9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5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53FB-3958-44F8-9B02-465E9838C61E}" type="datetimeFigureOut">
              <a:rPr lang="zh-CN" altLang="en-US" smtClean="0"/>
              <a:t>2017-05-15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E049D-A678-4532-914B-EC579CB1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ECMAScript 6</a:t>
            </a:r>
            <a:r>
              <a:rPr lang="zh-CN" altLang="en-US" b="1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 6.0</a:t>
            </a:r>
            <a:r>
              <a:rPr lang="zh-CN" altLang="en-US" dirty="0"/>
              <a:t>（以下简称 </a:t>
            </a:r>
            <a:r>
              <a:rPr lang="en-US" altLang="zh-CN" dirty="0"/>
              <a:t>ES6</a:t>
            </a:r>
            <a:r>
              <a:rPr lang="zh-CN" altLang="en-US" dirty="0"/>
              <a:t>）是 </a:t>
            </a:r>
            <a:r>
              <a:rPr lang="en-US" altLang="zh-CN" dirty="0"/>
              <a:t>JavaScript </a:t>
            </a:r>
            <a:r>
              <a:rPr lang="zh-CN" altLang="en-US" dirty="0"/>
              <a:t>语言的下一代标准，已经在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月正式发布了。它的目标，是使得 </a:t>
            </a:r>
            <a:r>
              <a:rPr lang="en-US" altLang="zh-CN" dirty="0"/>
              <a:t>JavaScript </a:t>
            </a:r>
            <a:r>
              <a:rPr lang="zh-CN" altLang="en-US" dirty="0"/>
              <a:t>语言可以用来编写复杂的大型应用程序，成为企业级开发语言。</a:t>
            </a:r>
          </a:p>
        </p:txBody>
      </p:sp>
    </p:spTree>
    <p:extLst>
      <p:ext uri="{BB962C8B-B14F-4D97-AF65-F5344CB8AC3E}">
        <p14:creationId xmlns:p14="http://schemas.microsoft.com/office/powerpoint/2010/main" val="3190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4526"/>
            <a:ext cx="10515600" cy="1325563"/>
          </a:xfrm>
        </p:spPr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与</a:t>
            </a:r>
            <a:r>
              <a:rPr lang="en-US" altLang="zh-CN" dirty="0"/>
              <a:t>ES5</a:t>
            </a:r>
            <a:r>
              <a:rPr lang="zh-CN" altLang="en-US" dirty="0"/>
              <a:t>的主要区别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254074"/>
            <a:ext cx="10515600" cy="560392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新增</a:t>
            </a:r>
            <a:r>
              <a:rPr lang="en-US" altLang="zh-CN" dirty="0"/>
              <a:t>let</a:t>
            </a:r>
            <a:r>
              <a:rPr lang="zh-CN" altLang="en-US" dirty="0"/>
              <a:t>、</a:t>
            </a:r>
            <a:r>
              <a:rPr lang="en-US" altLang="zh-CN" dirty="0" err="1"/>
              <a:t>const</a:t>
            </a:r>
            <a:r>
              <a:rPr lang="zh-CN" altLang="en-US" dirty="0"/>
              <a:t>命令；</a:t>
            </a:r>
            <a:r>
              <a:rPr lang="en-US" altLang="zh-CN" dirty="0"/>
              <a:t>(class/ import)</a:t>
            </a:r>
          </a:p>
          <a:p>
            <a:pPr marL="0" indent="0">
              <a:buNone/>
            </a:pPr>
            <a:r>
              <a:rPr lang="zh-CN" altLang="en-US" sz="2000" dirty="0"/>
              <a:t>特点</a:t>
            </a:r>
            <a:r>
              <a:rPr lang="zh-CN" altLang="en-US" sz="2000" dirty="0">
                <a:sym typeface="Wingdings" panose="05000000000000000000" pitchFamily="2" charset="2"/>
              </a:rPr>
              <a:t>：（有块级作用域、申明不再提前、暂时性死区、不允许重复申明）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800" dirty="0" err="1">
                <a:sym typeface="Wingdings" panose="05000000000000000000" pitchFamily="2" charset="2"/>
              </a:rPr>
              <a:t>const</a:t>
            </a:r>
            <a:r>
              <a:rPr lang="zh-CN" altLang="en-US" sz="1800" dirty="0">
                <a:sym typeface="Wingdings" panose="05000000000000000000" pitchFamily="2" charset="2"/>
              </a:rPr>
              <a:t>：（</a:t>
            </a:r>
            <a:r>
              <a:rPr lang="en-US" altLang="zh-CN" sz="1800" dirty="0">
                <a:sym typeface="Wingdings" panose="05000000000000000000" pitchFamily="2" charset="2"/>
              </a:rPr>
              <a:t>a</a:t>
            </a:r>
            <a:r>
              <a:rPr lang="zh-CN" altLang="en-US" sz="1800" dirty="0">
                <a:sym typeface="Wingdings" panose="05000000000000000000" pitchFamily="2" charset="2"/>
              </a:rPr>
              <a:t>）申明必须赋值；（</a:t>
            </a:r>
            <a:r>
              <a:rPr lang="en-US" altLang="zh-CN" sz="1800" dirty="0">
                <a:sym typeface="Wingdings" panose="05000000000000000000" pitchFamily="2" charset="2"/>
              </a:rPr>
              <a:t>b</a:t>
            </a:r>
            <a:r>
              <a:rPr lang="zh-CN" altLang="en-US" sz="1800" dirty="0">
                <a:sym typeface="Wingdings" panose="05000000000000000000" pitchFamily="2" charset="2"/>
              </a:rPr>
              <a:t>）申明不可变 ； （</a:t>
            </a:r>
            <a:r>
              <a:rPr lang="en-US" altLang="zh-CN" sz="1800" dirty="0">
                <a:sym typeface="Wingdings" panose="05000000000000000000" pitchFamily="2" charset="2"/>
              </a:rPr>
              <a:t>c</a:t>
            </a:r>
            <a:r>
              <a:rPr lang="zh-CN" altLang="en-US" sz="1800" dirty="0">
                <a:sym typeface="Wingdings" panose="05000000000000000000" pitchFamily="2" charset="2"/>
              </a:rPr>
              <a:t>）注意数组对象的申明！</a:t>
            </a:r>
            <a:r>
              <a:rPr lang="en-US" altLang="zh-CN" sz="1800" dirty="0" err="1">
                <a:sym typeface="Wingdings" panose="05000000000000000000" pitchFamily="2" charset="2"/>
              </a:rPr>
              <a:t>Object.freeze</a:t>
            </a:r>
            <a:r>
              <a:rPr lang="en-US" altLang="zh-CN" sz="1800" dirty="0">
                <a:sym typeface="Wingdings" panose="05000000000000000000" pitchFamily="2" charset="2"/>
              </a:rPr>
              <a:t>({});</a:t>
            </a: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000" dirty="0">
              <a:sym typeface="Wingdings" panose="05000000000000000000" pitchFamily="2" charset="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1" y="3729392"/>
            <a:ext cx="6149873" cy="23014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98" y="3982803"/>
            <a:ext cx="2987299" cy="195088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62" y="2118229"/>
            <a:ext cx="3543668" cy="150889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84" y="2108621"/>
            <a:ext cx="3391194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idx="4294967295"/>
          </p:nvPr>
        </p:nvSpPr>
        <p:spPr>
          <a:xfrm>
            <a:off x="795131" y="248478"/>
            <a:ext cx="10515600" cy="6609522"/>
          </a:xfrm>
        </p:spPr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作用域的差异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ES5 </a:t>
            </a:r>
            <a:r>
              <a:rPr lang="zh-CN" altLang="en-US" sz="2000" dirty="0"/>
              <a:t>只有全局作用域和函数作用域，没有块级作用域，这带来很多不合理的场景。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）循环变量泄露为全局变量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）内层变量可能会覆盖外层变量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有了</a:t>
            </a:r>
            <a:r>
              <a:rPr lang="en-US" altLang="zh-CN" sz="2000" dirty="0"/>
              <a:t>ES6</a:t>
            </a:r>
            <a:r>
              <a:rPr lang="zh-CN" altLang="en-US" sz="2000" dirty="0"/>
              <a:t>，可以完全替代立即执行函数表达式（</a:t>
            </a:r>
            <a:r>
              <a:rPr lang="en-US" altLang="zh-CN" sz="2000" dirty="0"/>
              <a:t>IIFE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）避免在块级作用域内声明函数。如果确实需要，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也应该写成函数表达式，而不是函数声明语句。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）块级作用域允许声明函数的规则，只在使用大括号的情况下成立，如果没有使用大括号，就会报错。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</a:t>
            </a:r>
            <a:r>
              <a:rPr lang="en-US" altLang="zh-CN" sz="2000" dirty="0"/>
              <a:t>do</a:t>
            </a:r>
            <a:r>
              <a:rPr lang="zh-CN" altLang="en-US" sz="2000" dirty="0"/>
              <a:t>表达式  </a:t>
            </a:r>
            <a:r>
              <a:rPr lang="en-US" altLang="zh-CN" sz="2000" dirty="0"/>
              <a:t>(</a:t>
            </a:r>
            <a:r>
              <a:rPr lang="zh-CN" altLang="en-US" sz="2000" dirty="0"/>
              <a:t>块级作用域是一个语句，将多个操作封装在一起，没有返回值。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24" y="1114628"/>
            <a:ext cx="2194750" cy="243861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7" y="3142823"/>
            <a:ext cx="5410669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5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6261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(6) let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const</a:t>
            </a:r>
            <a:r>
              <a:rPr lang="zh-CN" altLang="en-US" sz="2000" dirty="0"/>
              <a:t>、</a:t>
            </a:r>
            <a:r>
              <a:rPr lang="en-US" altLang="zh-CN" sz="2000" dirty="0"/>
              <a:t>class</a:t>
            </a:r>
            <a:r>
              <a:rPr lang="zh-CN" altLang="en-US" sz="2000" dirty="0"/>
              <a:t>声明的全局变量，不属于顶层对象的属性。与</a:t>
            </a:r>
            <a:r>
              <a:rPr lang="en-US" altLang="zh-CN" sz="2000" dirty="0"/>
              <a:t>window</a:t>
            </a:r>
            <a:r>
              <a:rPr lang="zh-CN" altLang="en-US" sz="2000" dirty="0"/>
              <a:t>对象脱钩；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允许解构赋值且允许指定默认值</a:t>
            </a:r>
            <a:r>
              <a:rPr lang="zh-CN" altLang="en-US" sz="1200" dirty="0"/>
              <a:t>（</a:t>
            </a:r>
            <a:r>
              <a:rPr lang="en-US" altLang="zh-CN" sz="1200" dirty="0"/>
              <a:t>undefined</a:t>
            </a:r>
            <a:r>
              <a:rPr lang="zh-CN" altLang="en-US" sz="1200" dirty="0"/>
              <a:t>下生效）</a:t>
            </a:r>
            <a:r>
              <a:rPr lang="zh-CN" altLang="en-US" dirty="0"/>
              <a:t>。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1800" dirty="0"/>
              <a:t>如：</a:t>
            </a:r>
            <a:r>
              <a:rPr lang="en-US" altLang="zh-CN" sz="1800" dirty="0"/>
              <a:t>let [a, [[b], c]] = [1, [[2], 3]];//c</a:t>
            </a:r>
            <a:r>
              <a:rPr lang="zh-CN" altLang="en-US" sz="1800" dirty="0"/>
              <a:t>赋值为</a:t>
            </a:r>
            <a:r>
              <a:rPr lang="en-US" altLang="zh-CN" sz="1800" dirty="0"/>
              <a:t>3</a:t>
            </a:r>
            <a:r>
              <a:rPr lang="zh-CN" altLang="en-US" sz="1800" dirty="0"/>
              <a:t>； “模式匹配”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let [z</a:t>
            </a:r>
            <a:r>
              <a:rPr lang="zh-CN" altLang="en-US" sz="1800" dirty="0"/>
              <a:t>，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,...end] = [1, , 3, 4];// e</a:t>
            </a:r>
            <a:r>
              <a:rPr lang="zh-CN" altLang="en-US" sz="1800" dirty="0"/>
              <a:t>为</a:t>
            </a:r>
            <a:r>
              <a:rPr lang="en-US" altLang="zh-CN" sz="1800" dirty="0"/>
              <a:t>undefined </a:t>
            </a:r>
            <a:r>
              <a:rPr lang="zh-CN" altLang="en-US" sz="1800" dirty="0"/>
              <a:t>； </a:t>
            </a:r>
            <a:r>
              <a:rPr lang="en-US" altLang="zh-CN" sz="1800" dirty="0"/>
              <a:t>end</a:t>
            </a:r>
            <a:r>
              <a:rPr lang="zh-CN" altLang="en-US" sz="1800" dirty="0"/>
              <a:t>赋值为</a:t>
            </a:r>
            <a:r>
              <a:rPr lang="en-US" altLang="zh-CN" sz="1800" dirty="0"/>
              <a:t>[4]</a:t>
            </a:r>
          </a:p>
          <a:p>
            <a:pPr marL="0" indent="0">
              <a:buNone/>
            </a:pPr>
            <a:r>
              <a:rPr lang="en-US" altLang="zh-CN" sz="1800" dirty="0"/>
              <a:t>let [x, y, z] = new Set(['a', 'b', 'c']);</a:t>
            </a:r>
          </a:p>
          <a:p>
            <a:pPr marL="0" indent="0">
              <a:buNone/>
            </a:pPr>
            <a:r>
              <a:rPr lang="en-US" altLang="zh-CN" sz="1800" dirty="0"/>
              <a:t>let { foo: foo, bar: bar } = { foo: "</a:t>
            </a:r>
            <a:r>
              <a:rPr lang="en-US" altLang="zh-CN" sz="1800" dirty="0" err="1"/>
              <a:t>aaa</a:t>
            </a:r>
            <a:r>
              <a:rPr lang="en-US" altLang="zh-CN" sz="1800" dirty="0"/>
              <a:t>", bar: "</a:t>
            </a:r>
            <a:r>
              <a:rPr lang="en-US" altLang="zh-CN" sz="1800" dirty="0" err="1"/>
              <a:t>bbb</a:t>
            </a:r>
            <a:r>
              <a:rPr lang="en-US" altLang="zh-CN" sz="1800" dirty="0"/>
              <a:t>" }; </a:t>
            </a:r>
          </a:p>
          <a:p>
            <a:pPr marL="0" indent="0">
              <a:buNone/>
            </a:pPr>
            <a:r>
              <a:rPr lang="en-US" altLang="zh-CN" sz="1800" dirty="0" err="1"/>
              <a:t>const</a:t>
            </a:r>
            <a:r>
              <a:rPr lang="en-US" altLang="zh-CN" sz="1800" dirty="0"/>
              <a:t> [a, b, c, d, e] = 'hello';  //</a:t>
            </a:r>
            <a:r>
              <a:rPr lang="zh-CN" altLang="en-US" sz="1800" dirty="0"/>
              <a:t>字符串也可以解构赋值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600" b="1" dirty="0"/>
              <a:t>数值和布尔值的解构赋值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数值和布尔值的解构赋值</a:t>
            </a:r>
          </a:p>
          <a:p>
            <a:pPr marL="0" indent="0">
              <a:buNone/>
            </a:pPr>
            <a:endParaRPr lang="zh-CN" altLang="en-US" sz="1800" b="1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1" y="814626"/>
            <a:ext cx="2667231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2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09"/>
            <a:ext cx="10515600" cy="6047754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b="1" dirty="0"/>
              <a:t>字符串的扩展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39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兼容性如何？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44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445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ECMAScript 6简介</vt:lpstr>
      <vt:lpstr>ES6与ES5的主要区别</vt:lpstr>
      <vt:lpstr>PowerPoint 演示文稿</vt:lpstr>
      <vt:lpstr>PowerPoint 演示文稿</vt:lpstr>
      <vt:lpstr>PowerPoint 演示文稿</vt:lpstr>
      <vt:lpstr>ES6兼容性如何？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ES6介绍</dc:title>
  <dc:creator>Administrator</dc:creator>
  <cp:lastModifiedBy>Administrator</cp:lastModifiedBy>
  <cp:revision>30</cp:revision>
  <dcterms:created xsi:type="dcterms:W3CDTF">2017-05-09T09:15:04Z</dcterms:created>
  <dcterms:modified xsi:type="dcterms:W3CDTF">2017-05-15T08:01:39Z</dcterms:modified>
</cp:coreProperties>
</file>