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6"/>
  </p:notesMasterIdLst>
  <p:sldIdLst>
    <p:sldId id="256" r:id="rId2"/>
    <p:sldId id="259" r:id="rId3"/>
    <p:sldId id="264" r:id="rId4"/>
    <p:sldId id="262" r:id="rId5"/>
    <p:sldId id="266" r:id="rId6"/>
    <p:sldId id="265" r:id="rId7"/>
    <p:sldId id="279" r:id="rId8"/>
    <p:sldId id="267" r:id="rId9"/>
    <p:sldId id="269" r:id="rId10"/>
    <p:sldId id="268" r:id="rId11"/>
    <p:sldId id="270" r:id="rId12"/>
    <p:sldId id="275" r:id="rId13"/>
    <p:sldId id="276" r:id="rId14"/>
    <p:sldId id="284" r:id="rId15"/>
    <p:sldId id="285" r:id="rId16"/>
    <p:sldId id="286" r:id="rId17"/>
    <p:sldId id="288" r:id="rId18"/>
    <p:sldId id="292" r:id="rId19"/>
    <p:sldId id="293" r:id="rId20"/>
    <p:sldId id="294" r:id="rId21"/>
    <p:sldId id="290" r:id="rId22"/>
    <p:sldId id="271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B11DC-BD7F-412F-AB9C-42662FBB0DCF}">
          <p14:sldIdLst>
            <p14:sldId id="256"/>
            <p14:sldId id="259"/>
            <p14:sldId id="264"/>
            <p14:sldId id="262"/>
            <p14:sldId id="266"/>
            <p14:sldId id="265"/>
            <p14:sldId id="279"/>
            <p14:sldId id="267"/>
            <p14:sldId id="269"/>
            <p14:sldId id="268"/>
            <p14:sldId id="270"/>
            <p14:sldId id="275"/>
            <p14:sldId id="276"/>
            <p14:sldId id="284"/>
            <p14:sldId id="285"/>
            <p14:sldId id="286"/>
            <p14:sldId id="288"/>
            <p14:sldId id="292"/>
            <p14:sldId id="293"/>
            <p14:sldId id="294"/>
            <p14:sldId id="290"/>
            <p14:sldId id="271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T" initials="AT" lastIdx="1" clrIdx="0">
    <p:extLst>
      <p:ext uri="{19B8F6BF-5375-455C-9EA6-DF929625EA0E}">
        <p15:presenceInfo xmlns:p15="http://schemas.microsoft.com/office/powerpoint/2012/main" userId="8e754440e040e3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5" autoAdjust="0"/>
    <p:restoredTop sz="69989" autoAdjust="0"/>
  </p:normalViewPr>
  <p:slideViewPr>
    <p:cSldViewPr snapToGrid="0">
      <p:cViewPr varScale="1">
        <p:scale>
          <a:sx n="46" d="100"/>
          <a:sy n="46" d="100"/>
        </p:scale>
        <p:origin x="6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7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E1AA5-D3D0-4C4F-8F07-DBF526FA7B77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6613-30D1-489C-AE8D-7E20849C5D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237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languag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aaaaaaaaaaa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246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+, *, etc. are valid identifiers in Scala</a:t>
            </a:r>
          </a:p>
          <a:p>
            <a:endParaRPr lang="en-US" dirty="0"/>
          </a:p>
          <a:p>
            <a:r>
              <a:rPr lang="en-US" dirty="0"/>
              <a:t>this tokenization is chosen because 1. is a longer valid match than 1</a:t>
            </a:r>
          </a:p>
          <a:p>
            <a:endParaRPr lang="en-US" dirty="0"/>
          </a:p>
          <a:p>
            <a:r>
              <a:rPr lang="en-US" dirty="0"/>
              <a:t>The token 1. is interpreted as the literal 1.0, making it a Double rather than an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? -&gt; the 2</a:t>
            </a:r>
            <a:r>
              <a:rPr lang="en-US" baseline="30000" dirty="0"/>
              <a:t>nd</a:t>
            </a:r>
            <a:r>
              <a:rPr lang="en-US" dirty="0"/>
              <a:t> prevents 1 from being interpreted as a Double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4797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function -&gt; passed as an argument to another function, and, is invoked after some kind of event.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Used the predefined method </a:t>
            </a:r>
            <a:r>
              <a:rPr lang="en-US" dirty="0" err="1"/>
              <a:t>println</a:t>
            </a:r>
            <a:r>
              <a:rPr lang="en-US" dirty="0"/>
              <a:t> instead of using the one from </a:t>
            </a:r>
            <a:r>
              <a:rPr lang="en-US" dirty="0" err="1"/>
              <a:t>System.out</a:t>
            </a:r>
            <a:r>
              <a:rPr lang="en-US" dirty="0"/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( ) =&gt; Unit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functions which take no arguments and return nothing</a:t>
            </a:r>
          </a:p>
          <a:p>
            <a:r>
              <a:rPr lang="en-US" dirty="0"/>
              <a:t>Unit is similar to void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616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unnecessary definition of the previous function</a:t>
            </a:r>
          </a:p>
          <a:p>
            <a:endParaRPr lang="en-US" dirty="0"/>
          </a:p>
          <a:p>
            <a:r>
              <a:rPr lang="en-US" dirty="0"/>
              <a:t>w ‘=&gt;’ which separates the function’s argument list from its body</a:t>
            </a:r>
          </a:p>
          <a:p>
            <a:endParaRPr lang="en-US" dirty="0"/>
          </a:p>
          <a:p>
            <a:r>
              <a:rPr lang="en-US" dirty="0"/>
              <a:t>Previous has warning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01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in Scala can have parameters</a:t>
            </a:r>
          </a:p>
          <a:p>
            <a:endParaRPr lang="en-US" dirty="0"/>
          </a:p>
          <a:p>
            <a:r>
              <a:rPr lang="en-US" dirty="0"/>
              <a:t>It should be noted that the return type of these two methods is not given explicitly. It will be inferred automatically by the compiler, which looks at the right-hand side of these methods and deduces that both return a value of type Double </a:t>
            </a:r>
          </a:p>
          <a:p>
            <a:r>
              <a:rPr lang="en-US" dirty="0">
                <a:sym typeface="Wingdings" panose="05000000000000000000" pitchFamily="2" charset="2"/>
              </a:rPr>
              <a:t>--</a:t>
            </a:r>
            <a:r>
              <a:rPr lang="en-US" dirty="0" err="1">
                <a:sym typeface="Wingdings" panose="05000000000000000000" pitchFamily="2" charset="2"/>
              </a:rPr>
              <a:t>thelei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kopsimo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641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without arguments don’t have parenthesis after their name, neither in their definition nor in their use</a:t>
            </a:r>
          </a:p>
          <a:p>
            <a:endParaRPr lang="en-US" dirty="0"/>
          </a:p>
          <a:p>
            <a:r>
              <a:rPr lang="en-US" dirty="0"/>
              <a:t>Error Double does not take parameters for c.im( 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5315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scala.AnyRef</a:t>
            </a:r>
            <a:r>
              <a:rPr lang="en-US" dirty="0"/>
              <a:t> is implicitly used When no super-class is specified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8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dirty="0"/>
              <a:t>You can write </a:t>
            </a:r>
            <a:r>
              <a:rPr lang="en-US" sz="1200" b="1" i="1" dirty="0" err="1"/>
              <a:t>Const</a:t>
            </a:r>
            <a:r>
              <a:rPr lang="en-US" sz="1200" b="1" i="1" dirty="0"/>
              <a:t>(5) instead of new </a:t>
            </a:r>
            <a:r>
              <a:rPr lang="en-US" sz="1200" b="1" i="1" dirty="0" err="1"/>
              <a:t>Const</a:t>
            </a:r>
            <a:r>
              <a:rPr lang="en-US" sz="1200" b="1" i="1" dirty="0"/>
              <a:t>(5)</a:t>
            </a:r>
          </a:p>
          <a:p>
            <a:endParaRPr lang="en-US" sz="1200" dirty="0"/>
          </a:p>
          <a:p>
            <a:r>
              <a:rPr lang="en-US" b="1" i="1" dirty="0"/>
              <a:t>pattern matching</a:t>
            </a:r>
          </a:p>
          <a:p>
            <a:endParaRPr lang="en-US" sz="1200" dirty="0"/>
          </a:p>
          <a:p>
            <a:r>
              <a:rPr lang="en-US" dirty="0"/>
              <a:t>type Environment = String =&gt; </a:t>
            </a:r>
            <a:r>
              <a:rPr lang="en-US" dirty="0" err="1"/>
              <a:t>Int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dirty="0"/>
              <a:t>equals and </a:t>
            </a:r>
            <a:r>
              <a:rPr lang="en-US" dirty="0" err="1"/>
              <a:t>hashCode</a:t>
            </a:r>
            <a:r>
              <a:rPr lang="en-US" dirty="0"/>
              <a:t>, work on the structure of the instances and not on their identity,  </a:t>
            </a:r>
          </a:p>
          <a:p>
            <a:r>
              <a:rPr lang="en-US" dirty="0" err="1"/>
              <a:t>toString</a:t>
            </a:r>
            <a:r>
              <a:rPr lang="en-US" dirty="0"/>
              <a:t> prints the value in a “source form” (e.g. the tree for expression x+1 prints as Sum(Var(x),</a:t>
            </a:r>
            <a:r>
              <a:rPr lang="en-US" dirty="0" err="1"/>
              <a:t>Const</a:t>
            </a:r>
            <a:r>
              <a:rPr lang="en-US" dirty="0"/>
              <a:t>(1))),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5999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equality</a:t>
            </a:r>
            <a:r>
              <a:rPr lang="en-US" sz="1200" dirty="0"/>
              <a:t> and </a:t>
            </a:r>
            <a:r>
              <a:rPr lang="en-US" sz="1200" b="1" dirty="0"/>
              <a:t>inequality</a:t>
            </a:r>
            <a:r>
              <a:rPr lang="en-US" sz="1200" dirty="0"/>
              <a:t> do not appear here since they are by default present in all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6177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dates are composed of a day, a month and a year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993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default implementation of </a:t>
            </a:r>
            <a:r>
              <a:rPr lang="en-US" sz="1200" b="1" i="1" dirty="0"/>
              <a:t>equals</a:t>
            </a:r>
            <a:r>
              <a:rPr lang="en-US" sz="1200" dirty="0"/>
              <a:t> is not usable, because as in Java it </a:t>
            </a:r>
            <a:r>
              <a:rPr lang="en-US" sz="1200" b="1" i="1" dirty="0"/>
              <a:t>compares objects physically</a:t>
            </a:r>
          </a:p>
          <a:p>
            <a:endParaRPr lang="en-US" sz="1200" b="1" i="1" dirty="0"/>
          </a:p>
          <a:p>
            <a:r>
              <a:rPr lang="en-US" b="1" i="1" u="sng" dirty="0" err="1"/>
              <a:t>isInstanceOf</a:t>
            </a:r>
            <a:r>
              <a:rPr lang="en-US" b="1" i="1" u="sng" dirty="0"/>
              <a:t>  -&gt;  </a:t>
            </a:r>
            <a:r>
              <a:rPr lang="en-US" dirty="0"/>
              <a:t>same as Java </a:t>
            </a:r>
            <a:r>
              <a:rPr lang="en-US" dirty="0" err="1"/>
              <a:t>instanceof</a:t>
            </a:r>
            <a:r>
              <a:rPr lang="en-US" dirty="0"/>
              <a:t>,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returns true if the object is an instance of the given type</a:t>
            </a:r>
            <a:endParaRPr lang="en-US" b="1" i="1" u="sng" dirty="0"/>
          </a:p>
          <a:p>
            <a:pPr marL="0" algn="l" defTabSz="914400" rtl="0" eaLnBrk="1" latinLnBrk="0" hangingPunct="1"/>
            <a:r>
              <a:rPr lang="en-US" sz="1200" b="1" i="1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asInstanceOf</a:t>
            </a:r>
            <a:r>
              <a:rPr lang="en-US" sz="1200" b="1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</a:t>
            </a:r>
            <a:r>
              <a:rPr lang="en-US" sz="1200" b="0" i="1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if the object is an instance of the given type, it is viewed as such, otherwise a </a:t>
            </a:r>
            <a:r>
              <a:rPr lang="en-US" dirty="0" err="1"/>
              <a:t>ClassCastException</a:t>
            </a:r>
            <a:r>
              <a:rPr lang="en-US" dirty="0"/>
              <a:t> is thrown</a:t>
            </a:r>
            <a:endParaRPr lang="en-US" sz="1200" b="1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146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Synoptikh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Intepreter</a:t>
            </a:r>
            <a:r>
              <a:rPr lang="en-US" dirty="0"/>
              <a:t> vs compile kai errors tote (scriptable)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shell</a:t>
            </a:r>
            <a:endParaRPr lang="en-US" dirty="0"/>
          </a:p>
          <a:p>
            <a:r>
              <a:rPr lang="en-US" dirty="0"/>
              <a:t>Mia </a:t>
            </a:r>
            <a:r>
              <a:rPr lang="en-US" dirty="0" err="1"/>
              <a:t>mia</a:t>
            </a:r>
            <a:r>
              <a:rPr lang="en-US" dirty="0"/>
              <a:t> </a:t>
            </a:r>
            <a:r>
              <a:rPr lang="en-US" dirty="0" err="1"/>
              <a:t>entoles</a:t>
            </a:r>
            <a:r>
              <a:rPr lang="en-US" dirty="0"/>
              <a:t> apo </a:t>
            </a:r>
            <a:r>
              <a:rPr lang="en-US" dirty="0" err="1"/>
              <a:t>xrhsth</a:t>
            </a:r>
            <a:endParaRPr lang="en-US" dirty="0"/>
          </a:p>
          <a:p>
            <a:r>
              <a:rPr lang="en-US" dirty="0"/>
              <a:t>Kai </a:t>
            </a:r>
            <a:r>
              <a:rPr lang="en-US" dirty="0" err="1"/>
              <a:t>epistrefei</a:t>
            </a:r>
            <a:r>
              <a:rPr lang="en-US" dirty="0"/>
              <a:t> </a:t>
            </a:r>
            <a:r>
              <a:rPr lang="en-US" dirty="0" err="1"/>
              <a:t>apotelesma</a:t>
            </a:r>
            <a:endParaRPr lang="en-US" dirty="0"/>
          </a:p>
          <a:p>
            <a:endParaRPr lang="en-US" dirty="0"/>
          </a:p>
          <a:p>
            <a:r>
              <a:rPr lang="en-US" dirty="0"/>
              <a:t>Vs first-class functions (oi higher </a:t>
            </a:r>
            <a:r>
              <a:rPr lang="en-US" dirty="0" err="1"/>
              <a:t>einsai</a:t>
            </a:r>
            <a:r>
              <a:rPr lang="en-US" dirty="0"/>
              <a:t> </a:t>
            </a:r>
            <a:r>
              <a:rPr lang="en-US" dirty="0" err="1"/>
              <a:t>sunarth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pernoun</a:t>
            </a:r>
            <a:r>
              <a:rPr lang="en-US" dirty="0"/>
              <a:t> san </a:t>
            </a:r>
            <a:r>
              <a:rPr lang="en-US" dirty="0" err="1"/>
              <a:t>orisma</a:t>
            </a:r>
            <a:r>
              <a:rPr lang="en-US" dirty="0"/>
              <a:t> k </a:t>
            </a:r>
            <a:r>
              <a:rPr lang="en-US" dirty="0" err="1"/>
              <a:t>xeirizontai</a:t>
            </a:r>
            <a:r>
              <a:rPr lang="en-US" dirty="0"/>
              <a:t> </a:t>
            </a:r>
            <a:r>
              <a:rPr lang="en-US" dirty="0" err="1"/>
              <a:t>sunarthseis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Duck typing -- </a:t>
            </a:r>
            <a:r>
              <a:rPr lang="en-US" i="1" dirty="0"/>
              <a:t>quack </a:t>
            </a:r>
            <a:r>
              <a:rPr lang="en-US" i="1" dirty="0" err="1"/>
              <a:t>quack</a:t>
            </a:r>
            <a:endParaRPr lang="en-US" i="1" dirty="0"/>
          </a:p>
          <a:p>
            <a:endParaRPr lang="en-US" dirty="0"/>
          </a:p>
          <a:p>
            <a:r>
              <a:rPr lang="en-US" dirty="0" err="1"/>
              <a:t>Method_missing</a:t>
            </a:r>
            <a:r>
              <a:rPr lang="en-US" dirty="0"/>
              <a:t> – an </a:t>
            </a:r>
            <a:r>
              <a:rPr lang="en-US" dirty="0" err="1"/>
              <a:t>leipei</a:t>
            </a:r>
            <a:r>
              <a:rPr lang="en-US" dirty="0"/>
              <a:t> </a:t>
            </a:r>
            <a:r>
              <a:rPr lang="en-US" dirty="0" err="1"/>
              <a:t>methodos</a:t>
            </a:r>
            <a:r>
              <a:rPr lang="en-US" dirty="0"/>
              <a:t> </a:t>
            </a:r>
            <a:r>
              <a:rPr lang="en-US" dirty="0" err="1"/>
              <a:t>klasshs</a:t>
            </a:r>
            <a:r>
              <a:rPr lang="en-US" dirty="0"/>
              <a:t> </a:t>
            </a:r>
            <a:r>
              <a:rPr lang="en-US" dirty="0" err="1"/>
              <a:t>kaleitai</a:t>
            </a:r>
            <a:r>
              <a:rPr lang="en-US" dirty="0"/>
              <a:t> </a:t>
            </a:r>
            <a:r>
              <a:rPr lang="en-US" dirty="0" err="1"/>
              <a:t>afth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0665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sng" dirty="0">
                <a:solidFill>
                  <a:srgbClr val="FF0000"/>
                </a:solidFill>
              </a:rPr>
              <a:t>_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dirty="0"/>
              <a:t>represents a default value. </a:t>
            </a:r>
          </a:p>
          <a:p>
            <a:r>
              <a:rPr lang="en-US" dirty="0"/>
              <a:t>0 for numeric types, </a:t>
            </a:r>
          </a:p>
          <a:p>
            <a:r>
              <a:rPr lang="en-US" dirty="0"/>
              <a:t>false for the Boolean type, </a:t>
            </a:r>
          </a:p>
          <a:p>
            <a:r>
              <a:rPr lang="en-US" dirty="0"/>
              <a:t>( ) for the Unit type </a:t>
            </a:r>
          </a:p>
          <a:p>
            <a:r>
              <a:rPr lang="en-US" dirty="0"/>
              <a:t>null for all object types</a:t>
            </a:r>
          </a:p>
          <a:p>
            <a:endParaRPr lang="en-US" dirty="0"/>
          </a:p>
          <a:p>
            <a:r>
              <a:rPr lang="en-US" b="1" i="1" dirty="0"/>
              <a:t>it is not necessary to cast the value returned by the get method before using it as an integer</a:t>
            </a:r>
          </a:p>
          <a:p>
            <a:endParaRPr lang="en-US" b="1" i="1" dirty="0"/>
          </a:p>
          <a:p>
            <a:r>
              <a:rPr lang="en-US" dirty="0"/>
              <a:t>not possible to store anything but an integer in that particular cell, it was declared </a:t>
            </a:r>
            <a:r>
              <a:rPr lang="en-US" dirty="0" err="1"/>
              <a:t>int</a:t>
            </a:r>
            <a:endParaRPr lang="el-GR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7732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defines an 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right side content which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lazily evaluated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evaluate by name.</a:t>
            </a:r>
          </a:p>
          <a:p>
            <a:pPr fontAlgn="base"/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defines an </a:t>
            </a:r>
            <a:r>
              <a:rPr lang="en-US" sz="1200" b="1" i="1" u="sng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immutable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right side content which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eagerly/immediately evaluated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evaluated by value. </a:t>
            </a:r>
          </a:p>
          <a:p>
            <a:pPr fontAlgn="base"/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defines a </a:t>
            </a:r>
            <a:r>
              <a:rPr lang="en-US" sz="1200" b="1" i="1" u="sng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mutable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initially set to the evaluated right side content.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type that has exactly one value 		A method with return type Unit like void in Java</a:t>
            </a:r>
          </a:p>
          <a:p>
            <a:pPr fontAlgn="base"/>
            <a:r>
              <a:rPr lang="en-US" dirty="0"/>
              <a:t>Nothing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possible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 		You only use Nothing if the method never returns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67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dirty="0"/>
              <a:t>he </a:t>
            </a:r>
            <a:r>
              <a:rPr lang="en-US" b="1" dirty="0"/>
              <a:t>E</a:t>
            </a:r>
            <a:r>
              <a:rPr lang="en-US" dirty="0"/>
              <a:t>nd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464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Sorry not sorry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519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Topothethsh</a:t>
            </a:r>
            <a:r>
              <a:rPr lang="en-US" dirty="0"/>
              <a:t> </a:t>
            </a:r>
            <a:r>
              <a:rPr lang="en-US" dirty="0" err="1"/>
              <a:t>Proiontos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2465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Programming </a:t>
            </a:r>
            <a:r>
              <a:rPr lang="en-US" b="1" dirty="0"/>
              <a:t>paradigms</a:t>
            </a:r>
            <a:r>
              <a:rPr lang="en-US" dirty="0"/>
              <a:t> are a way to classify programming languages based on the features of various programming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safety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extent to which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gramming language"/>
              </a:rPr>
              <a:t>programming language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discourages or prevents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statically typed language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variables' types are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meaning once you set a variable to a type, you cannot change it.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//Inter-op -&gt;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interoperability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362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Set </a:t>
            </a:r>
            <a:r>
              <a:rPr lang="en-US" b="1" dirty="0" err="1"/>
              <a:t>scalaVersion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your build definition -&gt;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retrieve that version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726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Oxi</a:t>
            </a:r>
            <a:r>
              <a:rPr lang="en-US" dirty="0"/>
              <a:t> </a:t>
            </a:r>
            <a:r>
              <a:rPr lang="en-US" dirty="0" err="1"/>
              <a:t>erwthmatika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615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 err="1"/>
              <a:t>velaki</a:t>
            </a:r>
            <a:r>
              <a:rPr lang="en-US" dirty="0"/>
              <a:t> den t </a:t>
            </a:r>
            <a:r>
              <a:rPr lang="en-US" dirty="0" err="1"/>
              <a:t>vazete</a:t>
            </a:r>
            <a:r>
              <a:rPr lang="en-US" dirty="0"/>
              <a:t> noobs </a:t>
            </a:r>
            <a:r>
              <a:rPr lang="en-US" dirty="0" err="1"/>
              <a:t>obv</a:t>
            </a:r>
            <a:endParaRPr lang="en-US" dirty="0"/>
          </a:p>
          <a:p>
            <a:r>
              <a:rPr lang="en-US" dirty="0"/>
              <a:t>Kai </a:t>
            </a:r>
            <a:r>
              <a:rPr lang="en-US" dirty="0" err="1"/>
              <a:t>ginetai</a:t>
            </a:r>
            <a:r>
              <a:rPr lang="en-US" dirty="0"/>
              <a:t> </a:t>
            </a:r>
            <a:r>
              <a:rPr lang="en-US" dirty="0" err="1"/>
              <a:t>xwris</a:t>
            </a:r>
            <a:r>
              <a:rPr lang="en-US" dirty="0"/>
              <a:t> </a:t>
            </a:r>
            <a:r>
              <a:rPr lang="en-US" dirty="0" err="1"/>
              <a:t>classpath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010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classes from the </a:t>
            </a:r>
            <a:r>
              <a:rPr lang="en-US" dirty="0" err="1"/>
              <a:t>java.lang</a:t>
            </a:r>
            <a:r>
              <a:rPr lang="en-US" dirty="0"/>
              <a:t> package are imported by default, while others need to be imported explicitly</a:t>
            </a:r>
          </a:p>
          <a:p>
            <a:endParaRPr lang="en-US" dirty="0"/>
          </a:p>
          <a:p>
            <a:r>
              <a:rPr lang="en-US" dirty="0"/>
              <a:t>uses the underscore character (_) instead of the asterisk (*)</a:t>
            </a:r>
          </a:p>
          <a:p>
            <a:endParaRPr lang="en-US" dirty="0"/>
          </a:p>
          <a:p>
            <a:r>
              <a:rPr lang="en-US" dirty="0" err="1"/>
              <a:t>df.format</a:t>
            </a:r>
            <a:r>
              <a:rPr lang="en-US" dirty="0"/>
              <a:t>(now) </a:t>
            </a:r>
          </a:p>
          <a:p>
            <a:r>
              <a:rPr lang="en-US" dirty="0"/>
              <a:t>a minor syntactic detail, but it has important consequences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414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6806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139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870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468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199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9717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8120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3800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9277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85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5909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9268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1181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466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459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2527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000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E75C-188F-443C-AEEF-D24A1D7A597F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772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al_programming" TargetMode="External"/><Relationship Id="rId2" Type="http://schemas.openxmlformats.org/officeDocument/2006/relationships/hyperlink" Target="http://www.scala-lang.org/docu/files/ScalaTutori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scala-lang.org/tutorial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2743200" y="6515100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/>
              <a:t>Presented by </a:t>
            </a:r>
            <a:r>
              <a:rPr lang="en-US" sz="1400" dirty="0" err="1"/>
              <a:t>Aggelos</a:t>
            </a:r>
            <a:r>
              <a:rPr lang="en-US" sz="1400" dirty="0"/>
              <a:t> </a:t>
            </a:r>
            <a:r>
              <a:rPr lang="en-US" sz="1400" dirty="0" err="1"/>
              <a:t>Toumasis</a:t>
            </a:r>
            <a:endParaRPr lang="el-GR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9" y="2292526"/>
            <a:ext cx="4186236" cy="18590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66825" y="1659411"/>
            <a:ext cx="60864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Introduction to</a:t>
            </a:r>
          </a:p>
        </p:txBody>
      </p:sp>
    </p:spTree>
    <p:extLst>
      <p:ext uri="{BB962C8B-B14F-4D97-AF65-F5344CB8AC3E}">
        <p14:creationId xmlns:p14="http://schemas.microsoft.com/office/powerpoint/2010/main" val="93164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6744"/>
            <a:ext cx="10820400" cy="4680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</a:t>
            </a:r>
            <a:r>
              <a:rPr lang="en-US" sz="2400" dirty="0"/>
              <a:t> </a:t>
            </a:r>
            <a:r>
              <a:rPr lang="en-US" sz="2400" dirty="0" err="1"/>
              <a:t>java.util</a:t>
            </a:r>
            <a:r>
              <a:rPr lang="en-US" sz="2400" dirty="0"/>
              <a:t>.{Date, Locale}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</a:t>
            </a:r>
            <a:r>
              <a:rPr lang="en-US" sz="2400" dirty="0"/>
              <a:t> </a:t>
            </a:r>
            <a:r>
              <a:rPr lang="en-US" sz="2400" dirty="0" err="1"/>
              <a:t>java.text.DateFormat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</a:t>
            </a:r>
            <a:r>
              <a:rPr lang="en-US" sz="2400" dirty="0"/>
              <a:t> </a:t>
            </a:r>
            <a:r>
              <a:rPr lang="en-US" sz="2400" dirty="0" err="1"/>
              <a:t>java.text.DateFormat</a:t>
            </a:r>
            <a:r>
              <a:rPr lang="en-US" sz="2400" dirty="0"/>
              <a:t>._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 err="1"/>
              <a:t>FrenchDate</a:t>
            </a:r>
            <a:r>
              <a:rPr lang="en-US" sz="2400" dirty="0"/>
              <a:t> 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main(</a:t>
            </a:r>
            <a:r>
              <a:rPr lang="en-US" sz="2400" dirty="0" err="1"/>
              <a:t>args</a:t>
            </a:r>
            <a:r>
              <a:rPr lang="en-US" sz="2400" dirty="0"/>
              <a:t>: Array[String]) {</a:t>
            </a:r>
          </a:p>
          <a:p>
            <a:pPr marL="914400" lvl="2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val</a:t>
            </a:r>
            <a:r>
              <a:rPr lang="en-US" sz="2400" dirty="0"/>
              <a:t> now = new Date</a:t>
            </a:r>
          </a:p>
          <a:p>
            <a:pPr marL="914400" lvl="2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val</a:t>
            </a:r>
            <a:r>
              <a:rPr lang="en-US" sz="2400" dirty="0"/>
              <a:t> </a:t>
            </a:r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 err="1"/>
              <a:t>getDateInstance</a:t>
            </a:r>
            <a:r>
              <a:rPr lang="en-US" sz="2400" dirty="0"/>
              <a:t>(LONG, </a:t>
            </a:r>
            <a:r>
              <a:rPr lang="en-US" sz="2400" dirty="0" err="1"/>
              <a:t>Locale.FRANCE</a:t>
            </a:r>
            <a:r>
              <a:rPr lang="en-US" sz="2400" dirty="0"/>
              <a:t>)</a:t>
            </a:r>
          </a:p>
          <a:p>
            <a:pPr marL="914400" lvl="2" indent="0">
              <a:buNone/>
            </a:pPr>
            <a:r>
              <a:rPr lang="en-US" sz="2400" dirty="0" err="1"/>
              <a:t>println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 format now)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71441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764373"/>
            <a:ext cx="8610600" cy="1293028"/>
          </a:xfrm>
        </p:spPr>
        <p:txBody>
          <a:bodyPr/>
          <a:lstStyle/>
          <a:p>
            <a:r>
              <a:rPr lang="en-US" dirty="0"/>
              <a:t>Everything is an object</a:t>
            </a:r>
            <a:r>
              <a:rPr lang="en-US" dirty="0">
                <a:solidFill>
                  <a:srgbClr val="FF9900"/>
                </a:solidFill>
              </a:rPr>
              <a:t>(1)</a:t>
            </a:r>
            <a:endParaRPr lang="el-GR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9900"/>
                </a:solidFill>
              </a:rPr>
              <a:t>Numbers are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+ 2 * 3 / x     </a:t>
            </a:r>
            <a:r>
              <a:rPr lang="en-US" i="1" dirty="0"/>
              <a:t>is equivalent to</a:t>
            </a:r>
            <a:r>
              <a:rPr lang="en-US" dirty="0"/>
              <a:t>    (1).+(((2).*(3))./(x))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would Scala’s </a:t>
            </a:r>
            <a:r>
              <a:rPr lang="en-US" dirty="0" err="1"/>
              <a:t>lexer</a:t>
            </a:r>
            <a:r>
              <a:rPr lang="en-US" dirty="0"/>
              <a:t> break the following expression:   1.</a:t>
            </a:r>
            <a:r>
              <a:rPr lang="el-GR" dirty="0"/>
              <a:t>+(2)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, + , 2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l-GR" dirty="0"/>
              <a:t>1.</a:t>
            </a:r>
            <a:r>
              <a:rPr lang="en-US" dirty="0"/>
              <a:t>0)</a:t>
            </a:r>
            <a:r>
              <a:rPr lang="el-GR" dirty="0"/>
              <a:t>+(2)</a:t>
            </a:r>
            <a:r>
              <a:rPr lang="en-US" dirty="0"/>
              <a:t>   vs   (1).+(2) ?</a:t>
            </a:r>
          </a:p>
        </p:txBody>
      </p:sp>
    </p:spTree>
    <p:extLst>
      <p:ext uri="{BB962C8B-B14F-4D97-AF65-F5344CB8AC3E}">
        <p14:creationId xmlns:p14="http://schemas.microsoft.com/office/powerpoint/2010/main" val="403460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764373"/>
            <a:ext cx="8610600" cy="1293028"/>
          </a:xfrm>
        </p:spPr>
        <p:txBody>
          <a:bodyPr/>
          <a:lstStyle/>
          <a:p>
            <a:r>
              <a:rPr lang="en-US" dirty="0"/>
              <a:t>Everything is an object</a:t>
            </a:r>
            <a:r>
              <a:rPr lang="en-US" dirty="0">
                <a:solidFill>
                  <a:srgbClr val="FF9900"/>
                </a:solidFill>
              </a:rPr>
              <a:t>(2)</a:t>
            </a:r>
            <a:endParaRPr lang="el-GR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5950"/>
            <a:ext cx="10820400" cy="49720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600" b="1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FF9900"/>
                </a:solidFill>
              </a:rPr>
              <a:t>Functions are objects</a:t>
            </a:r>
          </a:p>
          <a:p>
            <a:pPr marL="0" indent="0">
              <a:buNone/>
            </a:pPr>
            <a:endParaRPr lang="en-US" sz="2400" b="1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Scala</a:t>
            </a:r>
            <a:r>
              <a:rPr lang="en-US" sz="2400" b="1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is a functional programming language!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Timer 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/>
              <a:t>oncePerSecond</a:t>
            </a:r>
            <a:r>
              <a:rPr lang="en-US" sz="2400" dirty="0"/>
              <a:t>(callback: () =&gt; Unit) {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while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) { callback(); Thread sleep 1000 }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/>
              <a:t>timeFlies</a:t>
            </a:r>
            <a:r>
              <a:rPr lang="en-US" sz="2400" dirty="0"/>
              <a:t>() {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println</a:t>
            </a:r>
            <a:r>
              <a:rPr lang="en-US" sz="2400" dirty="0"/>
              <a:t>("time flies like an arrow...")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main(</a:t>
            </a:r>
            <a:r>
              <a:rPr lang="en-US" sz="2400" dirty="0" err="1"/>
              <a:t>args</a:t>
            </a:r>
            <a:r>
              <a:rPr lang="en-US" sz="2400" dirty="0"/>
              <a:t>: Array[String]) {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oncePerSecond</a:t>
            </a:r>
            <a:r>
              <a:rPr lang="en-US" sz="2400" dirty="0"/>
              <a:t>(</a:t>
            </a:r>
            <a:r>
              <a:rPr lang="en-US" sz="2400" dirty="0" err="1"/>
              <a:t>timeFlies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95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764373"/>
            <a:ext cx="8610600" cy="1293028"/>
          </a:xfrm>
        </p:spPr>
        <p:txBody>
          <a:bodyPr/>
          <a:lstStyle/>
          <a:p>
            <a:r>
              <a:rPr lang="en-US" dirty="0"/>
              <a:t>Everything is an object</a:t>
            </a:r>
            <a:r>
              <a:rPr lang="en-US" dirty="0">
                <a:solidFill>
                  <a:srgbClr val="FF9900"/>
                </a:solidFill>
              </a:rPr>
              <a:t>(3)</a:t>
            </a:r>
            <a:endParaRPr lang="el-GR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17420"/>
            <a:ext cx="10820400" cy="4024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9900"/>
                </a:solidFill>
              </a:rPr>
              <a:t>Anonymous functions</a:t>
            </a:r>
          </a:p>
          <a:p>
            <a:pPr marL="0" indent="0">
              <a:buNone/>
            </a:pPr>
            <a:endParaRPr lang="en-US" sz="2400" b="1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 err="1"/>
              <a:t>TimerAnonymous</a:t>
            </a:r>
            <a:r>
              <a:rPr lang="en-US" sz="2400" dirty="0"/>
              <a:t> 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/>
              <a:t>oncePerSecond</a:t>
            </a:r>
            <a:r>
              <a:rPr lang="en-US" sz="2400" dirty="0"/>
              <a:t>(callback: () =&gt; Unit) {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while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) { callback(); Thread sleep 1000 }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main(</a:t>
            </a:r>
            <a:r>
              <a:rPr lang="en-US" sz="2400" dirty="0" err="1"/>
              <a:t>args</a:t>
            </a:r>
            <a:r>
              <a:rPr lang="en-US" sz="2400" dirty="0"/>
              <a:t>: Array[String]) {</a:t>
            </a:r>
          </a:p>
          <a:p>
            <a:pPr marL="914400" lvl="2" indent="0">
              <a:buNone/>
            </a:pPr>
            <a:r>
              <a:rPr lang="en-US" sz="2400" dirty="0" err="1"/>
              <a:t>oncePerSecond</a:t>
            </a:r>
            <a:r>
              <a:rPr lang="en-US" sz="2400" dirty="0"/>
              <a:t>(() =&gt;</a:t>
            </a:r>
          </a:p>
          <a:p>
            <a:pPr marL="914400" lvl="2" indent="0">
              <a:buNone/>
            </a:pPr>
            <a:r>
              <a:rPr lang="en-US" sz="2400" dirty="0" err="1"/>
              <a:t>println</a:t>
            </a:r>
            <a:r>
              <a:rPr lang="en-US" sz="2400" dirty="0"/>
              <a:t>("time flies like an arrow..."))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78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r>
              <a:rPr lang="en-US" dirty="0">
                <a:solidFill>
                  <a:srgbClr val="FF9900"/>
                </a:solidFill>
              </a:rPr>
              <a:t>(1)</a:t>
            </a:r>
            <a:endParaRPr lang="el-GR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149" y="2057401"/>
            <a:ext cx="10820400" cy="497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Scala</a:t>
            </a:r>
            <a:r>
              <a:rPr lang="en-US" sz="2400" b="1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is an object-oriented language!</a:t>
            </a:r>
          </a:p>
          <a:p>
            <a:pPr marL="0" indent="0">
              <a:buNone/>
            </a:pPr>
            <a:r>
              <a:rPr lang="en-US" sz="2400" dirty="0"/>
              <a:t>(if you didn’t notice so far)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Complex(real: Double, imaginary: Double){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re() = real 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() = imaginary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Complex(1.5, 2.3)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 </a:t>
            </a:r>
          </a:p>
          <a:p>
            <a:pPr marL="457200" lvl="1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4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r>
              <a:rPr lang="en-US" dirty="0">
                <a:solidFill>
                  <a:srgbClr val="FF9900"/>
                </a:solidFill>
              </a:rPr>
              <a:t>(2)</a:t>
            </a:r>
            <a:endParaRPr lang="el-GR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72" y="1885950"/>
            <a:ext cx="10820400" cy="49720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 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 err="1"/>
              <a:t>ComplexNumbers</a:t>
            </a:r>
            <a:r>
              <a:rPr lang="en-US" sz="2400" dirty="0"/>
              <a:t> 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main(</a:t>
            </a:r>
            <a:r>
              <a:rPr lang="en-US" sz="2400" dirty="0" err="1"/>
              <a:t>args</a:t>
            </a:r>
            <a:r>
              <a:rPr lang="en-US" sz="2400" dirty="0"/>
              <a:t>: Array[String]) {</a:t>
            </a:r>
          </a:p>
          <a:p>
            <a:pPr marL="914400" lvl="2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val</a:t>
            </a:r>
            <a:r>
              <a:rPr lang="en-US" sz="2200" dirty="0"/>
              <a:t> c = </a:t>
            </a:r>
            <a:r>
              <a:rPr lang="en-US" sz="2200" b="1" dirty="0">
                <a:solidFill>
                  <a:srgbClr val="FF0000"/>
                </a:solidFill>
              </a:rPr>
              <a:t>new</a:t>
            </a:r>
            <a:r>
              <a:rPr lang="en-US" sz="2200" dirty="0"/>
              <a:t> Complex(1.2, 3.4)</a:t>
            </a:r>
          </a:p>
          <a:p>
            <a:pPr marL="914400" lvl="2" indent="0">
              <a:buNone/>
            </a:pPr>
            <a:r>
              <a:rPr lang="en-US" sz="2200" dirty="0" err="1"/>
              <a:t>println</a:t>
            </a:r>
            <a:r>
              <a:rPr lang="en-US" sz="2200" dirty="0"/>
              <a:t>("imaginary part: " + c.im)</a:t>
            </a:r>
          </a:p>
          <a:p>
            <a:pPr marL="914400" lvl="2" indent="0">
              <a:buNone/>
            </a:pPr>
            <a:r>
              <a:rPr lang="en-US" sz="2200" dirty="0"/>
              <a:t>}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Complex(real: Double, imaginary: Double) {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def</a:t>
            </a:r>
            <a:r>
              <a:rPr lang="en-US" sz="2200" dirty="0"/>
              <a:t> re = real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def</a:t>
            </a:r>
            <a:r>
              <a:rPr lang="en-US" sz="2200" dirty="0"/>
              <a:t> </a:t>
            </a:r>
            <a:r>
              <a:rPr lang="en-US" sz="2200" dirty="0" err="1"/>
              <a:t>im</a:t>
            </a:r>
            <a:r>
              <a:rPr lang="en-US" sz="2200" dirty="0"/>
              <a:t> = imaginary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81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r>
              <a:rPr lang="en-US" dirty="0">
                <a:solidFill>
                  <a:srgbClr val="FF9900"/>
                </a:solidFill>
              </a:rPr>
              <a:t>(3)</a:t>
            </a:r>
            <a:endParaRPr lang="el-GR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1742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9900"/>
                </a:solidFill>
              </a:rPr>
              <a:t>Inheritance and overriding</a:t>
            </a:r>
          </a:p>
          <a:p>
            <a:pPr marL="0" indent="0">
              <a:buNone/>
            </a:pPr>
            <a:endParaRPr lang="en-US" sz="2400" b="1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Complex(real: Double, imaginary: Double) {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def</a:t>
            </a:r>
            <a:r>
              <a:rPr lang="en-US" sz="2200" dirty="0"/>
              <a:t> re = real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def</a:t>
            </a:r>
            <a:r>
              <a:rPr lang="en-US" sz="2200" dirty="0"/>
              <a:t> </a:t>
            </a:r>
            <a:r>
              <a:rPr lang="en-US" sz="2200" dirty="0" err="1"/>
              <a:t>im</a:t>
            </a:r>
            <a:r>
              <a:rPr lang="en-US" sz="2200" dirty="0"/>
              <a:t> = imaginary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override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def</a:t>
            </a:r>
            <a:r>
              <a:rPr lang="en-US" sz="2200" dirty="0"/>
              <a:t> </a:t>
            </a:r>
            <a:r>
              <a:rPr lang="en-US" sz="2200" dirty="0" err="1"/>
              <a:t>toString</a:t>
            </a:r>
            <a:r>
              <a:rPr lang="en-US" sz="2200" dirty="0"/>
              <a:t>() =</a:t>
            </a:r>
          </a:p>
          <a:p>
            <a:pPr marL="457200" lvl="1" indent="0">
              <a:buNone/>
            </a:pPr>
            <a:r>
              <a:rPr lang="en-US" sz="2200" dirty="0"/>
              <a:t>"" + re + (if (</a:t>
            </a:r>
            <a:r>
              <a:rPr lang="en-US" sz="2200" dirty="0" err="1"/>
              <a:t>im</a:t>
            </a:r>
            <a:r>
              <a:rPr lang="en-US" sz="2200" dirty="0"/>
              <a:t> &lt; 0) "" </a:t>
            </a:r>
            <a:r>
              <a:rPr lang="en-US" sz="2200" b="1" dirty="0">
                <a:solidFill>
                  <a:srgbClr val="FF0000"/>
                </a:solidFill>
              </a:rPr>
              <a:t>else</a:t>
            </a:r>
            <a:r>
              <a:rPr lang="en-US" sz="2200" dirty="0"/>
              <a:t> "+") + </a:t>
            </a:r>
            <a:r>
              <a:rPr lang="en-US" sz="2200" dirty="0" err="1"/>
              <a:t>im</a:t>
            </a:r>
            <a:r>
              <a:rPr lang="en-US" sz="2200" dirty="0"/>
              <a:t> + "</a:t>
            </a:r>
            <a:r>
              <a:rPr lang="en-US" sz="2200" dirty="0" err="1"/>
              <a:t>i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07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CLASSES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17420"/>
            <a:ext cx="10820400" cy="4474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abstract class </a:t>
            </a:r>
            <a:r>
              <a:rPr lang="en-US" sz="2400" dirty="0"/>
              <a:t>Tree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case class </a:t>
            </a:r>
            <a:r>
              <a:rPr lang="en-US" sz="2400" dirty="0"/>
              <a:t>Sum(l: Tree, r: Tree) </a:t>
            </a:r>
            <a:r>
              <a:rPr lang="en-US" sz="2400" b="1" dirty="0">
                <a:solidFill>
                  <a:srgbClr val="FF0000"/>
                </a:solidFill>
              </a:rPr>
              <a:t>extends </a:t>
            </a:r>
            <a:r>
              <a:rPr lang="en-US" sz="2400" dirty="0"/>
              <a:t>Tree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case class </a:t>
            </a:r>
            <a:r>
              <a:rPr lang="en-US" sz="2400" dirty="0"/>
              <a:t>Var(n: String) </a:t>
            </a:r>
            <a:r>
              <a:rPr lang="en-US" sz="2400" b="1" dirty="0">
                <a:solidFill>
                  <a:srgbClr val="FF0000"/>
                </a:solidFill>
              </a:rPr>
              <a:t>extends </a:t>
            </a:r>
            <a:r>
              <a:rPr lang="en-US" sz="2400" dirty="0"/>
              <a:t>Tree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case class </a:t>
            </a:r>
            <a:r>
              <a:rPr lang="en-US" sz="2400" dirty="0" err="1"/>
              <a:t>Const</a:t>
            </a:r>
            <a:r>
              <a:rPr lang="en-US" sz="2400" dirty="0"/>
              <a:t>(v: </a:t>
            </a:r>
            <a:r>
              <a:rPr lang="en-US" sz="2400" dirty="0" err="1"/>
              <a:t>Int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FF0000"/>
                </a:solidFill>
              </a:rPr>
              <a:t>extends </a:t>
            </a:r>
            <a:r>
              <a:rPr lang="en-US" sz="2400" dirty="0"/>
              <a:t>Tree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new</a:t>
            </a:r>
            <a:r>
              <a:rPr lang="en-US" sz="2400" dirty="0"/>
              <a:t> keyword is not mandatory to create instances of these classes </a:t>
            </a:r>
          </a:p>
          <a:p>
            <a:r>
              <a:rPr lang="en-US" sz="2400" b="1" dirty="0"/>
              <a:t>getter functions </a:t>
            </a:r>
            <a:r>
              <a:rPr lang="en-US" sz="2400" dirty="0"/>
              <a:t>are automatically defined for the constructor parameters. </a:t>
            </a:r>
          </a:p>
          <a:p>
            <a:r>
              <a:rPr lang="en-US" sz="2400" dirty="0"/>
              <a:t>default definitions for methods </a:t>
            </a:r>
            <a:r>
              <a:rPr lang="en-US" sz="2400" b="1" dirty="0"/>
              <a:t>equals</a:t>
            </a:r>
            <a:r>
              <a:rPr lang="en-US" sz="2400" dirty="0"/>
              <a:t>, </a:t>
            </a:r>
            <a:r>
              <a:rPr lang="en-US" sz="2400" b="1" dirty="0" err="1"/>
              <a:t>hashCode</a:t>
            </a:r>
            <a:r>
              <a:rPr lang="en-US" sz="2400" dirty="0"/>
              <a:t> and </a:t>
            </a:r>
            <a:r>
              <a:rPr lang="en-US" sz="2400" b="1" dirty="0" err="1"/>
              <a:t>toString</a:t>
            </a: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35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r>
              <a:rPr lang="en-US" dirty="0">
                <a:solidFill>
                  <a:srgbClr val="FF9900"/>
                </a:solidFill>
              </a:rPr>
              <a:t>(1)</a:t>
            </a:r>
            <a:endParaRPr lang="el-GR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17420"/>
            <a:ext cx="10820400" cy="4474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trait</a:t>
            </a:r>
            <a:r>
              <a:rPr lang="en-US" sz="2400" dirty="0"/>
              <a:t> Ord 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&lt; (that: Any): Boolean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&lt;=(that: Any): Boolean = (</a:t>
            </a:r>
            <a:r>
              <a:rPr lang="en-US" sz="2400" b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 &lt; that) || (</a:t>
            </a:r>
            <a:r>
              <a:rPr lang="en-US" sz="2400" b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 == that)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&gt; (that: Any): Boolean = !(</a:t>
            </a:r>
            <a:r>
              <a:rPr lang="en-US" sz="2400" b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 &lt;= that)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&gt;=(that: Any): Boolean = !(</a:t>
            </a:r>
            <a:r>
              <a:rPr lang="en-US" sz="2400" b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 &lt; that)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362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r>
              <a:rPr lang="en-US" dirty="0">
                <a:solidFill>
                  <a:srgbClr val="FF9900"/>
                </a:solidFill>
              </a:rPr>
              <a:t>(2)</a:t>
            </a:r>
            <a:endParaRPr lang="el-GR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17420"/>
            <a:ext cx="10820400" cy="4640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Date(y: </a:t>
            </a:r>
            <a:r>
              <a:rPr lang="en-US" sz="2400" dirty="0" err="1"/>
              <a:t>Int</a:t>
            </a:r>
            <a:r>
              <a:rPr lang="en-US" sz="2400" dirty="0"/>
              <a:t>, m: </a:t>
            </a:r>
            <a:r>
              <a:rPr lang="en-US" sz="2400" dirty="0" err="1"/>
              <a:t>Int</a:t>
            </a:r>
            <a:r>
              <a:rPr lang="en-US" sz="2400" dirty="0"/>
              <a:t>, d: </a:t>
            </a:r>
            <a:r>
              <a:rPr lang="en-US" sz="2400" dirty="0" err="1"/>
              <a:t>Int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FF0000"/>
                </a:solidFill>
              </a:rPr>
              <a:t>extends</a:t>
            </a:r>
            <a:r>
              <a:rPr lang="en-US" sz="2400" dirty="0"/>
              <a:t> Ord 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year = y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month = m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day = d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override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/>
              <a:t>toString</a:t>
            </a:r>
            <a:r>
              <a:rPr lang="en-US" sz="2400" dirty="0"/>
              <a:t>(): String = year + "-" + month + "-" + day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37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54" y="548242"/>
            <a:ext cx="8610600" cy="1293028"/>
          </a:xfrm>
        </p:spPr>
        <p:txBody>
          <a:bodyPr/>
          <a:lstStyle/>
          <a:p>
            <a:r>
              <a:rPr lang="en-US" dirty="0"/>
              <a:t>Why learn a new language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62222"/>
            <a:ext cx="10820400" cy="4190380"/>
          </a:xfrm>
        </p:spPr>
        <p:txBody>
          <a:bodyPr/>
          <a:lstStyle/>
          <a:p>
            <a:r>
              <a:rPr lang="en-US" dirty="0"/>
              <a:t>New ways to solve problems</a:t>
            </a:r>
          </a:p>
          <a:p>
            <a:r>
              <a:rPr lang="en-US" dirty="0"/>
              <a:t>The right tool for the right job</a:t>
            </a:r>
          </a:p>
          <a:p>
            <a:r>
              <a:rPr lang="en-US" dirty="0"/>
              <a:t>Expand your network </a:t>
            </a:r>
          </a:p>
          <a:p>
            <a:r>
              <a:rPr lang="en-US" dirty="0"/>
              <a:t>New opportunities</a:t>
            </a:r>
          </a:p>
          <a:p>
            <a:r>
              <a:rPr lang="en-US" dirty="0"/>
              <a:t>Keep it fresh</a:t>
            </a:r>
          </a:p>
          <a:p>
            <a:r>
              <a:rPr lang="en-US" dirty="0"/>
              <a:t>Because you love to learn new things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2591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TRAITS</a:t>
            </a:r>
            <a:r>
              <a:rPr lang="en-US" dirty="0">
                <a:solidFill>
                  <a:srgbClr val="FF9900"/>
                </a:solidFill>
              </a:rPr>
              <a:t>(3)</a:t>
            </a:r>
            <a:endParaRPr lang="el-GR" dirty="0">
              <a:solidFill>
                <a:srgbClr val="FF99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2217420"/>
            <a:ext cx="10820400" cy="46405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override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0000"/>
                </a:solidFill>
              </a:rPr>
              <a:t>def</a:t>
            </a:r>
            <a:r>
              <a:rPr lang="en-US" sz="2600" dirty="0"/>
              <a:t> equals(that: Any): Boolean = {</a:t>
            </a:r>
          </a:p>
          <a:p>
            <a:pPr marL="457200" lvl="1" indent="0">
              <a:buNone/>
            </a:pPr>
            <a:r>
              <a:rPr lang="en-US" sz="2600" dirty="0" err="1"/>
              <a:t>that.isInstanceOf</a:t>
            </a:r>
            <a:r>
              <a:rPr lang="en-US" sz="2600" dirty="0"/>
              <a:t>[Date] &amp;&amp; {</a:t>
            </a:r>
          </a:p>
          <a:p>
            <a:pPr marL="457200" lvl="1" indent="0">
              <a:buNone/>
            </a:pPr>
            <a:r>
              <a:rPr lang="en-US" sz="2600" b="1" dirty="0" err="1">
                <a:solidFill>
                  <a:srgbClr val="FF0000"/>
                </a:solidFill>
              </a:rPr>
              <a:t>val</a:t>
            </a:r>
            <a:r>
              <a:rPr lang="en-US" sz="2600" dirty="0"/>
              <a:t> o = </a:t>
            </a:r>
            <a:r>
              <a:rPr lang="en-US" sz="2600" dirty="0" err="1"/>
              <a:t>that.asInstanceOf</a:t>
            </a:r>
            <a:r>
              <a:rPr lang="en-US" sz="2600" dirty="0"/>
              <a:t>[Date]</a:t>
            </a:r>
          </a:p>
          <a:p>
            <a:pPr marL="457200" lvl="1" indent="0">
              <a:buNone/>
            </a:pPr>
            <a:r>
              <a:rPr lang="en-US" sz="2600" dirty="0" err="1"/>
              <a:t>o.day</a:t>
            </a:r>
            <a:r>
              <a:rPr lang="en-US" sz="2600" dirty="0"/>
              <a:t> == day &amp;&amp; </a:t>
            </a:r>
            <a:r>
              <a:rPr lang="en-US" sz="2600" dirty="0" err="1"/>
              <a:t>o.month</a:t>
            </a:r>
            <a:r>
              <a:rPr lang="en-US" sz="2600" dirty="0"/>
              <a:t> == month &amp;&amp; </a:t>
            </a:r>
            <a:r>
              <a:rPr lang="en-US" sz="2600" dirty="0" err="1"/>
              <a:t>o.year</a:t>
            </a:r>
            <a:r>
              <a:rPr lang="en-US" sz="2600" dirty="0"/>
              <a:t> == year</a:t>
            </a:r>
          </a:p>
          <a:p>
            <a:pPr marL="0" indent="0">
              <a:buNone/>
            </a:pPr>
            <a:r>
              <a:rPr lang="en-US" sz="2600" dirty="0"/>
              <a:t>}</a:t>
            </a: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def</a:t>
            </a:r>
            <a:r>
              <a:rPr lang="en-US" sz="2600" dirty="0"/>
              <a:t> &lt;(that: Any): Boolean = {</a:t>
            </a:r>
          </a:p>
          <a:p>
            <a:pPr marL="914400" lvl="2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if</a:t>
            </a:r>
            <a:r>
              <a:rPr lang="en-US" sz="2600" dirty="0"/>
              <a:t> (!</a:t>
            </a:r>
            <a:r>
              <a:rPr lang="en-US" sz="2600" dirty="0" err="1"/>
              <a:t>that.isInstanceOf</a:t>
            </a:r>
            <a:r>
              <a:rPr lang="en-US" sz="2600" dirty="0"/>
              <a:t>[Date])</a:t>
            </a:r>
          </a:p>
          <a:p>
            <a:pPr marL="914400" lvl="2" indent="0">
              <a:buNone/>
            </a:pPr>
            <a:r>
              <a:rPr lang="en-US" sz="2600" dirty="0"/>
              <a:t>	error("cannot compare " + that + " and a Date")</a:t>
            </a:r>
          </a:p>
          <a:p>
            <a:pPr marL="914400" lvl="2" indent="0">
              <a:buNone/>
            </a:pPr>
            <a:r>
              <a:rPr lang="en-US" sz="2600" b="1" dirty="0" err="1">
                <a:solidFill>
                  <a:srgbClr val="FF0000"/>
                </a:solidFill>
              </a:rPr>
              <a:t>val</a:t>
            </a:r>
            <a:r>
              <a:rPr lang="en-US" sz="2600" dirty="0"/>
              <a:t> o = </a:t>
            </a:r>
            <a:r>
              <a:rPr lang="en-US" sz="2600" dirty="0" err="1"/>
              <a:t>that.asInstanceOf</a:t>
            </a:r>
            <a:r>
              <a:rPr lang="en-US" sz="2600" dirty="0"/>
              <a:t>[Date]</a:t>
            </a:r>
          </a:p>
          <a:p>
            <a:pPr marL="914400" lvl="2" indent="0">
              <a:buNone/>
            </a:pPr>
            <a:r>
              <a:rPr lang="en-US" sz="2600" dirty="0"/>
              <a:t>(year &lt; </a:t>
            </a:r>
            <a:r>
              <a:rPr lang="en-US" sz="2600" dirty="0" err="1"/>
              <a:t>o.year</a:t>
            </a:r>
            <a:r>
              <a:rPr lang="en-US" sz="2600" dirty="0"/>
              <a:t>) ||(year == </a:t>
            </a:r>
            <a:r>
              <a:rPr lang="en-US" sz="2600" dirty="0" err="1"/>
              <a:t>o.year</a:t>
            </a:r>
            <a:r>
              <a:rPr lang="en-US" sz="2600" dirty="0"/>
              <a:t> &amp;&amp; (month &lt; </a:t>
            </a:r>
            <a:r>
              <a:rPr lang="en-US" sz="2600" dirty="0" err="1"/>
              <a:t>o.month</a:t>
            </a:r>
            <a:r>
              <a:rPr lang="en-US" sz="2600" dirty="0"/>
              <a:t> ||(month == </a:t>
            </a:r>
            <a:r>
              <a:rPr lang="en-US" sz="2600" dirty="0" err="1"/>
              <a:t>o.month</a:t>
            </a:r>
            <a:r>
              <a:rPr lang="en-US" sz="2600" dirty="0"/>
              <a:t> &amp;&amp; day &lt; </a:t>
            </a:r>
            <a:r>
              <a:rPr lang="en-US" sz="2600" dirty="0" err="1"/>
              <a:t>o.day</a:t>
            </a:r>
            <a:r>
              <a:rPr lang="en-US" sz="2600" dirty="0"/>
              <a:t>)))</a:t>
            </a:r>
          </a:p>
          <a:p>
            <a:pPr marL="0" indent="0">
              <a:buNone/>
            </a:pPr>
            <a:r>
              <a:rPr lang="en-US" sz="2600" dirty="0"/>
              <a:t>}}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93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GENERICITY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816100"/>
            <a:ext cx="10820400" cy="5041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Reference[T] 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private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var</a:t>
            </a:r>
            <a:r>
              <a:rPr lang="en-US" sz="2400" dirty="0"/>
              <a:t> contents: T = _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set(value: T) { contents = value }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get: T = contents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 err="1"/>
              <a:t>IntegerReference</a:t>
            </a:r>
            <a:r>
              <a:rPr lang="en-US" sz="2400" dirty="0"/>
              <a:t> 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main(</a:t>
            </a:r>
            <a:r>
              <a:rPr lang="en-US" sz="2400" dirty="0" err="1"/>
              <a:t>args</a:t>
            </a:r>
            <a:r>
              <a:rPr lang="en-US" sz="2400" dirty="0"/>
              <a:t>: Array[String]) {</a:t>
            </a:r>
          </a:p>
          <a:p>
            <a:pPr marL="914400" lvl="2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val</a:t>
            </a:r>
            <a:r>
              <a:rPr lang="en-US" sz="2400" dirty="0"/>
              <a:t> cell = 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Reference[</a:t>
            </a:r>
            <a:r>
              <a:rPr lang="en-US" sz="2400" dirty="0" err="1"/>
              <a:t>Int</a:t>
            </a:r>
            <a:r>
              <a:rPr lang="en-US" sz="2400" dirty="0"/>
              <a:t>]</a:t>
            </a:r>
          </a:p>
          <a:p>
            <a:pPr marL="914400" lvl="2" indent="0">
              <a:buNone/>
            </a:pPr>
            <a:r>
              <a:rPr lang="en-US" sz="2400" dirty="0" err="1"/>
              <a:t>cell.set</a:t>
            </a:r>
            <a:r>
              <a:rPr lang="en-US" sz="2400" dirty="0"/>
              <a:t>(13)</a:t>
            </a:r>
          </a:p>
          <a:p>
            <a:pPr marL="914400" lvl="2" indent="0">
              <a:buNone/>
            </a:pPr>
            <a:r>
              <a:rPr lang="en-US" sz="2400" dirty="0" err="1"/>
              <a:t>println</a:t>
            </a:r>
            <a:r>
              <a:rPr lang="en-US" sz="2400" dirty="0"/>
              <a:t>("Reference contains the half of " + (</a:t>
            </a:r>
            <a:r>
              <a:rPr lang="en-US" sz="2400" dirty="0" err="1"/>
              <a:t>cell.get</a:t>
            </a:r>
            <a:r>
              <a:rPr lang="en-US" sz="2400" dirty="0"/>
              <a:t> * 2))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4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https://www.scala-lang.org</a:t>
            </a:r>
          </a:p>
          <a:p>
            <a:r>
              <a:rPr lang="en-US" dirty="0">
                <a:hlinkClick r:id="rId2"/>
              </a:rPr>
              <a:t>https://www.scala-lang.org/docu/files/ScalaTutorial.pdf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https://en.wikipedia.org/wiki/Functional_programming</a:t>
            </a:r>
            <a:endParaRPr lang="en-US" dirty="0"/>
          </a:p>
          <a:p>
            <a:r>
              <a:rPr lang="en-US" dirty="0">
                <a:hlinkClick r:id="rId4"/>
              </a:rPr>
              <a:t>http://docs.scala-lang.org/tutorials/</a:t>
            </a:r>
            <a:r>
              <a:rPr lang="en-US" dirty="0"/>
              <a:t>  </a:t>
            </a:r>
            <a:r>
              <a:rPr lang="en-US" sz="500" dirty="0"/>
              <a:t>no https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9" y="1410887"/>
            <a:ext cx="3077268" cy="4745471"/>
          </a:xfrm>
        </p:spPr>
      </p:pic>
    </p:spTree>
    <p:extLst>
      <p:ext uri="{BB962C8B-B14F-4D97-AF65-F5344CB8AC3E}">
        <p14:creationId xmlns:p14="http://schemas.microsoft.com/office/powerpoint/2010/main" val="1618360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5562" y="2825930"/>
            <a:ext cx="8610600" cy="1293028"/>
          </a:xfrm>
          <a:effectLst>
            <a:outerShdw blurRad="50800" dir="21540000" algn="ctr" rotWithShape="0">
              <a:srgbClr val="000000">
                <a:alpha val="61000"/>
              </a:srgbClr>
            </a:outerShdw>
          </a:effectLst>
        </p:spPr>
        <p:txBody>
          <a:bodyPr/>
          <a:lstStyle/>
          <a:p>
            <a:pPr algn="ctr"/>
            <a:r>
              <a:rPr lang="en-US" dirty="0"/>
              <a:t>THANK YOU 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6425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25085"/>
            <a:ext cx="8610600" cy="1293028"/>
          </a:xfrm>
        </p:spPr>
        <p:txBody>
          <a:bodyPr/>
          <a:lstStyle/>
          <a:p>
            <a:r>
              <a:rPr lang="en-US" dirty="0"/>
              <a:t>DYNAMIC VS STATIC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162647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Ruby</a:t>
            </a:r>
          </a:p>
          <a:p>
            <a:r>
              <a:rPr lang="en-US" sz="2400" dirty="0"/>
              <a:t>Concise </a:t>
            </a:r>
          </a:p>
          <a:p>
            <a:r>
              <a:rPr lang="en-US" sz="2400" dirty="0"/>
              <a:t>Scriptable</a:t>
            </a:r>
          </a:p>
          <a:p>
            <a:r>
              <a:rPr lang="en-US" sz="2400" b="1" dirty="0"/>
              <a:t>R</a:t>
            </a:r>
            <a:r>
              <a:rPr lang="en-US" sz="2400" dirty="0"/>
              <a:t>ead-</a:t>
            </a:r>
            <a:r>
              <a:rPr lang="en-US" sz="2400" b="1" dirty="0" err="1"/>
              <a:t>E</a:t>
            </a:r>
            <a:r>
              <a:rPr lang="en-US" sz="2400" dirty="0" err="1"/>
              <a:t>val</a:t>
            </a:r>
            <a:r>
              <a:rPr lang="en-US" sz="2400" dirty="0"/>
              <a:t>-</a:t>
            </a:r>
            <a:r>
              <a:rPr lang="en-US" sz="2400" b="1" dirty="0"/>
              <a:t>P</a:t>
            </a:r>
            <a:r>
              <a:rPr lang="en-US" sz="2400" dirty="0"/>
              <a:t>rint </a:t>
            </a:r>
            <a:r>
              <a:rPr lang="en-US" sz="2400" b="1" dirty="0"/>
              <a:t>L</a:t>
            </a:r>
            <a:r>
              <a:rPr lang="en-US" sz="2400" dirty="0"/>
              <a:t>oop </a:t>
            </a:r>
          </a:p>
          <a:p>
            <a:r>
              <a:rPr lang="en-US" sz="2400" dirty="0"/>
              <a:t>Higher Order Functions</a:t>
            </a:r>
          </a:p>
          <a:p>
            <a:r>
              <a:rPr lang="en-US" sz="2400" dirty="0"/>
              <a:t>Extend existing classes</a:t>
            </a:r>
          </a:p>
          <a:p>
            <a:r>
              <a:rPr lang="en-US" sz="2400" dirty="0"/>
              <a:t>Duck Typing</a:t>
            </a:r>
          </a:p>
          <a:p>
            <a:r>
              <a:rPr lang="en-US" sz="2400" dirty="0" err="1"/>
              <a:t>method_missing</a:t>
            </a:r>
            <a:endParaRPr lang="en-US" sz="2400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0683" y="2194559"/>
            <a:ext cx="416264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Java</a:t>
            </a:r>
          </a:p>
          <a:p>
            <a:r>
              <a:rPr lang="en-US" sz="2400" dirty="0"/>
              <a:t>Better IDE Support</a:t>
            </a:r>
          </a:p>
          <a:p>
            <a:r>
              <a:rPr lang="en-US" sz="2400" dirty="0"/>
              <a:t>Documentation</a:t>
            </a:r>
          </a:p>
          <a:p>
            <a:r>
              <a:rPr lang="en-US" sz="2400" dirty="0"/>
              <a:t>Open Source Libraries</a:t>
            </a:r>
          </a:p>
          <a:p>
            <a:r>
              <a:rPr lang="en-US" sz="2400" dirty="0"/>
              <a:t>Performance</a:t>
            </a:r>
          </a:p>
          <a:p>
            <a:r>
              <a:rPr lang="en-US" sz="2400" dirty="0"/>
              <a:t>JVM Tools (</a:t>
            </a:r>
            <a:r>
              <a:rPr lang="en-US" sz="2400" dirty="0" err="1"/>
              <a:t>VisualVM</a:t>
            </a:r>
            <a:r>
              <a:rPr lang="en-US" sz="2400" dirty="0"/>
              <a:t>)</a:t>
            </a:r>
          </a:p>
          <a:p>
            <a:r>
              <a:rPr lang="en-US" sz="2400" dirty="0"/>
              <a:t>True Multi-threading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5699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723" y="1340159"/>
            <a:ext cx="8610600" cy="1293028"/>
          </a:xfrm>
        </p:spPr>
        <p:txBody>
          <a:bodyPr/>
          <a:lstStyle/>
          <a:p>
            <a:r>
              <a:rPr lang="en-US" dirty="0"/>
              <a:t>You can have it both ways!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65" y="2633187"/>
            <a:ext cx="6858000" cy="2781300"/>
          </a:xfrm>
        </p:spPr>
      </p:pic>
      <p:sp>
        <p:nvSpPr>
          <p:cNvPr id="7" name="Rectangle 6"/>
          <p:cNvSpPr/>
          <p:nvPr/>
        </p:nvSpPr>
        <p:spPr>
          <a:xfrm>
            <a:off x="2477995" y="134015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It’s ok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562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46" y="2278957"/>
            <a:ext cx="6115708" cy="2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Scalable language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Scala </a:t>
            </a:r>
            <a:r>
              <a:rPr lang="en-US" sz="2400" dirty="0"/>
              <a:t>is a </a:t>
            </a:r>
            <a:r>
              <a:rPr lang="en-US" sz="2400" b="1" dirty="0"/>
              <a:t>modern multi</a:t>
            </a:r>
            <a:r>
              <a:rPr lang="en-US" sz="2400" dirty="0"/>
              <a:t>-</a:t>
            </a:r>
            <a:r>
              <a:rPr lang="en-US" sz="2400" b="1" dirty="0"/>
              <a:t>paradigm</a:t>
            </a:r>
            <a:r>
              <a:rPr lang="en-US" sz="2400" dirty="0"/>
              <a:t> programming language designed to express </a:t>
            </a:r>
            <a:r>
              <a:rPr lang="en-US" sz="2400" b="1" dirty="0"/>
              <a:t>common</a:t>
            </a:r>
            <a:r>
              <a:rPr lang="en-US" sz="2400" dirty="0"/>
              <a:t> programming </a:t>
            </a:r>
            <a:r>
              <a:rPr lang="en-US" sz="2400" b="1" dirty="0"/>
              <a:t>patterns</a:t>
            </a:r>
            <a:r>
              <a:rPr lang="en-US" sz="2400" dirty="0"/>
              <a:t> in a </a:t>
            </a:r>
            <a:r>
              <a:rPr lang="en-US" sz="2400" b="1" dirty="0"/>
              <a:t>concise</a:t>
            </a:r>
            <a:r>
              <a:rPr lang="en-US" sz="2400" dirty="0"/>
              <a:t>, </a:t>
            </a:r>
            <a:r>
              <a:rPr lang="en-US" sz="2400" b="1" dirty="0"/>
              <a:t>elegant</a:t>
            </a:r>
            <a:r>
              <a:rPr lang="en-US" sz="2400" dirty="0"/>
              <a:t>, and </a:t>
            </a:r>
            <a:r>
              <a:rPr lang="en-US" sz="2400" b="1" dirty="0"/>
              <a:t>type</a:t>
            </a:r>
            <a:r>
              <a:rPr lang="en-US" sz="2400" dirty="0"/>
              <a:t>-</a:t>
            </a:r>
            <a:r>
              <a:rPr lang="en-US" sz="2400" b="1" dirty="0"/>
              <a:t>safe</a:t>
            </a:r>
            <a:r>
              <a:rPr lang="en-US" sz="2400" dirty="0"/>
              <a:t> way.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Scala</a:t>
            </a:r>
            <a:r>
              <a:rPr lang="en-US" sz="2400" dirty="0"/>
              <a:t> is Statically Typed, Runs on JVM, full inter-op with Java, Object Oriented, Functional with Dynamic Features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232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scala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Choose between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Binaries of </a:t>
            </a:r>
            <a:r>
              <a:rPr lang="en-US" b="1" dirty="0">
                <a:solidFill>
                  <a:srgbClr val="FF0000"/>
                </a:solidFill>
              </a:rPr>
              <a:t>Scala</a:t>
            </a:r>
            <a:r>
              <a:rPr lang="en-US" dirty="0"/>
              <a:t> 2.12.1</a:t>
            </a:r>
          </a:p>
          <a:p>
            <a:r>
              <a:rPr lang="en-US" dirty="0" err="1"/>
              <a:t>Sbt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Scala</a:t>
            </a:r>
            <a:r>
              <a:rPr lang="en-US" dirty="0"/>
              <a:t> Building Tool)</a:t>
            </a:r>
          </a:p>
          <a:p>
            <a:r>
              <a:rPr lang="en-US" dirty="0"/>
              <a:t>Install The </a:t>
            </a:r>
            <a:r>
              <a:rPr lang="en-US" b="1" dirty="0">
                <a:solidFill>
                  <a:srgbClr val="FF0000"/>
                </a:solidFill>
              </a:rPr>
              <a:t>Scala</a:t>
            </a:r>
            <a:r>
              <a:rPr lang="en-US" dirty="0"/>
              <a:t> IDE (based on Eclipse)</a:t>
            </a:r>
          </a:p>
          <a:p>
            <a:r>
              <a:rPr lang="en-US" dirty="0"/>
              <a:t>Use an IDE plugin (</a:t>
            </a:r>
            <a:r>
              <a:rPr lang="en-US" dirty="0" err="1"/>
              <a:t>Netbeans</a:t>
            </a:r>
            <a:r>
              <a:rPr lang="en-US" dirty="0"/>
              <a:t>, IntelliJ IDEA)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1987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hi in </a:t>
            </a:r>
            <a:r>
              <a:rPr lang="en-US" dirty="0" err="1"/>
              <a:t>scala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700" y="2427317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object</a:t>
            </a:r>
            <a:r>
              <a:rPr lang="en-US" sz="3600" dirty="0"/>
              <a:t> HelloWorld { 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def</a:t>
            </a:r>
            <a:r>
              <a:rPr lang="en-US" sz="3600" dirty="0"/>
              <a:t> main(</a:t>
            </a:r>
            <a:r>
              <a:rPr lang="en-US" sz="3600" dirty="0" err="1"/>
              <a:t>args</a:t>
            </a:r>
            <a:r>
              <a:rPr lang="en-US" sz="3600" dirty="0"/>
              <a:t>: Array[String]) { </a:t>
            </a:r>
          </a:p>
          <a:p>
            <a:pPr marL="457200" lvl="1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println</a:t>
            </a:r>
            <a:r>
              <a:rPr lang="en-US" sz="3600" dirty="0"/>
              <a:t>("Hello, world!") </a:t>
            </a:r>
          </a:p>
          <a:p>
            <a:pPr marL="457200" lvl="1" indent="0">
              <a:buNone/>
            </a:pPr>
            <a:r>
              <a:rPr lang="en-US" sz="3600" dirty="0"/>
              <a:t>} </a:t>
            </a:r>
          </a:p>
          <a:p>
            <a:pPr marL="0" indent="0">
              <a:buNone/>
            </a:pPr>
            <a:r>
              <a:rPr lang="en-US" sz="3600" dirty="0"/>
              <a:t>}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122838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run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60567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&gt;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scalac</a:t>
            </a:r>
            <a:r>
              <a:rPr lang="en-US" sz="3200" dirty="0"/>
              <a:t> </a:t>
            </a:r>
            <a:r>
              <a:rPr lang="en-US" sz="3200" dirty="0" err="1"/>
              <a:t>HelloWorld.scala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&gt;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scala</a:t>
            </a:r>
            <a:r>
              <a:rPr lang="en-US" sz="3200" dirty="0"/>
              <a:t> -</a:t>
            </a:r>
            <a:r>
              <a:rPr lang="en-US" sz="3200" dirty="0" err="1"/>
              <a:t>classpath</a:t>
            </a:r>
            <a:r>
              <a:rPr lang="en-US" sz="3200" dirty="0"/>
              <a:t> . </a:t>
            </a:r>
            <a:r>
              <a:rPr lang="en-US" sz="3200" dirty="0" err="1"/>
              <a:t>HelloWorld.scala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9900"/>
                </a:solidFill>
              </a:rPr>
              <a:t>Hello, world! </a:t>
            </a:r>
            <a:endParaRPr lang="el-GR" sz="32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143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2386</TotalTime>
  <Words>1515</Words>
  <Application>Microsoft Office PowerPoint</Application>
  <PresentationFormat>Widescreen</PresentationFormat>
  <Paragraphs>311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Vapor Trail</vt:lpstr>
      <vt:lpstr>PowerPoint Presentation</vt:lpstr>
      <vt:lpstr>Why learn a new language</vt:lpstr>
      <vt:lpstr>DYNAMIC VS STATIC </vt:lpstr>
      <vt:lpstr>You can have it both ways!</vt:lpstr>
      <vt:lpstr>PowerPoint Presentation</vt:lpstr>
      <vt:lpstr>A Scalable language</vt:lpstr>
      <vt:lpstr>Download scala</vt:lpstr>
      <vt:lpstr>Say hi in scala</vt:lpstr>
      <vt:lpstr>Compile and run </vt:lpstr>
      <vt:lpstr>Interaction with java</vt:lpstr>
      <vt:lpstr>Everything is an object(1)</vt:lpstr>
      <vt:lpstr>Everything is an object(2)</vt:lpstr>
      <vt:lpstr>Everything is an object(3)</vt:lpstr>
      <vt:lpstr>CLASSES(1)</vt:lpstr>
      <vt:lpstr>CLASSES(2)</vt:lpstr>
      <vt:lpstr>CLASSES(3)</vt:lpstr>
      <vt:lpstr>Case CLASSES</vt:lpstr>
      <vt:lpstr>TRAITS(1)</vt:lpstr>
      <vt:lpstr>TRAITS(2)</vt:lpstr>
      <vt:lpstr>TRAITS(3)</vt:lpstr>
      <vt:lpstr>GENERICITY</vt:lpstr>
      <vt:lpstr>Useful links</vt:lpstr>
      <vt:lpstr>QUESTIONS?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Angel T</dc:creator>
  <cp:lastModifiedBy>Angel T</cp:lastModifiedBy>
  <cp:revision>140</cp:revision>
  <dcterms:created xsi:type="dcterms:W3CDTF">2017-04-04T16:21:00Z</dcterms:created>
  <dcterms:modified xsi:type="dcterms:W3CDTF">2017-05-25T23:29:18Z</dcterms:modified>
</cp:coreProperties>
</file>