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80"/>
  </p:notesMasterIdLst>
  <p:sldIdLst>
    <p:sldId id="256" r:id="rId7"/>
    <p:sldId id="295" r:id="rId8"/>
    <p:sldId id="258" r:id="rId9"/>
    <p:sldId id="753" r:id="rId10"/>
    <p:sldId id="888" r:id="rId11"/>
    <p:sldId id="884" r:id="rId12"/>
    <p:sldId id="891" r:id="rId13"/>
    <p:sldId id="892" r:id="rId14"/>
    <p:sldId id="893" r:id="rId15"/>
    <p:sldId id="894" r:id="rId16"/>
    <p:sldId id="933" r:id="rId17"/>
    <p:sldId id="934" r:id="rId18"/>
    <p:sldId id="935" r:id="rId19"/>
    <p:sldId id="895" r:id="rId20"/>
    <p:sldId id="896" r:id="rId21"/>
    <p:sldId id="897" r:id="rId22"/>
    <p:sldId id="898" r:id="rId23"/>
    <p:sldId id="599" r:id="rId24"/>
    <p:sldId id="582" r:id="rId25"/>
    <p:sldId id="583" r:id="rId26"/>
    <p:sldId id="308" r:id="rId27"/>
    <p:sldId id="264" r:id="rId28"/>
    <p:sldId id="265" r:id="rId29"/>
    <p:sldId id="266" r:id="rId30"/>
    <p:sldId id="296" r:id="rId31"/>
    <p:sldId id="267" r:id="rId32"/>
    <p:sldId id="268" r:id="rId33"/>
    <p:sldId id="269" r:id="rId34"/>
    <p:sldId id="275" r:id="rId35"/>
    <p:sldId id="276" r:id="rId36"/>
    <p:sldId id="273" r:id="rId37"/>
    <p:sldId id="950" r:id="rId38"/>
    <p:sldId id="952" r:id="rId39"/>
    <p:sldId id="951" r:id="rId40"/>
    <p:sldId id="953" r:id="rId41"/>
    <p:sldId id="605" r:id="rId42"/>
    <p:sldId id="861" r:id="rId43"/>
    <p:sldId id="274" r:id="rId44"/>
    <p:sldId id="272" r:id="rId45"/>
    <p:sldId id="277" r:id="rId46"/>
    <p:sldId id="279" r:id="rId47"/>
    <p:sldId id="280" r:id="rId48"/>
    <p:sldId id="690" r:id="rId49"/>
    <p:sldId id="691" r:id="rId50"/>
    <p:sldId id="281" r:id="rId51"/>
    <p:sldId id="939" r:id="rId52"/>
    <p:sldId id="940" r:id="rId53"/>
    <p:sldId id="283" r:id="rId54"/>
    <p:sldId id="284" r:id="rId55"/>
    <p:sldId id="285" r:id="rId56"/>
    <p:sldId id="292" r:id="rId57"/>
    <p:sldId id="293" r:id="rId58"/>
    <p:sldId id="941" r:id="rId59"/>
    <p:sldId id="299" r:id="rId60"/>
    <p:sldId id="297" r:id="rId61"/>
    <p:sldId id="298" r:id="rId62"/>
    <p:sldId id="942" r:id="rId63"/>
    <p:sldId id="607" r:id="rId64"/>
    <p:sldId id="302" r:id="rId65"/>
    <p:sldId id="943" r:id="rId66"/>
    <p:sldId id="944" r:id="rId67"/>
    <p:sldId id="945" r:id="rId68"/>
    <p:sldId id="946" r:id="rId69"/>
    <p:sldId id="947" r:id="rId70"/>
    <p:sldId id="309" r:id="rId71"/>
    <p:sldId id="310" r:id="rId72"/>
    <p:sldId id="311" r:id="rId73"/>
    <p:sldId id="312" r:id="rId74"/>
    <p:sldId id="948" r:id="rId75"/>
    <p:sldId id="949" r:id="rId76"/>
    <p:sldId id="289" r:id="rId77"/>
    <p:sldId id="608" r:id="rId78"/>
    <p:sldId id="290" r:id="rId79"/>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2-2-2021</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It’s probably useful to note here that while there are many different Hamcrest matchers that operate on Java collections, only the hasItem() matcher works well with REST Assured. Using the admittedly more obvious option contains() will result in a failure.</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Explain that since this is not a Gpath course, all required Gpath expressions will be included in the exercise descriptions</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59205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3656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25078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72547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36</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what’s happening here, give people an example of how the API we’re using in the exercises works exactly. See also http://api.zippopotam.us for more information.</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37</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449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38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40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queryParam() )</a:t>
            </a:r>
          </a:p>
          <a:p>
            <a:pPr lvl="0"/>
            <a:endParaRPr lang="nl-NL"/>
          </a:p>
          <a:p>
            <a:pPr lvl="0"/>
            <a:r>
              <a:rPr lang="nl-NL"/>
              <a:t>Also note that this is not the only way to do this (you could for example do this using String.format(), too) but this is the most explicit way and it arguably adds to the readability, too</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41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42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47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538113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48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50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51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52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4377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55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56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57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36325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3604109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65</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55264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46983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71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72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9895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73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2-2-2021</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2-2-2021</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2-2-2021</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2-2-2021</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2-2-2021</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2-2-2021</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2-2-2021</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2-2-2021</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2-2-2021</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2-2-2021</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2-2-2021</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2-2-2021</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2-2-2021</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2-2-2021</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2-2-2021</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2-2-2021</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2-2-2021</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2-2-2021</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2-2-2021</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2-2-2021</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2-2-2021</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2-2-2021</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2-2-2021</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2-2-2021</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2-2-2021</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2-2-2021</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2-2-2021</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2-2-2021</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2-2-2021</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2-2-2021</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2-2-2021</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2-2-2021</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2-2-2021</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2-2-2021</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2-2-2021</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2-2-2021</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2-2-2021</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2-2-2021</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2-2-2021</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2-2-2021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2-2-2021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2-2-2021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2-2-2021</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2-2-2021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2-2-2021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2-2-2021</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2-2-2021</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2-2-2021</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2-2-2021</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2-2-2021</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2-2-2021</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2-2-2021</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2-2-2021</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2-2-2021</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2-2-2021</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2-2-2021</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2-2-2021</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2-2-2021</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2-2-2021</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2-2-2021</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2-2-2021</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2-2-2021</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2-2-2021</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2-2-2021</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2-2-2021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2-2-2021</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7.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1">
              <a:buFont typeface="Courier New" pitchFamily="49"/>
              <a:buChar char="_"/>
            </a:pPr>
            <a:r>
              <a:rPr lang="nl-NL">
                <a:solidFill>
                  <a:srgbClr val="00FF00"/>
                </a:solidFill>
                <a:latin typeface="Courier New" pitchFamily="49"/>
                <a:cs typeface="Courier New" pitchFamily="49"/>
              </a:rPr>
              <a:t>Maven</a:t>
            </a:r>
          </a:p>
          <a:p>
            <a:pPr lvl="1">
              <a:buFont typeface="Courier New" pitchFamily="49"/>
              <a:buChar char="_"/>
            </a:pPr>
            <a:r>
              <a:rPr lang="nl-NL">
                <a:solidFill>
                  <a:srgbClr val="00FF00"/>
                </a:solidFill>
                <a:latin typeface="Courier New" pitchFamily="49"/>
                <a:cs typeface="Courier New" pitchFamily="49"/>
              </a:rPr>
              <a:t>Gradle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3742055" y="4001295"/>
            <a:ext cx="7954645"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&gt;4.3.1&lt;/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590BDC0-F6D4-404A-969A-5B4EA976DC2C}"/>
              </a:ext>
            </a:extLst>
          </p:cNvPr>
          <p:cNvPicPr>
            <a:picLocks noChangeAspect="1"/>
          </p:cNvPicPr>
          <p:nvPr/>
        </p:nvPicPr>
        <p:blipFill>
          <a:blip r:embed="rId3"/>
          <a:stretch>
            <a:fillRect/>
          </a:stretch>
        </p:blipFill>
        <p:spPr>
          <a:xfrm>
            <a:off x="0" y="2151933"/>
            <a:ext cx="12192000" cy="2554134"/>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7" name="Ovaal 6">
            <a:extLst>
              <a:ext uri="{FF2B5EF4-FFF2-40B4-BE49-F238E27FC236}">
                <a16:creationId xmlns:a16="http://schemas.microsoft.com/office/drawing/2014/main" id="{1C92A408-C149-4757-AB8A-230366CF0B5E}"/>
              </a:ext>
            </a:extLst>
          </p:cNvPr>
          <p:cNvSpPr/>
          <p:nvPr/>
        </p:nvSpPr>
        <p:spPr>
          <a:xfrm>
            <a:off x="-9527" y="2020092"/>
            <a:ext cx="676278"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571501" y="1756291"/>
            <a:ext cx="764857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 Assured uses JUnit (this could also be TestNG)</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704847" y="3305967"/>
            <a:ext cx="6296027"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1471610" y="2869166"/>
            <a:ext cx="862489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Make an HTTP GET call to retrieve data from the provider</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704847" y="4075912"/>
            <a:ext cx="590550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571501" y="4726198"/>
            <a:ext cx="1147762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Perform an assertion on the returned response (here: on the JSON response payload)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a:xfrm>
            <a:off x="838202" y="1825627"/>
            <a:ext cx="11128641" cy="4351336"/>
          </a:xfrm>
        </p:spPr>
        <p:txBody>
          <a:bodyPr/>
          <a:lstStyle/>
          <a:p>
            <a:pPr lvl="0">
              <a:buFont typeface="Courier New" pitchFamily="49"/>
              <a:buChar char="_"/>
            </a:pPr>
            <a:r>
              <a:rPr lang="nl-NL">
                <a:solidFill>
                  <a:srgbClr val="00FF00"/>
                </a:solidFill>
                <a:latin typeface="Courier New" pitchFamily="49"/>
                <a:cs typeface="Courier New" pitchFamily="49"/>
              </a:rPr>
              <a:t>Support for all HTTP methods (GET, POST, PUT, …)</a:t>
            </a:r>
          </a:p>
          <a:p>
            <a:pPr lvl="0">
              <a:buFont typeface="Courier New" pitchFamily="49"/>
              <a:buChar char="_"/>
            </a:pPr>
            <a:r>
              <a:rPr lang="nl-NL">
                <a:solidFill>
                  <a:srgbClr val="00FF00"/>
                </a:solidFill>
                <a:latin typeface="Courier New" pitchFamily="49"/>
                <a:cs typeface="Courier New" pitchFamily="49"/>
              </a:rPr>
              <a:t>Support for BDD /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a:t>
            </a:r>
            <a:r>
              <a:rPr lang="nl-NL" i="1">
                <a:solidFill>
                  <a:srgbClr val="00FF00"/>
                </a:solidFill>
                <a:latin typeface="Courier New" pitchFamily="49"/>
                <a:cs typeface="Courier New" pitchFamily="49"/>
              </a:rPr>
              <a:t>equalTo</a:t>
            </a:r>
            <a:r>
              <a:rPr lang="nl-NL">
                <a:solidFill>
                  <a:srgbClr val="00FF00"/>
                </a:solidFill>
                <a:latin typeface="Courier New" pitchFamily="49"/>
                <a:cs typeface="Courier New" pitchFamily="49"/>
              </a:rPr>
              <a:t>)</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183BEC89-D226-4DE1-9429-DF873589D435}"/>
              </a:ext>
            </a:extLst>
          </p:cNvPr>
          <p:cNvPicPr>
            <a:picLocks noChangeAspect="1"/>
          </p:cNvPicPr>
          <p:nvPr/>
        </p:nvPicPr>
        <p:blipFill>
          <a:blip r:embed="rId3"/>
          <a:stretch>
            <a:fillRect/>
          </a:stretch>
        </p:blipFill>
        <p:spPr>
          <a:xfrm>
            <a:off x="0" y="4303866"/>
            <a:ext cx="12192000" cy="25541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uses the GPath implementation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JDK 1.8 or newer</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7F46528-C1AF-44AF-9A22-A31DE630B4DE}"/>
              </a:ext>
            </a:extLst>
          </p:cNvPr>
          <p:cNvPicPr>
            <a:picLocks noChangeAspect="1"/>
          </p:cNvPicPr>
          <p:nvPr/>
        </p:nvPicPr>
        <p:blipFill>
          <a:blip r:embed="rId3"/>
          <a:stretch>
            <a:fillRect/>
          </a:stretch>
        </p:blipFill>
        <p:spPr>
          <a:xfrm>
            <a:off x="3167062" y="1572995"/>
            <a:ext cx="4910138" cy="4089983"/>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2414607" y="4241641"/>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838203" y="6031205"/>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body(“address.geo.lat”, equalTo(“-37.3159”));</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a:xfrm>
            <a:off x="838203" y="1825627"/>
            <a:ext cx="10515600" cy="4822060"/>
          </a:xfrm>
        </p:spPr>
        <p:txBody>
          <a:bodyPr>
            <a:normAutofit/>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r>
              <a:rPr lang="nl-NL">
                <a:solidFill>
                  <a:srgbClr val="00FF00"/>
                </a:solidFill>
                <a:latin typeface="Courier New" pitchFamily="49"/>
                <a:cs typeface="Courier New" pitchFamily="49"/>
              </a:rPr>
              <a:t>Response Content-Type header</a:t>
            </a:r>
          </a:p>
          <a:p>
            <a:pPr lvl="0">
              <a:buFont typeface="Courier New" pitchFamily="49"/>
              <a:buChar char="_"/>
            </a:pPr>
            <a:r>
              <a:rPr lang="nl-NL">
                <a:solidFill>
                  <a:srgbClr val="00FF00"/>
                </a:solidFill>
                <a:latin typeface="Courier New" pitchFamily="49"/>
                <a:cs typeface="Courier New" pitchFamily="49"/>
              </a:rPr>
              <a:t>Other headers and their value</a:t>
            </a: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r>
              <a:rPr lang="nl-NL">
                <a:solidFill>
                  <a:srgbClr val="00FF00"/>
                </a:solidFill>
                <a:latin typeface="Courier New" pitchFamily="49"/>
                <a:cs typeface="Courier New" pitchFamily="49"/>
              </a:rPr>
              <a:t>…</a:t>
            </a:r>
          </a:p>
        </p:txBody>
      </p:sp>
      <p:pic>
        <p:nvPicPr>
          <p:cNvPr id="6" name="Afbeelding 5">
            <a:extLst>
              <a:ext uri="{FF2B5EF4-FFF2-40B4-BE49-F238E27FC236}">
                <a16:creationId xmlns:a16="http://schemas.microsoft.com/office/drawing/2014/main" id="{83DEF7C0-6BAB-41CF-9E9C-E121B6725608}"/>
              </a:ext>
            </a:extLst>
          </p:cNvPr>
          <p:cNvPicPr>
            <a:picLocks noChangeAspect="1"/>
          </p:cNvPicPr>
          <p:nvPr/>
        </p:nvPicPr>
        <p:blipFill>
          <a:blip r:embed="rId3"/>
          <a:stretch>
            <a:fillRect/>
          </a:stretch>
        </p:blipFill>
        <p:spPr>
          <a:xfrm>
            <a:off x="5619750" y="3914775"/>
            <a:ext cx="6572250" cy="2943225"/>
          </a:xfrm>
          <a:prstGeom prst="rect">
            <a:avLst/>
          </a:prstGeom>
        </p:spPr>
      </p:pic>
      <p:sp>
        <p:nvSpPr>
          <p:cNvPr id="7" name="Ovaal 6">
            <a:extLst>
              <a:ext uri="{FF2B5EF4-FFF2-40B4-BE49-F238E27FC236}">
                <a16:creationId xmlns:a16="http://schemas.microsoft.com/office/drawing/2014/main" id="{5548B4A5-8BB9-4D19-9D58-928440009CBD}"/>
              </a:ext>
            </a:extLst>
          </p:cNvPr>
          <p:cNvSpPr/>
          <p:nvPr/>
        </p:nvSpPr>
        <p:spPr>
          <a:xfrm>
            <a:off x="6177280" y="5831840"/>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7651BAE6-66B1-4C49-B9F6-C78F77AF31D8}"/>
              </a:ext>
            </a:extLst>
          </p:cNvPr>
          <p:cNvSpPr/>
          <p:nvPr/>
        </p:nvSpPr>
        <p:spPr>
          <a:xfrm>
            <a:off x="6278880" y="6332727"/>
            <a:ext cx="3566160"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given()</a:t>
            </a:r>
            <a:r>
              <a:rPr lang="en-US" sz="2400">
                <a:solidFill>
                  <a:srgbClr val="00FF00"/>
                </a:solidFill>
                <a:latin typeface="Courier New" panose="02070309020205020404" pitchFamily="49" charset="0"/>
                <a:cs typeface="Courier New" panose="02070309020205020404" pitchFamily="49" charset="0"/>
              </a:rPr>
              <a:t> logs all request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pic>
        <p:nvPicPr>
          <p:cNvPr id="7" name="Afbeelding 6">
            <a:extLst>
              <a:ext uri="{FF2B5EF4-FFF2-40B4-BE49-F238E27FC236}">
                <a16:creationId xmlns:a16="http://schemas.microsoft.com/office/drawing/2014/main" id="{4B606BA2-DE57-4EBF-8F47-2DEC6334E892}"/>
              </a:ext>
            </a:extLst>
          </p:cNvPr>
          <p:cNvPicPr>
            <a:picLocks noChangeAspect="1"/>
          </p:cNvPicPr>
          <p:nvPr/>
        </p:nvPicPr>
        <p:blipFill>
          <a:blip r:embed="rId3"/>
          <a:stretch>
            <a:fillRect/>
          </a:stretch>
        </p:blipFill>
        <p:spPr>
          <a:xfrm>
            <a:off x="533400" y="1325559"/>
            <a:ext cx="7990840" cy="3252086"/>
          </a:xfrm>
          <a:prstGeom prst="rect">
            <a:avLst/>
          </a:prstGeom>
        </p:spPr>
      </p:pic>
      <p:sp>
        <p:nvSpPr>
          <p:cNvPr id="10" name="Ovaal 9">
            <a:extLst>
              <a:ext uri="{FF2B5EF4-FFF2-40B4-BE49-F238E27FC236}">
                <a16:creationId xmlns:a16="http://schemas.microsoft.com/office/drawing/2014/main" id="{48A875AC-C00D-4F23-A106-47C9997CBA35}"/>
              </a:ext>
            </a:extLst>
          </p:cNvPr>
          <p:cNvSpPr/>
          <p:nvPr/>
        </p:nvSpPr>
        <p:spPr>
          <a:xfrm>
            <a:off x="1239520" y="2493638"/>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2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pic>
        <p:nvPicPr>
          <p:cNvPr id="5" name="Afbeelding 4">
            <a:extLst>
              <a:ext uri="{FF2B5EF4-FFF2-40B4-BE49-F238E27FC236}">
                <a16:creationId xmlns:a16="http://schemas.microsoft.com/office/drawing/2014/main" id="{E1E2E1E6-BB96-498F-AD26-B771C930B384}"/>
              </a:ext>
            </a:extLst>
          </p:cNvPr>
          <p:cNvPicPr>
            <a:picLocks noChangeAspect="1"/>
          </p:cNvPicPr>
          <p:nvPr/>
        </p:nvPicPr>
        <p:blipFill>
          <a:blip r:embed="rId3"/>
          <a:stretch>
            <a:fillRect/>
          </a:stretch>
        </p:blipFill>
        <p:spPr>
          <a:xfrm>
            <a:off x="522514" y="1150088"/>
            <a:ext cx="7990840" cy="3252086"/>
          </a:xfrm>
          <a:prstGeom prst="rect">
            <a:avLst/>
          </a:prstGeom>
        </p:spPr>
      </p:pic>
      <p:pic>
        <p:nvPicPr>
          <p:cNvPr id="4" name="Afbeelding 3">
            <a:extLst>
              <a:ext uri="{FF2B5EF4-FFF2-40B4-BE49-F238E27FC236}">
                <a16:creationId xmlns:a16="http://schemas.microsoft.com/office/drawing/2014/main" id="{731B176D-FAB0-4E34-9792-B673F605F6E7}"/>
              </a:ext>
            </a:extLst>
          </p:cNvPr>
          <p:cNvPicPr>
            <a:picLocks noChangeAspect="1"/>
          </p:cNvPicPr>
          <p:nvPr/>
        </p:nvPicPr>
        <p:blipFill>
          <a:blip r:embed="rId4"/>
          <a:stretch>
            <a:fillRect/>
          </a:stretch>
        </p:blipFill>
        <p:spPr>
          <a:xfrm>
            <a:off x="3115492" y="2776131"/>
            <a:ext cx="8817292" cy="3775028"/>
          </a:xfrm>
          <a:prstGeom prst="rect">
            <a:avLst/>
          </a:prstGeom>
          <a:ln>
            <a:solidFill>
              <a:srgbClr val="00FF00"/>
            </a:solidFill>
          </a:ln>
        </p:spPr>
      </p:pic>
    </p:spTree>
    <p:extLst>
      <p:ext uri="{BB962C8B-B14F-4D97-AF65-F5344CB8AC3E}">
        <p14:creationId xmlns:p14="http://schemas.microsoft.com/office/powerpoint/2010/main" val="2473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70DE9CA-6BB3-41FA-85F9-6D39B2CB2F36}"/>
              </a:ext>
            </a:extLst>
          </p:cNvPr>
          <p:cNvPicPr>
            <a:picLocks noChangeAspect="1"/>
          </p:cNvPicPr>
          <p:nvPr/>
        </p:nvPicPr>
        <p:blipFill>
          <a:blip r:embed="rId3"/>
          <a:stretch>
            <a:fillRect/>
          </a:stretch>
        </p:blipFill>
        <p:spPr>
          <a:xfrm>
            <a:off x="533400" y="1198555"/>
            <a:ext cx="7957457" cy="3532787"/>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response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then()</a:t>
            </a:r>
            <a:r>
              <a:rPr lang="en-US" sz="2400">
                <a:solidFill>
                  <a:srgbClr val="00FF00"/>
                </a:solidFill>
                <a:latin typeface="Courier New" panose="02070309020205020404" pitchFamily="49" charset="0"/>
                <a:cs typeface="Courier New" panose="02070309020205020404" pitchFamily="49" charset="0"/>
              </a:rPr>
              <a:t> logs all response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8A875AC-C00D-4F23-A106-47C9997CBA35}"/>
              </a:ext>
            </a:extLst>
          </p:cNvPr>
          <p:cNvSpPr/>
          <p:nvPr/>
        </p:nvSpPr>
        <p:spPr>
          <a:xfrm>
            <a:off x="1239521" y="3222980"/>
            <a:ext cx="2102394" cy="3584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85619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206828"/>
            <a:ext cx="5133058" cy="1325559"/>
          </a:xfrm>
        </p:spPr>
        <p:txBody>
          <a:bodyPr/>
          <a:lstStyle/>
          <a:p>
            <a:pPr lvl="0"/>
            <a:r>
              <a:rPr lang="nl-NL">
                <a:solidFill>
                  <a:srgbClr val="00FF00"/>
                </a:solidFill>
                <a:latin typeface="Courier New" pitchFamily="49"/>
                <a:cs typeface="Courier New" pitchFamily="49"/>
              </a:rPr>
              <a:t>Logging response data</a:t>
            </a:r>
          </a:p>
        </p:txBody>
      </p:sp>
      <p:pic>
        <p:nvPicPr>
          <p:cNvPr id="3" name="Afbeelding 2">
            <a:extLst>
              <a:ext uri="{FF2B5EF4-FFF2-40B4-BE49-F238E27FC236}">
                <a16:creationId xmlns:a16="http://schemas.microsoft.com/office/drawing/2014/main" id="{59E37471-F8E4-4150-9EA2-FCE6562990C6}"/>
              </a:ext>
            </a:extLst>
          </p:cNvPr>
          <p:cNvPicPr>
            <a:picLocks noChangeAspect="1"/>
          </p:cNvPicPr>
          <p:nvPr/>
        </p:nvPicPr>
        <p:blipFill>
          <a:blip r:embed="rId3"/>
          <a:stretch>
            <a:fillRect/>
          </a:stretch>
        </p:blipFill>
        <p:spPr>
          <a:xfrm>
            <a:off x="533400" y="2896726"/>
            <a:ext cx="7957457" cy="3532787"/>
          </a:xfrm>
          <a:prstGeom prst="rect">
            <a:avLst/>
          </a:prstGeom>
        </p:spPr>
      </p:pic>
      <p:pic>
        <p:nvPicPr>
          <p:cNvPr id="8" name="Afbeelding 7">
            <a:extLst>
              <a:ext uri="{FF2B5EF4-FFF2-40B4-BE49-F238E27FC236}">
                <a16:creationId xmlns:a16="http://schemas.microsoft.com/office/drawing/2014/main" id="{4D5F5F34-E5BF-4827-9B94-193DA9983837}"/>
              </a:ext>
            </a:extLst>
          </p:cNvPr>
          <p:cNvPicPr>
            <a:picLocks noChangeAspect="1"/>
          </p:cNvPicPr>
          <p:nvPr/>
        </p:nvPicPr>
        <p:blipFill>
          <a:blip r:embed="rId4"/>
          <a:stretch>
            <a:fillRect/>
          </a:stretch>
        </p:blipFill>
        <p:spPr>
          <a:xfrm>
            <a:off x="5559778" y="0"/>
            <a:ext cx="6632222" cy="6858000"/>
          </a:xfrm>
          <a:prstGeom prst="rect">
            <a:avLst/>
          </a:prstGeom>
          <a:ln>
            <a:solidFill>
              <a:srgbClr val="00FF00"/>
            </a:solidFill>
          </a:ln>
        </p:spPr>
      </p:pic>
    </p:spTree>
    <p:extLst>
      <p:ext uri="{BB962C8B-B14F-4D97-AF65-F5344CB8AC3E}">
        <p14:creationId xmlns:p14="http://schemas.microsoft.com/office/powerpoint/2010/main" val="33220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171762" y="2641732"/>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p:nvPicPr>
        <p:blipFill>
          <a:blip r:embed="rId4"/>
          <a:stretch>
            <a:fillRect/>
          </a:stretch>
        </p:blipFill>
        <p:spPr>
          <a:xfrm>
            <a:off x="5824838" y="2641732"/>
            <a:ext cx="2960085" cy="3675212"/>
          </a:xfrm>
          <a:prstGeom prst="rect">
            <a:avLst/>
          </a:prstGeom>
        </p:spPr>
      </p:pic>
      <p:sp>
        <p:nvSpPr>
          <p:cNvPr id="9" name="Oval 4">
            <a:extLst>
              <a:ext uri="{FF2B5EF4-FFF2-40B4-BE49-F238E27FC236}">
                <a16:creationId xmlns:a16="http://schemas.microsoft.com/office/drawing/2014/main" id="{8EDDD0B6-2446-47A6-84AA-D05531BFA711}"/>
              </a:ext>
            </a:extLst>
          </p:cNvPr>
          <p:cNvSpPr/>
          <p:nvPr/>
        </p:nvSpPr>
        <p:spPr>
          <a:xfrm flipV="1">
            <a:off x="6588007" y="3110429"/>
            <a:ext cx="71813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5">
            <a:extLst>
              <a:ext uri="{FF2B5EF4-FFF2-40B4-BE49-F238E27FC236}">
                <a16:creationId xmlns:a16="http://schemas.microsoft.com/office/drawing/2014/main" id="{2EB5E537-35B9-4391-AACB-6B662EAEF2BC}"/>
              </a:ext>
            </a:extLst>
          </p:cNvPr>
          <p:cNvSpPr/>
          <p:nvPr/>
        </p:nvSpPr>
        <p:spPr>
          <a:xfrm flipV="1">
            <a:off x="5843923" y="5072741"/>
            <a:ext cx="2160037" cy="28302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11371414-33D4-44E5-9723-E05EA290B1F6}"/>
              </a:ext>
            </a:extLst>
          </p:cNvPr>
          <p:cNvSpPr txBox="1"/>
          <p:nvPr/>
        </p:nvSpPr>
        <p:spPr>
          <a:xfrm>
            <a:off x="8843575" y="3185214"/>
            <a:ext cx="317666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status code</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70BBB325-D541-4CAF-8982-AA7CB723D8AA}"/>
              </a:ext>
            </a:extLst>
          </p:cNvPr>
          <p:cNvSpPr txBox="1"/>
          <p:nvPr/>
        </p:nvSpPr>
        <p:spPr>
          <a:xfrm>
            <a:off x="8804008" y="5029589"/>
            <a:ext cx="317666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content type</a:t>
            </a:r>
            <a:endParaRPr lang="en-NL">
              <a:solidFill>
                <a:srgbClr val="00FF00"/>
              </a:solidFill>
              <a:latin typeface="Courier New" panose="02070309020205020404" pitchFamily="49" charset="0"/>
              <a:cs typeface="Courier New" panose="02070309020205020404" pitchFamily="49" charset="0"/>
            </a:endParaRPr>
          </a:p>
        </p:txBody>
      </p:sp>
      <p:sp>
        <p:nvSpPr>
          <p:cNvPr id="13" name="Tekstvak 12">
            <a:extLst>
              <a:ext uri="{FF2B5EF4-FFF2-40B4-BE49-F238E27FC236}">
                <a16:creationId xmlns:a16="http://schemas.microsoft.com/office/drawing/2014/main" id="{563DC6CC-A2E8-4A2F-B8D3-0CE534A014BF}"/>
              </a:ext>
            </a:extLst>
          </p:cNvPr>
          <p:cNvSpPr txBox="1"/>
          <p:nvPr/>
        </p:nvSpPr>
        <p:spPr>
          <a:xfrm>
            <a:off x="4908235" y="1239417"/>
            <a:ext cx="698099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Path parameters for the country code and zip code</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AED5B02A-F2F1-4436-B121-B7D8CC4FE1D6}"/>
              </a:ext>
            </a:extLst>
          </p:cNvPr>
          <p:cNvSpPr txBox="1"/>
          <p:nvPr/>
        </p:nvSpPr>
        <p:spPr>
          <a:xfrm>
            <a:off x="323884" y="6100851"/>
            <a:ext cx="356231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JSON response body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5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p:bldP spid="12"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API documentation</a:t>
            </a:r>
          </a:p>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Don’t worry about the references to http://localhost</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RestAssuredExamples.java contains the examples shown</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
        <p:nvSpPr>
          <p:cNvPr id="5" name="Oval 4">
            <a:extLst>
              <a:ext uri="{FF2B5EF4-FFF2-40B4-BE49-F238E27FC236}">
                <a16:creationId xmlns:a16="http://schemas.microsoft.com/office/drawing/2014/main" id="{80E29ECA-A79E-435D-924E-23D25040D231}"/>
              </a:ext>
            </a:extLst>
          </p:cNvPr>
          <p:cNvSpPr/>
          <p:nvPr/>
        </p:nvSpPr>
        <p:spPr>
          <a:xfrm flipV="1">
            <a:off x="1554481" y="4001293"/>
            <a:ext cx="672592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1BEF237-CF8B-4530-A12D-4F3D306CE343}"/>
              </a:ext>
            </a:extLst>
          </p:cNvPr>
          <p:cNvSpPr txBox="1"/>
          <p:nvPr/>
        </p:nvSpPr>
        <p:spPr>
          <a:xfrm>
            <a:off x="4801801" y="3564492"/>
            <a:ext cx="554107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query parameter and its value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http://jsonplaceholder.typicode.com/users/</a:t>
            </a:r>
            <a:r>
              <a:rPr lang="nl-NL">
                <a:solidFill>
                  <a:srgbClr val="FF0000"/>
                </a:solidFill>
                <a:latin typeface="Courier New" pitchFamily="49"/>
                <a:cs typeface="Courier New" pitchFamily="49"/>
              </a:rPr>
              <a:t>1</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96BB0E56-35F5-4193-A8A3-CC3EA705E69B}"/>
              </a:ext>
            </a:extLst>
          </p:cNvPr>
          <p:cNvPicPr>
            <a:picLocks noChangeAspect="1"/>
          </p:cNvPicPr>
          <p:nvPr/>
        </p:nvPicPr>
        <p:blipFill>
          <a:blip r:embed="rId3"/>
          <a:stretch>
            <a:fillRect/>
          </a:stretch>
        </p:blipFill>
        <p:spPr>
          <a:xfrm>
            <a:off x="480921" y="2421204"/>
            <a:ext cx="11230157" cy="4071667"/>
          </a:xfrm>
          <a:prstGeom prst="rect">
            <a:avLst/>
          </a:prstGeom>
        </p:spPr>
      </p:pic>
      <p:sp>
        <p:nvSpPr>
          <p:cNvPr id="7" name="Oval 4">
            <a:extLst>
              <a:ext uri="{FF2B5EF4-FFF2-40B4-BE49-F238E27FC236}">
                <a16:creationId xmlns:a16="http://schemas.microsoft.com/office/drawing/2014/main" id="{FDFC26A1-C392-4397-B5E4-5B3F41F8E7EB}"/>
              </a:ext>
            </a:extLst>
          </p:cNvPr>
          <p:cNvSpPr/>
          <p:nvPr/>
        </p:nvSpPr>
        <p:spPr>
          <a:xfrm flipV="1">
            <a:off x="1351281" y="3869212"/>
            <a:ext cx="531367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26A0EDA-D4C3-432A-A868-351C55F997C4}"/>
              </a:ext>
            </a:extLst>
          </p:cNvPr>
          <p:cNvSpPr txBox="1"/>
          <p:nvPr/>
        </p:nvSpPr>
        <p:spPr>
          <a:xfrm>
            <a:off x="2668201" y="3429000"/>
            <a:ext cx="9042877"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(custom) path parameter name and the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9733280" y="4620046"/>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59FCADA0-A6AD-481E-88B5-F9A768EE4DE9}"/>
              </a:ext>
            </a:extLst>
          </p:cNvPr>
          <p:cNvSpPr txBox="1"/>
          <p:nvPr/>
        </p:nvSpPr>
        <p:spPr>
          <a:xfrm>
            <a:off x="5994400" y="5113215"/>
            <a:ext cx="578391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the location of the path parameter using the chosen name between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265D830D-4D08-4154-A64B-04922557EC3A}"/>
              </a:ext>
            </a:extLst>
          </p:cNvPr>
          <p:cNvPicPr>
            <a:picLocks noChangeAspect="1"/>
          </p:cNvPicPr>
          <p:nvPr/>
        </p:nvPicPr>
        <p:blipFill>
          <a:blip r:embed="rId3"/>
          <a:stretch>
            <a:fillRect/>
          </a:stretch>
        </p:blipFill>
        <p:spPr>
          <a:xfrm>
            <a:off x="377189" y="1202525"/>
            <a:ext cx="9765272" cy="5540400"/>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351266"/>
            <a:ext cx="5069841" cy="188998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5448540" y="1354698"/>
            <a:ext cx="630658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data in the @DataProvider annotation (one record for every iteration, parameters separated by commas)</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670561" y="3436066"/>
            <a:ext cx="563880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6525501" y="3241249"/>
            <a:ext cx="45082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4533385" y="4412897"/>
            <a:ext cx="14528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4353560" y="5988222"/>
            <a:ext cx="30276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988559" y="5470369"/>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154F8C60-0244-421A-A9C8-EFFC20473232}"/>
              </a:ext>
            </a:extLst>
          </p:cNvPr>
          <p:cNvPicPr>
            <a:picLocks noChangeAspect="1"/>
          </p:cNvPicPr>
          <p:nvPr/>
        </p:nvPicPr>
        <p:blipFill>
          <a:blip r:embed="rId3"/>
          <a:stretch>
            <a:fillRect/>
          </a:stretch>
        </p:blipFill>
        <p:spPr>
          <a:xfrm>
            <a:off x="377189" y="1202525"/>
            <a:ext cx="9765272" cy="5540400"/>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pic>
        <p:nvPicPr>
          <p:cNvPr id="14" name="Afbeelding 13">
            <a:extLst>
              <a:ext uri="{FF2B5EF4-FFF2-40B4-BE49-F238E27FC236}">
                <a16:creationId xmlns:a16="http://schemas.microsoft.com/office/drawing/2014/main" id="{D75D8A56-8085-43D8-95D0-B209ACCF331B}"/>
              </a:ext>
            </a:extLst>
          </p:cNvPr>
          <p:cNvPicPr>
            <a:picLocks noChangeAspect="1"/>
          </p:cNvPicPr>
          <p:nvPr/>
        </p:nvPicPr>
        <p:blipFill>
          <a:blip r:embed="rId4"/>
          <a:stretch>
            <a:fillRect/>
          </a:stretch>
        </p:blipFill>
        <p:spPr>
          <a:xfrm>
            <a:off x="5366274" y="1355408"/>
            <a:ext cx="6628146" cy="1882996"/>
          </a:xfrm>
          <a:prstGeom prst="rect">
            <a:avLst/>
          </a:prstGeom>
        </p:spPr>
      </p:pic>
      <p:sp>
        <p:nvSpPr>
          <p:cNvPr id="15" name="Oval 4">
            <a:extLst>
              <a:ext uri="{FF2B5EF4-FFF2-40B4-BE49-F238E27FC236}">
                <a16:creationId xmlns:a16="http://schemas.microsoft.com/office/drawing/2014/main" id="{2BCE2664-9B50-46E0-AA01-30B8E8A66F51}"/>
              </a:ext>
            </a:extLst>
          </p:cNvPr>
          <p:cNvSpPr/>
          <p:nvPr/>
        </p:nvSpPr>
        <p:spPr>
          <a:xfrm flipV="1">
            <a:off x="8268216" y="1690078"/>
            <a:ext cx="3902747" cy="177085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9E0260A9-87AF-4EDA-B29C-CFE419F9AD7E}"/>
              </a:ext>
            </a:extLst>
          </p:cNvPr>
          <p:cNvSpPr txBox="1"/>
          <p:nvPr/>
        </p:nvSpPr>
        <p:spPr>
          <a:xfrm>
            <a:off x="8473439" y="3633648"/>
            <a:ext cx="3697523"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RestAssuredExercises2Test.java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RestAssuredAnswers2.java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RestAssuredExamples.java contains the examples shown</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24123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2049778" y="1405782"/>
            <a:ext cx="8092443" cy="5302583"/>
          </a:xfrm>
          <a:prstGeom prst="rect">
            <a:avLst/>
          </a:prstGeom>
          <a:noFill/>
          <a:ln cap="flat">
            <a:noFill/>
          </a:ln>
        </p:spPr>
      </p:pic>
      <p:sp>
        <p:nvSpPr>
          <p:cNvPr id="7" name="Oval 4">
            <a:extLst>
              <a:ext uri="{FF2B5EF4-FFF2-40B4-BE49-F238E27FC236}">
                <a16:creationId xmlns:a16="http://schemas.microsoft.com/office/drawing/2014/main" id="{BF5E1571-D36C-4BC6-B60C-6C94B1B93EF3}"/>
              </a:ext>
            </a:extLst>
          </p:cNvPr>
          <p:cNvSpPr/>
          <p:nvPr/>
        </p:nvSpPr>
        <p:spPr>
          <a:xfrm flipV="1">
            <a:off x="3281680" y="3786595"/>
            <a:ext cx="685038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788146D-D31E-487E-BDA8-8DA48BFE2872}"/>
              </a:ext>
            </a:extLst>
          </p:cNvPr>
          <p:cNvSpPr txBox="1"/>
          <p:nvPr/>
        </p:nvSpPr>
        <p:spPr>
          <a:xfrm>
            <a:off x="6644640" y="2311107"/>
            <a:ext cx="534416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Adding </a:t>
            </a:r>
            <a:r>
              <a:rPr lang="en-US" i="1">
                <a:solidFill>
                  <a:srgbClr val="00FF00"/>
                </a:solidFill>
                <a:latin typeface="Courier New" panose="02070309020205020404" pitchFamily="49" charset="0"/>
                <a:cs typeface="Courier New" panose="02070309020205020404" pitchFamily="49" charset="0"/>
              </a:rPr>
              <a:t>preemptive()</a:t>
            </a:r>
            <a:r>
              <a:rPr lang="en-US">
                <a:solidFill>
                  <a:srgbClr val="00FF00"/>
                </a:solidFill>
                <a:latin typeface="Courier New" panose="02070309020205020404" pitchFamily="49" charset="0"/>
                <a:cs typeface="Courier New" panose="02070309020205020404" pitchFamily="49" charset="0"/>
              </a:rPr>
              <a:t> makes REST Assured send the credentials directly, saving us from dealing with the provider challenging mechanism</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F0BB4F9E-D2AB-4F88-B5B5-66FFB21AEF25}"/>
              </a:ext>
            </a:extLst>
          </p:cNvPr>
          <p:cNvSpPr/>
          <p:nvPr/>
        </p:nvSpPr>
        <p:spPr>
          <a:xfrm flipV="1">
            <a:off x="3281679" y="3393344"/>
            <a:ext cx="288544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1785112" y="1517263"/>
            <a:ext cx="8621775" cy="5050157"/>
          </a:xfrm>
          <a:prstGeom prst="rect">
            <a:avLst/>
          </a:prstGeom>
          <a:noFill/>
          <a:ln cap="flat">
            <a:noFill/>
          </a:ln>
        </p:spPr>
      </p:pic>
      <p:sp>
        <p:nvSpPr>
          <p:cNvPr id="7" name="Oval 4">
            <a:extLst>
              <a:ext uri="{FF2B5EF4-FFF2-40B4-BE49-F238E27FC236}">
                <a16:creationId xmlns:a16="http://schemas.microsoft.com/office/drawing/2014/main" id="{0391BC6A-4C83-482A-A4B8-192AA8F33D53}"/>
              </a:ext>
            </a:extLst>
          </p:cNvPr>
          <p:cNvSpPr/>
          <p:nvPr/>
        </p:nvSpPr>
        <p:spPr>
          <a:xfrm flipV="1">
            <a:off x="3017520" y="3607809"/>
            <a:ext cx="7112000"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6146800" y="2570077"/>
            <a:ext cx="562864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authentication token is typically retrieved prior to running the tests to ensure that a valid token is used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a:xfrm>
            <a:off x="838202" y="1825627"/>
            <a:ext cx="11353797" cy="4351336"/>
          </a:xfrm>
        </p:spPr>
        <p:txBody>
          <a:bodyPr/>
          <a:lstStyle/>
          <a:p>
            <a:pPr lvl="0">
              <a:buFont typeface="Courier New" pitchFamily="49"/>
              <a:buChar char="_"/>
            </a:pPr>
            <a:r>
              <a:rPr lang="nl-NL">
                <a:solidFill>
                  <a:srgbClr val="00FF00"/>
                </a:solidFill>
                <a:latin typeface="Courier New" pitchFamily="49"/>
                <a:cs typeface="Courier New" pitchFamily="49"/>
              </a:rPr>
              <a:t>Example: uniquely generated IDs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First call returns a unique ID (e.g. a new user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Second call needs to use this generated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Since there’s no way to predict the ID, we need to capture and reuse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457200" y="365760"/>
            <a:ext cx="3853031" cy="2540000"/>
          </a:xfrm>
        </p:spPr>
        <p:txBody>
          <a:bodyPr>
            <a:normAutofit/>
          </a:bodyPr>
          <a:lstStyle/>
          <a:p>
            <a:pPr lvl="0"/>
            <a:r>
              <a:rPr lang="nl-NL">
                <a:solidFill>
                  <a:srgbClr val="00FF00"/>
                </a:solidFill>
                <a:latin typeface="Courier New" pitchFamily="49"/>
                <a:cs typeface="Courier New" pitchFamily="49"/>
              </a:rPr>
              <a:t>Sharing variables between</a:t>
            </a:r>
            <a:br>
              <a:rPr lang="nl-NL">
                <a:solidFill>
                  <a:srgbClr val="00FF00"/>
                </a:solidFill>
                <a:latin typeface="Courier New" pitchFamily="49"/>
                <a:cs typeface="Courier New" pitchFamily="49"/>
              </a:rPr>
            </a:br>
            <a:r>
              <a:rPr lang="nl-NL">
                <a:solidFill>
                  <a:srgbClr val="00FF00"/>
                </a:solidFill>
                <a:latin typeface="Courier New" pitchFamily="49"/>
                <a:cs typeface="Courier New" pitchFamily="49"/>
              </a:rPr>
              <a:t>tests </a:t>
            </a:r>
          </a:p>
        </p:txBody>
      </p:sp>
      <p:pic>
        <p:nvPicPr>
          <p:cNvPr id="10" name="Afbeelding 9">
            <a:extLst>
              <a:ext uri="{FF2B5EF4-FFF2-40B4-BE49-F238E27FC236}">
                <a16:creationId xmlns:a16="http://schemas.microsoft.com/office/drawing/2014/main" id="{C2062081-47D0-46C3-B747-49285EBC93C9}"/>
              </a:ext>
            </a:extLst>
          </p:cNvPr>
          <p:cNvPicPr>
            <a:picLocks noChangeAspect="1"/>
          </p:cNvPicPr>
          <p:nvPr/>
        </p:nvPicPr>
        <p:blipFill>
          <a:blip r:embed="rId3"/>
          <a:stretch>
            <a:fillRect/>
          </a:stretch>
        </p:blipFill>
        <p:spPr>
          <a:xfrm>
            <a:off x="4554071" y="0"/>
            <a:ext cx="7637929" cy="6858000"/>
          </a:xfrm>
          <a:prstGeom prst="rect">
            <a:avLst/>
          </a:prstGeom>
        </p:spPr>
      </p:pic>
      <p:sp>
        <p:nvSpPr>
          <p:cNvPr id="11" name="Oval 4">
            <a:extLst>
              <a:ext uri="{FF2B5EF4-FFF2-40B4-BE49-F238E27FC236}">
                <a16:creationId xmlns:a16="http://schemas.microsoft.com/office/drawing/2014/main" id="{1DB38F95-11D6-484E-99FE-631186B94CA3}"/>
              </a:ext>
            </a:extLst>
          </p:cNvPr>
          <p:cNvSpPr/>
          <p:nvPr/>
        </p:nvSpPr>
        <p:spPr>
          <a:xfrm flipV="1">
            <a:off x="6116320" y="3088638"/>
            <a:ext cx="1981200" cy="34036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4">
            <a:extLst>
              <a:ext uri="{FF2B5EF4-FFF2-40B4-BE49-F238E27FC236}">
                <a16:creationId xmlns:a16="http://schemas.microsoft.com/office/drawing/2014/main" id="{D4337873-F81B-42B3-BC23-407599E87734}"/>
              </a:ext>
            </a:extLst>
          </p:cNvPr>
          <p:cNvSpPr/>
          <p:nvPr/>
        </p:nvSpPr>
        <p:spPr>
          <a:xfrm flipV="1">
            <a:off x="6096000" y="3428999"/>
            <a:ext cx="2590800" cy="3403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CDD82D94-C326-4385-88A6-9DEAF9489F9F}"/>
              </a:ext>
            </a:extLst>
          </p:cNvPr>
          <p:cNvSpPr txBox="1"/>
          <p:nvPr/>
        </p:nvSpPr>
        <p:spPr>
          <a:xfrm>
            <a:off x="8829040" y="2967334"/>
            <a:ext cx="3362960" cy="923330"/>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path()</a:t>
            </a:r>
            <a:r>
              <a:rPr lang="en-US">
                <a:solidFill>
                  <a:srgbClr val="00FF00"/>
                </a:solidFill>
                <a:latin typeface="Courier New" panose="02070309020205020404" pitchFamily="49" charset="0"/>
                <a:cs typeface="Courier New" panose="02070309020205020404" pitchFamily="49" charset="0"/>
              </a:rPr>
              <a:t> takes a GPath expression to extract the required value</a:t>
            </a:r>
            <a:endParaRPr lang="en-NL">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38EB747D-1C5F-439E-AEE0-BC1FF148EC80}"/>
              </a:ext>
            </a:extLst>
          </p:cNvPr>
          <p:cNvSpPr/>
          <p:nvPr/>
        </p:nvSpPr>
        <p:spPr>
          <a:xfrm flipV="1">
            <a:off x="4958080" y="972818"/>
            <a:ext cx="259080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5A2BF558-9921-4B6B-89B6-1FD936727617}"/>
              </a:ext>
            </a:extLst>
          </p:cNvPr>
          <p:cNvSpPr txBox="1"/>
          <p:nvPr/>
        </p:nvSpPr>
        <p:spPr>
          <a:xfrm>
            <a:off x="7721600" y="733980"/>
            <a:ext cx="33629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return value can be stored in a variable…</a:t>
            </a:r>
            <a:endParaRPr lang="en-NL">
              <a:solidFill>
                <a:srgbClr val="00FF00"/>
              </a:solidFill>
              <a:latin typeface="Courier New" panose="02070309020205020404" pitchFamily="49" charset="0"/>
              <a:cs typeface="Courier New" panose="02070309020205020404" pitchFamily="49" charset="0"/>
            </a:endParaRPr>
          </a:p>
        </p:txBody>
      </p:sp>
      <p:sp>
        <p:nvSpPr>
          <p:cNvPr id="16" name="Oval 4">
            <a:extLst>
              <a:ext uri="{FF2B5EF4-FFF2-40B4-BE49-F238E27FC236}">
                <a16:creationId xmlns:a16="http://schemas.microsoft.com/office/drawing/2014/main" id="{08AC4C0F-98C2-4387-B049-FAD6659EB849}"/>
              </a:ext>
            </a:extLst>
          </p:cNvPr>
          <p:cNvSpPr/>
          <p:nvPr/>
        </p:nvSpPr>
        <p:spPr>
          <a:xfrm flipV="1">
            <a:off x="9022080" y="4388283"/>
            <a:ext cx="14325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kstvak 16">
            <a:extLst>
              <a:ext uri="{FF2B5EF4-FFF2-40B4-BE49-F238E27FC236}">
                <a16:creationId xmlns:a16="http://schemas.microsoft.com/office/drawing/2014/main" id="{3323A698-0C8A-42DA-A4DD-7104DC3CA129}"/>
              </a:ext>
            </a:extLst>
          </p:cNvPr>
          <p:cNvSpPr txBox="1"/>
          <p:nvPr/>
        </p:nvSpPr>
        <p:spPr>
          <a:xfrm>
            <a:off x="6879771" y="4826254"/>
            <a:ext cx="526142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reused at a later point in time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p:bldP spid="16" grpId="0" animBg="1"/>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RequestSpecifications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6"/>
            <a:ext cx="11021564" cy="4859653"/>
          </a:xfrm>
        </p:spPr>
        <p:txBody>
          <a:bodyPr>
            <a:normAutofit/>
          </a:bodyPr>
          <a:lstStyle/>
          <a:p>
            <a:pPr lvl="0">
              <a:buFont typeface="Courier New" pitchFamily="49"/>
              <a:buChar char="_"/>
            </a:pPr>
            <a:r>
              <a:rPr lang="nl-NL">
                <a:solidFill>
                  <a:srgbClr val="00FF00"/>
                </a:solidFill>
                <a:latin typeface="Courier New" pitchFamily="49"/>
                <a:cs typeface="Courier New" pitchFamily="49"/>
              </a:rPr>
              <a:t>Reuse shared properties shared by many calls</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Base URI</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Port</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Authentication data</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914550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Defining and using RequestSpecifications</a:t>
            </a:r>
          </a:p>
        </p:txBody>
      </p:sp>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3"/>
          <a:stretch>
            <a:fillRect/>
          </a:stretch>
        </p:blipFill>
        <p:spPr>
          <a:xfrm>
            <a:off x="8139188" y="273796"/>
            <a:ext cx="3932238" cy="2989358"/>
          </a:xfrm>
          <a:prstGeom prst="rect">
            <a:avLst/>
          </a:prstGeom>
        </p:spPr>
      </p:pic>
      <p:pic>
        <p:nvPicPr>
          <p:cNvPr id="9" name="Afbeelding 8">
            <a:extLst>
              <a:ext uri="{FF2B5EF4-FFF2-40B4-BE49-F238E27FC236}">
                <a16:creationId xmlns:a16="http://schemas.microsoft.com/office/drawing/2014/main" id="{BF8FC881-C813-4C84-906B-A4379174511F}"/>
              </a:ext>
            </a:extLst>
          </p:cNvPr>
          <p:cNvPicPr>
            <a:picLocks noChangeAspect="1"/>
          </p:cNvPicPr>
          <p:nvPr/>
        </p:nvPicPr>
        <p:blipFill>
          <a:blip r:embed="rId4"/>
          <a:stretch>
            <a:fillRect/>
          </a:stretch>
        </p:blipFill>
        <p:spPr>
          <a:xfrm>
            <a:off x="120574" y="2791142"/>
            <a:ext cx="7955189" cy="3914458"/>
          </a:xfrm>
          <a:prstGeom prst="rect">
            <a:avLst/>
          </a:prstGeom>
        </p:spPr>
      </p:pic>
      <p:sp>
        <p:nvSpPr>
          <p:cNvPr id="10" name="Oval 4">
            <a:extLst>
              <a:ext uri="{FF2B5EF4-FFF2-40B4-BE49-F238E27FC236}">
                <a16:creationId xmlns:a16="http://schemas.microsoft.com/office/drawing/2014/main" id="{58E5E937-178E-4D94-AFBE-2C1D4EEF2A67}"/>
              </a:ext>
            </a:extLst>
          </p:cNvPr>
          <p:cNvSpPr/>
          <p:nvPr/>
        </p:nvSpPr>
        <p:spPr>
          <a:xfrm flipV="1">
            <a:off x="1767840" y="596137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F071E717-7109-4870-AA18-68594E6608C1}"/>
              </a:ext>
            </a:extLst>
          </p:cNvPr>
          <p:cNvSpPr txBox="1"/>
          <p:nvPr/>
        </p:nvSpPr>
        <p:spPr>
          <a:xfrm>
            <a:off x="3616960" y="5986261"/>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RequestSpecification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A764A14A-CD19-4168-93B5-61566C13997A}"/>
              </a:ext>
            </a:extLst>
          </p:cNvPr>
          <p:cNvSpPr/>
          <p:nvPr/>
        </p:nvSpPr>
        <p:spPr>
          <a:xfrm flipV="1">
            <a:off x="8869679" y="1310639"/>
            <a:ext cx="2484117" cy="3461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07D20E1B-EDA8-4652-825D-CDF4F106874F}"/>
              </a:ext>
            </a:extLst>
          </p:cNvPr>
          <p:cNvSpPr txBox="1"/>
          <p:nvPr/>
        </p:nvSpPr>
        <p:spPr>
          <a:xfrm>
            <a:off x="8658429" y="3075257"/>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given()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0" y="1"/>
            <a:ext cx="3479799" cy="944879"/>
          </a:xfrm>
        </p:spPr>
        <p:txBody>
          <a:bodyPr>
            <a:normAutofit/>
          </a:bodyPr>
          <a:lstStyle/>
          <a:p>
            <a:pPr lvl="0"/>
            <a:r>
              <a:rPr lang="nl-NL" sz="2000">
                <a:solidFill>
                  <a:srgbClr val="00FF00"/>
                </a:solidFill>
                <a:latin typeface="Courier New" pitchFamily="49"/>
                <a:cs typeface="Courier New" pitchFamily="49"/>
              </a:rPr>
              <a:t>Using a ResponseSpecification</a:t>
            </a:r>
          </a:p>
        </p:txBody>
      </p:sp>
      <p:pic>
        <p:nvPicPr>
          <p:cNvPr id="8" name="Afbeelding 7">
            <a:extLst>
              <a:ext uri="{FF2B5EF4-FFF2-40B4-BE49-F238E27FC236}">
                <a16:creationId xmlns:a16="http://schemas.microsoft.com/office/drawing/2014/main" id="{DD8D3C1F-CA86-43C1-8ED8-2B7C43730768}"/>
              </a:ext>
            </a:extLst>
          </p:cNvPr>
          <p:cNvPicPr>
            <a:picLocks noChangeAspect="1"/>
          </p:cNvPicPr>
          <p:nvPr/>
        </p:nvPicPr>
        <p:blipFill>
          <a:blip r:embed="rId3"/>
          <a:stretch>
            <a:fillRect/>
          </a:stretch>
        </p:blipFill>
        <p:spPr>
          <a:xfrm>
            <a:off x="3479800" y="0"/>
            <a:ext cx="8712200" cy="6858000"/>
          </a:xfrm>
          <a:prstGeom prst="rect">
            <a:avLst/>
          </a:prstGeom>
        </p:spPr>
      </p:pic>
      <p:sp>
        <p:nvSpPr>
          <p:cNvPr id="9" name="Oval 4">
            <a:extLst>
              <a:ext uri="{FF2B5EF4-FFF2-40B4-BE49-F238E27FC236}">
                <a16:creationId xmlns:a16="http://schemas.microsoft.com/office/drawing/2014/main" id="{77EF4C39-AD2D-4F6A-ACC8-720548A2B924}"/>
              </a:ext>
            </a:extLst>
          </p:cNvPr>
          <p:cNvSpPr/>
          <p:nvPr/>
        </p:nvSpPr>
        <p:spPr>
          <a:xfrm flipV="1">
            <a:off x="4785360" y="226313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7F7EE71F-14B2-4F32-A7BB-D03ECFFEF972}"/>
              </a:ext>
            </a:extLst>
          </p:cNvPr>
          <p:cNvSpPr txBox="1"/>
          <p:nvPr/>
        </p:nvSpPr>
        <p:spPr>
          <a:xfrm>
            <a:off x="1188720" y="2682238"/>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ResponseSpecification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1E27EE03-E2CC-4B71-9AC1-10D1FF22120C}"/>
              </a:ext>
            </a:extLst>
          </p:cNvPr>
          <p:cNvSpPr/>
          <p:nvPr/>
        </p:nvSpPr>
        <p:spPr>
          <a:xfrm flipV="1">
            <a:off x="4391661" y="5530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E358BB3B-1BC5-48C0-AD37-EDD5C8952DB4}"/>
              </a:ext>
            </a:extLst>
          </p:cNvPr>
          <p:cNvSpPr txBox="1"/>
          <p:nvPr/>
        </p:nvSpPr>
        <p:spPr>
          <a:xfrm>
            <a:off x="637922" y="5253261"/>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then()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Apply several options for reuse as shown in the slides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RestAssuredExamples.java contains the examples shown</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862802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838992" y="15931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0" y="5123513"/>
            <a:ext cx="4812009"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4877573" y="4166436"/>
            <a:ext cx="7228837" cy="2481374"/>
          </a:xfrm>
          <a:prstGeom prst="rect">
            <a:avLst/>
          </a:prstGeom>
          <a:noFill/>
          <a:ln cap="flat">
            <a:noFill/>
          </a:ln>
        </p:spPr>
      </p:pic>
      <p:sp>
        <p:nvSpPr>
          <p:cNvPr id="7" name="Oval 4">
            <a:extLst>
              <a:ext uri="{FF2B5EF4-FFF2-40B4-BE49-F238E27FC236}">
                <a16:creationId xmlns:a16="http://schemas.microsoft.com/office/drawing/2014/main" id="{2443A537-28AD-45C0-A791-72A107B8E1E7}"/>
              </a:ext>
            </a:extLst>
          </p:cNvPr>
          <p:cNvSpPr/>
          <p:nvPr/>
        </p:nvSpPr>
        <p:spPr>
          <a:xfrm flipV="1">
            <a:off x="6261101" y="60789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A8BA994-F987-4C3B-B6BB-7F36D2E95299}"/>
              </a:ext>
            </a:extLst>
          </p:cNvPr>
          <p:cNvPicPr>
            <a:picLocks noChangeAspect="1"/>
          </p:cNvPicPr>
          <p:nvPr/>
        </p:nvPicPr>
        <p:blipFill>
          <a:blip r:embed="rId2"/>
          <a:stretch>
            <a:fillRect/>
          </a:stretch>
        </p:blipFill>
        <p:spPr>
          <a:xfrm>
            <a:off x="4894264" y="4051869"/>
            <a:ext cx="7087949" cy="2552131"/>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026192" y="3376850"/>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1" y="5123513"/>
            <a:ext cx="4043680"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sp>
        <p:nvSpPr>
          <p:cNvPr id="7" name="Oval 4">
            <a:extLst>
              <a:ext uri="{FF2B5EF4-FFF2-40B4-BE49-F238E27FC236}">
                <a16:creationId xmlns:a16="http://schemas.microsoft.com/office/drawing/2014/main" id="{2443A537-28AD-45C0-A791-72A107B8E1E7}"/>
              </a:ext>
            </a:extLst>
          </p:cNvPr>
          <p:cNvSpPr/>
          <p:nvPr/>
        </p:nvSpPr>
        <p:spPr>
          <a:xfrm flipV="1">
            <a:off x="6210301" y="6038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5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F2BD261A-A5C9-4BB8-9E8F-1C222A2F6D14}"/>
              </a:ext>
            </a:extLst>
          </p:cNvPr>
          <p:cNvPicPr>
            <a:picLocks noChangeAspect="1"/>
          </p:cNvPicPr>
          <p:nvPr/>
        </p:nvPicPr>
        <p:blipFill>
          <a:blip r:embed="rId2"/>
          <a:stretch>
            <a:fillRect/>
          </a:stretch>
        </p:blipFill>
        <p:spPr>
          <a:xfrm>
            <a:off x="4730256" y="4121802"/>
            <a:ext cx="7288918" cy="2593958"/>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643121" y="217465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360682" y="4589700"/>
            <a:ext cx="4282438" cy="193899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(use an</a:t>
            </a:r>
            <a:r>
              <a:rPr lang="nl-NL" sz="2400" b="0" i="0" u="none" strike="noStrike" kern="1200" cap="none" spc="0">
                <a:solidFill>
                  <a:srgbClr val="00FF00"/>
                </a:solidFill>
                <a:uFillTx/>
                <a:latin typeface="Courier New" pitchFamily="49"/>
                <a:cs typeface="Courier New" pitchFamily="49"/>
              </a:rPr>
              <a:t> @ to refer to an XML attribute)</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6189981" y="61297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1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A1DC8C15-1E47-4531-8F3C-C07142A2D560}"/>
              </a:ext>
            </a:extLst>
          </p:cNvPr>
          <p:cNvPicPr>
            <a:picLocks noChangeAspect="1"/>
          </p:cNvPicPr>
          <p:nvPr/>
        </p:nvPicPr>
        <p:blipFill>
          <a:blip r:embed="rId2"/>
          <a:stretch>
            <a:fillRect/>
          </a:stretch>
        </p:blipFill>
        <p:spPr>
          <a:xfrm>
            <a:off x="2124013" y="4155922"/>
            <a:ext cx="9976356" cy="2634810"/>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87521" y="29805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2391510"/>
            <a:ext cx="5496369" cy="1569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one car from Japan</a:t>
            </a:r>
            <a:r>
              <a:rPr lang="nl-NL" sz="2400" b="0" i="0" u="none" strike="noStrike" kern="1200" cap="none" spc="0">
                <a:solidFill>
                  <a:srgbClr val="00FF00"/>
                </a:solidFill>
                <a:uFillTx/>
                <a:latin typeface="Courier New" pitchFamily="49"/>
                <a:cs typeface="Courier New" pitchFamily="49"/>
              </a:rPr>
              <a:t> in the list</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findAll </a:t>
            </a:r>
            <a:r>
              <a:rPr lang="nl-NL" sz="2400" b="0" i="0" u="none" strike="noStrike" kern="1200" cap="none" spc="0" baseline="0">
                <a:solidFill>
                  <a:srgbClr val="00FF00"/>
                </a:solidFill>
                <a:uFillTx/>
                <a:latin typeface="Courier New" pitchFamily="49"/>
                <a:cs typeface="Courier New" pitchFamily="49"/>
              </a:rPr>
              <a:t>is a</a:t>
            </a:r>
            <a:r>
              <a:rPr lang="nl-NL" sz="2400" b="0" i="0" u="none" strike="noStrike" kern="1200" cap="none" spc="0">
                <a:solidFill>
                  <a:srgbClr val="00FF00"/>
                </a:solidFill>
                <a:uFillTx/>
                <a:latin typeface="Courier New" pitchFamily="49"/>
                <a:cs typeface="Courier New" pitchFamily="49"/>
              </a:rPr>
              <a:t> filter operation</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3820161" y="6160180"/>
            <a:ext cx="5882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78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F26BBF-2D4A-4590-9D73-71F2E8051581}"/>
              </a:ext>
            </a:extLst>
          </p:cNvPr>
          <p:cNvPicPr>
            <a:picLocks noChangeAspect="1"/>
          </p:cNvPicPr>
          <p:nvPr/>
        </p:nvPicPr>
        <p:blipFill>
          <a:blip r:embed="rId2"/>
          <a:stretch>
            <a:fillRect/>
          </a:stretch>
        </p:blipFill>
        <p:spPr>
          <a:xfrm>
            <a:off x="3019396" y="4054545"/>
            <a:ext cx="9050684" cy="2706509"/>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775973" y="139490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1720950"/>
            <a:ext cx="5496369" cy="230832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that two cars</a:t>
            </a:r>
            <a:r>
              <a:rPr lang="nl-NL" sz="2400" b="0" i="0" u="none" strike="noStrike" kern="1200" cap="none" spc="0">
                <a:solidFill>
                  <a:srgbClr val="00FF00"/>
                </a:solidFill>
                <a:uFillTx/>
                <a:latin typeface="Courier New" pitchFamily="49"/>
                <a:cs typeface="Courier New" pitchFamily="49"/>
              </a:rPr>
              <a:t> have a make starting with ‘A’</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grep </a:t>
            </a:r>
            <a:r>
              <a:rPr lang="nl-NL" sz="2400" b="0" i="0" u="none" strike="noStrike" kern="1200" cap="none" spc="0" baseline="0">
                <a:solidFill>
                  <a:srgbClr val="00FF00"/>
                </a:solidFill>
                <a:uFillTx/>
                <a:latin typeface="Courier New" pitchFamily="49"/>
                <a:cs typeface="Courier New" pitchFamily="49"/>
              </a:rPr>
              <a:t>takes a regular expression</a:t>
            </a:r>
            <a:r>
              <a:rPr lang="nl-NL" sz="2400" b="0" i="0" u="none" strike="noStrike" kern="1200" cap="none" spc="0">
                <a:solidFill>
                  <a:srgbClr val="00FF00"/>
                </a:solidFill>
                <a:uFillTx/>
                <a:latin typeface="Courier New" pitchFamily="49"/>
                <a:cs typeface="Courier New" pitchFamily="49"/>
              </a:rPr>
              <a:t> to search in a list of values</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4775973" y="6139859"/>
            <a:ext cx="4967468"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Arrow 7">
            <a:extLst>
              <a:ext uri="{FF2B5EF4-FFF2-40B4-BE49-F238E27FC236}">
                <a16:creationId xmlns:a16="http://schemas.microsoft.com/office/drawing/2014/main" id="{80C1D9C1-E7F6-4438-9E06-0A2F115FE679}"/>
              </a:ext>
            </a:extLst>
          </p:cNvPr>
          <p:cNvSpPr/>
          <p:nvPr/>
        </p:nvSpPr>
        <p:spPr>
          <a:xfrm rot="10799991">
            <a:off x="4775974" y="21920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9041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filters, in, grep() where needed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RestAssuredExamplesXml.java contains the examples shown</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532229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99693472-BF1D-4087-B96F-8F109BA7C37A}"/>
              </a:ext>
            </a:extLst>
          </p:cNvPr>
          <p:cNvPicPr>
            <a:picLocks noChangeAspect="1"/>
          </p:cNvPicPr>
          <p:nvPr/>
        </p:nvPicPr>
        <p:blipFill>
          <a:blip r:embed="rId3"/>
          <a:stretch>
            <a:fillRect/>
          </a:stretch>
        </p:blipFill>
        <p:spPr>
          <a:xfrm>
            <a:off x="6416992" y="5228586"/>
            <a:ext cx="5210175" cy="1457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630EB8A4-4601-4D23-8968-EEB642416F6A}"/>
              </a:ext>
            </a:extLst>
          </p:cNvPr>
          <p:cNvPicPr>
            <a:picLocks noChangeAspect="1"/>
          </p:cNvPicPr>
          <p:nvPr/>
        </p:nvPicPr>
        <p:blipFill>
          <a:blip r:embed="rId2"/>
          <a:stretch>
            <a:fillRect/>
          </a:stretch>
        </p:blipFill>
        <p:spPr>
          <a:xfrm>
            <a:off x="952341" y="2429192"/>
            <a:ext cx="10287318" cy="4231747"/>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1117600" y="5690255"/>
            <a:ext cx="10236192" cy="739120"/>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349749" y="1563542"/>
            <a:ext cx="11492501" cy="3323418"/>
          </a:xfrm>
          <a:prstGeom prst="rect">
            <a:avLst/>
          </a:prstGeom>
          <a:noFill/>
          <a:ln cap="flat">
            <a:noFill/>
          </a:ln>
        </p:spPr>
      </p:pic>
      <p:sp>
        <p:nvSpPr>
          <p:cNvPr id="8" name="Oval 4">
            <a:extLst>
              <a:ext uri="{FF2B5EF4-FFF2-40B4-BE49-F238E27FC236}">
                <a16:creationId xmlns:a16="http://schemas.microsoft.com/office/drawing/2014/main" id="{9B56CDF5-FCB2-441F-B48C-53544D850245}"/>
              </a:ext>
            </a:extLst>
          </p:cNvPr>
          <p:cNvSpPr/>
          <p:nvPr/>
        </p:nvSpPr>
        <p:spPr>
          <a:xfrm flipV="1">
            <a:off x="1117600" y="2993179"/>
            <a:ext cx="21132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3349972" y="2993179"/>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Pass the object as a request body using </a:t>
            </a:r>
            <a:r>
              <a:rPr lang="en-US" i="1">
                <a:solidFill>
                  <a:srgbClr val="00FF00"/>
                </a:solidFill>
                <a:latin typeface="Courier New" panose="02070309020205020404" pitchFamily="49" charset="0"/>
                <a:cs typeface="Courier New" panose="02070309020205020404" pitchFamily="49" charset="0"/>
              </a:rPr>
              <a:t>body()</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8B9B99BB-95D3-439A-9B72-880F5BCAD660}"/>
              </a:ext>
            </a:extLst>
          </p:cNvPr>
          <p:cNvSpPr txBox="1"/>
          <p:nvPr/>
        </p:nvSpPr>
        <p:spPr>
          <a:xfrm>
            <a:off x="3230880" y="5002853"/>
            <a:ext cx="84922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REST Assured will serialize it to JSON using Jackson</a:t>
            </a:r>
          </a:p>
          <a:p>
            <a:r>
              <a:rPr lang="en-US">
                <a:solidFill>
                  <a:srgbClr val="00FF00"/>
                </a:solidFill>
                <a:latin typeface="Courier New" panose="02070309020205020404" pitchFamily="49" charset="0"/>
                <a:cs typeface="Courier New" panose="02070309020205020404" pitchFamily="49" charset="0"/>
              </a:rPr>
              <a:t>(which means you can customize the field names if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pic>
        <p:nvPicPr>
          <p:cNvPr id="4" name="Picture 5">
            <a:extLst>
              <a:ext uri="{FF2B5EF4-FFF2-40B4-BE49-F238E27FC236}">
                <a16:creationId xmlns:a16="http://schemas.microsoft.com/office/drawing/2014/main" id="{993F70A4-E612-4CD9-95B0-41CF712B6E0B}"/>
              </a:ext>
            </a:extLst>
          </p:cNvPr>
          <p:cNvPicPr>
            <a:picLocks noChangeAspect="1"/>
          </p:cNvPicPr>
          <p:nvPr/>
        </p:nvPicPr>
        <p:blipFill>
          <a:blip r:embed="rId2"/>
          <a:stretch>
            <a:fillRect/>
          </a:stretch>
        </p:blipFill>
        <p:spPr>
          <a:xfrm>
            <a:off x="818322" y="1837215"/>
            <a:ext cx="10555356" cy="4177505"/>
          </a:xfrm>
          <a:prstGeom prst="rect">
            <a:avLst/>
          </a:prstGeom>
          <a:noFill/>
          <a:ln cap="flat">
            <a:noFill/>
          </a:ln>
        </p:spPr>
      </p:pic>
      <p:sp>
        <p:nvSpPr>
          <p:cNvPr id="7" name="Oval 4">
            <a:extLst>
              <a:ext uri="{FF2B5EF4-FFF2-40B4-BE49-F238E27FC236}">
                <a16:creationId xmlns:a16="http://schemas.microsoft.com/office/drawing/2014/main" id="{8F69138E-4C6C-4723-A76A-DEA668963EBA}"/>
              </a:ext>
            </a:extLst>
          </p:cNvPr>
          <p:cNvSpPr/>
          <p:nvPr/>
        </p:nvSpPr>
        <p:spPr>
          <a:xfrm flipV="1">
            <a:off x="2976880" y="4598458"/>
            <a:ext cx="28041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879812" y="4632305"/>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the object type to deserialize to using </a:t>
            </a:r>
            <a:r>
              <a:rPr lang="en-US" i="1">
                <a:solidFill>
                  <a:srgbClr val="00FF00"/>
                </a:solidFill>
                <a:latin typeface="Courier New" panose="02070309020205020404" pitchFamily="49" charset="0"/>
                <a:cs typeface="Courier New" panose="02070309020205020404" pitchFamily="49" charset="0"/>
              </a:rPr>
              <a:t>as()</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1249680" y="2834976"/>
            <a:ext cx="32004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4548852" y="2862059"/>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store the deserialized response payload in an object of that type…</a:t>
            </a:r>
            <a:endParaRPr lang="en-NL" i="1">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7711440" y="5296428"/>
            <a:ext cx="37388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6929120" y="5802386"/>
            <a:ext cx="48971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then use it in the remainder of your test method as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RestAssuredExercises5Test.java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Car POJO</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RestAssuredAnswers5Test.java</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RestAssuredExamples.java contains the examples shown</a:t>
            </a:r>
          </a:p>
          <a:p>
            <a:pPr marL="0" lvl="0" indent="0">
              <a:lnSpc>
                <a:spcPct val="70000"/>
              </a:lnSpc>
              <a:buNone/>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13395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RestAssuredExercises6Test.java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Capstone assignment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Combines several concepts we have seen throughout this workshop</a:t>
            </a:r>
          </a:p>
          <a:p>
            <a:pPr lvl="1">
              <a:buFont typeface="Courier New" pitchFamily="49"/>
              <a:buChar char="_"/>
            </a:pPr>
            <a:r>
              <a:rPr lang="nl-NL">
                <a:solidFill>
                  <a:srgbClr val="00FF00"/>
                </a:solidFill>
                <a:latin typeface="Courier New" pitchFamily="49"/>
                <a:cs typeface="Courier New" pitchFamily="49"/>
              </a:rPr>
              <a:t>Extracting values from responses</a:t>
            </a:r>
          </a:p>
          <a:p>
            <a:pPr lvl="1">
              <a:buFont typeface="Courier New" pitchFamily="49"/>
              <a:buChar char="_"/>
            </a:pPr>
            <a:r>
              <a:rPr lang="nl-NL">
                <a:solidFill>
                  <a:srgbClr val="00FF00"/>
                </a:solidFill>
                <a:latin typeface="Courier New" pitchFamily="49"/>
                <a:cs typeface="Courier New" pitchFamily="49"/>
              </a:rPr>
              <a:t>Deserialization</a:t>
            </a:r>
          </a:p>
          <a:p>
            <a:pPr lvl="1">
              <a:buFont typeface="Courier New" pitchFamily="49"/>
              <a:buChar char="_"/>
            </a:pPr>
            <a:r>
              <a:rPr lang="nl-NL">
                <a:solidFill>
                  <a:srgbClr val="00FF00"/>
                </a:solidFill>
                <a:latin typeface="Courier New" pitchFamily="49"/>
                <a:cs typeface="Courier New" pitchFamily="49"/>
              </a:rPr>
              <a:t>Using filters</a:t>
            </a:r>
          </a:p>
          <a:p>
            <a:pPr lvl="1">
              <a:buFont typeface="Courier New" pitchFamily="49"/>
              <a:buChar char="_"/>
            </a:pPr>
            <a:r>
              <a:rPr lang="nl-NL">
                <a:solidFill>
                  <a:srgbClr val="00FF00"/>
                </a:solidFill>
                <a:latin typeface="Courier New" pitchFamily="49"/>
                <a:cs typeface="Courier New" pitchFamily="49"/>
              </a:rPr>
              <a:t>Parameterization, assertions, …</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RestAssuredAnswers6Test.java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621057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0" y="478631"/>
            <a:ext cx="12192000" cy="5900738"/>
          </a:xfrm>
        </p:spPr>
        <p:txBody>
          <a:bodyPr anchor="ctr">
            <a:normAutofit/>
          </a:bodyPr>
          <a:lstStyle/>
          <a:p>
            <a:pPr marL="0" lvl="0" indent="0" algn="ctr">
              <a:buNone/>
            </a:pPr>
            <a:r>
              <a:rPr lang="nl-NL" sz="4000">
                <a:solidFill>
                  <a:srgbClr val="00FF00"/>
                </a:solidFill>
                <a:latin typeface="Courier New" pitchFamily="49"/>
                <a:cs typeface="Courier New" pitchFamily="49"/>
              </a:rPr>
              <a:t>https://testautomationu.applitools.com</a:t>
            </a:r>
          </a:p>
          <a:p>
            <a:pPr marL="0" lvl="0" indent="0" algn="ctr">
              <a:buNone/>
            </a:pPr>
            <a:r>
              <a:rPr lang="nl-NL" sz="4000">
                <a:solidFill>
                  <a:srgbClr val="00FF00"/>
                </a:solidFill>
                <a:latin typeface="Courier New" pitchFamily="49"/>
                <a:cs typeface="Courier New" pitchFamily="49"/>
              </a:rPr>
              <a:t>/automating-your-api-tests-with-rest-assured/</a:t>
            </a:r>
            <a:endParaRPr lang="nl-NL" sz="3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50933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26461</TotalTime>
  <Words>3825</Words>
  <Application>Microsoft Office PowerPoint</Application>
  <PresentationFormat>Breedbeeld</PresentationFormat>
  <Paragraphs>687</Paragraphs>
  <Slides>73</Slides>
  <Notes>60</Notes>
  <HiddenSlides>0</HiddenSlides>
  <MMClips>0</MMClips>
  <ScaleCrop>false</ScaleCrop>
  <HeadingPairs>
    <vt:vector size="6" baseType="variant">
      <vt:variant>
        <vt:lpstr>Gebruikte lettertypen</vt:lpstr>
      </vt:variant>
      <vt:variant>
        <vt:i4>4</vt:i4>
      </vt:variant>
      <vt:variant>
        <vt:lpstr>Thema</vt:lpstr>
      </vt:variant>
      <vt:variant>
        <vt:i4>6</vt:i4>
      </vt:variant>
      <vt:variant>
        <vt:lpstr>Diatitels</vt:lpstr>
      </vt:variant>
      <vt:variant>
        <vt:i4>73</vt:i4>
      </vt:variant>
    </vt:vector>
  </HeadingPairs>
  <TitlesOfParts>
    <vt:vector size="83" baseType="lpstr">
      <vt:lpstr>Arial</vt:lpstr>
      <vt:lpstr>Calibri</vt:lpstr>
      <vt:lpstr>Calibri Light</vt:lpstr>
      <vt:lpstr>Courier New</vt:lpstr>
      <vt:lpstr>Office Theme</vt:lpstr>
      <vt:lpstr>1_Office Theme</vt:lpstr>
      <vt:lpstr>2_Office Theme</vt:lpstr>
      <vt:lpstr>3_Office Theme</vt:lpstr>
      <vt:lpstr>4_Office Theme</vt:lpstr>
      <vt:lpstr>5_Office Theme</vt:lpstr>
      <vt:lpstr>Test the REST</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Logging request data</vt:lpstr>
      <vt:lpstr>Logging request data</vt:lpstr>
      <vt:lpstr>Logging response data</vt:lpstr>
      <vt:lpstr>Logging response data</vt:lpstr>
      <vt:lpstr>Our API under test</vt:lpstr>
      <vt:lpstr>An example</vt:lpstr>
      <vt:lpstr>Demo</vt:lpstr>
      <vt:lpstr>Now it’s your turn!</vt:lpstr>
      <vt:lpstr>Parameters in RESTful web services</vt:lpstr>
      <vt:lpstr>Using query parameters</vt:lpstr>
      <vt:lpstr>Using path parameters</vt:lpstr>
      <vt:lpstr>APIs are all about data</vt:lpstr>
      <vt:lpstr>Data driven testing</vt:lpstr>
      <vt:lpstr>‘Feeding’ test data to your test</vt:lpstr>
      <vt:lpstr>Running the data driven test</vt:lpstr>
      <vt:lpstr>Now it’s your turn!</vt:lpstr>
      <vt:lpstr>Authentication</vt:lpstr>
      <vt:lpstr>Basic authentication</vt:lpstr>
      <vt:lpstr>OAuth(2)</vt:lpstr>
      <vt:lpstr>Sharing variables between tests</vt:lpstr>
      <vt:lpstr>Sharing variables between tests </vt:lpstr>
      <vt:lpstr>RequestSpecifications</vt:lpstr>
      <vt:lpstr>Defining and using RequestSpecifications</vt:lpstr>
      <vt:lpstr>Sharing checks between tests</vt:lpstr>
      <vt:lpstr>Using a ResponseSpecification</vt:lpstr>
      <vt:lpstr>Now it’s your turn!</vt:lpstr>
      <vt:lpstr>XML support</vt:lpstr>
      <vt:lpstr>XmlPath – examples</vt:lpstr>
      <vt:lpstr>XmlPath – examples</vt:lpstr>
      <vt:lpstr>XmlPath – examples</vt:lpstr>
      <vt:lpstr>XmlPath – examples</vt:lpstr>
      <vt:lpstr>XmlPath – examples</vt:lpstr>
      <vt:lpstr>Now it’s your turn!</vt:lpstr>
      <vt:lpstr>(De-)serialization of POJOs</vt:lpstr>
      <vt:lpstr>Example: serialization</vt:lpstr>
      <vt:lpstr>Example: serialization</vt:lpstr>
      <vt:lpstr>Example: deserialization</vt:lpstr>
      <vt:lpstr>Now it’s your turn!</vt:lpstr>
      <vt:lpstr>Now it’s your turn!</vt:lpstr>
      <vt:lpstr>PowerPoint-presentatie</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186</cp:revision>
  <dcterms:created xsi:type="dcterms:W3CDTF">2016-03-22T05:00:13Z</dcterms:created>
  <dcterms:modified xsi:type="dcterms:W3CDTF">2021-02-02T07:48:39Z</dcterms:modified>
</cp:coreProperties>
</file>