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906000" cy="6858000" type="A4"/>
  <p:notesSz cx="9906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5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43434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43434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43434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130" y="866775"/>
            <a:ext cx="8516674" cy="7016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177" y="5819775"/>
            <a:ext cx="8496657" cy="7429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43434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43434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3130" y="866775"/>
            <a:ext cx="8516674" cy="701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1352" y="3170866"/>
            <a:ext cx="554329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57700" y="1282700"/>
            <a:ext cx="4603115" cy="4730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57608" y="6246849"/>
            <a:ext cx="274320" cy="274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43434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5.jp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xml/ns/persistence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://www.w3.org/2001/XMLSchema-instanc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jp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umaranuj.com/2013/06/jpa-2-dynamic-queries-vs-named-queries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de.slideshare.net/caroljmcdonald/td09jpabestpractices2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ecentric.de/files/2011/05/flush-und-clear-or-mapping-" TargetMode="External"/><Relationship Id="rId5" Type="http://schemas.openxmlformats.org/officeDocument/2006/relationships/hyperlink" Target="http://docs.oracle.com/javaee/6/tutorial/doc/" TargetMode="External"/><Relationship Id="rId4" Type="http://schemas.openxmlformats.org/officeDocument/2006/relationships/hyperlink" Target="http://de.slideshare.net/caroljmcdonald/persistencecmcdonaldmainejug3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jboss.org/hibernate/core/3.2/reference/en/html/architecture.html" TargetMode="External"/><Relationship Id="rId4" Type="http://schemas.openxmlformats.org/officeDocument/2006/relationships/image" Target="../media/image32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technetwork/java/overview-141217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Introduction</a:t>
            </a:r>
            <a:r>
              <a:rPr spc="-100" dirty="0"/>
              <a:t> </a:t>
            </a:r>
            <a:r>
              <a:rPr spc="305" dirty="0"/>
              <a:t>t</a:t>
            </a:r>
            <a:r>
              <a:rPr spc="90" dirty="0"/>
              <a:t>o</a:t>
            </a:r>
            <a:r>
              <a:rPr spc="-100" dirty="0"/>
              <a:t> </a:t>
            </a:r>
            <a:r>
              <a:rPr dirty="0"/>
              <a:t>J</a:t>
            </a:r>
            <a:r>
              <a:rPr spc="-310" dirty="0"/>
              <a:t>P</a:t>
            </a:r>
            <a:r>
              <a:rPr spc="-15" dirty="0"/>
              <a:t>A</a:t>
            </a:r>
            <a:r>
              <a:rPr spc="-100" dirty="0"/>
              <a:t> </a:t>
            </a:r>
            <a:r>
              <a:rPr spc="15" dirty="0"/>
              <a:t>and</a:t>
            </a:r>
            <a:r>
              <a:rPr spc="-100" dirty="0"/>
              <a:t> </a:t>
            </a:r>
            <a:r>
              <a:rPr spc="75" dirty="0"/>
              <a:t>Hiberna</a:t>
            </a:r>
            <a:r>
              <a:rPr spc="10" dirty="0"/>
              <a:t>t</a:t>
            </a:r>
            <a:r>
              <a:rPr spc="5" dirty="0"/>
              <a:t>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77" y="5819775"/>
            <a:ext cx="8496657" cy="742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353377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Object</a:t>
            </a:r>
            <a:r>
              <a:rPr sz="2200" b="1" spc="-2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Relational</a:t>
            </a:r>
            <a:r>
              <a:rPr sz="2200" b="1" spc="-2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Reasons</a:t>
            </a:r>
            <a:r>
              <a:rPr sz="16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for</a:t>
            </a:r>
            <a:r>
              <a:rPr sz="16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using</a:t>
            </a:r>
            <a:r>
              <a:rPr sz="1600" spc="-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ORM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7020" y="1118530"/>
            <a:ext cx="8416290" cy="452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314960" indent="-287655">
              <a:lnSpc>
                <a:spcPct val="112999"/>
              </a:lnSpc>
              <a:spcBef>
                <a:spcPts val="10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In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an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application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we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want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focus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on </a:t>
            </a:r>
            <a:r>
              <a:rPr sz="3000" b="1" spc="-7" baseline="1388" dirty="0">
                <a:solidFill>
                  <a:srgbClr val="075590"/>
                </a:solidFill>
                <a:latin typeface="Arial"/>
                <a:cs typeface="Arial"/>
              </a:rPr>
              <a:t>business</a:t>
            </a:r>
            <a:r>
              <a:rPr sz="3000" b="1" baseline="1388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3000" b="1" spc="-7" baseline="1388" dirty="0">
                <a:solidFill>
                  <a:srgbClr val="075590"/>
                </a:solidFill>
                <a:latin typeface="Arial"/>
                <a:cs typeface="Arial"/>
              </a:rPr>
              <a:t>concepts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,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not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on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the </a:t>
            </a:r>
            <a:r>
              <a:rPr sz="3000" spc="-81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relational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database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structure</a:t>
            </a:r>
            <a:endParaRPr sz="2000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74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Abstract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from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“by-hand”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communication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with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DB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(e.g.,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via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JDBC)</a:t>
            </a:r>
            <a:endParaRPr sz="3000" baseline="1388">
              <a:latin typeface="Arial MT"/>
              <a:cs typeface="Arial MT"/>
            </a:endParaRPr>
          </a:p>
          <a:p>
            <a:pPr marL="299720" marR="285750" indent="-287655">
              <a:lnSpc>
                <a:spcPct val="112999"/>
              </a:lnSpc>
              <a:spcBef>
                <a:spcPts val="39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Allow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for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an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automatic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synchronization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between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Java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Objects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and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 </a:t>
            </a:r>
            <a:r>
              <a:rPr sz="3000" spc="-81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underlying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database</a:t>
            </a:r>
            <a:endParaRPr sz="2000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74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Portability</a:t>
            </a:r>
            <a:endParaRPr sz="3000" baseline="1388">
              <a:latin typeface="Arial MT"/>
              <a:cs typeface="Arial MT"/>
            </a:endParaRPr>
          </a:p>
          <a:p>
            <a:pPr marL="756920" marR="26670" lvl="1" indent="-287655">
              <a:lnSpc>
                <a:spcPct val="112999"/>
              </a:lnSpc>
              <a:spcBef>
                <a:spcPts val="395"/>
              </a:spcBef>
              <a:buClr>
                <a:srgbClr val="FF7E00"/>
              </a:buClr>
              <a:buFont typeface="Trebuchet MS"/>
              <a:buChar char="▪"/>
              <a:tabLst>
                <a:tab pos="756920" algn="l"/>
                <a:tab pos="7575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ORM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should be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mostly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DB independent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(with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exception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of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some </a:t>
            </a:r>
            <a:r>
              <a:rPr sz="3000" spc="-81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types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of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features,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such as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identifier generation)</a:t>
            </a:r>
            <a:endParaRPr sz="2000">
              <a:latin typeface="Arial MT"/>
              <a:cs typeface="Arial MT"/>
            </a:endParaRPr>
          </a:p>
          <a:p>
            <a:pPr marL="756920" marR="427355" lvl="1" indent="-287655">
              <a:lnSpc>
                <a:spcPct val="112999"/>
              </a:lnSpc>
              <a:spcBef>
                <a:spcPts val="430"/>
              </a:spcBef>
              <a:buClr>
                <a:srgbClr val="FF7E00"/>
              </a:buClr>
              <a:buFont typeface="Trebuchet MS"/>
              <a:buChar char="▪"/>
              <a:tabLst>
                <a:tab pos="756920" algn="l"/>
                <a:tab pos="7575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Query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abstractions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using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e.g.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JPQL</a:t>
            </a:r>
            <a:r>
              <a:rPr sz="3000" spc="-104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or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HQL</a:t>
            </a:r>
            <a:r>
              <a:rPr sz="3000" spc="-104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-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vendor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specific </a:t>
            </a:r>
            <a:r>
              <a:rPr sz="3000" spc="-81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SQL</a:t>
            </a:r>
            <a:r>
              <a:rPr sz="2000" spc="-8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auto-generated</a:t>
            </a:r>
            <a:endParaRPr sz="2000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74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Performance</a:t>
            </a:r>
            <a:endParaRPr sz="3000" baseline="1388">
              <a:latin typeface="Arial MT"/>
              <a:cs typeface="Arial MT"/>
            </a:endParaRPr>
          </a:p>
          <a:p>
            <a:pPr marL="756920" lvl="1" indent="-288290">
              <a:lnSpc>
                <a:spcPct val="100000"/>
              </a:lnSpc>
              <a:spcBef>
                <a:spcPts val="705"/>
              </a:spcBef>
              <a:buClr>
                <a:srgbClr val="FF7E00"/>
              </a:buClr>
              <a:buFont typeface="Trebuchet MS"/>
              <a:buChar char="▪"/>
              <a:tabLst>
                <a:tab pos="756920" algn="l"/>
                <a:tab pos="7575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Object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and query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caching is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automatically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done by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the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ORM</a:t>
            </a:r>
            <a:endParaRPr sz="3000" baseline="138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361315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Java</a:t>
            </a:r>
            <a:r>
              <a:rPr sz="2200" b="1" spc="-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Persistence</a:t>
            </a:r>
            <a:r>
              <a:rPr sz="2200" b="1" spc="-10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API</a:t>
            </a:r>
            <a:r>
              <a:rPr sz="2200" b="1" spc="-2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075590"/>
                </a:solidFill>
                <a:latin typeface="Arial"/>
                <a:cs typeface="Arial"/>
              </a:rPr>
              <a:t>(JPA)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Introduction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020" y="1123707"/>
            <a:ext cx="8428990" cy="4488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7970" marR="297815" indent="-255904">
              <a:lnSpc>
                <a:spcPct val="118000"/>
              </a:lnSpc>
              <a:spcBef>
                <a:spcPts val="90"/>
              </a:spcBef>
              <a:buClr>
                <a:srgbClr val="FF7E00"/>
              </a:buClr>
              <a:buFont typeface="Trebuchet MS"/>
              <a:buChar char="▪"/>
              <a:tabLst>
                <a:tab pos="267970" algn="l"/>
                <a:tab pos="268605" algn="l"/>
              </a:tabLst>
            </a:pP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Specification for the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management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of persistence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and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object/relational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mapping </a:t>
            </a:r>
            <a:r>
              <a:rPr sz="2625" spc="-71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075590"/>
                </a:solidFill>
                <a:latin typeface="Arial MT"/>
                <a:cs typeface="Arial MT"/>
              </a:rPr>
              <a:t>with</a:t>
            </a:r>
            <a:r>
              <a:rPr sz="175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75590"/>
                </a:solidFill>
                <a:latin typeface="Arial MT"/>
                <a:cs typeface="Arial MT"/>
              </a:rPr>
              <a:t>Java</a:t>
            </a:r>
            <a:endParaRPr sz="1750">
              <a:latin typeface="Arial MT"/>
              <a:cs typeface="Arial MT"/>
            </a:endParaRPr>
          </a:p>
          <a:p>
            <a:pPr marL="725170" lvl="1" indent="-256540">
              <a:lnSpc>
                <a:spcPct val="100000"/>
              </a:lnSpc>
              <a:spcBef>
                <a:spcPts val="760"/>
              </a:spcBef>
              <a:buClr>
                <a:srgbClr val="FF7E00"/>
              </a:buClr>
              <a:buFont typeface="Trebuchet MS"/>
              <a:buChar char="▪"/>
              <a:tabLst>
                <a:tab pos="725170" algn="l"/>
                <a:tab pos="725805" algn="l"/>
              </a:tabLst>
            </a:pP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Persistence: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Data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objects shall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outlive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30" baseline="1587" dirty="0">
                <a:solidFill>
                  <a:srgbClr val="075590"/>
                </a:solidFill>
                <a:latin typeface="Arial MT"/>
                <a:cs typeface="Arial MT"/>
              </a:rPr>
              <a:t>JVM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app</a:t>
            </a:r>
            <a:endParaRPr sz="2625" baseline="1587">
              <a:latin typeface="Arial MT"/>
              <a:cs typeface="Arial MT"/>
            </a:endParaRPr>
          </a:p>
          <a:p>
            <a:pPr marL="267970" marR="122555" indent="-255904">
              <a:lnSpc>
                <a:spcPct val="118000"/>
              </a:lnSpc>
              <a:spcBef>
                <a:spcPts val="350"/>
              </a:spcBef>
              <a:buClr>
                <a:srgbClr val="FF7E00"/>
              </a:buClr>
              <a:buFont typeface="Trebuchet MS"/>
              <a:buChar char="▪"/>
              <a:tabLst>
                <a:tab pos="267970" algn="l"/>
                <a:tab pos="268605" algn="l"/>
              </a:tabLst>
            </a:pP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Objective: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provide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an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object/relational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mapping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facility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for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Java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developers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using </a:t>
            </a:r>
            <a:r>
              <a:rPr sz="2625" spc="-70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175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75590"/>
                </a:solidFill>
                <a:latin typeface="Arial MT"/>
                <a:cs typeface="Arial MT"/>
              </a:rPr>
              <a:t>Java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75590"/>
                </a:solidFill>
                <a:latin typeface="Arial MT"/>
                <a:cs typeface="Arial MT"/>
              </a:rPr>
              <a:t>domain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75590"/>
                </a:solidFill>
                <a:latin typeface="Arial MT"/>
                <a:cs typeface="Arial MT"/>
              </a:rPr>
              <a:t>model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75590"/>
                </a:solidFill>
                <a:latin typeface="Arial MT"/>
                <a:cs typeface="Arial MT"/>
              </a:rPr>
              <a:t>and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075590"/>
                </a:solidFill>
                <a:latin typeface="Arial MT"/>
                <a:cs typeface="Arial MT"/>
              </a:rPr>
              <a:t>relational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075590"/>
                </a:solidFill>
                <a:latin typeface="Arial MT"/>
                <a:cs typeface="Arial MT"/>
              </a:rPr>
              <a:t>database</a:t>
            </a:r>
            <a:endParaRPr sz="1750">
              <a:latin typeface="Arial MT"/>
              <a:cs typeface="Arial MT"/>
            </a:endParaRPr>
          </a:p>
          <a:p>
            <a:pPr marL="725170" lvl="1" indent="-256540">
              <a:lnSpc>
                <a:spcPct val="100000"/>
              </a:lnSpc>
              <a:spcBef>
                <a:spcPts val="760"/>
              </a:spcBef>
              <a:buClr>
                <a:srgbClr val="FF7E00"/>
              </a:buClr>
              <a:buFont typeface="Trebuchet MS"/>
              <a:buChar char="▪"/>
              <a:tabLst>
                <a:tab pos="725170" algn="l"/>
                <a:tab pos="725805" algn="l"/>
              </a:tabLst>
            </a:pP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Map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Java POJOs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 to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relational databases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(which are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one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type of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persistence)</a:t>
            </a:r>
            <a:endParaRPr sz="2625" baseline="1587">
              <a:latin typeface="Arial MT"/>
              <a:cs typeface="Arial MT"/>
            </a:endParaRPr>
          </a:p>
          <a:p>
            <a:pPr marL="267970" marR="436880" indent="-255904">
              <a:lnSpc>
                <a:spcPct val="118000"/>
              </a:lnSpc>
              <a:spcBef>
                <a:spcPts val="355"/>
              </a:spcBef>
              <a:buClr>
                <a:srgbClr val="FF7E00"/>
              </a:buClr>
              <a:buFont typeface="Trebuchet MS"/>
              <a:buChar char="▪"/>
              <a:tabLst>
                <a:tab pos="267970" algn="l"/>
                <a:tab pos="268605" algn="l"/>
              </a:tabLst>
            </a:pP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Standardized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under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the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Java Community Process Program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with contributions </a:t>
            </a:r>
            <a:r>
              <a:rPr sz="2625" spc="-71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075590"/>
                </a:solidFill>
                <a:latin typeface="Arial MT"/>
                <a:cs typeface="Arial MT"/>
              </a:rPr>
              <a:t>from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075590"/>
                </a:solidFill>
                <a:latin typeface="Arial MT"/>
                <a:cs typeface="Arial MT"/>
              </a:rPr>
              <a:t>Hibernate,</a:t>
            </a:r>
            <a:r>
              <a:rPr sz="1750" spc="-2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-15" dirty="0">
                <a:solidFill>
                  <a:srgbClr val="075590"/>
                </a:solidFill>
                <a:latin typeface="Arial MT"/>
                <a:cs typeface="Arial MT"/>
              </a:rPr>
              <a:t>TopLink,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75590"/>
                </a:solidFill>
                <a:latin typeface="Arial MT"/>
                <a:cs typeface="Arial MT"/>
              </a:rPr>
              <a:t>JDO,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75590"/>
                </a:solidFill>
                <a:latin typeface="Arial MT"/>
                <a:cs typeface="Arial MT"/>
              </a:rPr>
              <a:t>and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75590"/>
                </a:solidFill>
                <a:latin typeface="Arial MT"/>
                <a:cs typeface="Arial MT"/>
              </a:rPr>
              <a:t>EJB</a:t>
            </a:r>
            <a:r>
              <a:rPr sz="175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5" dirty="0">
                <a:solidFill>
                  <a:srgbClr val="075590"/>
                </a:solidFill>
                <a:latin typeface="Arial MT"/>
                <a:cs typeface="Arial MT"/>
              </a:rPr>
              <a:t>community</a:t>
            </a:r>
            <a:endParaRPr sz="1750">
              <a:latin typeface="Arial MT"/>
              <a:cs typeface="Arial MT"/>
            </a:endParaRPr>
          </a:p>
          <a:p>
            <a:pPr marL="267970" indent="-255904">
              <a:lnSpc>
                <a:spcPct val="100000"/>
              </a:lnSpc>
              <a:spcBef>
                <a:spcPts val="755"/>
              </a:spcBef>
              <a:buClr>
                <a:srgbClr val="FF7E00"/>
              </a:buClr>
              <a:buFont typeface="Trebuchet MS"/>
              <a:buChar char="▪"/>
              <a:tabLst>
                <a:tab pos="267970" algn="l"/>
                <a:tab pos="268605" algn="l"/>
              </a:tabLst>
            </a:pP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Hibernate: Full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-44" baseline="1587" dirty="0">
                <a:solidFill>
                  <a:srgbClr val="075590"/>
                </a:solidFill>
                <a:latin typeface="Arial MT"/>
                <a:cs typeface="Arial MT"/>
              </a:rPr>
              <a:t>JPA</a:t>
            </a:r>
            <a:r>
              <a:rPr sz="2625" spc="-120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implementation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with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additional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“native”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features,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e.g.,</a:t>
            </a:r>
            <a:endParaRPr sz="2625" baseline="1587">
              <a:latin typeface="Arial MT"/>
              <a:cs typeface="Arial MT"/>
            </a:endParaRPr>
          </a:p>
          <a:p>
            <a:pPr marL="725170" marR="1044575" lvl="1" indent="-255904">
              <a:lnSpc>
                <a:spcPct val="118000"/>
              </a:lnSpc>
              <a:spcBef>
                <a:spcPts val="355"/>
              </a:spcBef>
              <a:buClr>
                <a:srgbClr val="FF7E00"/>
              </a:buClr>
              <a:buFont typeface="Trebuchet MS"/>
              <a:buChar char="▪"/>
              <a:tabLst>
                <a:tab pos="725170" algn="l"/>
                <a:tab pos="725805" algn="l"/>
              </a:tabLst>
            </a:pP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HQL</a:t>
            </a:r>
            <a:r>
              <a:rPr sz="2625" spc="-89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(Hibernate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Query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Language)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- similar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JPQL,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but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with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some </a:t>
            </a:r>
            <a:r>
              <a:rPr sz="2625" spc="-71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075590"/>
                </a:solidFill>
                <a:latin typeface="Arial MT"/>
                <a:cs typeface="Arial MT"/>
              </a:rPr>
              <a:t>extensions</a:t>
            </a:r>
            <a:endParaRPr sz="1750">
              <a:latin typeface="Arial MT"/>
              <a:cs typeface="Arial MT"/>
            </a:endParaRPr>
          </a:p>
          <a:p>
            <a:pPr marL="725170" lvl="1" indent="-256540">
              <a:lnSpc>
                <a:spcPct val="100000"/>
              </a:lnSpc>
              <a:spcBef>
                <a:spcPts val="760"/>
              </a:spcBef>
              <a:buClr>
                <a:srgbClr val="FF7E00"/>
              </a:buClr>
              <a:buFont typeface="Trebuchet MS"/>
              <a:buChar char="▪"/>
              <a:tabLst>
                <a:tab pos="725170" algn="l"/>
                <a:tab pos="725805" algn="l"/>
              </a:tabLst>
            </a:pP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Cri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t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eria</a:t>
            </a:r>
            <a:r>
              <a:rPr sz="2625" spc="-13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API</a:t>
            </a:r>
            <a:endParaRPr sz="2625" baseline="1587">
              <a:latin typeface="Arial MT"/>
              <a:cs typeface="Arial MT"/>
            </a:endParaRPr>
          </a:p>
          <a:p>
            <a:pPr marL="725170" lvl="1" indent="-256540">
              <a:lnSpc>
                <a:spcPct val="100000"/>
              </a:lnSpc>
              <a:spcBef>
                <a:spcPts val="725"/>
              </a:spcBef>
              <a:buClr>
                <a:srgbClr val="FF7E00"/>
              </a:buClr>
              <a:buFont typeface="Trebuchet MS"/>
              <a:buChar char="▪"/>
              <a:tabLst>
                <a:tab pos="725170" algn="l"/>
                <a:tab pos="725805" algn="l"/>
              </a:tabLst>
            </a:pP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Used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 version in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this course: Hibernate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4.2.12.Final (supports </a:t>
            </a:r>
            <a:r>
              <a:rPr sz="2625" spc="-44" baseline="1587" dirty="0">
                <a:solidFill>
                  <a:srgbClr val="075590"/>
                </a:solidFill>
                <a:latin typeface="Arial MT"/>
                <a:cs typeface="Arial MT"/>
              </a:rPr>
              <a:t>JPA</a:t>
            </a:r>
            <a:r>
              <a:rPr sz="2625" spc="-120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2.0)</a:t>
            </a:r>
            <a:endParaRPr sz="2625" baseline="158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130937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Caveats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ORM</a:t>
            </a:r>
            <a:r>
              <a:rPr sz="1600" spc="-4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and</a:t>
            </a:r>
            <a:r>
              <a:rPr sz="1600" spc="-40" dirty="0">
                <a:solidFill>
                  <a:srgbClr val="7F7F7F"/>
                </a:solidFill>
                <a:latin typeface="Arial MT"/>
                <a:cs typeface="Arial MT"/>
              </a:rPr>
              <a:t> JPA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020" y="1118530"/>
            <a:ext cx="8417560" cy="440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278130" indent="-287655">
              <a:lnSpc>
                <a:spcPct val="112999"/>
              </a:lnSpc>
              <a:spcBef>
                <a:spcPts val="10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With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22" baseline="1388" dirty="0">
                <a:solidFill>
                  <a:srgbClr val="075590"/>
                </a:solidFill>
                <a:latin typeface="Arial MT"/>
                <a:cs typeface="Arial MT"/>
              </a:rPr>
              <a:t>JPA/Hibernate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lots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of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“magic”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is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done under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the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hood,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e.g., SQL- </a:t>
            </a:r>
            <a:r>
              <a:rPr sz="3000" spc="-81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DDL</a:t>
            </a:r>
            <a:r>
              <a:rPr sz="2000" spc="-8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automatically generated</a:t>
            </a:r>
            <a:endParaRPr sz="2000">
              <a:latin typeface="Arial MT"/>
              <a:cs typeface="Arial MT"/>
            </a:endParaRPr>
          </a:p>
          <a:p>
            <a:pPr marL="299720" marR="5080" indent="-287655">
              <a:lnSpc>
                <a:spcPct val="112999"/>
              </a:lnSpc>
              <a:spcBef>
                <a:spcPts val="43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Know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database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basics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first (e.g., from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data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engineering course),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in </a:t>
            </a:r>
            <a:r>
              <a:rPr sz="3000" spc="-81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order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t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f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ully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unders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and what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J</a:t>
            </a:r>
            <a:r>
              <a:rPr sz="2000" spc="-150" dirty="0">
                <a:solidFill>
                  <a:srgbClr val="075590"/>
                </a:solidFill>
                <a:latin typeface="Arial MT"/>
                <a:cs typeface="Arial MT"/>
              </a:rPr>
              <a:t>P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2000" spc="-114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doing under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t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he hood</a:t>
            </a:r>
            <a:endParaRPr sz="2000">
              <a:latin typeface="Arial MT"/>
              <a:cs typeface="Arial MT"/>
            </a:endParaRPr>
          </a:p>
          <a:p>
            <a:pPr marL="299720" marR="695960" indent="-287655">
              <a:lnSpc>
                <a:spcPct val="113700"/>
              </a:lnSpc>
              <a:spcBef>
                <a:spcPts val="409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After annotating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classes and running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application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check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the </a:t>
            </a:r>
            <a:r>
              <a:rPr sz="3000" spc="-81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resulting SQL-DDL (e.g.,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using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the database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explorer in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IntelliJ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or 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Eclipse)</a:t>
            </a:r>
            <a:endParaRPr sz="2000">
              <a:latin typeface="Arial MT"/>
              <a:cs typeface="Arial MT"/>
            </a:endParaRPr>
          </a:p>
          <a:p>
            <a:pPr marL="299720" marR="137160" indent="-287655">
              <a:lnSpc>
                <a:spcPct val="113700"/>
              </a:lnSpc>
              <a:spcBef>
                <a:spcPts val="41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When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executing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SQL-Queries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using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22" baseline="1388" dirty="0">
                <a:solidFill>
                  <a:srgbClr val="075590"/>
                </a:solidFill>
                <a:latin typeface="Arial MT"/>
                <a:cs typeface="Arial MT"/>
              </a:rPr>
              <a:t>JPA/Hibernate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use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“show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SQL </a:t>
            </a:r>
            <a:r>
              <a:rPr sz="3000" spc="-81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queries”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feature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during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development,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in order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to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see what kind of 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queries</a:t>
            </a:r>
            <a:r>
              <a:rPr sz="20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are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actually executed</a:t>
            </a:r>
            <a:endParaRPr sz="2000">
              <a:latin typeface="Arial MT"/>
              <a:cs typeface="Arial MT"/>
            </a:endParaRPr>
          </a:p>
          <a:p>
            <a:pPr marL="756920" lvl="1" indent="-288290">
              <a:lnSpc>
                <a:spcPct val="100000"/>
              </a:lnSpc>
              <a:spcBef>
                <a:spcPts val="800"/>
              </a:spcBef>
              <a:buClr>
                <a:srgbClr val="FF7E00"/>
              </a:buClr>
              <a:buFont typeface="Trebuchet MS"/>
              <a:buChar char="▪"/>
              <a:tabLst>
                <a:tab pos="756920" algn="l"/>
                <a:tab pos="757555" algn="l"/>
              </a:tabLst>
            </a:pPr>
            <a:r>
              <a:rPr sz="3000" baseline="2777" dirty="0">
                <a:solidFill>
                  <a:srgbClr val="075590"/>
                </a:solidFill>
                <a:latin typeface="Arial MT"/>
                <a:cs typeface="Arial MT"/>
              </a:rPr>
              <a:t>Set</a:t>
            </a:r>
            <a:r>
              <a:rPr sz="3000" spc="-30" baseline="277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700" spc="-7" baseline="3086" dirty="0">
                <a:solidFill>
                  <a:srgbClr val="075590"/>
                </a:solidFill>
                <a:latin typeface="Courier New"/>
                <a:cs typeface="Courier New"/>
              </a:rPr>
              <a:t>&lt;property</a:t>
            </a:r>
            <a:r>
              <a:rPr sz="2700" spc="-44" baseline="3086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2700" spc="-7" baseline="3086" dirty="0">
                <a:solidFill>
                  <a:srgbClr val="075590"/>
                </a:solidFill>
                <a:latin typeface="Courier New"/>
                <a:cs typeface="Courier New"/>
              </a:rPr>
              <a:t>name="hibernate.show_sql"</a:t>
            </a:r>
            <a:r>
              <a:rPr sz="2700" spc="-44" baseline="3086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2700" spc="-7" baseline="3086" dirty="0">
                <a:solidFill>
                  <a:srgbClr val="075590"/>
                </a:solidFill>
                <a:latin typeface="Courier New"/>
                <a:cs typeface="Courier New"/>
              </a:rPr>
              <a:t>value="true"</a:t>
            </a:r>
            <a:r>
              <a:rPr sz="2700" spc="-37" baseline="3086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2700" baseline="3086" dirty="0">
                <a:solidFill>
                  <a:srgbClr val="075590"/>
                </a:solidFill>
                <a:latin typeface="Courier New"/>
                <a:cs typeface="Courier New"/>
              </a:rPr>
              <a:t>/&gt;</a:t>
            </a:r>
            <a:endParaRPr sz="2700" baseline="3086">
              <a:latin typeface="Courier New"/>
              <a:cs typeface="Courier New"/>
            </a:endParaRPr>
          </a:p>
          <a:p>
            <a:pPr marL="75692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in</a:t>
            </a:r>
            <a:r>
              <a:rPr sz="2000" spc="-3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persistence.xml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246316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Persistent</a:t>
            </a:r>
            <a:r>
              <a:rPr sz="2200" b="1" spc="-3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Entities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Basics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020" y="1068407"/>
            <a:ext cx="8169909" cy="3948429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80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Are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POJOs</a:t>
            </a:r>
            <a:r>
              <a:rPr sz="3000" spc="-22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(Plain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Old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Java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Objects)</a:t>
            </a:r>
            <a:endParaRPr sz="3000" baseline="1388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70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Lightweight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persistent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domain object</a:t>
            </a:r>
            <a:endParaRPr sz="3000" baseline="1388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71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22" baseline="1388" dirty="0">
                <a:solidFill>
                  <a:srgbClr val="075590"/>
                </a:solidFill>
                <a:latin typeface="Arial MT"/>
                <a:cs typeface="Arial MT"/>
              </a:rPr>
              <a:t>Typically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represent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table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in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relational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database</a:t>
            </a:r>
            <a:endParaRPr sz="3000" baseline="1388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70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Each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entity instance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corresponds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to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one row in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that table</a:t>
            </a:r>
            <a:endParaRPr sz="3000" baseline="1388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71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Have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persistent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identity</a:t>
            </a:r>
            <a:endParaRPr sz="3000" baseline="1388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70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May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have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both,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persistent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and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transient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(non-persistent)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state</a:t>
            </a:r>
            <a:endParaRPr sz="3000" baseline="1388">
              <a:latin typeface="Arial MT"/>
              <a:cs typeface="Arial MT"/>
            </a:endParaRPr>
          </a:p>
          <a:p>
            <a:pPr marL="756920" lvl="1" indent="-288290">
              <a:lnSpc>
                <a:spcPct val="100000"/>
              </a:lnSpc>
              <a:spcBef>
                <a:spcPts val="705"/>
              </a:spcBef>
              <a:buClr>
                <a:srgbClr val="FF7E00"/>
              </a:buClr>
              <a:buFont typeface="Trebuchet MS"/>
              <a:buChar char="▪"/>
              <a:tabLst>
                <a:tab pos="756920" algn="l"/>
                <a:tab pos="7575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Simple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types (primitive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data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types,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wrappers,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enums)</a:t>
            </a:r>
            <a:endParaRPr sz="3000" baseline="1388">
              <a:latin typeface="Arial MT"/>
              <a:cs typeface="Arial MT"/>
            </a:endParaRPr>
          </a:p>
          <a:p>
            <a:pPr marL="756920" lvl="1" indent="-288290">
              <a:lnSpc>
                <a:spcPct val="100000"/>
              </a:lnSpc>
              <a:spcBef>
                <a:spcPts val="710"/>
              </a:spcBef>
              <a:buClr>
                <a:srgbClr val="FF7E00"/>
              </a:buClr>
              <a:buFont typeface="Trebuchet MS"/>
              <a:buChar char="▪"/>
              <a:tabLst>
                <a:tab pos="756920" algn="l"/>
                <a:tab pos="7575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Composite types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(e.g.,</a:t>
            </a:r>
            <a:r>
              <a:rPr sz="3000" spc="-179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Address)</a:t>
            </a:r>
            <a:endParaRPr sz="3000" baseline="1388">
              <a:latin typeface="Arial MT"/>
              <a:cs typeface="Arial MT"/>
            </a:endParaRPr>
          </a:p>
          <a:p>
            <a:pPr marL="756920" lvl="1" indent="-288290">
              <a:lnSpc>
                <a:spcPct val="100000"/>
              </a:lnSpc>
              <a:spcBef>
                <a:spcPts val="670"/>
              </a:spcBef>
              <a:buClr>
                <a:srgbClr val="FF7E00"/>
              </a:buClr>
              <a:buFont typeface="Trebuchet MS"/>
              <a:buChar char="▪"/>
              <a:tabLst>
                <a:tab pos="756920" algn="l"/>
                <a:tab pos="757555" algn="l"/>
              </a:tabLst>
            </a:pP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Non-persistent state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(using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identifier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Courier New"/>
                <a:cs typeface="Courier New"/>
              </a:rPr>
              <a:t>transient</a:t>
            </a:r>
            <a:r>
              <a:rPr sz="2000" spc="-640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or </a:t>
            </a:r>
            <a:r>
              <a:rPr sz="2000" spc="-5" dirty="0">
                <a:solidFill>
                  <a:srgbClr val="075590"/>
                </a:solidFill>
                <a:latin typeface="Courier New"/>
                <a:cs typeface="Courier New"/>
              </a:rPr>
              <a:t>@Transient</a:t>
            </a:r>
            <a:endParaRPr sz="2000">
              <a:latin typeface="Courier New"/>
              <a:cs typeface="Courier New"/>
            </a:endParaRPr>
          </a:p>
          <a:p>
            <a:pPr marL="756920">
              <a:lnSpc>
                <a:spcPct val="100000"/>
              </a:lnSpc>
              <a:spcBef>
                <a:spcPts val="560"/>
              </a:spcBef>
            </a:pP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annotation)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180571"/>
            <a:ext cx="35972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Persistence</a:t>
            </a:r>
            <a:r>
              <a:rPr sz="2200" b="1" spc="-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with</a:t>
            </a:r>
            <a:r>
              <a:rPr sz="2200" b="1" spc="-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Hibernate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5749" y="1289050"/>
            <a:ext cx="1943100" cy="3810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presentation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5749" y="2660650"/>
            <a:ext cx="1943100" cy="3683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43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service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5749" y="3968750"/>
            <a:ext cx="1943100" cy="3683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43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persistence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98636" y="4457400"/>
            <a:ext cx="558800" cy="1654175"/>
            <a:chOff x="4798636" y="4457400"/>
            <a:chExt cx="558800" cy="16541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4317" y="5384800"/>
              <a:ext cx="552811" cy="7264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1055" y="4457400"/>
              <a:ext cx="198120" cy="8921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06999" y="4584700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1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46039" y="447548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8636" y="4457400"/>
              <a:ext cx="198120" cy="8921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902200" y="4470400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200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41239" y="516890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746055" y="3071199"/>
            <a:ext cx="198120" cy="892175"/>
            <a:chOff x="5746055" y="3071199"/>
            <a:chExt cx="198120" cy="89217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46055" y="3071199"/>
              <a:ext cx="198120" cy="8921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841999" y="3200400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1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81040" y="309118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746055" y="1734518"/>
            <a:ext cx="198120" cy="892175"/>
            <a:chOff x="5746055" y="1734518"/>
            <a:chExt cx="198120" cy="89217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6055" y="1734518"/>
              <a:ext cx="198120" cy="89217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41999" y="1866899"/>
              <a:ext cx="0" cy="698500"/>
            </a:xfrm>
            <a:custGeom>
              <a:avLst/>
              <a:gdLst/>
              <a:ahLst/>
              <a:cxnLst/>
              <a:rect l="l" t="t" r="r" b="b"/>
              <a:pathLst>
                <a:path h="698500">
                  <a:moveTo>
                    <a:pt x="0" y="0"/>
                  </a:moveTo>
                  <a:lnTo>
                    <a:pt x="0" y="6984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81040" y="175767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173795" y="3071199"/>
            <a:ext cx="198120" cy="892175"/>
            <a:chOff x="4173795" y="3071199"/>
            <a:chExt cx="198120" cy="892175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73795" y="3071199"/>
              <a:ext cx="198120" cy="89217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267199" y="3086100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1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06239" y="378460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173795" y="1707652"/>
            <a:ext cx="198120" cy="892175"/>
            <a:chOff x="4173795" y="1707652"/>
            <a:chExt cx="198120" cy="892175"/>
          </a:xfrm>
        </p:grpSpPr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73795" y="1707652"/>
              <a:ext cx="198120" cy="89217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267199" y="1727200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1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06239" y="242570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38549" y="1289050"/>
            <a:ext cx="368300" cy="3048000"/>
          </a:xfrm>
          <a:prstGeom prst="rect">
            <a:avLst/>
          </a:prstGeom>
          <a:solidFill>
            <a:srgbClr val="D4FB79"/>
          </a:solidFill>
          <a:ln w="9525">
            <a:solidFill>
              <a:srgbClr val="343434"/>
            </a:solidFill>
          </a:ln>
        </p:spPr>
        <p:txBody>
          <a:bodyPr vert="vert270" wrap="square" lIns="0" tIns="45720" rIns="0" bIns="0" rtlCol="0">
            <a:spAutoFit/>
          </a:bodyPr>
          <a:lstStyle/>
          <a:p>
            <a:pPr marL="652145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latin typeface="Arial"/>
                <a:cs typeface="Arial"/>
              </a:rPr>
              <a:t>Domain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Objects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45104" y="6123959"/>
            <a:ext cx="89535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Database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14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194050" y="1289050"/>
            <a:ext cx="355600" cy="3048000"/>
          </a:xfrm>
          <a:prstGeom prst="rect">
            <a:avLst/>
          </a:prstGeom>
          <a:solidFill>
            <a:srgbClr val="D4FB79"/>
          </a:solidFill>
          <a:ln w="9525">
            <a:solidFill>
              <a:srgbClr val="343434"/>
            </a:solidFill>
          </a:ln>
        </p:spPr>
        <p:txBody>
          <a:bodyPr vert="vert270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800" b="1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36850" y="1289050"/>
            <a:ext cx="355600" cy="3048000"/>
          </a:xfrm>
          <a:prstGeom prst="rect">
            <a:avLst/>
          </a:prstGeom>
          <a:solidFill>
            <a:srgbClr val="76D6FF"/>
          </a:solidFill>
          <a:ln w="9525">
            <a:solidFill>
              <a:srgbClr val="343434"/>
            </a:solidFill>
          </a:ln>
        </p:spPr>
        <p:txBody>
          <a:bodyPr vert="vert270" wrap="square" lIns="0" tIns="42544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334"/>
              </a:spcBef>
            </a:pPr>
            <a:r>
              <a:rPr sz="1800" b="1" spc="-5" dirty="0">
                <a:solidFill>
                  <a:srgbClr val="343434"/>
                </a:solidFill>
                <a:latin typeface="Arial"/>
                <a:cs typeface="Arial"/>
              </a:rPr>
              <a:t>Hibernate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469900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Simple</a:t>
            </a:r>
            <a:r>
              <a:rPr sz="2200" b="1" spc="-3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Enhance Java domain classes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wi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h J</a:t>
            </a:r>
            <a:r>
              <a:rPr sz="1600" spc="-120" dirty="0">
                <a:solidFill>
                  <a:srgbClr val="7F7F7F"/>
                </a:solidFill>
                <a:latin typeface="Arial MT"/>
                <a:cs typeface="Arial MT"/>
              </a:rPr>
              <a:t>P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</a:t>
            </a:r>
            <a:r>
              <a:rPr sz="1600" spc="-9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anno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ions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3008" y="6230006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15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849" y="1073149"/>
            <a:ext cx="3683000" cy="31496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53340">
              <a:lnSpc>
                <a:spcPts val="1530"/>
              </a:lnSpc>
              <a:spcBef>
                <a:spcPts val="180"/>
              </a:spcBef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@Entity</a:t>
            </a:r>
            <a:endParaRPr sz="1300">
              <a:latin typeface="Courier New"/>
              <a:cs typeface="Courier New"/>
            </a:endParaRPr>
          </a:p>
          <a:p>
            <a:pPr marL="53340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ExamResult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49580">
              <a:lnSpc>
                <a:spcPts val="153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@Id</a:t>
            </a:r>
            <a:endParaRPr sz="1300">
              <a:latin typeface="Courier New"/>
              <a:cs typeface="Courier New"/>
            </a:endParaRPr>
          </a:p>
          <a:p>
            <a:pPr marL="44958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Long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id;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449580" marR="154305">
              <a:lnSpc>
                <a:spcPts val="1500"/>
              </a:lnSpc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@Column</a:t>
            </a:r>
            <a:r>
              <a:rPr sz="1300" spc="-5" dirty="0">
                <a:latin typeface="Courier New"/>
                <a:cs typeface="Courier New"/>
              </a:rPr>
              <a:t>(name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"prufungsDatum"</a:t>
            </a:r>
            <a:r>
              <a:rPr sz="1300" dirty="0">
                <a:latin typeface="Courier New"/>
                <a:cs typeface="Courier New"/>
              </a:rPr>
              <a:t>)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@Temporal</a:t>
            </a:r>
            <a:r>
              <a:rPr sz="1300" spc="-5" dirty="0">
                <a:latin typeface="Courier New"/>
                <a:cs typeface="Courier New"/>
              </a:rPr>
              <a:t>(TemporalType.DATE)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Date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examDate;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ourier New"/>
              <a:cs typeface="Courier New"/>
            </a:endParaRPr>
          </a:p>
          <a:p>
            <a:pPr marL="449580">
              <a:lnSpc>
                <a:spcPct val="100000"/>
              </a:lnSpc>
              <a:spcBef>
                <a:spcPts val="5"/>
              </a:spcBef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int</a:t>
            </a:r>
            <a:r>
              <a:rPr sz="1300" spc="-40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mark;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49580">
              <a:lnSpc>
                <a:spcPts val="153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@Transient</a:t>
            </a:r>
            <a:endParaRPr sz="1300">
              <a:latin typeface="Courier New"/>
              <a:cs typeface="Courier New"/>
            </a:endParaRPr>
          </a:p>
          <a:p>
            <a:pPr marL="44958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examLocation;</a:t>
            </a:r>
            <a:endParaRPr sz="1300">
              <a:latin typeface="Courier New"/>
              <a:cs typeface="Courier New"/>
            </a:endParaRPr>
          </a:p>
          <a:p>
            <a:pPr marL="53340">
              <a:lnSpc>
                <a:spcPts val="1500"/>
              </a:lnSpc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53340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7799" y="4876800"/>
          <a:ext cx="2832100" cy="596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099">
                <a:tc gridSpan="3"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ExamResult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pruefungsDatum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mark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90500" y="4889500"/>
            <a:ext cx="2832100" cy="596900"/>
          </a:xfrm>
          <a:custGeom>
            <a:avLst/>
            <a:gdLst/>
            <a:ahLst/>
            <a:cxnLst/>
            <a:rect l="l" t="t" r="r" b="b"/>
            <a:pathLst>
              <a:path w="2832100" h="596900">
                <a:moveTo>
                  <a:pt x="2832100" y="0"/>
                </a:moveTo>
                <a:lnTo>
                  <a:pt x="0" y="0"/>
                </a:lnTo>
                <a:lnTo>
                  <a:pt x="0" y="292100"/>
                </a:lnTo>
                <a:lnTo>
                  <a:pt x="368300" y="292100"/>
                </a:lnTo>
                <a:lnTo>
                  <a:pt x="368300" y="596900"/>
                </a:lnTo>
                <a:lnTo>
                  <a:pt x="1905000" y="596900"/>
                </a:lnTo>
                <a:lnTo>
                  <a:pt x="2832100" y="596900"/>
                </a:lnTo>
                <a:lnTo>
                  <a:pt x="2832100" y="292100"/>
                </a:lnTo>
                <a:lnTo>
                  <a:pt x="2832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879919" y="4279491"/>
            <a:ext cx="198120" cy="539115"/>
            <a:chOff x="1879919" y="4279491"/>
            <a:chExt cx="198120" cy="5391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9919" y="4279491"/>
              <a:ext cx="198120" cy="5387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81199" y="4292599"/>
              <a:ext cx="0" cy="355600"/>
            </a:xfrm>
            <a:custGeom>
              <a:avLst/>
              <a:gdLst/>
              <a:ahLst/>
              <a:cxnLst/>
              <a:rect l="l" t="t" r="r" b="b"/>
              <a:pathLst>
                <a:path h="355600">
                  <a:moveTo>
                    <a:pt x="0" y="0"/>
                  </a:moveTo>
                  <a:lnTo>
                    <a:pt x="0" y="355599"/>
                  </a:lnTo>
                </a:path>
              </a:pathLst>
            </a:custGeom>
            <a:ln w="25400">
              <a:solidFill>
                <a:srgbClr val="FF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20239" y="463549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20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FF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165600" y="1079500"/>
          <a:ext cx="4836160" cy="3945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991"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Important</a:t>
                      </a:r>
                      <a:r>
                        <a:rPr sz="1400" b="1" spc="-30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annotations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92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@Entity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Specifies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entity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84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Specifies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primary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key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entity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17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20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@Temporal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257175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Must be specified for fields of type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java.util.Date</a:t>
                      </a:r>
                      <a:r>
                        <a:rPr sz="1400" spc="-5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5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java.util.Calendar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570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2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@TemporalType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366395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Type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used to indicate a specific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mapping of java.util.Date or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java.util.Calenda</a:t>
                      </a:r>
                      <a:r>
                        <a:rPr sz="1400" spc="-8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r>
                        <a:rPr sz="1400" spc="-8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Allowed values: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27329" indent="-109220">
                        <a:lnSpc>
                          <a:spcPts val="1520"/>
                        </a:lnSpc>
                        <a:buChar char="-"/>
                        <a:tabLst>
                          <a:tab pos="227965" algn="l"/>
                        </a:tabLst>
                      </a:pPr>
                      <a:r>
                        <a:rPr sz="1400" spc="-3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DATE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24154" indent="-106045">
                        <a:lnSpc>
                          <a:spcPts val="1600"/>
                        </a:lnSpc>
                        <a:buChar char="-"/>
                        <a:tabLst>
                          <a:tab pos="224790" algn="l"/>
                        </a:tabLst>
                      </a:pP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224154" indent="-106045">
                        <a:lnSpc>
                          <a:spcPts val="1639"/>
                        </a:lnSpc>
                        <a:buChar char="-"/>
                        <a:tabLst>
                          <a:tab pos="224790" algn="l"/>
                        </a:tabLst>
                      </a:pP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TIMESTAMP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33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1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@Transient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840740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Specifies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1400" spc="-2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field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not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persistent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174242" y="5469054"/>
            <a:ext cx="715645" cy="929640"/>
          </a:xfrm>
          <a:custGeom>
            <a:avLst/>
            <a:gdLst/>
            <a:ahLst/>
            <a:cxnLst/>
            <a:rect l="l" t="t" r="r" b="b"/>
            <a:pathLst>
              <a:path w="715645" h="929639">
                <a:moveTo>
                  <a:pt x="397039" y="126737"/>
                </a:moveTo>
                <a:lnTo>
                  <a:pt x="370415" y="190680"/>
                </a:lnTo>
                <a:lnTo>
                  <a:pt x="339924" y="216322"/>
                </a:lnTo>
                <a:lnTo>
                  <a:pt x="300459" y="236134"/>
                </a:lnTo>
                <a:lnTo>
                  <a:pt x="253880" y="248908"/>
                </a:lnTo>
                <a:lnTo>
                  <a:pt x="202046" y="253434"/>
                </a:lnTo>
                <a:lnTo>
                  <a:pt x="150215" y="248908"/>
                </a:lnTo>
                <a:lnTo>
                  <a:pt x="103637" y="236134"/>
                </a:lnTo>
                <a:lnTo>
                  <a:pt x="64172" y="216322"/>
                </a:lnTo>
                <a:lnTo>
                  <a:pt x="33679" y="190680"/>
                </a:lnTo>
                <a:lnTo>
                  <a:pt x="7053" y="126737"/>
                </a:lnTo>
                <a:lnTo>
                  <a:pt x="14019" y="93042"/>
                </a:lnTo>
                <a:lnTo>
                  <a:pt x="64172" y="37116"/>
                </a:lnTo>
                <a:lnTo>
                  <a:pt x="103637" y="17301"/>
                </a:lnTo>
                <a:lnTo>
                  <a:pt x="150215" y="4526"/>
                </a:lnTo>
                <a:lnTo>
                  <a:pt x="202046" y="0"/>
                </a:lnTo>
                <a:lnTo>
                  <a:pt x="253880" y="4526"/>
                </a:lnTo>
                <a:lnTo>
                  <a:pt x="300459" y="17301"/>
                </a:lnTo>
                <a:lnTo>
                  <a:pt x="339924" y="37116"/>
                </a:lnTo>
                <a:lnTo>
                  <a:pt x="370415" y="62766"/>
                </a:lnTo>
                <a:lnTo>
                  <a:pt x="397039" y="126737"/>
                </a:lnTo>
              </a:path>
              <a:path w="715645" h="929639">
                <a:moveTo>
                  <a:pt x="715243" y="802563"/>
                </a:moveTo>
                <a:lnTo>
                  <a:pt x="692869" y="846784"/>
                </a:lnTo>
                <a:lnTo>
                  <a:pt x="631134" y="884213"/>
                </a:lnTo>
                <a:lnTo>
                  <a:pt x="588032" y="899487"/>
                </a:lnTo>
                <a:lnTo>
                  <a:pt x="538119" y="911989"/>
                </a:lnTo>
                <a:lnTo>
                  <a:pt x="482406" y="921362"/>
                </a:lnTo>
                <a:lnTo>
                  <a:pt x="421904" y="927248"/>
                </a:lnTo>
                <a:lnTo>
                  <a:pt x="357621" y="929290"/>
                </a:lnTo>
                <a:lnTo>
                  <a:pt x="293347" y="927248"/>
                </a:lnTo>
                <a:lnTo>
                  <a:pt x="232849" y="921362"/>
                </a:lnTo>
                <a:lnTo>
                  <a:pt x="177137" y="911989"/>
                </a:lnTo>
                <a:lnTo>
                  <a:pt x="127223" y="899487"/>
                </a:lnTo>
                <a:lnTo>
                  <a:pt x="84118" y="884213"/>
                </a:lnTo>
                <a:lnTo>
                  <a:pt x="48833" y="866527"/>
                </a:lnTo>
                <a:lnTo>
                  <a:pt x="5762" y="825343"/>
                </a:lnTo>
                <a:lnTo>
                  <a:pt x="0" y="802563"/>
                </a:lnTo>
                <a:lnTo>
                  <a:pt x="5762" y="779791"/>
                </a:lnTo>
                <a:lnTo>
                  <a:pt x="48833" y="738620"/>
                </a:lnTo>
                <a:lnTo>
                  <a:pt x="84118" y="720936"/>
                </a:lnTo>
                <a:lnTo>
                  <a:pt x="127223" y="705666"/>
                </a:lnTo>
                <a:lnTo>
                  <a:pt x="177137" y="693165"/>
                </a:lnTo>
                <a:lnTo>
                  <a:pt x="232849" y="683793"/>
                </a:lnTo>
                <a:lnTo>
                  <a:pt x="293347" y="677907"/>
                </a:lnTo>
                <a:lnTo>
                  <a:pt x="357621" y="675865"/>
                </a:lnTo>
                <a:lnTo>
                  <a:pt x="421904" y="677907"/>
                </a:lnTo>
                <a:lnTo>
                  <a:pt x="482406" y="683793"/>
                </a:lnTo>
                <a:lnTo>
                  <a:pt x="538119" y="693165"/>
                </a:lnTo>
                <a:lnTo>
                  <a:pt x="588032" y="705666"/>
                </a:lnTo>
                <a:lnTo>
                  <a:pt x="631134" y="720936"/>
                </a:lnTo>
                <a:lnTo>
                  <a:pt x="666417" y="738620"/>
                </a:lnTo>
                <a:lnTo>
                  <a:pt x="709482" y="779791"/>
                </a:lnTo>
                <a:lnTo>
                  <a:pt x="715243" y="802563"/>
                </a:lnTo>
              </a:path>
            </a:pathLst>
          </a:custGeom>
          <a:ln w="1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04144" y="6197003"/>
            <a:ext cx="455930" cy="1339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dirty="0">
                <a:latin typeface="Courier New"/>
                <a:cs typeface="Courier New"/>
              </a:rPr>
              <a:t>ExamDat</a:t>
            </a:r>
            <a:r>
              <a:rPr sz="700" spc="5" dirty="0">
                <a:latin typeface="Courier New"/>
                <a:cs typeface="Courier New"/>
              </a:rPr>
              <a:t>e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95381" y="6461673"/>
            <a:ext cx="498475" cy="254000"/>
          </a:xfrm>
          <a:custGeom>
            <a:avLst/>
            <a:gdLst/>
            <a:ahLst/>
            <a:cxnLst/>
            <a:rect l="l" t="t" r="r" b="b"/>
            <a:pathLst>
              <a:path w="498475" h="254000">
                <a:moveTo>
                  <a:pt x="498405" y="126737"/>
                </a:moveTo>
                <a:lnTo>
                  <a:pt x="473078" y="182451"/>
                </a:lnTo>
                <a:lnTo>
                  <a:pt x="405072" y="225598"/>
                </a:lnTo>
                <a:lnTo>
                  <a:pt x="358802" y="240555"/>
                </a:lnTo>
                <a:lnTo>
                  <a:pt x="306347" y="250088"/>
                </a:lnTo>
                <a:lnTo>
                  <a:pt x="249202" y="253434"/>
                </a:lnTo>
                <a:lnTo>
                  <a:pt x="192061" y="250088"/>
                </a:lnTo>
                <a:lnTo>
                  <a:pt x="139608" y="240555"/>
                </a:lnTo>
                <a:lnTo>
                  <a:pt x="93337" y="225598"/>
                </a:lnTo>
                <a:lnTo>
                  <a:pt x="54745" y="205976"/>
                </a:lnTo>
                <a:lnTo>
                  <a:pt x="6581" y="155785"/>
                </a:lnTo>
                <a:lnTo>
                  <a:pt x="0" y="126737"/>
                </a:lnTo>
                <a:lnTo>
                  <a:pt x="6581" y="97674"/>
                </a:lnTo>
                <a:lnTo>
                  <a:pt x="54745" y="47465"/>
                </a:lnTo>
                <a:lnTo>
                  <a:pt x="93337" y="27839"/>
                </a:lnTo>
                <a:lnTo>
                  <a:pt x="139608" y="12880"/>
                </a:lnTo>
                <a:lnTo>
                  <a:pt x="192061" y="3346"/>
                </a:lnTo>
                <a:lnTo>
                  <a:pt x="249202" y="0"/>
                </a:lnTo>
                <a:lnTo>
                  <a:pt x="306347" y="3346"/>
                </a:lnTo>
                <a:lnTo>
                  <a:pt x="358802" y="12880"/>
                </a:lnTo>
                <a:lnTo>
                  <a:pt x="405072" y="27839"/>
                </a:lnTo>
                <a:lnTo>
                  <a:pt x="443663" y="47465"/>
                </a:lnTo>
                <a:lnTo>
                  <a:pt x="491824" y="97674"/>
                </a:lnTo>
                <a:lnTo>
                  <a:pt x="498405" y="126737"/>
                </a:lnTo>
              </a:path>
            </a:pathLst>
          </a:custGeom>
          <a:ln w="1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24360" y="6513803"/>
            <a:ext cx="240665" cy="1339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dirty="0">
                <a:latin typeface="Courier New"/>
                <a:cs typeface="Courier New"/>
              </a:rPr>
              <a:t>Mark</a:t>
            </a:r>
            <a:endParaRPr sz="7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47459" y="5105399"/>
            <a:ext cx="1153795" cy="1490345"/>
            <a:chOff x="3547459" y="5105399"/>
            <a:chExt cx="1153795" cy="1490345"/>
          </a:xfrm>
        </p:grpSpPr>
        <p:sp>
          <p:nvSpPr>
            <p:cNvPr id="19" name="object 19"/>
            <p:cNvSpPr/>
            <p:nvPr/>
          </p:nvSpPr>
          <p:spPr>
            <a:xfrm>
              <a:off x="3924334" y="5370539"/>
              <a:ext cx="271145" cy="1217930"/>
            </a:xfrm>
            <a:custGeom>
              <a:avLst/>
              <a:gdLst/>
              <a:ahLst/>
              <a:cxnLst/>
              <a:rect l="l" t="t" r="r" b="b"/>
              <a:pathLst>
                <a:path w="271145" h="1217929">
                  <a:moveTo>
                    <a:pt x="0" y="0"/>
                  </a:moveTo>
                  <a:lnTo>
                    <a:pt x="0" y="225252"/>
                  </a:lnTo>
                  <a:lnTo>
                    <a:pt x="256961" y="225252"/>
                  </a:lnTo>
                </a:path>
                <a:path w="271145" h="1217929">
                  <a:moveTo>
                    <a:pt x="0" y="0"/>
                  </a:moveTo>
                  <a:lnTo>
                    <a:pt x="0" y="901078"/>
                  </a:lnTo>
                  <a:lnTo>
                    <a:pt x="249908" y="901078"/>
                  </a:lnTo>
                </a:path>
                <a:path w="271145" h="1217929">
                  <a:moveTo>
                    <a:pt x="0" y="0"/>
                  </a:moveTo>
                  <a:lnTo>
                    <a:pt x="0" y="1217871"/>
                  </a:lnTo>
                  <a:lnTo>
                    <a:pt x="271047" y="1217871"/>
                  </a:lnTo>
                </a:path>
              </a:pathLst>
            </a:custGeom>
            <a:ln w="14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09615" y="5105399"/>
              <a:ext cx="14604" cy="12065"/>
            </a:xfrm>
            <a:custGeom>
              <a:avLst/>
              <a:gdLst/>
              <a:ahLst/>
              <a:cxnLst/>
              <a:rect l="l" t="t" r="r" b="b"/>
              <a:pathLst>
                <a:path w="14604" h="12064">
                  <a:moveTo>
                    <a:pt x="0" y="11704"/>
                  </a:moveTo>
                  <a:lnTo>
                    <a:pt x="14079" y="11704"/>
                  </a:lnTo>
                  <a:lnTo>
                    <a:pt x="14079" y="0"/>
                  </a:lnTo>
                  <a:lnTo>
                    <a:pt x="0" y="0"/>
                  </a:lnTo>
                  <a:lnTo>
                    <a:pt x="0" y="11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54761" y="5117104"/>
              <a:ext cx="1139190" cy="936625"/>
            </a:xfrm>
            <a:custGeom>
              <a:avLst/>
              <a:gdLst/>
              <a:ahLst/>
              <a:cxnLst/>
              <a:rect l="l" t="t" r="r" b="b"/>
              <a:pathLst>
                <a:path w="1139189" h="936625">
                  <a:moveTo>
                    <a:pt x="0" y="0"/>
                  </a:moveTo>
                  <a:lnTo>
                    <a:pt x="739184" y="0"/>
                  </a:lnTo>
                  <a:lnTo>
                    <a:pt x="739184" y="253434"/>
                  </a:lnTo>
                  <a:lnTo>
                    <a:pt x="0" y="253434"/>
                  </a:lnTo>
                  <a:lnTo>
                    <a:pt x="0" y="0"/>
                  </a:lnTo>
                  <a:close/>
                </a:path>
                <a:path w="1139189" h="936625">
                  <a:moveTo>
                    <a:pt x="1139025" y="809576"/>
                  </a:moveTo>
                  <a:lnTo>
                    <a:pt x="1113699" y="865291"/>
                  </a:lnTo>
                  <a:lnTo>
                    <a:pt x="1045692" y="908437"/>
                  </a:lnTo>
                  <a:lnTo>
                    <a:pt x="999422" y="923394"/>
                  </a:lnTo>
                  <a:lnTo>
                    <a:pt x="946967" y="932927"/>
                  </a:lnTo>
                  <a:lnTo>
                    <a:pt x="889822" y="936273"/>
                  </a:lnTo>
                  <a:lnTo>
                    <a:pt x="832681" y="932927"/>
                  </a:lnTo>
                  <a:lnTo>
                    <a:pt x="780228" y="923394"/>
                  </a:lnTo>
                  <a:lnTo>
                    <a:pt x="733957" y="908437"/>
                  </a:lnTo>
                  <a:lnTo>
                    <a:pt x="695365" y="888815"/>
                  </a:lnTo>
                  <a:lnTo>
                    <a:pt x="647201" y="838624"/>
                  </a:lnTo>
                  <a:lnTo>
                    <a:pt x="640620" y="809576"/>
                  </a:lnTo>
                  <a:lnTo>
                    <a:pt x="647201" y="780513"/>
                  </a:lnTo>
                  <a:lnTo>
                    <a:pt x="695365" y="730304"/>
                  </a:lnTo>
                  <a:lnTo>
                    <a:pt x="733957" y="710679"/>
                  </a:lnTo>
                  <a:lnTo>
                    <a:pt x="780228" y="695719"/>
                  </a:lnTo>
                  <a:lnTo>
                    <a:pt x="832681" y="686185"/>
                  </a:lnTo>
                  <a:lnTo>
                    <a:pt x="889822" y="682839"/>
                  </a:lnTo>
                  <a:lnTo>
                    <a:pt x="946967" y="686185"/>
                  </a:lnTo>
                  <a:lnTo>
                    <a:pt x="999422" y="695719"/>
                  </a:lnTo>
                  <a:lnTo>
                    <a:pt x="1045692" y="710679"/>
                  </a:lnTo>
                  <a:lnTo>
                    <a:pt x="1084283" y="730304"/>
                  </a:lnTo>
                  <a:lnTo>
                    <a:pt x="1132444" y="780513"/>
                  </a:lnTo>
                  <a:lnTo>
                    <a:pt x="1139025" y="809576"/>
                  </a:lnTo>
                </a:path>
              </a:pathLst>
            </a:custGeom>
            <a:ln w="14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561801" y="5169189"/>
            <a:ext cx="1003300" cy="8166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10"/>
              </a:spcBef>
            </a:pPr>
            <a:r>
              <a:rPr sz="700" dirty="0">
                <a:latin typeface="Courier New"/>
                <a:cs typeface="Courier New"/>
              </a:rPr>
              <a:t>ExamResutt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Courier New"/>
              <a:cs typeface="Courier New"/>
            </a:endParaRPr>
          </a:p>
          <a:p>
            <a:pPr marL="760730">
              <a:lnSpc>
                <a:spcPct val="100000"/>
              </a:lnSpc>
              <a:spcBef>
                <a:spcPts val="5"/>
              </a:spcBef>
            </a:pPr>
            <a:r>
              <a:rPr sz="70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Courier New"/>
              <a:cs typeface="Courier New"/>
            </a:endParaRPr>
          </a:p>
          <a:p>
            <a:pPr marL="774700">
              <a:lnSpc>
                <a:spcPct val="100000"/>
              </a:lnSpc>
              <a:spcBef>
                <a:spcPts val="5"/>
              </a:spcBef>
            </a:pPr>
            <a:r>
              <a:rPr sz="700" dirty="0">
                <a:latin typeface="Courier New"/>
                <a:cs typeface="Courier New"/>
              </a:rPr>
              <a:t>Exam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24334" y="5370539"/>
            <a:ext cx="271145" cy="556260"/>
          </a:xfrm>
          <a:custGeom>
            <a:avLst/>
            <a:gdLst/>
            <a:ahLst/>
            <a:cxnLst/>
            <a:rect l="l" t="t" r="r" b="b"/>
            <a:pathLst>
              <a:path w="271145" h="556260">
                <a:moveTo>
                  <a:pt x="0" y="0"/>
                </a:moveTo>
                <a:lnTo>
                  <a:pt x="0" y="556141"/>
                </a:lnTo>
                <a:lnTo>
                  <a:pt x="271047" y="556141"/>
                </a:lnTo>
              </a:path>
            </a:pathLst>
          </a:custGeom>
          <a:ln w="140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216789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Simple</a:t>
            </a:r>
            <a:r>
              <a:rPr sz="2200" b="1" spc="-6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Inheritance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3008" y="6230006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16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027" y="1578839"/>
            <a:ext cx="706755" cy="342900"/>
          </a:xfrm>
          <a:prstGeom prst="rect">
            <a:avLst/>
          </a:prstGeom>
          <a:ln w="19046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700"/>
              </a:spcBef>
            </a:pPr>
            <a:r>
              <a:rPr sz="950" dirty="0">
                <a:latin typeface="Courier New"/>
                <a:cs typeface="Courier New"/>
              </a:rPr>
              <a:t>Course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0472" y="1750642"/>
            <a:ext cx="1487170" cy="0"/>
          </a:xfrm>
          <a:custGeom>
            <a:avLst/>
            <a:gdLst/>
            <a:ahLst/>
            <a:cxnLst/>
            <a:rect l="l" t="t" r="r" b="b"/>
            <a:pathLst>
              <a:path w="1487170">
                <a:moveTo>
                  <a:pt x="0" y="0"/>
                </a:moveTo>
                <a:lnTo>
                  <a:pt x="1486554" y="0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28080" y="2093466"/>
            <a:ext cx="527685" cy="342900"/>
          </a:xfrm>
          <a:custGeom>
            <a:avLst/>
            <a:gdLst/>
            <a:ahLst/>
            <a:cxnLst/>
            <a:rect l="l" t="t" r="r" b="b"/>
            <a:pathLst>
              <a:path w="527685" h="342900">
                <a:moveTo>
                  <a:pt x="527613" y="171391"/>
                </a:moveTo>
                <a:lnTo>
                  <a:pt x="506881" y="238131"/>
                </a:lnTo>
                <a:lnTo>
                  <a:pt x="450343" y="292626"/>
                </a:lnTo>
                <a:lnTo>
                  <a:pt x="411297" y="313560"/>
                </a:lnTo>
                <a:lnTo>
                  <a:pt x="366481" y="329365"/>
                </a:lnTo>
                <a:lnTo>
                  <a:pt x="316955" y="339354"/>
                </a:lnTo>
                <a:lnTo>
                  <a:pt x="263779" y="342836"/>
                </a:lnTo>
                <a:lnTo>
                  <a:pt x="210621" y="339354"/>
                </a:lnTo>
                <a:lnTo>
                  <a:pt x="161109" y="329365"/>
                </a:lnTo>
                <a:lnTo>
                  <a:pt x="116302" y="313560"/>
                </a:lnTo>
                <a:lnTo>
                  <a:pt x="77263" y="292626"/>
                </a:lnTo>
                <a:lnTo>
                  <a:pt x="45052" y="267253"/>
                </a:lnTo>
                <a:lnTo>
                  <a:pt x="5359" y="205947"/>
                </a:lnTo>
                <a:lnTo>
                  <a:pt x="0" y="171391"/>
                </a:lnTo>
                <a:lnTo>
                  <a:pt x="5359" y="136853"/>
                </a:lnTo>
                <a:lnTo>
                  <a:pt x="45052" y="75569"/>
                </a:lnTo>
                <a:lnTo>
                  <a:pt x="77263" y="50203"/>
                </a:lnTo>
                <a:lnTo>
                  <a:pt x="116302" y="29273"/>
                </a:lnTo>
                <a:lnTo>
                  <a:pt x="161109" y="13470"/>
                </a:lnTo>
                <a:lnTo>
                  <a:pt x="210621" y="3482"/>
                </a:lnTo>
                <a:lnTo>
                  <a:pt x="263779" y="0"/>
                </a:lnTo>
                <a:lnTo>
                  <a:pt x="316955" y="3482"/>
                </a:lnTo>
                <a:lnTo>
                  <a:pt x="366481" y="13470"/>
                </a:lnTo>
                <a:lnTo>
                  <a:pt x="411297" y="29273"/>
                </a:lnTo>
                <a:lnTo>
                  <a:pt x="450343" y="50203"/>
                </a:lnTo>
                <a:lnTo>
                  <a:pt x="482558" y="75569"/>
                </a:lnTo>
                <a:lnTo>
                  <a:pt x="522253" y="136853"/>
                </a:lnTo>
                <a:lnTo>
                  <a:pt x="527613" y="171391"/>
                </a:lnTo>
              </a:path>
            </a:pathLst>
          </a:custGeom>
          <a:ln w="190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06464" y="2168464"/>
            <a:ext cx="1714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90023" y="2522026"/>
            <a:ext cx="1407795" cy="342900"/>
          </a:xfrm>
          <a:custGeom>
            <a:avLst/>
            <a:gdLst/>
            <a:ahLst/>
            <a:cxnLst/>
            <a:rect l="l" t="t" r="r" b="b"/>
            <a:pathLst>
              <a:path w="1407795" h="342900">
                <a:moveTo>
                  <a:pt x="1407510" y="171391"/>
                </a:moveTo>
                <a:lnTo>
                  <a:pt x="1375871" y="222378"/>
                </a:lnTo>
                <a:lnTo>
                  <a:pt x="1322571" y="253118"/>
                </a:lnTo>
                <a:lnTo>
                  <a:pt x="1246807" y="280452"/>
                </a:lnTo>
                <a:lnTo>
                  <a:pt x="1201385" y="292626"/>
                </a:lnTo>
                <a:lnTo>
                  <a:pt x="1151408" y="303691"/>
                </a:lnTo>
                <a:lnTo>
                  <a:pt x="1097230" y="313560"/>
                </a:lnTo>
                <a:lnTo>
                  <a:pt x="1039203" y="322147"/>
                </a:lnTo>
                <a:lnTo>
                  <a:pt x="977683" y="329365"/>
                </a:lnTo>
                <a:lnTo>
                  <a:pt x="913022" y="335130"/>
                </a:lnTo>
                <a:lnTo>
                  <a:pt x="845575" y="339354"/>
                </a:lnTo>
                <a:lnTo>
                  <a:pt x="775694" y="341951"/>
                </a:lnTo>
                <a:lnTo>
                  <a:pt x="703734" y="342836"/>
                </a:lnTo>
                <a:lnTo>
                  <a:pt x="631782" y="341951"/>
                </a:lnTo>
                <a:lnTo>
                  <a:pt x="561908" y="339354"/>
                </a:lnTo>
                <a:lnTo>
                  <a:pt x="494465" y="335130"/>
                </a:lnTo>
                <a:lnTo>
                  <a:pt x="429809" y="329365"/>
                </a:lnTo>
                <a:lnTo>
                  <a:pt x="368293" y="322147"/>
                </a:lnTo>
                <a:lnTo>
                  <a:pt x="310270" y="313560"/>
                </a:lnTo>
                <a:lnTo>
                  <a:pt x="256094" y="303691"/>
                </a:lnTo>
                <a:lnTo>
                  <a:pt x="206119" y="292626"/>
                </a:lnTo>
                <a:lnTo>
                  <a:pt x="160699" y="280452"/>
                </a:lnTo>
                <a:lnTo>
                  <a:pt x="120187" y="267253"/>
                </a:lnTo>
                <a:lnTo>
                  <a:pt x="55303" y="238131"/>
                </a:lnTo>
                <a:lnTo>
                  <a:pt x="14297" y="205947"/>
                </a:lnTo>
                <a:lnTo>
                  <a:pt x="0" y="171391"/>
                </a:lnTo>
                <a:lnTo>
                  <a:pt x="3633" y="153869"/>
                </a:lnTo>
                <a:lnTo>
                  <a:pt x="31638" y="120429"/>
                </a:lnTo>
                <a:lnTo>
                  <a:pt x="84937" y="89701"/>
                </a:lnTo>
                <a:lnTo>
                  <a:pt x="160699" y="62375"/>
                </a:lnTo>
                <a:lnTo>
                  <a:pt x="206119" y="50203"/>
                </a:lnTo>
                <a:lnTo>
                  <a:pt x="256094" y="39141"/>
                </a:lnTo>
                <a:lnTo>
                  <a:pt x="310270" y="29273"/>
                </a:lnTo>
                <a:lnTo>
                  <a:pt x="368293" y="20688"/>
                </a:lnTo>
                <a:lnTo>
                  <a:pt x="429809" y="13470"/>
                </a:lnTo>
                <a:lnTo>
                  <a:pt x="494465" y="7706"/>
                </a:lnTo>
                <a:lnTo>
                  <a:pt x="561908" y="3482"/>
                </a:lnTo>
                <a:lnTo>
                  <a:pt x="631782" y="884"/>
                </a:lnTo>
                <a:lnTo>
                  <a:pt x="703734" y="0"/>
                </a:lnTo>
                <a:lnTo>
                  <a:pt x="775694" y="884"/>
                </a:lnTo>
                <a:lnTo>
                  <a:pt x="845575" y="3482"/>
                </a:lnTo>
                <a:lnTo>
                  <a:pt x="913022" y="7706"/>
                </a:lnTo>
                <a:lnTo>
                  <a:pt x="977683" y="13470"/>
                </a:lnTo>
                <a:lnTo>
                  <a:pt x="1039203" y="20688"/>
                </a:lnTo>
                <a:lnTo>
                  <a:pt x="1097230" y="29273"/>
                </a:lnTo>
                <a:lnTo>
                  <a:pt x="1151408" y="39141"/>
                </a:lnTo>
                <a:lnTo>
                  <a:pt x="1201385" y="50203"/>
                </a:lnTo>
                <a:lnTo>
                  <a:pt x="1246807" y="62375"/>
                </a:lnTo>
                <a:lnTo>
                  <a:pt x="1287321" y="75569"/>
                </a:lnTo>
                <a:lnTo>
                  <a:pt x="1352206" y="104683"/>
                </a:lnTo>
                <a:lnTo>
                  <a:pt x="1393212" y="136853"/>
                </a:lnTo>
                <a:lnTo>
                  <a:pt x="1407510" y="171391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71976" y="2597018"/>
            <a:ext cx="104394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Courier New"/>
                <a:cs typeface="Courier New"/>
              </a:rPr>
              <a:t>RegistrationNr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09025" y="2960086"/>
            <a:ext cx="674370" cy="342900"/>
          </a:xfrm>
          <a:custGeom>
            <a:avLst/>
            <a:gdLst/>
            <a:ahLst/>
            <a:cxnLst/>
            <a:rect l="l" t="t" r="r" b="b"/>
            <a:pathLst>
              <a:path w="674370" h="342900">
                <a:moveTo>
                  <a:pt x="674278" y="171378"/>
                </a:moveTo>
                <a:lnTo>
                  <a:pt x="653183" y="231206"/>
                </a:lnTo>
                <a:lnTo>
                  <a:pt x="594982" y="281843"/>
                </a:lnTo>
                <a:lnTo>
                  <a:pt x="554348" y="302505"/>
                </a:lnTo>
                <a:lnTo>
                  <a:pt x="507297" y="319419"/>
                </a:lnTo>
                <a:lnTo>
                  <a:pt x="454781" y="332098"/>
                </a:lnTo>
                <a:lnTo>
                  <a:pt x="397753" y="340061"/>
                </a:lnTo>
                <a:lnTo>
                  <a:pt x="337166" y="342823"/>
                </a:lnTo>
                <a:lnTo>
                  <a:pt x="276566" y="340061"/>
                </a:lnTo>
                <a:lnTo>
                  <a:pt x="219527" y="332098"/>
                </a:lnTo>
                <a:lnTo>
                  <a:pt x="167002" y="319419"/>
                </a:lnTo>
                <a:lnTo>
                  <a:pt x="119944" y="302505"/>
                </a:lnTo>
                <a:lnTo>
                  <a:pt x="79305" y="281843"/>
                </a:lnTo>
                <a:lnTo>
                  <a:pt x="46038" y="257915"/>
                </a:lnTo>
                <a:lnTo>
                  <a:pt x="5433" y="202199"/>
                </a:lnTo>
                <a:lnTo>
                  <a:pt x="0" y="171378"/>
                </a:lnTo>
                <a:lnTo>
                  <a:pt x="5433" y="140573"/>
                </a:lnTo>
                <a:lnTo>
                  <a:pt x="46038" y="84882"/>
                </a:lnTo>
                <a:lnTo>
                  <a:pt x="79305" y="60962"/>
                </a:lnTo>
                <a:lnTo>
                  <a:pt x="119944" y="40307"/>
                </a:lnTo>
                <a:lnTo>
                  <a:pt x="167002" y="23399"/>
                </a:lnTo>
                <a:lnTo>
                  <a:pt x="219527" y="10722"/>
                </a:lnTo>
                <a:lnTo>
                  <a:pt x="276566" y="2761"/>
                </a:lnTo>
                <a:lnTo>
                  <a:pt x="337166" y="0"/>
                </a:lnTo>
                <a:lnTo>
                  <a:pt x="397753" y="2761"/>
                </a:lnTo>
                <a:lnTo>
                  <a:pt x="454781" y="10722"/>
                </a:lnTo>
                <a:lnTo>
                  <a:pt x="507297" y="23399"/>
                </a:lnTo>
                <a:lnTo>
                  <a:pt x="554348" y="40307"/>
                </a:lnTo>
                <a:lnTo>
                  <a:pt x="594982" y="60962"/>
                </a:lnTo>
                <a:lnTo>
                  <a:pt x="628244" y="84882"/>
                </a:lnTo>
                <a:lnTo>
                  <a:pt x="668845" y="140573"/>
                </a:lnTo>
                <a:lnTo>
                  <a:pt x="674278" y="171378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88038" y="3035075"/>
            <a:ext cx="31686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Courier New"/>
                <a:cs typeface="Courier New"/>
              </a:rPr>
              <a:t>Name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18421" y="2093466"/>
            <a:ext cx="527685" cy="342900"/>
          </a:xfrm>
          <a:custGeom>
            <a:avLst/>
            <a:gdLst/>
            <a:ahLst/>
            <a:cxnLst/>
            <a:rect l="l" t="t" r="r" b="b"/>
            <a:pathLst>
              <a:path w="527684" h="342900">
                <a:moveTo>
                  <a:pt x="527599" y="171391"/>
                </a:moveTo>
                <a:lnTo>
                  <a:pt x="506869" y="238131"/>
                </a:lnTo>
                <a:lnTo>
                  <a:pt x="450338" y="292626"/>
                </a:lnTo>
                <a:lnTo>
                  <a:pt x="411300" y="313560"/>
                </a:lnTo>
                <a:lnTo>
                  <a:pt x="366496" y="329365"/>
                </a:lnTo>
                <a:lnTo>
                  <a:pt x="316986" y="339354"/>
                </a:lnTo>
                <a:lnTo>
                  <a:pt x="263833" y="342836"/>
                </a:lnTo>
                <a:lnTo>
                  <a:pt x="210657" y="339354"/>
                </a:lnTo>
                <a:lnTo>
                  <a:pt x="161131" y="329365"/>
                </a:lnTo>
                <a:lnTo>
                  <a:pt x="116315" y="313560"/>
                </a:lnTo>
                <a:lnTo>
                  <a:pt x="77270" y="292626"/>
                </a:lnTo>
                <a:lnTo>
                  <a:pt x="45055" y="267253"/>
                </a:lnTo>
                <a:lnTo>
                  <a:pt x="5359" y="205947"/>
                </a:lnTo>
                <a:lnTo>
                  <a:pt x="0" y="171391"/>
                </a:lnTo>
                <a:lnTo>
                  <a:pt x="5359" y="136853"/>
                </a:lnTo>
                <a:lnTo>
                  <a:pt x="45055" y="75569"/>
                </a:lnTo>
                <a:lnTo>
                  <a:pt x="77270" y="50203"/>
                </a:lnTo>
                <a:lnTo>
                  <a:pt x="116315" y="29273"/>
                </a:lnTo>
                <a:lnTo>
                  <a:pt x="161131" y="13470"/>
                </a:lnTo>
                <a:lnTo>
                  <a:pt x="210657" y="3482"/>
                </a:lnTo>
                <a:lnTo>
                  <a:pt x="263833" y="0"/>
                </a:lnTo>
                <a:lnTo>
                  <a:pt x="316986" y="3482"/>
                </a:lnTo>
                <a:lnTo>
                  <a:pt x="366496" y="13470"/>
                </a:lnTo>
                <a:lnTo>
                  <a:pt x="411300" y="29273"/>
                </a:lnTo>
                <a:lnTo>
                  <a:pt x="450338" y="50203"/>
                </a:lnTo>
                <a:lnTo>
                  <a:pt x="482548" y="75569"/>
                </a:lnTo>
                <a:lnTo>
                  <a:pt x="522240" y="136853"/>
                </a:lnTo>
                <a:lnTo>
                  <a:pt x="527599" y="171391"/>
                </a:lnTo>
              </a:path>
            </a:pathLst>
          </a:custGeom>
          <a:ln w="190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96797" y="2168464"/>
            <a:ext cx="1714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27977" y="2550582"/>
            <a:ext cx="967740" cy="342900"/>
          </a:xfrm>
          <a:custGeom>
            <a:avLst/>
            <a:gdLst/>
            <a:ahLst/>
            <a:cxnLst/>
            <a:rect l="l" t="t" r="r" b="b"/>
            <a:pathLst>
              <a:path w="967740" h="342900">
                <a:moveTo>
                  <a:pt x="967554" y="171391"/>
                </a:moveTo>
                <a:lnTo>
                  <a:pt x="950274" y="216973"/>
                </a:lnTo>
                <a:lnTo>
                  <a:pt x="901507" y="257929"/>
                </a:lnTo>
                <a:lnTo>
                  <a:pt x="866756" y="276162"/>
                </a:lnTo>
                <a:lnTo>
                  <a:pt x="825863" y="292626"/>
                </a:lnTo>
                <a:lnTo>
                  <a:pt x="779403" y="307118"/>
                </a:lnTo>
                <a:lnTo>
                  <a:pt x="727953" y="319432"/>
                </a:lnTo>
                <a:lnTo>
                  <a:pt x="672089" y="329365"/>
                </a:lnTo>
                <a:lnTo>
                  <a:pt x="612388" y="336713"/>
                </a:lnTo>
                <a:lnTo>
                  <a:pt x="549425" y="341272"/>
                </a:lnTo>
                <a:lnTo>
                  <a:pt x="483777" y="342836"/>
                </a:lnTo>
                <a:lnTo>
                  <a:pt x="418129" y="341272"/>
                </a:lnTo>
                <a:lnTo>
                  <a:pt x="355166" y="336713"/>
                </a:lnTo>
                <a:lnTo>
                  <a:pt x="295465" y="329365"/>
                </a:lnTo>
                <a:lnTo>
                  <a:pt x="239601" y="319432"/>
                </a:lnTo>
                <a:lnTo>
                  <a:pt x="188151" y="307118"/>
                </a:lnTo>
                <a:lnTo>
                  <a:pt x="141691" y="292626"/>
                </a:lnTo>
                <a:lnTo>
                  <a:pt x="100798" y="276162"/>
                </a:lnTo>
                <a:lnTo>
                  <a:pt x="66047" y="257929"/>
                </a:lnTo>
                <a:lnTo>
                  <a:pt x="17280" y="216973"/>
                </a:lnTo>
                <a:lnTo>
                  <a:pt x="0" y="171391"/>
                </a:lnTo>
                <a:lnTo>
                  <a:pt x="4416" y="148137"/>
                </a:lnTo>
                <a:lnTo>
                  <a:pt x="38016" y="104683"/>
                </a:lnTo>
                <a:lnTo>
                  <a:pt x="100798" y="66664"/>
                </a:lnTo>
                <a:lnTo>
                  <a:pt x="141691" y="50203"/>
                </a:lnTo>
                <a:lnTo>
                  <a:pt x="188151" y="35715"/>
                </a:lnTo>
                <a:lnTo>
                  <a:pt x="239601" y="23402"/>
                </a:lnTo>
                <a:lnTo>
                  <a:pt x="295465" y="13470"/>
                </a:lnTo>
                <a:lnTo>
                  <a:pt x="355166" y="6123"/>
                </a:lnTo>
                <a:lnTo>
                  <a:pt x="418129" y="1564"/>
                </a:lnTo>
                <a:lnTo>
                  <a:pt x="483777" y="0"/>
                </a:lnTo>
                <a:lnTo>
                  <a:pt x="549425" y="1564"/>
                </a:lnTo>
                <a:lnTo>
                  <a:pt x="612388" y="6123"/>
                </a:lnTo>
                <a:lnTo>
                  <a:pt x="672089" y="13470"/>
                </a:lnTo>
                <a:lnTo>
                  <a:pt x="727953" y="23402"/>
                </a:lnTo>
                <a:lnTo>
                  <a:pt x="779403" y="35715"/>
                </a:lnTo>
                <a:lnTo>
                  <a:pt x="825863" y="50203"/>
                </a:lnTo>
                <a:lnTo>
                  <a:pt x="866756" y="66664"/>
                </a:lnTo>
                <a:lnTo>
                  <a:pt x="901507" y="84891"/>
                </a:lnTo>
                <a:lnTo>
                  <a:pt x="950274" y="125832"/>
                </a:lnTo>
                <a:lnTo>
                  <a:pt x="967554" y="171391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08135" y="2625575"/>
            <a:ext cx="60833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Courier New"/>
                <a:cs typeface="Courier New"/>
              </a:rPr>
              <a:t>Course</a:t>
            </a:r>
            <a:r>
              <a:rPr sz="950" spc="-5" dirty="0">
                <a:latin typeface="Courier New"/>
                <a:cs typeface="Courier New"/>
              </a:rPr>
              <a:t>N</a:t>
            </a:r>
            <a:r>
              <a:rPr sz="950" spc="5" dirty="0">
                <a:latin typeface="Courier New"/>
                <a:cs typeface="Courier New"/>
              </a:rPr>
              <a:t>r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27977" y="2988642"/>
            <a:ext cx="749935" cy="344805"/>
          </a:xfrm>
          <a:custGeom>
            <a:avLst/>
            <a:gdLst/>
            <a:ahLst/>
            <a:cxnLst/>
            <a:rect l="l" t="t" r="r" b="b"/>
            <a:pathLst>
              <a:path w="749934" h="344804">
                <a:moveTo>
                  <a:pt x="749908" y="172117"/>
                </a:moveTo>
                <a:lnTo>
                  <a:pt x="730793" y="226496"/>
                </a:lnTo>
                <a:lnTo>
                  <a:pt x="677564" y="273732"/>
                </a:lnTo>
                <a:lnTo>
                  <a:pt x="640088" y="293783"/>
                </a:lnTo>
                <a:lnTo>
                  <a:pt x="596398" y="310985"/>
                </a:lnTo>
                <a:lnTo>
                  <a:pt x="547268" y="324982"/>
                </a:lnTo>
                <a:lnTo>
                  <a:pt x="493469" y="335419"/>
                </a:lnTo>
                <a:lnTo>
                  <a:pt x="435774" y="341941"/>
                </a:lnTo>
                <a:lnTo>
                  <a:pt x="374954" y="344194"/>
                </a:lnTo>
                <a:lnTo>
                  <a:pt x="314134" y="341941"/>
                </a:lnTo>
                <a:lnTo>
                  <a:pt x="256439" y="335419"/>
                </a:lnTo>
                <a:lnTo>
                  <a:pt x="202640" y="324982"/>
                </a:lnTo>
                <a:lnTo>
                  <a:pt x="153510" y="310985"/>
                </a:lnTo>
                <a:lnTo>
                  <a:pt x="109820" y="293783"/>
                </a:lnTo>
                <a:lnTo>
                  <a:pt x="72343" y="273732"/>
                </a:lnTo>
                <a:lnTo>
                  <a:pt x="19115" y="226496"/>
                </a:lnTo>
                <a:lnTo>
                  <a:pt x="0" y="172117"/>
                </a:lnTo>
                <a:lnTo>
                  <a:pt x="4907" y="144197"/>
                </a:lnTo>
                <a:lnTo>
                  <a:pt x="41851" y="93017"/>
                </a:lnTo>
                <a:lnTo>
                  <a:pt x="109820" y="50410"/>
                </a:lnTo>
                <a:lnTo>
                  <a:pt x="153510" y="33207"/>
                </a:lnTo>
                <a:lnTo>
                  <a:pt x="202640" y="19210"/>
                </a:lnTo>
                <a:lnTo>
                  <a:pt x="256439" y="8774"/>
                </a:lnTo>
                <a:lnTo>
                  <a:pt x="314134" y="2252"/>
                </a:lnTo>
                <a:lnTo>
                  <a:pt x="374954" y="0"/>
                </a:lnTo>
                <a:lnTo>
                  <a:pt x="435774" y="2252"/>
                </a:lnTo>
                <a:lnTo>
                  <a:pt x="493469" y="8774"/>
                </a:lnTo>
                <a:lnTo>
                  <a:pt x="547268" y="19210"/>
                </a:lnTo>
                <a:lnTo>
                  <a:pt x="596398" y="33207"/>
                </a:lnTo>
                <a:lnTo>
                  <a:pt x="640088" y="50410"/>
                </a:lnTo>
                <a:lnTo>
                  <a:pt x="677564" y="70465"/>
                </a:lnTo>
                <a:lnTo>
                  <a:pt x="730793" y="117713"/>
                </a:lnTo>
                <a:lnTo>
                  <a:pt x="749908" y="172117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08503" y="3063513"/>
            <a:ext cx="39052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5" dirty="0">
                <a:latin typeface="Courier New"/>
                <a:cs typeface="Courier New"/>
              </a:rPr>
              <a:t>T</a:t>
            </a:r>
            <a:r>
              <a:rPr sz="950" dirty="0">
                <a:latin typeface="Courier New"/>
                <a:cs typeface="Courier New"/>
              </a:rPr>
              <a:t>i</a:t>
            </a:r>
            <a:r>
              <a:rPr sz="950" spc="-5" dirty="0">
                <a:latin typeface="Courier New"/>
                <a:cs typeface="Courier New"/>
              </a:rPr>
              <a:t>t</a:t>
            </a:r>
            <a:r>
              <a:rPr sz="950" dirty="0">
                <a:latin typeface="Courier New"/>
                <a:cs typeface="Courier New"/>
              </a:rPr>
              <a:t>t</a:t>
            </a:r>
            <a:r>
              <a:rPr sz="950" spc="10" dirty="0">
                <a:latin typeface="Courier New"/>
                <a:cs typeface="Courier New"/>
              </a:rPr>
              <a:t>e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4942" y="1498870"/>
            <a:ext cx="1212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130" dirty="0">
                <a:latin typeface="Trebuchet MS"/>
                <a:cs typeface="Trebuchet MS"/>
              </a:rPr>
              <a:t>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5331" y="1508424"/>
            <a:ext cx="1657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195" dirty="0">
                <a:latin typeface="Trebuchet MS"/>
                <a:cs typeface="Trebuchet MS"/>
              </a:rPr>
              <a:t>m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685234" y="4264716"/>
            <a:ext cx="986790" cy="1266825"/>
            <a:chOff x="4685234" y="4264716"/>
            <a:chExt cx="986790" cy="1266825"/>
          </a:xfrm>
        </p:grpSpPr>
        <p:sp>
          <p:nvSpPr>
            <p:cNvPr id="23" name="object 23"/>
            <p:cNvSpPr/>
            <p:nvPr/>
          </p:nvSpPr>
          <p:spPr>
            <a:xfrm>
              <a:off x="4704301" y="4274241"/>
              <a:ext cx="527685" cy="342900"/>
            </a:xfrm>
            <a:custGeom>
              <a:avLst/>
              <a:gdLst/>
              <a:ahLst/>
              <a:cxnLst/>
              <a:rect l="l" t="t" r="r" b="b"/>
              <a:pathLst>
                <a:path w="527685" h="342900">
                  <a:moveTo>
                    <a:pt x="527559" y="171445"/>
                  </a:moveTo>
                  <a:lnTo>
                    <a:pt x="506828" y="238153"/>
                  </a:lnTo>
                  <a:lnTo>
                    <a:pt x="450296" y="292633"/>
                  </a:lnTo>
                  <a:lnTo>
                    <a:pt x="411256" y="313563"/>
                  </a:lnTo>
                  <a:lnTo>
                    <a:pt x="366450" y="329366"/>
                  </a:lnTo>
                  <a:lnTo>
                    <a:pt x="316937" y="339354"/>
                  </a:lnTo>
                  <a:lnTo>
                    <a:pt x="263779" y="342836"/>
                  </a:lnTo>
                  <a:lnTo>
                    <a:pt x="210625" y="339354"/>
                  </a:lnTo>
                  <a:lnTo>
                    <a:pt x="161114" y="329366"/>
                  </a:lnTo>
                  <a:lnTo>
                    <a:pt x="116308" y="313563"/>
                  </a:lnTo>
                  <a:lnTo>
                    <a:pt x="77268" y="292633"/>
                  </a:lnTo>
                  <a:lnTo>
                    <a:pt x="45055" y="267267"/>
                  </a:lnTo>
                  <a:lnTo>
                    <a:pt x="5360" y="205983"/>
                  </a:lnTo>
                  <a:lnTo>
                    <a:pt x="0" y="171445"/>
                  </a:lnTo>
                  <a:lnTo>
                    <a:pt x="5360" y="136889"/>
                  </a:lnTo>
                  <a:lnTo>
                    <a:pt x="45055" y="75583"/>
                  </a:lnTo>
                  <a:lnTo>
                    <a:pt x="77268" y="50210"/>
                  </a:lnTo>
                  <a:lnTo>
                    <a:pt x="116308" y="29276"/>
                  </a:lnTo>
                  <a:lnTo>
                    <a:pt x="161114" y="13471"/>
                  </a:lnTo>
                  <a:lnTo>
                    <a:pt x="210625" y="3482"/>
                  </a:lnTo>
                  <a:lnTo>
                    <a:pt x="263779" y="0"/>
                  </a:lnTo>
                  <a:lnTo>
                    <a:pt x="316937" y="3482"/>
                  </a:lnTo>
                  <a:lnTo>
                    <a:pt x="366450" y="13471"/>
                  </a:lnTo>
                  <a:lnTo>
                    <a:pt x="411256" y="29276"/>
                  </a:lnTo>
                  <a:lnTo>
                    <a:pt x="450296" y="50210"/>
                  </a:lnTo>
                  <a:lnTo>
                    <a:pt x="482507" y="75583"/>
                  </a:lnTo>
                  <a:lnTo>
                    <a:pt x="522199" y="136889"/>
                  </a:lnTo>
                  <a:lnTo>
                    <a:pt x="527559" y="171445"/>
                  </a:lnTo>
                </a:path>
              </a:pathLst>
            </a:custGeom>
            <a:ln w="190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94759" y="4721856"/>
              <a:ext cx="967740" cy="800100"/>
            </a:xfrm>
            <a:custGeom>
              <a:avLst/>
              <a:gdLst/>
              <a:ahLst/>
              <a:cxnLst/>
              <a:rect l="l" t="t" r="r" b="b"/>
              <a:pathLst>
                <a:path w="967739" h="800100">
                  <a:moveTo>
                    <a:pt x="967554" y="171445"/>
                  </a:moveTo>
                  <a:lnTo>
                    <a:pt x="950273" y="217004"/>
                  </a:lnTo>
                  <a:lnTo>
                    <a:pt x="901504" y="257944"/>
                  </a:lnTo>
                  <a:lnTo>
                    <a:pt x="866752" y="276172"/>
                  </a:lnTo>
                  <a:lnTo>
                    <a:pt x="825858" y="292633"/>
                  </a:lnTo>
                  <a:lnTo>
                    <a:pt x="779398" y="307121"/>
                  </a:lnTo>
                  <a:lnTo>
                    <a:pt x="727947" y="319434"/>
                  </a:lnTo>
                  <a:lnTo>
                    <a:pt x="672084" y="329366"/>
                  </a:lnTo>
                  <a:lnTo>
                    <a:pt x="612383" y="336713"/>
                  </a:lnTo>
                  <a:lnTo>
                    <a:pt x="549422" y="341272"/>
                  </a:lnTo>
                  <a:lnTo>
                    <a:pt x="483777" y="342836"/>
                  </a:lnTo>
                  <a:lnTo>
                    <a:pt x="418140" y="341272"/>
                  </a:lnTo>
                  <a:lnTo>
                    <a:pt x="355185" y="336713"/>
                  </a:lnTo>
                  <a:lnTo>
                    <a:pt x="295487" y="329366"/>
                  </a:lnTo>
                  <a:lnTo>
                    <a:pt x="239625" y="319434"/>
                  </a:lnTo>
                  <a:lnTo>
                    <a:pt x="188174" y="307121"/>
                  </a:lnTo>
                  <a:lnTo>
                    <a:pt x="141711" y="292633"/>
                  </a:lnTo>
                  <a:lnTo>
                    <a:pt x="100814" y="276172"/>
                  </a:lnTo>
                  <a:lnTo>
                    <a:pt x="66059" y="257944"/>
                  </a:lnTo>
                  <a:lnTo>
                    <a:pt x="17284" y="217004"/>
                  </a:lnTo>
                  <a:lnTo>
                    <a:pt x="0" y="171445"/>
                  </a:lnTo>
                  <a:lnTo>
                    <a:pt x="4417" y="148178"/>
                  </a:lnTo>
                  <a:lnTo>
                    <a:pt x="38023" y="104705"/>
                  </a:lnTo>
                  <a:lnTo>
                    <a:pt x="100814" y="66674"/>
                  </a:lnTo>
                  <a:lnTo>
                    <a:pt x="141711" y="50210"/>
                  </a:lnTo>
                  <a:lnTo>
                    <a:pt x="188174" y="35718"/>
                  </a:lnTo>
                  <a:lnTo>
                    <a:pt x="239625" y="23404"/>
                  </a:lnTo>
                  <a:lnTo>
                    <a:pt x="295487" y="13471"/>
                  </a:lnTo>
                  <a:lnTo>
                    <a:pt x="355185" y="6123"/>
                  </a:lnTo>
                  <a:lnTo>
                    <a:pt x="418140" y="1564"/>
                  </a:lnTo>
                  <a:lnTo>
                    <a:pt x="483777" y="0"/>
                  </a:lnTo>
                  <a:lnTo>
                    <a:pt x="549422" y="1564"/>
                  </a:lnTo>
                  <a:lnTo>
                    <a:pt x="612383" y="6123"/>
                  </a:lnTo>
                  <a:lnTo>
                    <a:pt x="672084" y="13471"/>
                  </a:lnTo>
                  <a:lnTo>
                    <a:pt x="727947" y="23404"/>
                  </a:lnTo>
                  <a:lnTo>
                    <a:pt x="779398" y="35718"/>
                  </a:lnTo>
                  <a:lnTo>
                    <a:pt x="825858" y="50210"/>
                  </a:lnTo>
                  <a:lnTo>
                    <a:pt x="866752" y="66674"/>
                  </a:lnTo>
                  <a:lnTo>
                    <a:pt x="901504" y="84907"/>
                  </a:lnTo>
                  <a:lnTo>
                    <a:pt x="950273" y="125863"/>
                  </a:lnTo>
                  <a:lnTo>
                    <a:pt x="967554" y="171445"/>
                  </a:lnTo>
                </a:path>
                <a:path w="967739" h="800100">
                  <a:moveTo>
                    <a:pt x="721876" y="628561"/>
                  </a:moveTo>
                  <a:lnTo>
                    <a:pt x="700788" y="688359"/>
                  </a:lnTo>
                  <a:lnTo>
                    <a:pt x="642598" y="738976"/>
                  </a:lnTo>
                  <a:lnTo>
                    <a:pt x="601969" y="759632"/>
                  </a:lnTo>
                  <a:lnTo>
                    <a:pt x="554919" y="776540"/>
                  </a:lnTo>
                  <a:lnTo>
                    <a:pt x="502401" y="789217"/>
                  </a:lnTo>
                  <a:lnTo>
                    <a:pt x="445365" y="797178"/>
                  </a:lnTo>
                  <a:lnTo>
                    <a:pt x="384764" y="799939"/>
                  </a:lnTo>
                  <a:lnTo>
                    <a:pt x="324164" y="797178"/>
                  </a:lnTo>
                  <a:lnTo>
                    <a:pt x="267126" y="789217"/>
                  </a:lnTo>
                  <a:lnTo>
                    <a:pt x="214601" y="776540"/>
                  </a:lnTo>
                  <a:lnTo>
                    <a:pt x="167542" y="759632"/>
                  </a:lnTo>
                  <a:lnTo>
                    <a:pt x="126903" y="738976"/>
                  </a:lnTo>
                  <a:lnTo>
                    <a:pt x="93636" y="715057"/>
                  </a:lnTo>
                  <a:lnTo>
                    <a:pt x="53031" y="659365"/>
                  </a:lnTo>
                  <a:lnTo>
                    <a:pt x="47598" y="628561"/>
                  </a:lnTo>
                  <a:lnTo>
                    <a:pt x="53031" y="597740"/>
                  </a:lnTo>
                  <a:lnTo>
                    <a:pt x="93636" y="542023"/>
                  </a:lnTo>
                  <a:lnTo>
                    <a:pt x="126903" y="518096"/>
                  </a:lnTo>
                  <a:lnTo>
                    <a:pt x="167542" y="497433"/>
                  </a:lnTo>
                  <a:lnTo>
                    <a:pt x="214601" y="480520"/>
                  </a:lnTo>
                  <a:lnTo>
                    <a:pt x="267126" y="467840"/>
                  </a:lnTo>
                  <a:lnTo>
                    <a:pt x="324164" y="459877"/>
                  </a:lnTo>
                  <a:lnTo>
                    <a:pt x="384764" y="457115"/>
                  </a:lnTo>
                  <a:lnTo>
                    <a:pt x="445365" y="459877"/>
                  </a:lnTo>
                  <a:lnTo>
                    <a:pt x="502401" y="467840"/>
                  </a:lnTo>
                  <a:lnTo>
                    <a:pt x="554919" y="480520"/>
                  </a:lnTo>
                  <a:lnTo>
                    <a:pt x="601969" y="497433"/>
                  </a:lnTo>
                  <a:lnTo>
                    <a:pt x="642598" y="518096"/>
                  </a:lnTo>
                  <a:lnTo>
                    <a:pt x="675855" y="542023"/>
                  </a:lnTo>
                  <a:lnTo>
                    <a:pt x="716445" y="597740"/>
                  </a:lnTo>
                  <a:lnTo>
                    <a:pt x="721876" y="628561"/>
                  </a:lnTo>
                </a:path>
              </a:pathLst>
            </a:custGeom>
            <a:ln w="19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74969" y="4349241"/>
            <a:ext cx="608330" cy="1076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10"/>
              </a:spcBef>
            </a:pPr>
            <a:r>
              <a:rPr sz="95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50">
              <a:latin typeface="Courier New"/>
              <a:cs typeface="Courier New"/>
            </a:endParaRPr>
          </a:p>
          <a:p>
            <a:pPr marL="59055" marR="5080" indent="-46990">
              <a:lnSpc>
                <a:spcPts val="3600"/>
              </a:lnSpc>
              <a:spcBef>
                <a:spcPts val="250"/>
              </a:spcBef>
            </a:pPr>
            <a:r>
              <a:rPr sz="950" dirty="0">
                <a:latin typeface="Courier New"/>
                <a:cs typeface="Courier New"/>
              </a:rPr>
              <a:t>ExamDa</a:t>
            </a:r>
            <a:r>
              <a:rPr sz="950" spc="-5" dirty="0">
                <a:latin typeface="Courier New"/>
                <a:cs typeface="Courier New"/>
              </a:rPr>
              <a:t>t</a:t>
            </a:r>
            <a:r>
              <a:rPr sz="950" spc="5" dirty="0">
                <a:latin typeface="Courier New"/>
                <a:cs typeface="Courier New"/>
              </a:rPr>
              <a:t>e  </a:t>
            </a:r>
            <a:r>
              <a:rPr sz="950" dirty="0">
                <a:latin typeface="Courier New"/>
                <a:cs typeface="Courier New"/>
              </a:rPr>
              <a:t>Mark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84054" y="1978868"/>
            <a:ext cx="1193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120" dirty="0">
                <a:latin typeface="Trebuchet MS"/>
                <a:cs typeface="Trebuchet MS"/>
              </a:rPr>
              <a:t>1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24053" y="3524478"/>
            <a:ext cx="1212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130" dirty="0">
                <a:latin typeface="Trebuchet MS"/>
                <a:cs typeface="Trebuchet MS"/>
              </a:rPr>
              <a:t>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70508" y="1922021"/>
            <a:ext cx="457834" cy="1209675"/>
          </a:xfrm>
          <a:custGeom>
            <a:avLst/>
            <a:gdLst/>
            <a:ahLst/>
            <a:cxnLst/>
            <a:rect l="l" t="t" r="r" b="b"/>
            <a:pathLst>
              <a:path w="457835" h="1209675">
                <a:moveTo>
                  <a:pt x="0" y="9608"/>
                </a:moveTo>
                <a:lnTo>
                  <a:pt x="0" y="342836"/>
                </a:lnTo>
                <a:lnTo>
                  <a:pt x="457572" y="342836"/>
                </a:lnTo>
              </a:path>
              <a:path w="457835" h="1209675">
                <a:moveTo>
                  <a:pt x="0" y="0"/>
                </a:moveTo>
                <a:lnTo>
                  <a:pt x="0" y="771396"/>
                </a:lnTo>
                <a:lnTo>
                  <a:pt x="419515" y="771396"/>
                </a:lnTo>
              </a:path>
              <a:path w="457835" h="1209675">
                <a:moveTo>
                  <a:pt x="0" y="0"/>
                </a:moveTo>
                <a:lnTo>
                  <a:pt x="0" y="1209443"/>
                </a:lnTo>
                <a:lnTo>
                  <a:pt x="438517" y="1209443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00359" y="1922021"/>
            <a:ext cx="227965" cy="1238885"/>
          </a:xfrm>
          <a:custGeom>
            <a:avLst/>
            <a:gdLst/>
            <a:ahLst/>
            <a:cxnLst/>
            <a:rect l="l" t="t" r="r" b="b"/>
            <a:pathLst>
              <a:path w="227965" h="1238885">
                <a:moveTo>
                  <a:pt x="0" y="0"/>
                </a:moveTo>
                <a:lnTo>
                  <a:pt x="0" y="342836"/>
                </a:lnTo>
                <a:lnTo>
                  <a:pt x="218062" y="342836"/>
                </a:lnTo>
              </a:path>
              <a:path w="227965" h="1238885">
                <a:moveTo>
                  <a:pt x="0" y="0"/>
                </a:moveTo>
                <a:lnTo>
                  <a:pt x="0" y="799952"/>
                </a:lnTo>
                <a:lnTo>
                  <a:pt x="227617" y="799952"/>
                </a:lnTo>
              </a:path>
              <a:path w="227965" h="1238885">
                <a:moveTo>
                  <a:pt x="0" y="0"/>
                </a:moveTo>
                <a:lnTo>
                  <a:pt x="0" y="1238739"/>
                </a:lnTo>
                <a:lnTo>
                  <a:pt x="227617" y="1238739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56693" y="4140973"/>
            <a:ext cx="386080" cy="1209675"/>
          </a:xfrm>
          <a:custGeom>
            <a:avLst/>
            <a:gdLst/>
            <a:ahLst/>
            <a:cxnLst/>
            <a:rect l="l" t="t" r="r" b="b"/>
            <a:pathLst>
              <a:path w="386079" h="1209675">
                <a:moveTo>
                  <a:pt x="0" y="0"/>
                </a:moveTo>
                <a:lnTo>
                  <a:pt x="0" y="304712"/>
                </a:lnTo>
                <a:lnTo>
                  <a:pt x="347607" y="304712"/>
                </a:lnTo>
              </a:path>
              <a:path w="386079" h="1209675">
                <a:moveTo>
                  <a:pt x="0" y="0"/>
                </a:moveTo>
                <a:lnTo>
                  <a:pt x="0" y="752327"/>
                </a:lnTo>
                <a:lnTo>
                  <a:pt x="338066" y="752327"/>
                </a:lnTo>
              </a:path>
              <a:path w="386079" h="1209675">
                <a:moveTo>
                  <a:pt x="0" y="0"/>
                </a:moveTo>
                <a:lnTo>
                  <a:pt x="0" y="1209443"/>
                </a:lnTo>
                <a:lnTo>
                  <a:pt x="385664" y="1209443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75753" y="1922021"/>
            <a:ext cx="0" cy="1876425"/>
          </a:xfrm>
          <a:custGeom>
            <a:avLst/>
            <a:gdLst/>
            <a:ahLst/>
            <a:cxnLst/>
            <a:rect l="l" t="t" r="r" b="b"/>
            <a:pathLst>
              <a:path h="1876425">
                <a:moveTo>
                  <a:pt x="0" y="0"/>
                </a:moveTo>
                <a:lnTo>
                  <a:pt x="0" y="1876115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980529" y="1578839"/>
            <a:ext cx="780415" cy="342900"/>
          </a:xfrm>
          <a:prstGeom prst="rect">
            <a:avLst/>
          </a:prstGeom>
          <a:ln w="19046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700"/>
              </a:spcBef>
            </a:pPr>
            <a:r>
              <a:rPr sz="950" dirty="0">
                <a:latin typeface="Courier New"/>
                <a:cs typeface="Courier New"/>
              </a:rPr>
              <a:t>Student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56749" y="3798137"/>
            <a:ext cx="1000125" cy="342900"/>
          </a:xfrm>
          <a:prstGeom prst="rect">
            <a:avLst/>
          </a:prstGeom>
          <a:ln w="19046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700"/>
              </a:spcBef>
            </a:pPr>
            <a:r>
              <a:rPr sz="950" dirty="0">
                <a:latin typeface="Courier New"/>
                <a:cs typeface="Courier New"/>
              </a:rPr>
              <a:t>ExamResutt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71195" y="1578839"/>
            <a:ext cx="1073785" cy="342900"/>
          </a:xfrm>
          <a:prstGeom prst="rect">
            <a:avLst/>
          </a:prstGeom>
          <a:ln w="19046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695"/>
              </a:spcBef>
            </a:pPr>
            <a:r>
              <a:rPr sz="950" dirty="0">
                <a:latin typeface="Courier New"/>
                <a:cs typeface="Courier New"/>
              </a:rPr>
              <a:t>Schotarship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61581" y="2102026"/>
            <a:ext cx="527685" cy="342900"/>
          </a:xfrm>
          <a:custGeom>
            <a:avLst/>
            <a:gdLst/>
            <a:ahLst/>
            <a:cxnLst/>
            <a:rect l="l" t="t" r="r" b="b"/>
            <a:pathLst>
              <a:path w="527685" h="342900">
                <a:moveTo>
                  <a:pt x="527613" y="171445"/>
                </a:moveTo>
                <a:lnTo>
                  <a:pt x="506881" y="238153"/>
                </a:lnTo>
                <a:lnTo>
                  <a:pt x="450343" y="292633"/>
                </a:lnTo>
                <a:lnTo>
                  <a:pt x="411297" y="313563"/>
                </a:lnTo>
                <a:lnTo>
                  <a:pt x="366481" y="329366"/>
                </a:lnTo>
                <a:lnTo>
                  <a:pt x="316955" y="339354"/>
                </a:lnTo>
                <a:lnTo>
                  <a:pt x="263779" y="342836"/>
                </a:lnTo>
                <a:lnTo>
                  <a:pt x="210625" y="339354"/>
                </a:lnTo>
                <a:lnTo>
                  <a:pt x="161114" y="329366"/>
                </a:lnTo>
                <a:lnTo>
                  <a:pt x="116308" y="313563"/>
                </a:lnTo>
                <a:lnTo>
                  <a:pt x="77268" y="292633"/>
                </a:lnTo>
                <a:lnTo>
                  <a:pt x="45055" y="267267"/>
                </a:lnTo>
                <a:lnTo>
                  <a:pt x="5360" y="205983"/>
                </a:lnTo>
                <a:lnTo>
                  <a:pt x="0" y="171445"/>
                </a:lnTo>
                <a:lnTo>
                  <a:pt x="5360" y="136889"/>
                </a:lnTo>
                <a:lnTo>
                  <a:pt x="45055" y="75583"/>
                </a:lnTo>
                <a:lnTo>
                  <a:pt x="77268" y="50210"/>
                </a:lnTo>
                <a:lnTo>
                  <a:pt x="116308" y="29276"/>
                </a:lnTo>
                <a:lnTo>
                  <a:pt x="161114" y="13471"/>
                </a:lnTo>
                <a:lnTo>
                  <a:pt x="210625" y="3482"/>
                </a:lnTo>
                <a:lnTo>
                  <a:pt x="263779" y="0"/>
                </a:lnTo>
                <a:lnTo>
                  <a:pt x="316955" y="3482"/>
                </a:lnTo>
                <a:lnTo>
                  <a:pt x="366481" y="13471"/>
                </a:lnTo>
                <a:lnTo>
                  <a:pt x="411297" y="29276"/>
                </a:lnTo>
                <a:lnTo>
                  <a:pt x="450343" y="50210"/>
                </a:lnTo>
                <a:lnTo>
                  <a:pt x="482558" y="75583"/>
                </a:lnTo>
                <a:lnTo>
                  <a:pt x="522253" y="136889"/>
                </a:lnTo>
                <a:lnTo>
                  <a:pt x="527613" y="171445"/>
                </a:lnTo>
              </a:path>
            </a:pathLst>
          </a:custGeom>
          <a:ln w="1904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539966" y="2177020"/>
            <a:ext cx="1714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333025" y="2559142"/>
            <a:ext cx="1188085" cy="342900"/>
          </a:xfrm>
          <a:custGeom>
            <a:avLst/>
            <a:gdLst/>
            <a:ahLst/>
            <a:cxnLst/>
            <a:rect l="l" t="t" r="r" b="b"/>
            <a:pathLst>
              <a:path w="1188085" h="342900">
                <a:moveTo>
                  <a:pt x="1187566" y="171431"/>
                </a:moveTo>
                <a:lnTo>
                  <a:pt x="1171881" y="210726"/>
                </a:lnTo>
                <a:lnTo>
                  <a:pt x="1127205" y="246800"/>
                </a:lnTo>
                <a:lnTo>
                  <a:pt x="1057102" y="278623"/>
                </a:lnTo>
                <a:lnTo>
                  <a:pt x="1013631" y="292619"/>
                </a:lnTo>
                <a:lnTo>
                  <a:pt x="965140" y="305167"/>
                </a:lnTo>
                <a:lnTo>
                  <a:pt x="912076" y="316137"/>
                </a:lnTo>
                <a:lnTo>
                  <a:pt x="854884" y="325401"/>
                </a:lnTo>
                <a:lnTo>
                  <a:pt x="794011" y="332830"/>
                </a:lnTo>
                <a:lnTo>
                  <a:pt x="729901" y="338296"/>
                </a:lnTo>
                <a:lnTo>
                  <a:pt x="663001" y="341670"/>
                </a:lnTo>
                <a:lnTo>
                  <a:pt x="593756" y="342823"/>
                </a:lnTo>
                <a:lnTo>
                  <a:pt x="524512" y="341670"/>
                </a:lnTo>
                <a:lnTo>
                  <a:pt x="457614" y="338296"/>
                </a:lnTo>
                <a:lnTo>
                  <a:pt x="393507" y="332830"/>
                </a:lnTo>
                <a:lnTo>
                  <a:pt x="332638" y="325401"/>
                </a:lnTo>
                <a:lnTo>
                  <a:pt x="275451" y="316137"/>
                </a:lnTo>
                <a:lnTo>
                  <a:pt x="222392" y="305167"/>
                </a:lnTo>
                <a:lnTo>
                  <a:pt x="173907" y="292619"/>
                </a:lnTo>
                <a:lnTo>
                  <a:pt x="130442" y="278623"/>
                </a:lnTo>
                <a:lnTo>
                  <a:pt x="92441" y="263307"/>
                </a:lnTo>
                <a:lnTo>
                  <a:pt x="34615" y="229230"/>
                </a:lnTo>
                <a:lnTo>
                  <a:pt x="3994" y="191417"/>
                </a:lnTo>
                <a:lnTo>
                  <a:pt x="0" y="171431"/>
                </a:lnTo>
                <a:lnTo>
                  <a:pt x="3994" y="151438"/>
                </a:lnTo>
                <a:lnTo>
                  <a:pt x="34615" y="113612"/>
                </a:lnTo>
                <a:lnTo>
                  <a:pt x="92441" y="79526"/>
                </a:lnTo>
                <a:lnTo>
                  <a:pt x="130442" y="64207"/>
                </a:lnTo>
                <a:lnTo>
                  <a:pt x="173907" y="50208"/>
                </a:lnTo>
                <a:lnTo>
                  <a:pt x="222392" y="37659"/>
                </a:lnTo>
                <a:lnTo>
                  <a:pt x="275451" y="26688"/>
                </a:lnTo>
                <a:lnTo>
                  <a:pt x="332638" y="17423"/>
                </a:lnTo>
                <a:lnTo>
                  <a:pt x="393507" y="9993"/>
                </a:lnTo>
                <a:lnTo>
                  <a:pt x="457614" y="4527"/>
                </a:lnTo>
                <a:lnTo>
                  <a:pt x="524512" y="1153"/>
                </a:lnTo>
                <a:lnTo>
                  <a:pt x="593756" y="0"/>
                </a:lnTo>
                <a:lnTo>
                  <a:pt x="663001" y="1153"/>
                </a:lnTo>
                <a:lnTo>
                  <a:pt x="729901" y="4527"/>
                </a:lnTo>
                <a:lnTo>
                  <a:pt x="794011" y="9993"/>
                </a:lnTo>
                <a:lnTo>
                  <a:pt x="854884" y="17423"/>
                </a:lnTo>
                <a:lnTo>
                  <a:pt x="912076" y="26688"/>
                </a:lnTo>
                <a:lnTo>
                  <a:pt x="965140" y="37659"/>
                </a:lnTo>
                <a:lnTo>
                  <a:pt x="1013631" y="50208"/>
                </a:lnTo>
                <a:lnTo>
                  <a:pt x="1057102" y="64207"/>
                </a:lnTo>
                <a:lnTo>
                  <a:pt x="1095109" y="79526"/>
                </a:lnTo>
                <a:lnTo>
                  <a:pt x="1152944" y="113612"/>
                </a:lnTo>
                <a:lnTo>
                  <a:pt x="1183570" y="151438"/>
                </a:lnTo>
                <a:lnTo>
                  <a:pt x="1187566" y="171431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514191" y="2634131"/>
            <a:ext cx="82550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Courier New"/>
                <a:cs typeface="Courier New"/>
              </a:rPr>
              <a:t>Descri</a:t>
            </a:r>
            <a:r>
              <a:rPr sz="950" spc="-5" dirty="0">
                <a:latin typeface="Courier New"/>
                <a:cs typeface="Courier New"/>
              </a:rPr>
              <a:t>p</a:t>
            </a:r>
            <a:r>
              <a:rPr sz="950" dirty="0">
                <a:latin typeface="Courier New"/>
                <a:cs typeface="Courier New"/>
              </a:rPr>
              <a:t>tion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04469" y="3006744"/>
            <a:ext cx="821055" cy="342900"/>
          </a:xfrm>
          <a:custGeom>
            <a:avLst/>
            <a:gdLst/>
            <a:ahLst/>
            <a:cxnLst/>
            <a:rect l="l" t="t" r="r" b="b"/>
            <a:pathLst>
              <a:path w="821055" h="342900">
                <a:moveTo>
                  <a:pt x="820889" y="171391"/>
                </a:moveTo>
                <a:lnTo>
                  <a:pt x="799964" y="225586"/>
                </a:lnTo>
                <a:lnTo>
                  <a:pt x="741696" y="272650"/>
                </a:lnTo>
                <a:lnTo>
                  <a:pt x="700671" y="292626"/>
                </a:lnTo>
                <a:lnTo>
                  <a:pt x="652845" y="309761"/>
                </a:lnTo>
                <a:lnTo>
                  <a:pt x="599065" y="323702"/>
                </a:lnTo>
                <a:lnTo>
                  <a:pt x="540174" y="334097"/>
                </a:lnTo>
                <a:lnTo>
                  <a:pt x="477019" y="340593"/>
                </a:lnTo>
                <a:lnTo>
                  <a:pt x="410444" y="342836"/>
                </a:lnTo>
                <a:lnTo>
                  <a:pt x="343860" y="340593"/>
                </a:lnTo>
                <a:lnTo>
                  <a:pt x="280699" y="334097"/>
                </a:lnTo>
                <a:lnTo>
                  <a:pt x="221806" y="323702"/>
                </a:lnTo>
                <a:lnTo>
                  <a:pt x="168026" y="309761"/>
                </a:lnTo>
                <a:lnTo>
                  <a:pt x="120203" y="292626"/>
                </a:lnTo>
                <a:lnTo>
                  <a:pt x="79182" y="272650"/>
                </a:lnTo>
                <a:lnTo>
                  <a:pt x="45806" y="250186"/>
                </a:lnTo>
                <a:lnTo>
                  <a:pt x="5371" y="199204"/>
                </a:lnTo>
                <a:lnTo>
                  <a:pt x="0" y="171391"/>
                </a:lnTo>
                <a:lnTo>
                  <a:pt x="5371" y="143593"/>
                </a:lnTo>
                <a:lnTo>
                  <a:pt x="45806" y="92632"/>
                </a:lnTo>
                <a:lnTo>
                  <a:pt x="79182" y="70174"/>
                </a:lnTo>
                <a:lnTo>
                  <a:pt x="120203" y="50203"/>
                </a:lnTo>
                <a:lnTo>
                  <a:pt x="168026" y="33071"/>
                </a:lnTo>
                <a:lnTo>
                  <a:pt x="221806" y="19132"/>
                </a:lnTo>
                <a:lnTo>
                  <a:pt x="280699" y="8738"/>
                </a:lnTo>
                <a:lnTo>
                  <a:pt x="343860" y="2243"/>
                </a:lnTo>
                <a:lnTo>
                  <a:pt x="410444" y="0"/>
                </a:lnTo>
                <a:lnTo>
                  <a:pt x="477019" y="2243"/>
                </a:lnTo>
                <a:lnTo>
                  <a:pt x="540174" y="8738"/>
                </a:lnTo>
                <a:lnTo>
                  <a:pt x="599065" y="19132"/>
                </a:lnTo>
                <a:lnTo>
                  <a:pt x="652845" y="33071"/>
                </a:lnTo>
                <a:lnTo>
                  <a:pt x="700671" y="50203"/>
                </a:lnTo>
                <a:lnTo>
                  <a:pt x="741696" y="70174"/>
                </a:lnTo>
                <a:lnTo>
                  <a:pt x="775075" y="92632"/>
                </a:lnTo>
                <a:lnTo>
                  <a:pt x="815517" y="143593"/>
                </a:lnTo>
                <a:lnTo>
                  <a:pt x="820889" y="171391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484008" y="3081740"/>
            <a:ext cx="4622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Courier New"/>
                <a:cs typeface="Courier New"/>
              </a:rPr>
              <a:t>Amount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907838" y="1921080"/>
            <a:ext cx="454025" cy="1257300"/>
          </a:xfrm>
          <a:custGeom>
            <a:avLst/>
            <a:gdLst/>
            <a:ahLst/>
            <a:cxnLst/>
            <a:rect l="l" t="t" r="r" b="b"/>
            <a:pathLst>
              <a:path w="454025" h="1257300">
                <a:moveTo>
                  <a:pt x="0" y="0"/>
                </a:moveTo>
                <a:lnTo>
                  <a:pt x="0" y="352391"/>
                </a:lnTo>
                <a:lnTo>
                  <a:pt x="453742" y="352391"/>
                </a:lnTo>
              </a:path>
              <a:path w="454025" h="1257300">
                <a:moveTo>
                  <a:pt x="0" y="0"/>
                </a:moveTo>
                <a:lnTo>
                  <a:pt x="0" y="1257055"/>
                </a:lnTo>
                <a:lnTo>
                  <a:pt x="396630" y="1257055"/>
                </a:lnTo>
              </a:path>
              <a:path w="454025" h="1257300">
                <a:moveTo>
                  <a:pt x="0" y="0"/>
                </a:moveTo>
                <a:lnTo>
                  <a:pt x="0" y="809494"/>
                </a:lnTo>
                <a:lnTo>
                  <a:pt x="425186" y="809494"/>
                </a:lnTo>
              </a:path>
            </a:pathLst>
          </a:custGeom>
          <a:ln w="1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44415" y="1749688"/>
            <a:ext cx="1536700" cy="1270"/>
          </a:xfrm>
          <a:custGeom>
            <a:avLst/>
            <a:gdLst/>
            <a:ahLst/>
            <a:cxnLst/>
            <a:rect l="l" t="t" r="r" b="b"/>
            <a:pathLst>
              <a:path w="1536700" h="1269">
                <a:moveTo>
                  <a:pt x="-9523" y="477"/>
                </a:moveTo>
                <a:lnTo>
                  <a:pt x="1545637" y="477"/>
                </a:lnTo>
              </a:path>
            </a:pathLst>
          </a:custGeom>
          <a:ln w="20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546002" y="1518870"/>
            <a:ext cx="3143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60" dirty="0">
                <a:latin typeface="Trebuchet MS"/>
                <a:cs typeface="Trebuchet MS"/>
              </a:rPr>
              <a:t>0..1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93556" y="1509369"/>
            <a:ext cx="1193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120" dirty="0">
                <a:latin typeface="Trebuchet MS"/>
                <a:cs typeface="Trebuchet MS"/>
              </a:rPr>
              <a:t>1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216789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Simple</a:t>
            </a:r>
            <a:r>
              <a:rPr sz="2200" b="1" spc="-6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Inheritance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3008" y="6230006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17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9550" y="3765550"/>
            <a:ext cx="4572000" cy="2959100"/>
          </a:xfrm>
          <a:custGeom>
            <a:avLst/>
            <a:gdLst/>
            <a:ahLst/>
            <a:cxnLst/>
            <a:rect l="l" t="t" r="r" b="b"/>
            <a:pathLst>
              <a:path w="4572000" h="2959100">
                <a:moveTo>
                  <a:pt x="0" y="0"/>
                </a:moveTo>
                <a:lnTo>
                  <a:pt x="4572000" y="0"/>
                </a:lnTo>
                <a:lnTo>
                  <a:pt x="4572000" y="2959100"/>
                </a:lnTo>
                <a:lnTo>
                  <a:pt x="0" y="2959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9550" y="3765550"/>
            <a:ext cx="4572000" cy="2959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50800">
              <a:lnSpc>
                <a:spcPts val="1530"/>
              </a:lnSpc>
              <a:spcBef>
                <a:spcPts val="215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@Entity</a:t>
            </a:r>
            <a:endParaRPr sz="1300">
              <a:latin typeface="Courier New"/>
              <a:cs typeface="Courier New"/>
            </a:endParaRPr>
          </a:p>
          <a:p>
            <a:pPr marL="50800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ExamResult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447040" marR="1045844">
              <a:lnSpc>
                <a:spcPts val="1500"/>
              </a:lnSpc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@Column</a:t>
            </a:r>
            <a:r>
              <a:rPr sz="1300" spc="-5" dirty="0">
                <a:latin typeface="Courier New"/>
                <a:cs typeface="Courier New"/>
              </a:rPr>
              <a:t>(name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"prufungsDatum"</a:t>
            </a:r>
            <a:r>
              <a:rPr sz="1300" dirty="0">
                <a:latin typeface="Courier New"/>
                <a:cs typeface="Courier New"/>
              </a:rPr>
              <a:t>)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@Temporal</a:t>
            </a:r>
            <a:r>
              <a:rPr sz="1300" spc="-5" dirty="0">
                <a:latin typeface="Courier New"/>
                <a:cs typeface="Courier New"/>
              </a:rPr>
              <a:t>(TemporalType.DATE)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Date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examDate;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int</a:t>
            </a:r>
            <a:r>
              <a:rPr sz="1300" spc="-40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mark;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47040">
              <a:lnSpc>
                <a:spcPts val="1530"/>
              </a:lnSpc>
              <a:spcBef>
                <a:spcPts val="5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@Transient</a:t>
            </a:r>
            <a:endParaRPr sz="1300">
              <a:latin typeface="Courier New"/>
              <a:cs typeface="Courier New"/>
            </a:endParaRPr>
          </a:p>
          <a:p>
            <a:pPr marL="44704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5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5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examLocation;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</a:pPr>
            <a:r>
              <a:rPr sz="1300" i="1" spc="-5" dirty="0">
                <a:solidFill>
                  <a:srgbClr val="959395"/>
                </a:solidFill>
                <a:latin typeface="Courier New"/>
                <a:cs typeface="Courier New"/>
              </a:rPr>
              <a:t>//Getter</a:t>
            </a:r>
            <a:r>
              <a:rPr sz="1300" i="1" spc="-35" dirty="0">
                <a:solidFill>
                  <a:srgbClr val="959395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959395"/>
                </a:solidFill>
                <a:latin typeface="Courier New"/>
                <a:cs typeface="Courier New"/>
              </a:rPr>
              <a:t>and</a:t>
            </a:r>
            <a:r>
              <a:rPr sz="1300" i="1" spc="-35" dirty="0">
                <a:solidFill>
                  <a:srgbClr val="959395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959395"/>
                </a:solidFill>
                <a:latin typeface="Courier New"/>
                <a:cs typeface="Courier New"/>
              </a:rPr>
              <a:t>setters</a:t>
            </a:r>
            <a:r>
              <a:rPr sz="1300" i="1" spc="-30" dirty="0">
                <a:solidFill>
                  <a:srgbClr val="959395"/>
                </a:solidFill>
                <a:latin typeface="Courier New"/>
                <a:cs typeface="Courier New"/>
              </a:rPr>
              <a:t> </a:t>
            </a:r>
            <a:r>
              <a:rPr sz="1300" i="1" dirty="0">
                <a:solidFill>
                  <a:srgbClr val="959395"/>
                </a:solidFill>
                <a:latin typeface="Courier New"/>
                <a:cs typeface="Courier New"/>
              </a:rPr>
              <a:t>omitted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07099" y="4826000"/>
          <a:ext cx="2844800" cy="596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099">
                <a:tc gridSpan="3"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ExamResult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pruefungsDatum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mark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019800" y="4838700"/>
            <a:ext cx="2844800" cy="596900"/>
          </a:xfrm>
          <a:custGeom>
            <a:avLst/>
            <a:gdLst/>
            <a:ahLst/>
            <a:cxnLst/>
            <a:rect l="l" t="t" r="r" b="b"/>
            <a:pathLst>
              <a:path w="2844800" h="596900">
                <a:moveTo>
                  <a:pt x="2844800" y="0"/>
                </a:moveTo>
                <a:lnTo>
                  <a:pt x="0" y="0"/>
                </a:lnTo>
                <a:lnTo>
                  <a:pt x="0" y="292100"/>
                </a:lnTo>
                <a:lnTo>
                  <a:pt x="368300" y="292100"/>
                </a:lnTo>
                <a:lnTo>
                  <a:pt x="368300" y="596900"/>
                </a:lnTo>
                <a:lnTo>
                  <a:pt x="1917700" y="596900"/>
                </a:lnTo>
                <a:lnTo>
                  <a:pt x="2844800" y="596900"/>
                </a:lnTo>
                <a:lnTo>
                  <a:pt x="2844800" y="292100"/>
                </a:lnTo>
                <a:lnTo>
                  <a:pt x="284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6849" y="1073149"/>
            <a:ext cx="2692400" cy="2578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57150">
              <a:lnSpc>
                <a:spcPts val="1530"/>
              </a:lnSpc>
              <a:spcBef>
                <a:spcPts val="204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@MappedSuperclass</a:t>
            </a:r>
            <a:endParaRPr sz="1300">
              <a:latin typeface="Courier New"/>
              <a:cs typeface="Courier New"/>
            </a:endParaRPr>
          </a:p>
          <a:p>
            <a:pPr marL="57150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453390" marR="645795">
              <a:lnSpc>
                <a:spcPts val="150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@Id </a:t>
            </a:r>
            <a:r>
              <a:rPr sz="1300" b="1" spc="5" dirty="0">
                <a:solidFill>
                  <a:srgbClr val="FF7E00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@GeneratedValue(</a:t>
            </a:r>
            <a:endParaRPr sz="1300">
              <a:latin typeface="Courier New"/>
              <a:cs typeface="Courier New"/>
            </a:endParaRPr>
          </a:p>
          <a:p>
            <a:pPr marL="552450" marR="150495">
              <a:lnSpc>
                <a:spcPts val="1500"/>
              </a:lnSpc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strategy </a:t>
            </a: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= </a:t>
            </a:r>
            <a:r>
              <a:rPr sz="1300" b="1" spc="5" dirty="0">
                <a:solidFill>
                  <a:srgbClr val="FF7E00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GenerationType.AUTO)</a:t>
            </a:r>
            <a:endParaRPr sz="1300">
              <a:latin typeface="Courier New"/>
              <a:cs typeface="Courier New"/>
            </a:endParaRPr>
          </a:p>
          <a:p>
            <a:pPr marL="453390">
              <a:lnSpc>
                <a:spcPts val="1460"/>
              </a:lnSpc>
            </a:pPr>
            <a:r>
              <a:rPr sz="1300" b="1" dirty="0">
                <a:latin typeface="Courier New"/>
                <a:cs typeface="Courier New"/>
              </a:rPr>
              <a:t>protected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Long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id;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5339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public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Long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getId</a:t>
            </a:r>
            <a:r>
              <a:rPr sz="1300" spc="-5" dirty="0">
                <a:latin typeface="Courier New"/>
                <a:cs typeface="Courier New"/>
              </a:rPr>
              <a:t>()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84963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return</a:t>
            </a:r>
            <a:r>
              <a:rPr sz="1300" b="1" spc="-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id;</a:t>
            </a:r>
            <a:endParaRPr sz="1300">
              <a:latin typeface="Courier New"/>
              <a:cs typeface="Courier New"/>
            </a:endParaRPr>
          </a:p>
          <a:p>
            <a:pPr marL="453390">
              <a:lnSpc>
                <a:spcPts val="150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57150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098800" y="1079500"/>
          <a:ext cx="5831204" cy="237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33"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Important</a:t>
                      </a:r>
                      <a:r>
                        <a:rPr sz="1400" b="1" spc="-30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annotations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865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@MappedSuperclass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302260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Designates a class whose mapping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information is applied to the entities that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inherit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it.</a:t>
                      </a:r>
                      <a:r>
                        <a:rPr sz="1400" spc="-9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9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mapped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superclass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has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no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separate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table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defined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it.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03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10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@GeneratedValue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85090">
                        <a:lnSpc>
                          <a:spcPct val="97700"/>
                        </a:lnSpc>
                        <a:spcBef>
                          <a:spcPts val="44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Courier New"/>
                          <a:cs typeface="Courier New"/>
                        </a:rPr>
                        <a:t>GeneratedValue</a:t>
                      </a:r>
                      <a:r>
                        <a:rPr sz="1400" spc="-455" dirty="0">
                          <a:solidFill>
                            <a:srgbClr val="34343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annotation may be  applied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primary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key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property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field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an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entity or mapped superclass in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conjunction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wit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h the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r>
                        <a:rPr sz="1400" spc="-455" dirty="0">
                          <a:solidFill>
                            <a:srgbClr val="34343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annotation.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4965700" y="5004652"/>
            <a:ext cx="892175" cy="264795"/>
          </a:xfrm>
          <a:custGeom>
            <a:avLst/>
            <a:gdLst/>
            <a:ahLst/>
            <a:cxnLst/>
            <a:rect l="l" t="t" r="r" b="b"/>
            <a:pathLst>
              <a:path w="892175" h="264795">
                <a:moveTo>
                  <a:pt x="571499" y="189647"/>
                </a:moveTo>
                <a:lnTo>
                  <a:pt x="571499" y="264261"/>
                </a:lnTo>
                <a:lnTo>
                  <a:pt x="892157" y="132130"/>
                </a:lnTo>
                <a:lnTo>
                  <a:pt x="571499" y="0"/>
                </a:lnTo>
                <a:lnTo>
                  <a:pt x="571499" y="75347"/>
                </a:lnTo>
                <a:lnTo>
                  <a:pt x="0" y="75347"/>
                </a:lnTo>
                <a:lnTo>
                  <a:pt x="0" y="189647"/>
                </a:lnTo>
                <a:lnTo>
                  <a:pt x="571499" y="189647"/>
                </a:lnTo>
                <a:close/>
              </a:path>
            </a:pathLst>
          </a:custGeom>
          <a:ln w="25400">
            <a:solidFill>
              <a:srgbClr val="0055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180571"/>
            <a:ext cx="3208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Object-oriented</a:t>
            </a:r>
            <a:r>
              <a:rPr sz="2200" b="1" spc="-3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vs.</a:t>
            </a:r>
            <a:r>
              <a:rPr sz="2200" b="1" spc="-2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SQL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7671" y="1745480"/>
            <a:ext cx="467359" cy="304165"/>
          </a:xfrm>
          <a:custGeom>
            <a:avLst/>
            <a:gdLst/>
            <a:ahLst/>
            <a:cxnLst/>
            <a:rect l="l" t="t" r="r" b="b"/>
            <a:pathLst>
              <a:path w="467359" h="304164">
                <a:moveTo>
                  <a:pt x="467320" y="151805"/>
                </a:moveTo>
                <a:lnTo>
                  <a:pt x="443570" y="218592"/>
                </a:lnTo>
                <a:lnTo>
                  <a:pt x="415986" y="246787"/>
                </a:lnTo>
                <a:lnTo>
                  <a:pt x="379798" y="270302"/>
                </a:lnTo>
                <a:lnTo>
                  <a:pt x="336409" y="288226"/>
                </a:lnTo>
                <a:lnTo>
                  <a:pt x="287221" y="299649"/>
                </a:lnTo>
                <a:lnTo>
                  <a:pt x="233636" y="303659"/>
                </a:lnTo>
                <a:lnTo>
                  <a:pt x="180068" y="299649"/>
                </a:lnTo>
                <a:lnTo>
                  <a:pt x="130893" y="288226"/>
                </a:lnTo>
                <a:lnTo>
                  <a:pt x="87512" y="270302"/>
                </a:lnTo>
                <a:lnTo>
                  <a:pt x="51330" y="246787"/>
                </a:lnTo>
                <a:lnTo>
                  <a:pt x="23748" y="218592"/>
                </a:lnTo>
                <a:lnTo>
                  <a:pt x="0" y="151805"/>
                </a:lnTo>
                <a:lnTo>
                  <a:pt x="6170" y="117001"/>
                </a:lnTo>
                <a:lnTo>
                  <a:pt x="51330" y="56863"/>
                </a:lnTo>
                <a:lnTo>
                  <a:pt x="87512" y="33353"/>
                </a:lnTo>
                <a:lnTo>
                  <a:pt x="130893" y="15431"/>
                </a:lnTo>
                <a:lnTo>
                  <a:pt x="180068" y="4009"/>
                </a:lnTo>
                <a:lnTo>
                  <a:pt x="233636" y="0"/>
                </a:lnTo>
                <a:lnTo>
                  <a:pt x="287221" y="4009"/>
                </a:lnTo>
                <a:lnTo>
                  <a:pt x="336409" y="15431"/>
                </a:lnTo>
                <a:lnTo>
                  <a:pt x="379798" y="33353"/>
                </a:lnTo>
                <a:lnTo>
                  <a:pt x="415986" y="56863"/>
                </a:lnTo>
                <a:lnTo>
                  <a:pt x="443570" y="85049"/>
                </a:lnTo>
                <a:lnTo>
                  <a:pt x="467320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4214" y="1810456"/>
            <a:ext cx="1543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3962" y="2125066"/>
            <a:ext cx="1247140" cy="304165"/>
          </a:xfrm>
          <a:custGeom>
            <a:avLst/>
            <a:gdLst/>
            <a:ahLst/>
            <a:cxnLst/>
            <a:rect l="l" t="t" r="r" b="b"/>
            <a:pathLst>
              <a:path w="1247139" h="304164">
                <a:moveTo>
                  <a:pt x="1246667" y="151805"/>
                </a:moveTo>
                <a:lnTo>
                  <a:pt x="1230204" y="186628"/>
                </a:lnTo>
                <a:lnTo>
                  <a:pt x="1183311" y="218592"/>
                </a:lnTo>
                <a:lnTo>
                  <a:pt x="1109728" y="246787"/>
                </a:lnTo>
                <a:lnTo>
                  <a:pt x="1064097" y="259186"/>
                </a:lnTo>
                <a:lnTo>
                  <a:pt x="1013196" y="270302"/>
                </a:lnTo>
                <a:lnTo>
                  <a:pt x="957493" y="280020"/>
                </a:lnTo>
                <a:lnTo>
                  <a:pt x="897456" y="288226"/>
                </a:lnTo>
                <a:lnTo>
                  <a:pt x="833552" y="294807"/>
                </a:lnTo>
                <a:lnTo>
                  <a:pt x="766249" y="299649"/>
                </a:lnTo>
                <a:lnTo>
                  <a:pt x="696014" y="302637"/>
                </a:lnTo>
                <a:lnTo>
                  <a:pt x="623315" y="303659"/>
                </a:lnTo>
                <a:lnTo>
                  <a:pt x="550624" y="302637"/>
                </a:lnTo>
                <a:lnTo>
                  <a:pt x="480395" y="299649"/>
                </a:lnTo>
                <a:lnTo>
                  <a:pt x="413097" y="294807"/>
                </a:lnTo>
                <a:lnTo>
                  <a:pt x="349197" y="288226"/>
                </a:lnTo>
                <a:lnTo>
                  <a:pt x="289163" y="280020"/>
                </a:lnTo>
                <a:lnTo>
                  <a:pt x="233463" y="270302"/>
                </a:lnTo>
                <a:lnTo>
                  <a:pt x="182565" y="259186"/>
                </a:lnTo>
                <a:lnTo>
                  <a:pt x="136935" y="246787"/>
                </a:lnTo>
                <a:lnTo>
                  <a:pt x="97042" y="233217"/>
                </a:lnTo>
                <a:lnTo>
                  <a:pt x="36338" y="203024"/>
                </a:lnTo>
                <a:lnTo>
                  <a:pt x="4193" y="169517"/>
                </a:lnTo>
                <a:lnTo>
                  <a:pt x="0" y="151805"/>
                </a:lnTo>
                <a:lnTo>
                  <a:pt x="4193" y="134103"/>
                </a:lnTo>
                <a:lnTo>
                  <a:pt x="36338" y="100611"/>
                </a:lnTo>
                <a:lnTo>
                  <a:pt x="97042" y="70428"/>
                </a:lnTo>
                <a:lnTo>
                  <a:pt x="136935" y="56863"/>
                </a:lnTo>
                <a:lnTo>
                  <a:pt x="182565" y="44466"/>
                </a:lnTo>
                <a:lnTo>
                  <a:pt x="233463" y="33353"/>
                </a:lnTo>
                <a:lnTo>
                  <a:pt x="289163" y="23636"/>
                </a:lnTo>
                <a:lnTo>
                  <a:pt x="349197" y="15431"/>
                </a:lnTo>
                <a:lnTo>
                  <a:pt x="413097" y="8851"/>
                </a:lnTo>
                <a:lnTo>
                  <a:pt x="480395" y="4009"/>
                </a:lnTo>
                <a:lnTo>
                  <a:pt x="550624" y="1021"/>
                </a:lnTo>
                <a:lnTo>
                  <a:pt x="623315" y="0"/>
                </a:lnTo>
                <a:lnTo>
                  <a:pt x="696014" y="1021"/>
                </a:lnTo>
                <a:lnTo>
                  <a:pt x="766249" y="4009"/>
                </a:lnTo>
                <a:lnTo>
                  <a:pt x="833552" y="8851"/>
                </a:lnTo>
                <a:lnTo>
                  <a:pt x="897456" y="15431"/>
                </a:lnTo>
                <a:lnTo>
                  <a:pt x="957493" y="23636"/>
                </a:lnTo>
                <a:lnTo>
                  <a:pt x="1013196" y="33353"/>
                </a:lnTo>
                <a:lnTo>
                  <a:pt x="1064097" y="44466"/>
                </a:lnTo>
                <a:lnTo>
                  <a:pt x="1109728" y="56863"/>
                </a:lnTo>
                <a:lnTo>
                  <a:pt x="1149622" y="70428"/>
                </a:lnTo>
                <a:lnTo>
                  <a:pt x="1210328" y="100611"/>
                </a:lnTo>
                <a:lnTo>
                  <a:pt x="1242473" y="134103"/>
                </a:lnTo>
                <a:lnTo>
                  <a:pt x="1246667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83667" y="2190037"/>
            <a:ext cx="92773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Regist</a:t>
            </a:r>
            <a:r>
              <a:rPr sz="850" spc="-10" dirty="0">
                <a:latin typeface="Courier New"/>
                <a:cs typeface="Courier New"/>
              </a:rPr>
              <a:t>r</a:t>
            </a:r>
            <a:r>
              <a:rPr sz="850" spc="-5" dirty="0">
                <a:latin typeface="Courier New"/>
                <a:cs typeface="Courier New"/>
              </a:rPr>
              <a:t>ationNr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0793" y="2513067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225" y="151793"/>
                </a:moveTo>
                <a:lnTo>
                  <a:pt x="573756" y="210906"/>
                </a:lnTo>
                <a:lnTo>
                  <a:pt x="509758" y="259174"/>
                </a:lnTo>
                <a:lnTo>
                  <a:pt x="465566" y="277716"/>
                </a:lnTo>
                <a:lnTo>
                  <a:pt x="414847" y="291715"/>
                </a:lnTo>
                <a:lnTo>
                  <a:pt x="358803" y="300562"/>
                </a:lnTo>
                <a:lnTo>
                  <a:pt x="298636" y="303647"/>
                </a:lnTo>
                <a:lnTo>
                  <a:pt x="238456" y="300562"/>
                </a:lnTo>
                <a:lnTo>
                  <a:pt x="182402" y="291715"/>
                </a:lnTo>
                <a:lnTo>
                  <a:pt x="131675" y="277716"/>
                </a:lnTo>
                <a:lnTo>
                  <a:pt x="87476" y="259174"/>
                </a:lnTo>
                <a:lnTo>
                  <a:pt x="51008" y="236701"/>
                </a:lnTo>
                <a:lnTo>
                  <a:pt x="6068" y="182400"/>
                </a:lnTo>
                <a:lnTo>
                  <a:pt x="0" y="151793"/>
                </a:lnTo>
                <a:lnTo>
                  <a:pt x="6068" y="121203"/>
                </a:lnTo>
                <a:lnTo>
                  <a:pt x="51008" y="66926"/>
                </a:lnTo>
                <a:lnTo>
                  <a:pt x="87476" y="44460"/>
                </a:lnTo>
                <a:lnTo>
                  <a:pt x="131675" y="25924"/>
                </a:lnTo>
                <a:lnTo>
                  <a:pt x="182402" y="11929"/>
                </a:lnTo>
                <a:lnTo>
                  <a:pt x="238456" y="3084"/>
                </a:lnTo>
                <a:lnTo>
                  <a:pt x="298636" y="0"/>
                </a:lnTo>
                <a:lnTo>
                  <a:pt x="358803" y="3084"/>
                </a:lnTo>
                <a:lnTo>
                  <a:pt x="414847" y="11929"/>
                </a:lnTo>
                <a:lnTo>
                  <a:pt x="465566" y="25924"/>
                </a:lnTo>
                <a:lnTo>
                  <a:pt x="509758" y="44460"/>
                </a:lnTo>
                <a:lnTo>
                  <a:pt x="546222" y="66926"/>
                </a:lnTo>
                <a:lnTo>
                  <a:pt x="591157" y="121203"/>
                </a:lnTo>
                <a:lnTo>
                  <a:pt x="597225" y="15179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7894" y="2578035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Name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8036" y="3677047"/>
            <a:ext cx="467359" cy="304165"/>
          </a:xfrm>
          <a:custGeom>
            <a:avLst/>
            <a:gdLst/>
            <a:ahLst/>
            <a:cxnLst/>
            <a:rect l="l" t="t" r="r" b="b"/>
            <a:pathLst>
              <a:path w="467359" h="304164">
                <a:moveTo>
                  <a:pt x="467272" y="151853"/>
                </a:moveTo>
                <a:lnTo>
                  <a:pt x="443523" y="218609"/>
                </a:lnTo>
                <a:lnTo>
                  <a:pt x="415942" y="246796"/>
                </a:lnTo>
                <a:lnTo>
                  <a:pt x="379759" y="270306"/>
                </a:lnTo>
                <a:lnTo>
                  <a:pt x="336379" y="288227"/>
                </a:lnTo>
                <a:lnTo>
                  <a:pt x="287203" y="299649"/>
                </a:lnTo>
                <a:lnTo>
                  <a:pt x="233636" y="303659"/>
                </a:lnTo>
                <a:lnTo>
                  <a:pt x="180072" y="299649"/>
                </a:lnTo>
                <a:lnTo>
                  <a:pt x="130898" y="288227"/>
                </a:lnTo>
                <a:lnTo>
                  <a:pt x="87517" y="270306"/>
                </a:lnTo>
                <a:lnTo>
                  <a:pt x="51334" y="246796"/>
                </a:lnTo>
                <a:lnTo>
                  <a:pt x="23750" y="218609"/>
                </a:lnTo>
                <a:lnTo>
                  <a:pt x="0" y="151853"/>
                </a:lnTo>
                <a:lnTo>
                  <a:pt x="6171" y="117031"/>
                </a:lnTo>
                <a:lnTo>
                  <a:pt x="51334" y="56872"/>
                </a:lnTo>
                <a:lnTo>
                  <a:pt x="87517" y="33356"/>
                </a:lnTo>
                <a:lnTo>
                  <a:pt x="130898" y="15432"/>
                </a:lnTo>
                <a:lnTo>
                  <a:pt x="180072" y="4009"/>
                </a:lnTo>
                <a:lnTo>
                  <a:pt x="233636" y="0"/>
                </a:lnTo>
                <a:lnTo>
                  <a:pt x="287203" y="4009"/>
                </a:lnTo>
                <a:lnTo>
                  <a:pt x="336379" y="15432"/>
                </a:lnTo>
                <a:lnTo>
                  <a:pt x="379759" y="33356"/>
                </a:lnTo>
                <a:lnTo>
                  <a:pt x="415942" y="56872"/>
                </a:lnTo>
                <a:lnTo>
                  <a:pt x="443523" y="85067"/>
                </a:lnTo>
                <a:lnTo>
                  <a:pt x="467272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4580" y="3742025"/>
            <a:ext cx="1543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9585" y="4486853"/>
            <a:ext cx="857250" cy="304165"/>
          </a:xfrm>
          <a:custGeom>
            <a:avLst/>
            <a:gdLst/>
            <a:ahLst/>
            <a:cxnLst/>
            <a:rect l="l" t="t" r="r" b="b"/>
            <a:pathLst>
              <a:path w="857250" h="304164">
                <a:moveTo>
                  <a:pt x="856987" y="151805"/>
                </a:moveTo>
                <a:lnTo>
                  <a:pt x="835142" y="199801"/>
                </a:lnTo>
                <a:lnTo>
                  <a:pt x="774312" y="241484"/>
                </a:lnTo>
                <a:lnTo>
                  <a:pt x="731483" y="259176"/>
                </a:lnTo>
                <a:lnTo>
                  <a:pt x="681555" y="274352"/>
                </a:lnTo>
                <a:lnTo>
                  <a:pt x="625410" y="286700"/>
                </a:lnTo>
                <a:lnTo>
                  <a:pt x="563929" y="295907"/>
                </a:lnTo>
                <a:lnTo>
                  <a:pt x="497997" y="301660"/>
                </a:lnTo>
                <a:lnTo>
                  <a:pt x="428493" y="303647"/>
                </a:lnTo>
                <a:lnTo>
                  <a:pt x="358999" y="301660"/>
                </a:lnTo>
                <a:lnTo>
                  <a:pt x="293071" y="295907"/>
                </a:lnTo>
                <a:lnTo>
                  <a:pt x="231593" y="286700"/>
                </a:lnTo>
                <a:lnTo>
                  <a:pt x="175447" y="274352"/>
                </a:lnTo>
                <a:lnTo>
                  <a:pt x="125517" y="259176"/>
                </a:lnTo>
                <a:lnTo>
                  <a:pt x="82685" y="241484"/>
                </a:lnTo>
                <a:lnTo>
                  <a:pt x="47835" y="221588"/>
                </a:lnTo>
                <a:lnTo>
                  <a:pt x="5609" y="176436"/>
                </a:lnTo>
                <a:lnTo>
                  <a:pt x="0" y="151805"/>
                </a:lnTo>
                <a:lnTo>
                  <a:pt x="5609" y="127184"/>
                </a:lnTo>
                <a:lnTo>
                  <a:pt x="47835" y="82046"/>
                </a:lnTo>
                <a:lnTo>
                  <a:pt x="82685" y="62155"/>
                </a:lnTo>
                <a:lnTo>
                  <a:pt x="125517" y="44466"/>
                </a:lnTo>
                <a:lnTo>
                  <a:pt x="175447" y="29292"/>
                </a:lnTo>
                <a:lnTo>
                  <a:pt x="231593" y="16946"/>
                </a:lnTo>
                <a:lnTo>
                  <a:pt x="293071" y="7740"/>
                </a:lnTo>
                <a:lnTo>
                  <a:pt x="358999" y="1987"/>
                </a:lnTo>
                <a:lnTo>
                  <a:pt x="428493" y="0"/>
                </a:lnTo>
                <a:lnTo>
                  <a:pt x="497997" y="1987"/>
                </a:lnTo>
                <a:lnTo>
                  <a:pt x="563929" y="7740"/>
                </a:lnTo>
                <a:lnTo>
                  <a:pt x="625410" y="16946"/>
                </a:lnTo>
                <a:lnTo>
                  <a:pt x="681555" y="29292"/>
                </a:lnTo>
                <a:lnTo>
                  <a:pt x="731483" y="44466"/>
                </a:lnTo>
                <a:lnTo>
                  <a:pt x="774312" y="62155"/>
                </a:lnTo>
                <a:lnTo>
                  <a:pt x="809159" y="82046"/>
                </a:lnTo>
                <a:lnTo>
                  <a:pt x="851379" y="127184"/>
                </a:lnTo>
                <a:lnTo>
                  <a:pt x="856987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97746" y="4551776"/>
            <a:ext cx="54165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ExamDa</a:t>
            </a:r>
            <a:r>
              <a:rPr sz="850" spc="-10" dirty="0">
                <a:latin typeface="Courier New"/>
                <a:cs typeface="Courier New"/>
              </a:rPr>
              <a:t>t</a:t>
            </a:r>
            <a:r>
              <a:rPr sz="850" dirty="0">
                <a:latin typeface="Courier New"/>
                <a:cs typeface="Courier New"/>
              </a:rPr>
              <a:t>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4914" y="4866379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177" y="151853"/>
                </a:moveTo>
                <a:lnTo>
                  <a:pt x="573715" y="210938"/>
                </a:lnTo>
                <a:lnTo>
                  <a:pt x="509729" y="259192"/>
                </a:lnTo>
                <a:lnTo>
                  <a:pt x="465539" y="277730"/>
                </a:lnTo>
                <a:lnTo>
                  <a:pt x="414820" y="291728"/>
                </a:lnTo>
                <a:lnTo>
                  <a:pt x="358769" y="300574"/>
                </a:lnTo>
                <a:lnTo>
                  <a:pt x="298588" y="303659"/>
                </a:lnTo>
                <a:lnTo>
                  <a:pt x="238411" y="300574"/>
                </a:lnTo>
                <a:lnTo>
                  <a:pt x="182362" y="291728"/>
                </a:lnTo>
                <a:lnTo>
                  <a:pt x="131642" y="277730"/>
                </a:lnTo>
                <a:lnTo>
                  <a:pt x="87452" y="259192"/>
                </a:lnTo>
                <a:lnTo>
                  <a:pt x="50993" y="236725"/>
                </a:lnTo>
                <a:lnTo>
                  <a:pt x="6066" y="182444"/>
                </a:lnTo>
                <a:lnTo>
                  <a:pt x="0" y="151853"/>
                </a:lnTo>
                <a:lnTo>
                  <a:pt x="6066" y="121246"/>
                </a:lnTo>
                <a:lnTo>
                  <a:pt x="50993" y="66945"/>
                </a:lnTo>
                <a:lnTo>
                  <a:pt x="87452" y="44472"/>
                </a:lnTo>
                <a:lnTo>
                  <a:pt x="131642" y="25931"/>
                </a:lnTo>
                <a:lnTo>
                  <a:pt x="182362" y="11931"/>
                </a:lnTo>
                <a:lnTo>
                  <a:pt x="238411" y="3084"/>
                </a:lnTo>
                <a:lnTo>
                  <a:pt x="298588" y="0"/>
                </a:lnTo>
                <a:lnTo>
                  <a:pt x="358769" y="3084"/>
                </a:lnTo>
                <a:lnTo>
                  <a:pt x="414820" y="11931"/>
                </a:lnTo>
                <a:lnTo>
                  <a:pt x="465539" y="25931"/>
                </a:lnTo>
                <a:lnTo>
                  <a:pt x="509729" y="44472"/>
                </a:lnTo>
                <a:lnTo>
                  <a:pt x="546187" y="66945"/>
                </a:lnTo>
                <a:lnTo>
                  <a:pt x="591112" y="121246"/>
                </a:lnTo>
                <a:lnTo>
                  <a:pt x="597177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21969" y="4931357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Mark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068" y="1642526"/>
            <a:ext cx="1085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120" dirty="0"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5496" y="3011512"/>
            <a:ext cx="110489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135" dirty="0">
                <a:latin typeface="Trebuchet MS"/>
                <a:cs typeface="Trebuchet MS"/>
              </a:rPr>
              <a:t>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2387" y="1593626"/>
            <a:ext cx="405765" cy="1071245"/>
          </a:xfrm>
          <a:custGeom>
            <a:avLst/>
            <a:gdLst/>
            <a:ahLst/>
            <a:cxnLst/>
            <a:rect l="l" t="t" r="r" b="b"/>
            <a:pathLst>
              <a:path w="405765" h="1071245">
                <a:moveTo>
                  <a:pt x="0" y="8510"/>
                </a:moveTo>
                <a:lnTo>
                  <a:pt x="0" y="303659"/>
                </a:lnTo>
                <a:lnTo>
                  <a:pt x="405283" y="303659"/>
                </a:lnTo>
              </a:path>
              <a:path w="405765" h="1071245">
                <a:moveTo>
                  <a:pt x="0" y="0"/>
                </a:moveTo>
                <a:lnTo>
                  <a:pt x="0" y="683245"/>
                </a:lnTo>
                <a:lnTo>
                  <a:pt x="371575" y="683245"/>
                </a:lnTo>
              </a:path>
              <a:path w="405765" h="1071245">
                <a:moveTo>
                  <a:pt x="0" y="0"/>
                </a:moveTo>
                <a:lnTo>
                  <a:pt x="0" y="1071234"/>
                </a:lnTo>
                <a:lnTo>
                  <a:pt x="388405" y="1071234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151" y="3559009"/>
            <a:ext cx="325120" cy="1459230"/>
          </a:xfrm>
          <a:custGeom>
            <a:avLst/>
            <a:gdLst/>
            <a:ahLst/>
            <a:cxnLst/>
            <a:rect l="l" t="t" r="r" b="b"/>
            <a:pathLst>
              <a:path w="325119" h="1459229">
                <a:moveTo>
                  <a:pt x="0" y="0"/>
                </a:moveTo>
                <a:lnTo>
                  <a:pt x="0" y="269891"/>
                </a:lnTo>
                <a:lnTo>
                  <a:pt x="307884" y="269891"/>
                </a:lnTo>
              </a:path>
              <a:path w="325119" h="1459229">
                <a:moveTo>
                  <a:pt x="0" y="0"/>
                </a:moveTo>
                <a:lnTo>
                  <a:pt x="0" y="1079649"/>
                </a:lnTo>
                <a:lnTo>
                  <a:pt x="299433" y="1079649"/>
                </a:lnTo>
              </a:path>
              <a:path w="325119" h="1459229">
                <a:moveTo>
                  <a:pt x="0" y="0"/>
                </a:moveTo>
                <a:lnTo>
                  <a:pt x="0" y="1459223"/>
                </a:lnTo>
                <a:lnTo>
                  <a:pt x="324762" y="145922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1315" y="1593626"/>
            <a:ext cx="0" cy="1661795"/>
          </a:xfrm>
          <a:custGeom>
            <a:avLst/>
            <a:gdLst/>
            <a:ahLst/>
            <a:cxnLst/>
            <a:rect l="l" t="t" r="r" b="b"/>
            <a:pathLst>
              <a:path h="1661795">
                <a:moveTo>
                  <a:pt x="0" y="0"/>
                </a:moveTo>
                <a:lnTo>
                  <a:pt x="0" y="166172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6973" y="1289979"/>
            <a:ext cx="690880" cy="304165"/>
          </a:xfrm>
          <a:prstGeom prst="rect">
            <a:avLst/>
          </a:prstGeom>
          <a:ln w="16869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610"/>
              </a:spcBef>
            </a:pPr>
            <a:r>
              <a:rPr sz="850" spc="-5" dirty="0">
                <a:latin typeface="Courier New"/>
                <a:cs typeface="Courier New"/>
              </a:rPr>
              <a:t>Student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7338" y="3255350"/>
            <a:ext cx="885825" cy="304165"/>
          </a:xfrm>
          <a:prstGeom prst="rect">
            <a:avLst/>
          </a:prstGeom>
          <a:ln w="16869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610"/>
              </a:spcBef>
            </a:pPr>
            <a:r>
              <a:rPr sz="850" spc="-5" dirty="0">
                <a:latin typeface="Courier New"/>
                <a:cs typeface="Courier New"/>
              </a:rPr>
              <a:t>ExamResutt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4914" y="4073511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177" y="151853"/>
                </a:moveTo>
                <a:lnTo>
                  <a:pt x="573715" y="210938"/>
                </a:lnTo>
                <a:lnTo>
                  <a:pt x="509729" y="259192"/>
                </a:lnTo>
                <a:lnTo>
                  <a:pt x="465539" y="277730"/>
                </a:lnTo>
                <a:lnTo>
                  <a:pt x="414820" y="291728"/>
                </a:lnTo>
                <a:lnTo>
                  <a:pt x="358769" y="300574"/>
                </a:lnTo>
                <a:lnTo>
                  <a:pt x="298588" y="303659"/>
                </a:lnTo>
                <a:lnTo>
                  <a:pt x="238411" y="300574"/>
                </a:lnTo>
                <a:lnTo>
                  <a:pt x="182362" y="291728"/>
                </a:lnTo>
                <a:lnTo>
                  <a:pt x="131642" y="277730"/>
                </a:lnTo>
                <a:lnTo>
                  <a:pt x="87452" y="259192"/>
                </a:lnTo>
                <a:lnTo>
                  <a:pt x="50993" y="236725"/>
                </a:lnTo>
                <a:lnTo>
                  <a:pt x="6066" y="182444"/>
                </a:lnTo>
                <a:lnTo>
                  <a:pt x="0" y="151853"/>
                </a:lnTo>
                <a:lnTo>
                  <a:pt x="6066" y="121246"/>
                </a:lnTo>
                <a:lnTo>
                  <a:pt x="50993" y="66945"/>
                </a:lnTo>
                <a:lnTo>
                  <a:pt x="87452" y="44472"/>
                </a:lnTo>
                <a:lnTo>
                  <a:pt x="131642" y="25931"/>
                </a:lnTo>
                <a:lnTo>
                  <a:pt x="182362" y="11931"/>
                </a:lnTo>
                <a:lnTo>
                  <a:pt x="238411" y="3084"/>
                </a:lnTo>
                <a:lnTo>
                  <a:pt x="298588" y="0"/>
                </a:lnTo>
                <a:lnTo>
                  <a:pt x="358769" y="3084"/>
                </a:lnTo>
                <a:lnTo>
                  <a:pt x="414820" y="11931"/>
                </a:lnTo>
                <a:lnTo>
                  <a:pt x="465539" y="25931"/>
                </a:lnTo>
                <a:lnTo>
                  <a:pt x="509729" y="44472"/>
                </a:lnTo>
                <a:lnTo>
                  <a:pt x="546187" y="66945"/>
                </a:lnTo>
                <a:lnTo>
                  <a:pt x="591112" y="121246"/>
                </a:lnTo>
                <a:lnTo>
                  <a:pt x="597177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21969" y="4138485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Exam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0151" y="3559009"/>
            <a:ext cx="325120" cy="666750"/>
          </a:xfrm>
          <a:custGeom>
            <a:avLst/>
            <a:gdLst/>
            <a:ahLst/>
            <a:cxnLst/>
            <a:rect l="l" t="t" r="r" b="b"/>
            <a:pathLst>
              <a:path w="325119" h="666750">
                <a:moveTo>
                  <a:pt x="0" y="0"/>
                </a:moveTo>
                <a:lnTo>
                  <a:pt x="0" y="666355"/>
                </a:lnTo>
                <a:lnTo>
                  <a:pt x="324762" y="66635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06649" y="1644649"/>
            <a:ext cx="4279900" cy="1435100"/>
          </a:xfrm>
          <a:custGeom>
            <a:avLst/>
            <a:gdLst/>
            <a:ahLst/>
            <a:cxnLst/>
            <a:rect l="l" t="t" r="r" b="b"/>
            <a:pathLst>
              <a:path w="4279900" h="1435100">
                <a:moveTo>
                  <a:pt x="0" y="0"/>
                </a:moveTo>
                <a:lnTo>
                  <a:pt x="4279900" y="0"/>
                </a:lnTo>
                <a:lnTo>
                  <a:pt x="42799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55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450186" y="1653984"/>
            <a:ext cx="40874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46491" y="2034984"/>
            <a:ext cx="369125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30"/>
              </a:lnSpc>
              <a:spcBef>
                <a:spcPts val="100"/>
              </a:spcBef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registrationNumber;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name;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List&lt;ExamResult&gt;</a:t>
            </a:r>
            <a:r>
              <a:rPr sz="1300" spc="-5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examResults;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50186" y="2606484"/>
            <a:ext cx="12509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30"/>
              </a:lnSpc>
              <a:spcBef>
                <a:spcPts val="100"/>
              </a:spcBef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06649" y="3219449"/>
            <a:ext cx="4584700" cy="16256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70"/>
              </a:spcBef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ExamResult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452120" marR="1746885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private </a:t>
            </a:r>
            <a:r>
              <a:rPr sz="1300" spc="-5" dirty="0">
                <a:latin typeface="Courier New"/>
                <a:cs typeface="Courier New"/>
              </a:rPr>
              <a:t>Date examDate;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private </a:t>
            </a:r>
            <a:r>
              <a:rPr sz="1300" spc="-5" dirty="0">
                <a:latin typeface="Courier New"/>
                <a:cs typeface="Courier New"/>
              </a:rPr>
              <a:t>String exam;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int</a:t>
            </a:r>
            <a:r>
              <a:rPr sz="1300" spc="5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mark; 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5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</a:t>
            </a:r>
            <a:r>
              <a:rPr sz="1300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student;</a:t>
            </a:r>
            <a:endParaRPr sz="1300">
              <a:latin typeface="Courier New"/>
              <a:cs typeface="Courier New"/>
            </a:endParaRPr>
          </a:p>
          <a:p>
            <a:pPr marL="55880">
              <a:lnSpc>
                <a:spcPts val="1430"/>
              </a:lnSpc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55880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37486" y="1061927"/>
            <a:ext cx="3843654" cy="4978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260"/>
              </a:spcBef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OO: </a:t>
            </a: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Student </a:t>
            </a:r>
            <a:r>
              <a:rPr sz="1600" i="1" dirty="0">
                <a:solidFill>
                  <a:srgbClr val="343434"/>
                </a:solidFill>
                <a:latin typeface="Arial"/>
                <a:cs typeface="Arial"/>
              </a:rPr>
              <a:t>owns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the </a:t>
            </a: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ExamResults </a:t>
            </a:r>
            <a:r>
              <a:rPr sz="1600" b="1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Usually:</a:t>
            </a:r>
            <a:r>
              <a:rPr sz="1600" b="1" spc="-1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no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ExamResult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without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student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37486" y="4991185"/>
            <a:ext cx="578929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0"/>
              </a:lnSpc>
              <a:spcBef>
                <a:spcPts val="10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SQL:</a:t>
            </a:r>
            <a:endParaRPr sz="1600">
              <a:latin typeface="Arial MT"/>
              <a:cs typeface="Arial MT"/>
            </a:endParaRPr>
          </a:p>
          <a:p>
            <a:pPr marL="172720" indent="-160655">
              <a:lnSpc>
                <a:spcPts val="1800"/>
              </a:lnSpc>
              <a:buChar char="•"/>
              <a:tabLst>
                <a:tab pos="173355" algn="l"/>
              </a:tabLst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ExamResult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contains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foreign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key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to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Student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it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belongs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to</a:t>
            </a:r>
            <a:endParaRPr sz="1600">
              <a:latin typeface="Arial MT"/>
              <a:cs typeface="Arial MT"/>
            </a:endParaRPr>
          </a:p>
          <a:p>
            <a:pPr marL="172720" indent="-160655">
              <a:lnSpc>
                <a:spcPts val="1800"/>
              </a:lnSpc>
              <a:buChar char="•"/>
              <a:tabLst>
                <a:tab pos="173355" algn="l"/>
              </a:tabLst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ExamResult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owns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(contains)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connection</a:t>
            </a:r>
            <a:endParaRPr sz="1600">
              <a:latin typeface="Arial MT"/>
              <a:cs typeface="Arial MT"/>
            </a:endParaRPr>
          </a:p>
          <a:p>
            <a:pPr marL="172720" indent="-160655">
              <a:lnSpc>
                <a:spcPts val="1860"/>
              </a:lnSpc>
              <a:buChar char="•"/>
              <a:tabLst>
                <a:tab pos="173355" algn="l"/>
              </a:tabLst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This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is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opposite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to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OO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perspective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478716" y="1765300"/>
            <a:ext cx="2614930" cy="1308100"/>
            <a:chOff x="6478716" y="1765300"/>
            <a:chExt cx="2614930" cy="1308100"/>
          </a:xfrm>
        </p:grpSpPr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8716" y="2209827"/>
              <a:ext cx="721703" cy="48031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654242" y="2295668"/>
              <a:ext cx="469900" cy="222250"/>
            </a:xfrm>
            <a:custGeom>
              <a:avLst/>
              <a:gdLst/>
              <a:ahLst/>
              <a:cxnLst/>
              <a:rect l="l" t="t" r="r" b="b"/>
              <a:pathLst>
                <a:path w="469900" h="222250">
                  <a:moveTo>
                    <a:pt x="469389" y="0"/>
                  </a:moveTo>
                  <a:lnTo>
                    <a:pt x="11481" y="216514"/>
                  </a:lnTo>
                  <a:lnTo>
                    <a:pt x="0" y="221943"/>
                  </a:lnTo>
                </a:path>
              </a:pathLst>
            </a:custGeom>
            <a:ln w="25399">
              <a:solidFill>
                <a:srgbClr val="FF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55503" y="2457072"/>
              <a:ext cx="136525" cy="110489"/>
            </a:xfrm>
            <a:custGeom>
              <a:avLst/>
              <a:gdLst/>
              <a:ahLst/>
              <a:cxnLst/>
              <a:rect l="l" t="t" r="r" b="b"/>
              <a:pathLst>
                <a:path w="136525" h="110489">
                  <a:moveTo>
                    <a:pt x="84161" y="0"/>
                  </a:moveTo>
                  <a:lnTo>
                    <a:pt x="0" y="107226"/>
                  </a:lnTo>
                  <a:lnTo>
                    <a:pt x="136278" y="110219"/>
                  </a:lnTo>
                  <a:lnTo>
                    <a:pt x="84161" y="0"/>
                  </a:lnTo>
                  <a:close/>
                </a:path>
              </a:pathLst>
            </a:custGeom>
            <a:solidFill>
              <a:srgbClr val="FF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12000" y="1765300"/>
              <a:ext cx="1981200" cy="1308100"/>
            </a:xfrm>
            <a:custGeom>
              <a:avLst/>
              <a:gdLst/>
              <a:ahLst/>
              <a:cxnLst/>
              <a:rect l="l" t="t" r="r" b="b"/>
              <a:pathLst>
                <a:path w="1981200" h="1308100">
                  <a:moveTo>
                    <a:pt x="0" y="0"/>
                  </a:moveTo>
                  <a:lnTo>
                    <a:pt x="1981200" y="0"/>
                  </a:lnTo>
                  <a:lnTo>
                    <a:pt x="1981200" y="1308100"/>
                  </a:lnTo>
                  <a:lnTo>
                    <a:pt x="0" y="130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12000" y="1765299"/>
            <a:ext cx="1981200" cy="1308100"/>
          </a:xfrm>
          <a:prstGeom prst="rect">
            <a:avLst/>
          </a:prstGeom>
          <a:ln w="25400">
            <a:solidFill>
              <a:srgbClr val="FF7E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4610" marR="76835">
              <a:lnSpc>
                <a:spcPts val="1800"/>
              </a:lnSpc>
              <a:spcBef>
                <a:spcPts val="415"/>
              </a:spcBef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Does</a:t>
            </a:r>
            <a:r>
              <a:rPr sz="1600" spc="-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not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exist</a:t>
            </a:r>
            <a:r>
              <a:rPr sz="1600" spc="-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in</a:t>
            </a:r>
            <a:r>
              <a:rPr sz="1600" spc="-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the </a:t>
            </a:r>
            <a:r>
              <a:rPr sz="1600" spc="-4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DB, but is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simulated </a:t>
            </a:r>
            <a:r>
              <a:rPr sz="1600" spc="-4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using</a:t>
            </a:r>
            <a:r>
              <a:rPr sz="1600" spc="-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an</a:t>
            </a:r>
            <a:r>
              <a:rPr sz="1600" spc="-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SQL</a:t>
            </a:r>
            <a:r>
              <a:rPr sz="1600" spc="-8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43434"/>
                </a:solidFill>
                <a:latin typeface="Arial MT"/>
                <a:cs typeface="Arial MT"/>
              </a:rPr>
              <a:t>query. </a:t>
            </a:r>
            <a:r>
              <a:rPr sz="1600" spc="-4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J</a:t>
            </a:r>
            <a:r>
              <a:rPr sz="1600" spc="-120" dirty="0">
                <a:solidFill>
                  <a:srgbClr val="343434"/>
                </a:solidFill>
                <a:latin typeface="Arial MT"/>
                <a:cs typeface="Arial MT"/>
              </a:rPr>
              <a:t>P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A</a:t>
            </a:r>
            <a:r>
              <a:rPr sz="1600" spc="-9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akes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care of 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that.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180571"/>
            <a:ext cx="26181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Entity</a:t>
            </a:r>
            <a:r>
              <a:rPr sz="2200" b="1" spc="-4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19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020" y="1199984"/>
            <a:ext cx="8147050" cy="3485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7945">
              <a:lnSpc>
                <a:spcPct val="1145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75590"/>
                </a:solidFill>
                <a:latin typeface="Arial"/>
                <a:cs typeface="Arial"/>
              </a:rPr>
              <a:t>One-to-one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,</a:t>
            </a:r>
            <a:r>
              <a:rPr sz="2000" spc="2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075590"/>
                </a:solidFill>
                <a:latin typeface="Arial"/>
                <a:cs typeface="Arial"/>
              </a:rPr>
              <a:t>one-to-many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,</a:t>
            </a:r>
            <a:r>
              <a:rPr sz="2000" spc="2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075590"/>
                </a:solidFill>
                <a:latin typeface="Arial"/>
                <a:cs typeface="Arial"/>
              </a:rPr>
              <a:t>many-to-many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,</a:t>
            </a:r>
            <a:r>
              <a:rPr sz="2000" spc="2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075590"/>
                </a:solidFill>
                <a:latin typeface="Arial"/>
                <a:cs typeface="Arial"/>
              </a:rPr>
              <a:t>many-to-one</a:t>
            </a:r>
            <a:r>
              <a:rPr sz="2000" b="1" spc="3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relationships </a:t>
            </a:r>
            <a:r>
              <a:rPr sz="2000" spc="-54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among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entities</a:t>
            </a:r>
            <a:endParaRPr sz="2000">
              <a:latin typeface="Arial MT"/>
              <a:cs typeface="Arial MT"/>
            </a:endParaRPr>
          </a:p>
          <a:p>
            <a:pPr marL="593725" indent="-200660">
              <a:lnSpc>
                <a:spcPct val="100000"/>
              </a:lnSpc>
              <a:spcBef>
                <a:spcPts val="710"/>
              </a:spcBef>
              <a:buChar char="•"/>
              <a:tabLst>
                <a:tab pos="594360" algn="l"/>
              </a:tabLst>
            </a:pP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bi-directional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or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uni-directional</a:t>
            </a:r>
            <a:endParaRPr sz="2000">
              <a:latin typeface="Arial MT"/>
              <a:cs typeface="Arial MT"/>
            </a:endParaRPr>
          </a:p>
          <a:p>
            <a:pPr marL="593725" indent="-200660">
              <a:lnSpc>
                <a:spcPct val="100000"/>
              </a:lnSpc>
              <a:spcBef>
                <a:spcPts val="705"/>
              </a:spcBef>
              <a:buChar char="•"/>
              <a:tabLst>
                <a:tab pos="594360" algn="l"/>
              </a:tabLst>
            </a:pP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Support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for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different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Collection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types,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e.g.,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List,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Set,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Map,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etc.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75590"/>
              </a:buClr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Need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specify the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075590"/>
                </a:solidFill>
                <a:latin typeface="Arial"/>
                <a:cs typeface="Arial"/>
              </a:rPr>
              <a:t>owning</a:t>
            </a:r>
            <a:r>
              <a:rPr sz="2000" b="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side in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relationships</a:t>
            </a:r>
            <a:endParaRPr sz="2000">
              <a:latin typeface="Arial MT"/>
              <a:cs typeface="Arial MT"/>
            </a:endParaRPr>
          </a:p>
          <a:p>
            <a:pPr marL="593725" indent="-200660">
              <a:lnSpc>
                <a:spcPct val="100000"/>
              </a:lnSpc>
              <a:spcBef>
                <a:spcPts val="705"/>
              </a:spcBef>
              <a:buChar char="•"/>
              <a:tabLst>
                <a:tab pos="594360" algn="l"/>
              </a:tabLst>
            </a:pP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Owning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side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table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has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the foreign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key</a:t>
            </a:r>
            <a:endParaRPr sz="2000">
              <a:latin typeface="Arial MT"/>
              <a:cs typeface="Arial MT"/>
            </a:endParaRPr>
          </a:p>
          <a:p>
            <a:pPr marL="593725" indent="-200660">
              <a:lnSpc>
                <a:spcPct val="100000"/>
              </a:lnSpc>
              <a:spcBef>
                <a:spcPts val="710"/>
              </a:spcBef>
              <a:buChar char="•"/>
              <a:tabLst>
                <a:tab pos="594360" algn="l"/>
              </a:tabLst>
            </a:pPr>
            <a:r>
              <a:rPr sz="2000" spc="-30" dirty="0">
                <a:solidFill>
                  <a:srgbClr val="075590"/>
                </a:solidFill>
                <a:latin typeface="Arial MT"/>
                <a:cs typeface="Arial MT"/>
              </a:rPr>
              <a:t>OneToOne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relationship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-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side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where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foreign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key is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specified</a:t>
            </a:r>
            <a:endParaRPr sz="2000">
              <a:latin typeface="Arial MT"/>
              <a:cs typeface="Arial MT"/>
            </a:endParaRPr>
          </a:p>
          <a:p>
            <a:pPr marL="593725" indent="-200660">
              <a:lnSpc>
                <a:spcPct val="100000"/>
              </a:lnSpc>
              <a:spcBef>
                <a:spcPts val="705"/>
              </a:spcBef>
              <a:buChar char="•"/>
              <a:tabLst>
                <a:tab pos="594360" algn="l"/>
              </a:tabLst>
            </a:pPr>
            <a:r>
              <a:rPr sz="2000" spc="-40" dirty="0">
                <a:solidFill>
                  <a:srgbClr val="075590"/>
                </a:solidFill>
                <a:latin typeface="Arial MT"/>
                <a:cs typeface="Arial MT"/>
              </a:rPr>
              <a:t>OneToMany,</a:t>
            </a:r>
            <a:r>
              <a:rPr sz="20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075590"/>
                </a:solidFill>
                <a:latin typeface="Arial MT"/>
                <a:cs typeface="Arial MT"/>
              </a:rPr>
              <a:t>ManyToOne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-</a:t>
            </a:r>
            <a:r>
              <a:rPr sz="20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“many”</a:t>
            </a:r>
            <a:r>
              <a:rPr sz="20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side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77" y="5819775"/>
            <a:ext cx="8496657" cy="742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899" y="504842"/>
            <a:ext cx="29337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Outline</a:t>
            </a:r>
            <a:r>
              <a:rPr sz="2200" b="1" spc="-2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of</a:t>
            </a:r>
            <a:r>
              <a:rPr sz="2200" b="1" spc="-2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15" dirty="0">
                <a:solidFill>
                  <a:srgbClr val="075590"/>
                </a:solidFill>
                <a:latin typeface="Arial"/>
                <a:cs typeface="Arial"/>
              </a:rPr>
              <a:t>today’s</a:t>
            </a:r>
            <a:r>
              <a:rPr sz="2200" b="1" spc="-2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talk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56491" y="6246849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020" y="1158186"/>
            <a:ext cx="6551295" cy="343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10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JDBC</a:t>
            </a:r>
            <a:endParaRPr sz="3000" baseline="1388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7E00"/>
              </a:buClr>
              <a:buFont typeface="Trebuchet MS"/>
              <a:buChar char="▪"/>
            </a:pPr>
            <a:endParaRPr sz="2500" dirty="0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22" baseline="1388" dirty="0">
                <a:solidFill>
                  <a:srgbClr val="075590"/>
                </a:solidFill>
                <a:latin typeface="Arial MT"/>
                <a:cs typeface="Arial MT"/>
              </a:rPr>
              <a:t>JPA/Hibernate</a:t>
            </a:r>
            <a:endParaRPr sz="3000" baseline="1388" dirty="0">
              <a:latin typeface="Arial MT"/>
              <a:cs typeface="Arial MT"/>
            </a:endParaRPr>
          </a:p>
          <a:p>
            <a:pPr marL="842644" lvl="1" indent="-288290">
              <a:lnSpc>
                <a:spcPct val="100000"/>
              </a:lnSpc>
              <a:spcBef>
                <a:spcPts val="260"/>
              </a:spcBef>
              <a:buClr>
                <a:srgbClr val="FF7E00"/>
              </a:buClr>
              <a:buFont typeface="Trebuchet MS"/>
              <a:buChar char="▪"/>
              <a:tabLst>
                <a:tab pos="842644" algn="l"/>
                <a:tab pos="843280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Relationships</a:t>
            </a:r>
            <a:endParaRPr sz="3000" baseline="1388" dirty="0">
              <a:latin typeface="Arial MT"/>
              <a:cs typeface="Arial MT"/>
            </a:endParaRPr>
          </a:p>
          <a:p>
            <a:pPr marL="842644" lvl="1" indent="-288290">
              <a:lnSpc>
                <a:spcPct val="100000"/>
              </a:lnSpc>
              <a:spcBef>
                <a:spcPts val="260"/>
              </a:spcBef>
              <a:buClr>
                <a:srgbClr val="FF7E00"/>
              </a:buClr>
              <a:buFont typeface="Trebuchet MS"/>
              <a:buChar char="▪"/>
              <a:tabLst>
                <a:tab pos="842644" algn="l"/>
                <a:tab pos="843280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Persistence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Context/Persistence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Unit</a:t>
            </a:r>
            <a:endParaRPr sz="3000" baseline="1388" dirty="0">
              <a:latin typeface="Arial MT"/>
              <a:cs typeface="Arial MT"/>
            </a:endParaRPr>
          </a:p>
          <a:p>
            <a:pPr marL="842644" lvl="1" indent="-288290">
              <a:lnSpc>
                <a:spcPct val="100000"/>
              </a:lnSpc>
              <a:spcBef>
                <a:spcPts val="260"/>
              </a:spcBef>
              <a:buClr>
                <a:srgbClr val="FF7E00"/>
              </a:buClr>
              <a:buFont typeface="Trebuchet MS"/>
              <a:buChar char="▪"/>
              <a:tabLst>
                <a:tab pos="842644" algn="l"/>
                <a:tab pos="843280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Entity</a:t>
            </a:r>
            <a:r>
              <a:rPr sz="3000" spc="-6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Manager</a:t>
            </a:r>
            <a:endParaRPr sz="3000" baseline="1388" dirty="0">
              <a:latin typeface="Arial MT"/>
              <a:cs typeface="Arial MT"/>
            </a:endParaRPr>
          </a:p>
          <a:p>
            <a:pPr marL="842644" lvl="1" indent="-288290">
              <a:lnSpc>
                <a:spcPct val="100000"/>
              </a:lnSpc>
              <a:spcBef>
                <a:spcPts val="260"/>
              </a:spcBef>
              <a:buClr>
                <a:srgbClr val="FF7E00"/>
              </a:buClr>
              <a:buFont typeface="Trebuchet MS"/>
              <a:buChar char="▪"/>
              <a:tabLst>
                <a:tab pos="842644" algn="l"/>
                <a:tab pos="843280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JPQL</a:t>
            </a:r>
            <a:endParaRPr sz="3000" baseline="1388" dirty="0">
              <a:latin typeface="Arial MT"/>
              <a:cs typeface="Arial MT"/>
            </a:endParaRPr>
          </a:p>
          <a:p>
            <a:pPr marL="842644" lvl="1" indent="-288290">
              <a:lnSpc>
                <a:spcPct val="100000"/>
              </a:lnSpc>
              <a:spcBef>
                <a:spcPts val="260"/>
              </a:spcBef>
              <a:buClr>
                <a:srgbClr val="FF7E00"/>
              </a:buClr>
              <a:buFont typeface="Trebuchet MS"/>
              <a:buChar char="▪"/>
              <a:tabLst>
                <a:tab pos="842644" algn="l"/>
                <a:tab pos="843280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Hibernate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Criteria</a:t>
            </a:r>
            <a:r>
              <a:rPr sz="3000" spc="-179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API</a:t>
            </a:r>
            <a:endParaRPr sz="3000" baseline="1388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 dirty="0">
              <a:latin typeface="Arial MT"/>
              <a:cs typeface="Arial MT"/>
            </a:endParaRPr>
          </a:p>
          <a:p>
            <a:pPr marL="241300" marR="5080" indent="-228600">
              <a:lnSpc>
                <a:spcPct val="110800"/>
              </a:lnSpc>
              <a:spcBef>
                <a:spcPts val="5"/>
              </a:spcBef>
            </a:pP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180571"/>
            <a:ext cx="29438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5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019" y="580191"/>
            <a:ext cx="361822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Example</a:t>
            </a:r>
            <a:r>
              <a:rPr sz="1600" spc="-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using</a:t>
            </a:r>
            <a:r>
              <a:rPr sz="1600" spc="-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 unidirectional</a:t>
            </a:r>
            <a:r>
              <a:rPr sz="1600" spc="-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mapping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30985" y="1609257"/>
            <a:ext cx="511175" cy="332740"/>
          </a:xfrm>
          <a:custGeom>
            <a:avLst/>
            <a:gdLst/>
            <a:ahLst/>
            <a:cxnLst/>
            <a:rect l="l" t="t" r="r" b="b"/>
            <a:pathLst>
              <a:path w="511175" h="332739">
                <a:moveTo>
                  <a:pt x="511178" y="166052"/>
                </a:moveTo>
                <a:lnTo>
                  <a:pt x="504428" y="204143"/>
                </a:lnTo>
                <a:lnTo>
                  <a:pt x="485199" y="239107"/>
                </a:lnTo>
                <a:lnTo>
                  <a:pt x="455026" y="269948"/>
                </a:lnTo>
                <a:lnTo>
                  <a:pt x="415442" y="295670"/>
                </a:lnTo>
                <a:lnTo>
                  <a:pt x="367981" y="315276"/>
                </a:lnTo>
                <a:lnTo>
                  <a:pt x="314177" y="327771"/>
                </a:lnTo>
                <a:lnTo>
                  <a:pt x="255563" y="332157"/>
                </a:lnTo>
                <a:lnTo>
                  <a:pt x="196968" y="327771"/>
                </a:lnTo>
                <a:lnTo>
                  <a:pt x="143177" y="315276"/>
                </a:lnTo>
                <a:lnTo>
                  <a:pt x="95725" y="295670"/>
                </a:lnTo>
                <a:lnTo>
                  <a:pt x="56147" y="269948"/>
                </a:lnTo>
                <a:lnTo>
                  <a:pt x="25977" y="239107"/>
                </a:lnTo>
                <a:lnTo>
                  <a:pt x="6750" y="204143"/>
                </a:lnTo>
                <a:lnTo>
                  <a:pt x="0" y="166052"/>
                </a:lnTo>
                <a:lnTo>
                  <a:pt x="6750" y="127981"/>
                </a:lnTo>
                <a:lnTo>
                  <a:pt x="25977" y="93031"/>
                </a:lnTo>
                <a:lnTo>
                  <a:pt x="56147" y="62199"/>
                </a:lnTo>
                <a:lnTo>
                  <a:pt x="95725" y="36483"/>
                </a:lnTo>
                <a:lnTo>
                  <a:pt x="143177" y="16879"/>
                </a:lnTo>
                <a:lnTo>
                  <a:pt x="196968" y="4386"/>
                </a:lnTo>
                <a:lnTo>
                  <a:pt x="255563" y="0"/>
                </a:lnTo>
                <a:lnTo>
                  <a:pt x="314177" y="4386"/>
                </a:lnTo>
                <a:lnTo>
                  <a:pt x="367981" y="16879"/>
                </a:lnTo>
                <a:lnTo>
                  <a:pt x="415442" y="36483"/>
                </a:lnTo>
                <a:lnTo>
                  <a:pt x="455026" y="62199"/>
                </a:lnTo>
                <a:lnTo>
                  <a:pt x="485199" y="93031"/>
                </a:lnTo>
                <a:lnTo>
                  <a:pt x="504428" y="127981"/>
                </a:lnTo>
                <a:lnTo>
                  <a:pt x="511178" y="166052"/>
                </a:lnTo>
              </a:path>
            </a:pathLst>
          </a:custGeom>
          <a:ln w="18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03411" y="1681523"/>
            <a:ext cx="16637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u="heavy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94113" y="2024467"/>
            <a:ext cx="1363980" cy="332740"/>
          </a:xfrm>
          <a:custGeom>
            <a:avLst/>
            <a:gdLst/>
            <a:ahLst/>
            <a:cxnLst/>
            <a:rect l="l" t="t" r="r" b="b"/>
            <a:pathLst>
              <a:path w="1363979" h="332739">
                <a:moveTo>
                  <a:pt x="1363667" y="166052"/>
                </a:moveTo>
                <a:lnTo>
                  <a:pt x="1347941" y="201690"/>
                </a:lnTo>
                <a:lnTo>
                  <a:pt x="1302981" y="234661"/>
                </a:lnTo>
                <a:lnTo>
                  <a:pt x="1232114" y="264157"/>
                </a:lnTo>
                <a:lnTo>
                  <a:pt x="1188005" y="277349"/>
                </a:lnTo>
                <a:lnTo>
                  <a:pt x="1138666" y="289367"/>
                </a:lnTo>
                <a:lnTo>
                  <a:pt x="1084515" y="300112"/>
                </a:lnTo>
                <a:lnTo>
                  <a:pt x="1025966" y="309482"/>
                </a:lnTo>
                <a:lnTo>
                  <a:pt x="963435" y="317375"/>
                </a:lnTo>
                <a:lnTo>
                  <a:pt x="897339" y="323690"/>
                </a:lnTo>
                <a:lnTo>
                  <a:pt x="828092" y="328327"/>
                </a:lnTo>
                <a:lnTo>
                  <a:pt x="756112" y="331183"/>
                </a:lnTo>
                <a:lnTo>
                  <a:pt x="681814" y="332157"/>
                </a:lnTo>
                <a:lnTo>
                  <a:pt x="607523" y="331183"/>
                </a:lnTo>
                <a:lnTo>
                  <a:pt x="535549" y="328327"/>
                </a:lnTo>
                <a:lnTo>
                  <a:pt x="466308" y="323690"/>
                </a:lnTo>
                <a:lnTo>
                  <a:pt x="400216" y="317375"/>
                </a:lnTo>
                <a:lnTo>
                  <a:pt x="337689" y="309482"/>
                </a:lnTo>
                <a:lnTo>
                  <a:pt x="279143" y="300112"/>
                </a:lnTo>
                <a:lnTo>
                  <a:pt x="224994" y="289367"/>
                </a:lnTo>
                <a:lnTo>
                  <a:pt x="175658" y="277349"/>
                </a:lnTo>
                <a:lnTo>
                  <a:pt x="131550" y="264157"/>
                </a:lnTo>
                <a:lnTo>
                  <a:pt x="93087" y="249894"/>
                </a:lnTo>
                <a:lnTo>
                  <a:pt x="34759" y="218559"/>
                </a:lnTo>
                <a:lnTo>
                  <a:pt x="4000" y="184154"/>
                </a:lnTo>
                <a:lnTo>
                  <a:pt x="0" y="166052"/>
                </a:lnTo>
                <a:lnTo>
                  <a:pt x="4000" y="147961"/>
                </a:lnTo>
                <a:lnTo>
                  <a:pt x="34759" y="113571"/>
                </a:lnTo>
                <a:lnTo>
                  <a:pt x="93087" y="82247"/>
                </a:lnTo>
                <a:lnTo>
                  <a:pt x="131550" y="67988"/>
                </a:lnTo>
                <a:lnTo>
                  <a:pt x="175658" y="54800"/>
                </a:lnTo>
                <a:lnTo>
                  <a:pt x="224994" y="42784"/>
                </a:lnTo>
                <a:lnTo>
                  <a:pt x="279143" y="32041"/>
                </a:lnTo>
                <a:lnTo>
                  <a:pt x="337689" y="22673"/>
                </a:lnTo>
                <a:lnTo>
                  <a:pt x="400216" y="14781"/>
                </a:lnTo>
                <a:lnTo>
                  <a:pt x="466308" y="8466"/>
                </a:lnTo>
                <a:lnTo>
                  <a:pt x="535549" y="3830"/>
                </a:lnTo>
                <a:lnTo>
                  <a:pt x="607523" y="974"/>
                </a:lnTo>
                <a:lnTo>
                  <a:pt x="681814" y="0"/>
                </a:lnTo>
                <a:lnTo>
                  <a:pt x="756112" y="974"/>
                </a:lnTo>
                <a:lnTo>
                  <a:pt x="828092" y="3830"/>
                </a:lnTo>
                <a:lnTo>
                  <a:pt x="897339" y="8466"/>
                </a:lnTo>
                <a:lnTo>
                  <a:pt x="963435" y="14781"/>
                </a:lnTo>
                <a:lnTo>
                  <a:pt x="1025966" y="22673"/>
                </a:lnTo>
                <a:lnTo>
                  <a:pt x="1084515" y="32041"/>
                </a:lnTo>
                <a:lnTo>
                  <a:pt x="1138666" y="42784"/>
                </a:lnTo>
                <a:lnTo>
                  <a:pt x="1188005" y="54800"/>
                </a:lnTo>
                <a:lnTo>
                  <a:pt x="1232114" y="67988"/>
                </a:lnTo>
                <a:lnTo>
                  <a:pt x="1270578" y="82247"/>
                </a:lnTo>
                <a:lnTo>
                  <a:pt x="1328907" y="113571"/>
                </a:lnTo>
                <a:lnTo>
                  <a:pt x="1359666" y="147961"/>
                </a:lnTo>
                <a:lnTo>
                  <a:pt x="1363667" y="166052"/>
                </a:lnTo>
              </a:path>
            </a:pathLst>
          </a:custGeom>
          <a:ln w="18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69997" y="2096728"/>
            <a:ext cx="101219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latin typeface="Courier New"/>
                <a:cs typeface="Courier New"/>
              </a:rPr>
              <a:t>RegistrationNr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12523" y="2448883"/>
            <a:ext cx="653415" cy="332740"/>
          </a:xfrm>
          <a:custGeom>
            <a:avLst/>
            <a:gdLst/>
            <a:ahLst/>
            <a:cxnLst/>
            <a:rect l="l" t="t" r="r" b="b"/>
            <a:pathLst>
              <a:path w="653414" h="332739">
                <a:moveTo>
                  <a:pt x="653275" y="166039"/>
                </a:moveTo>
                <a:lnTo>
                  <a:pt x="632837" y="224004"/>
                </a:lnTo>
                <a:lnTo>
                  <a:pt x="576448" y="273064"/>
                </a:lnTo>
                <a:lnTo>
                  <a:pt x="537081" y="293083"/>
                </a:lnTo>
                <a:lnTo>
                  <a:pt x="491495" y="309469"/>
                </a:lnTo>
                <a:lnTo>
                  <a:pt x="440615" y="321754"/>
                </a:lnTo>
                <a:lnTo>
                  <a:pt x="385363" y="329469"/>
                </a:lnTo>
                <a:lnTo>
                  <a:pt x="326663" y="332144"/>
                </a:lnTo>
                <a:lnTo>
                  <a:pt x="267951" y="329469"/>
                </a:lnTo>
                <a:lnTo>
                  <a:pt x="212689" y="321754"/>
                </a:lnTo>
                <a:lnTo>
                  <a:pt x="161800" y="309469"/>
                </a:lnTo>
                <a:lnTo>
                  <a:pt x="116208" y="293083"/>
                </a:lnTo>
                <a:lnTo>
                  <a:pt x="76834" y="273064"/>
                </a:lnTo>
                <a:lnTo>
                  <a:pt x="44604" y="249881"/>
                </a:lnTo>
                <a:lnTo>
                  <a:pt x="5263" y="195900"/>
                </a:lnTo>
                <a:lnTo>
                  <a:pt x="0" y="166039"/>
                </a:lnTo>
                <a:lnTo>
                  <a:pt x="5263" y="136194"/>
                </a:lnTo>
                <a:lnTo>
                  <a:pt x="44604" y="82238"/>
                </a:lnTo>
                <a:lnTo>
                  <a:pt x="76834" y="59064"/>
                </a:lnTo>
                <a:lnTo>
                  <a:pt x="116208" y="39051"/>
                </a:lnTo>
                <a:lnTo>
                  <a:pt x="161800" y="22670"/>
                </a:lnTo>
                <a:lnTo>
                  <a:pt x="212689" y="10388"/>
                </a:lnTo>
                <a:lnTo>
                  <a:pt x="267951" y="2675"/>
                </a:lnTo>
                <a:lnTo>
                  <a:pt x="326663" y="0"/>
                </a:lnTo>
                <a:lnTo>
                  <a:pt x="385363" y="2675"/>
                </a:lnTo>
                <a:lnTo>
                  <a:pt x="440615" y="10388"/>
                </a:lnTo>
                <a:lnTo>
                  <a:pt x="491495" y="22670"/>
                </a:lnTo>
                <a:lnTo>
                  <a:pt x="537081" y="39051"/>
                </a:lnTo>
                <a:lnTo>
                  <a:pt x="576448" y="59064"/>
                </a:lnTo>
                <a:lnTo>
                  <a:pt x="608675" y="82238"/>
                </a:lnTo>
                <a:lnTo>
                  <a:pt x="648011" y="136194"/>
                </a:lnTo>
                <a:lnTo>
                  <a:pt x="653275" y="166039"/>
                </a:lnTo>
              </a:path>
            </a:pathLst>
          </a:custGeom>
          <a:ln w="18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85559" y="2521139"/>
            <a:ext cx="30734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latin typeface="Courier New"/>
                <a:cs typeface="Courier New"/>
              </a:rPr>
              <a:t>Name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87665" y="1443152"/>
            <a:ext cx="443865" cy="1172210"/>
          </a:xfrm>
          <a:custGeom>
            <a:avLst/>
            <a:gdLst/>
            <a:ahLst/>
            <a:cxnLst/>
            <a:rect l="l" t="t" r="r" b="b"/>
            <a:pathLst>
              <a:path w="443864" h="1172210">
                <a:moveTo>
                  <a:pt x="0" y="9309"/>
                </a:moveTo>
                <a:lnTo>
                  <a:pt x="0" y="332157"/>
                </a:lnTo>
                <a:lnTo>
                  <a:pt x="443319" y="332157"/>
                </a:lnTo>
              </a:path>
              <a:path w="443864" h="1172210">
                <a:moveTo>
                  <a:pt x="0" y="0"/>
                </a:moveTo>
                <a:lnTo>
                  <a:pt x="0" y="747368"/>
                </a:lnTo>
                <a:lnTo>
                  <a:pt x="406448" y="747368"/>
                </a:lnTo>
              </a:path>
              <a:path w="443864" h="1172210">
                <a:moveTo>
                  <a:pt x="0" y="0"/>
                </a:moveTo>
                <a:lnTo>
                  <a:pt x="0" y="1171770"/>
                </a:lnTo>
                <a:lnTo>
                  <a:pt x="424857" y="1171770"/>
                </a:lnTo>
              </a:path>
            </a:pathLst>
          </a:custGeom>
          <a:ln w="18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09834" y="1110545"/>
            <a:ext cx="755650" cy="332740"/>
          </a:xfrm>
          <a:prstGeom prst="rect">
            <a:avLst/>
          </a:prstGeom>
          <a:ln w="18453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700"/>
              </a:spcBef>
            </a:pPr>
            <a:r>
              <a:rPr sz="900" spc="10" dirty="0">
                <a:latin typeface="Courier New"/>
                <a:cs typeface="Courier New"/>
              </a:rPr>
              <a:t>Student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1778" y="1110545"/>
            <a:ext cx="1040130" cy="332740"/>
          </a:xfrm>
          <a:prstGeom prst="rect">
            <a:avLst/>
          </a:prstGeom>
          <a:ln w="18453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695"/>
              </a:spcBef>
            </a:pPr>
            <a:r>
              <a:rPr sz="900" spc="10" dirty="0">
                <a:latin typeface="Courier New"/>
                <a:cs typeface="Courier New"/>
              </a:rPr>
              <a:t>Schotarship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41315" y="1617551"/>
            <a:ext cx="511175" cy="332740"/>
          </a:xfrm>
          <a:custGeom>
            <a:avLst/>
            <a:gdLst/>
            <a:ahLst/>
            <a:cxnLst/>
            <a:rect l="l" t="t" r="r" b="b"/>
            <a:pathLst>
              <a:path w="511175" h="332739">
                <a:moveTo>
                  <a:pt x="511178" y="166104"/>
                </a:moveTo>
                <a:lnTo>
                  <a:pt x="504428" y="204175"/>
                </a:lnTo>
                <a:lnTo>
                  <a:pt x="485199" y="239126"/>
                </a:lnTo>
                <a:lnTo>
                  <a:pt x="455026" y="269958"/>
                </a:lnTo>
                <a:lnTo>
                  <a:pt x="415442" y="295674"/>
                </a:lnTo>
                <a:lnTo>
                  <a:pt x="367981" y="315278"/>
                </a:lnTo>
                <a:lnTo>
                  <a:pt x="314177" y="327771"/>
                </a:lnTo>
                <a:lnTo>
                  <a:pt x="255563" y="332157"/>
                </a:lnTo>
                <a:lnTo>
                  <a:pt x="196972" y="327771"/>
                </a:lnTo>
                <a:lnTo>
                  <a:pt x="143183" y="315278"/>
                </a:lnTo>
                <a:lnTo>
                  <a:pt x="95731" y="295674"/>
                </a:lnTo>
                <a:lnTo>
                  <a:pt x="56151" y="269958"/>
                </a:lnTo>
                <a:lnTo>
                  <a:pt x="25979" y="239126"/>
                </a:lnTo>
                <a:lnTo>
                  <a:pt x="6750" y="204175"/>
                </a:lnTo>
                <a:lnTo>
                  <a:pt x="0" y="166104"/>
                </a:lnTo>
                <a:lnTo>
                  <a:pt x="6750" y="128014"/>
                </a:lnTo>
                <a:lnTo>
                  <a:pt x="25979" y="93050"/>
                </a:lnTo>
                <a:lnTo>
                  <a:pt x="56151" y="62209"/>
                </a:lnTo>
                <a:lnTo>
                  <a:pt x="95731" y="36487"/>
                </a:lnTo>
                <a:lnTo>
                  <a:pt x="143183" y="16880"/>
                </a:lnTo>
                <a:lnTo>
                  <a:pt x="196972" y="4386"/>
                </a:lnTo>
                <a:lnTo>
                  <a:pt x="255563" y="0"/>
                </a:lnTo>
                <a:lnTo>
                  <a:pt x="314177" y="4386"/>
                </a:lnTo>
                <a:lnTo>
                  <a:pt x="367981" y="16880"/>
                </a:lnTo>
                <a:lnTo>
                  <a:pt x="415442" y="36487"/>
                </a:lnTo>
                <a:lnTo>
                  <a:pt x="455026" y="62209"/>
                </a:lnTo>
                <a:lnTo>
                  <a:pt x="485199" y="93050"/>
                </a:lnTo>
                <a:lnTo>
                  <a:pt x="504428" y="128014"/>
                </a:lnTo>
                <a:lnTo>
                  <a:pt x="511178" y="166104"/>
                </a:lnTo>
              </a:path>
            </a:pathLst>
          </a:custGeom>
          <a:ln w="18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13742" y="1689813"/>
            <a:ext cx="16637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u="heavy" spc="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13648" y="2060428"/>
            <a:ext cx="1150620" cy="332740"/>
          </a:xfrm>
          <a:custGeom>
            <a:avLst/>
            <a:gdLst/>
            <a:ahLst/>
            <a:cxnLst/>
            <a:rect l="l" t="t" r="r" b="b"/>
            <a:pathLst>
              <a:path w="1150620" h="332739">
                <a:moveTo>
                  <a:pt x="1150574" y="166091"/>
                </a:moveTo>
                <a:lnTo>
                  <a:pt x="1133002" y="206974"/>
                </a:lnTo>
                <a:lnTo>
                  <a:pt x="1083161" y="244149"/>
                </a:lnTo>
                <a:lnTo>
                  <a:pt x="1047489" y="260956"/>
                </a:lnTo>
                <a:lnTo>
                  <a:pt x="1005367" y="276369"/>
                </a:lnTo>
                <a:lnTo>
                  <a:pt x="957337" y="290233"/>
                </a:lnTo>
                <a:lnTo>
                  <a:pt x="903936" y="302390"/>
                </a:lnTo>
                <a:lnTo>
                  <a:pt x="845705" y="312687"/>
                </a:lnTo>
                <a:lnTo>
                  <a:pt x="783182" y="320966"/>
                </a:lnTo>
                <a:lnTo>
                  <a:pt x="716908" y="327072"/>
                </a:lnTo>
                <a:lnTo>
                  <a:pt x="647421" y="330850"/>
                </a:lnTo>
                <a:lnTo>
                  <a:pt x="575261" y="332144"/>
                </a:lnTo>
                <a:lnTo>
                  <a:pt x="503102" y="330850"/>
                </a:lnTo>
                <a:lnTo>
                  <a:pt x="433617" y="327072"/>
                </a:lnTo>
                <a:lnTo>
                  <a:pt x="367346" y="320966"/>
                </a:lnTo>
                <a:lnTo>
                  <a:pt x="304828" y="312687"/>
                </a:lnTo>
                <a:lnTo>
                  <a:pt x="246602" y="302390"/>
                </a:lnTo>
                <a:lnTo>
                  <a:pt x="193208" y="290233"/>
                </a:lnTo>
                <a:lnTo>
                  <a:pt x="145183" y="276369"/>
                </a:lnTo>
                <a:lnTo>
                  <a:pt x="103068" y="260956"/>
                </a:lnTo>
                <a:lnTo>
                  <a:pt x="67401" y="244149"/>
                </a:lnTo>
                <a:lnTo>
                  <a:pt x="17569" y="206974"/>
                </a:lnTo>
                <a:lnTo>
                  <a:pt x="0" y="166091"/>
                </a:lnTo>
                <a:lnTo>
                  <a:pt x="4482" y="145256"/>
                </a:lnTo>
                <a:lnTo>
                  <a:pt x="38721" y="106059"/>
                </a:lnTo>
                <a:lnTo>
                  <a:pt x="103068" y="71197"/>
                </a:lnTo>
                <a:lnTo>
                  <a:pt x="145183" y="55781"/>
                </a:lnTo>
                <a:lnTo>
                  <a:pt x="193208" y="41915"/>
                </a:lnTo>
                <a:lnTo>
                  <a:pt x="246602" y="29756"/>
                </a:lnTo>
                <a:lnTo>
                  <a:pt x="304828" y="19458"/>
                </a:lnTo>
                <a:lnTo>
                  <a:pt x="367346" y="11179"/>
                </a:lnTo>
                <a:lnTo>
                  <a:pt x="433617" y="5072"/>
                </a:lnTo>
                <a:lnTo>
                  <a:pt x="503102" y="1293"/>
                </a:lnTo>
                <a:lnTo>
                  <a:pt x="575261" y="0"/>
                </a:lnTo>
                <a:lnTo>
                  <a:pt x="647421" y="1293"/>
                </a:lnTo>
                <a:lnTo>
                  <a:pt x="716908" y="5072"/>
                </a:lnTo>
                <a:lnTo>
                  <a:pt x="783182" y="11179"/>
                </a:lnTo>
                <a:lnTo>
                  <a:pt x="845705" y="19458"/>
                </a:lnTo>
                <a:lnTo>
                  <a:pt x="903936" y="29756"/>
                </a:lnTo>
                <a:lnTo>
                  <a:pt x="957337" y="41915"/>
                </a:lnTo>
                <a:lnTo>
                  <a:pt x="1005367" y="55781"/>
                </a:lnTo>
                <a:lnTo>
                  <a:pt x="1047489" y="71197"/>
                </a:lnTo>
                <a:lnTo>
                  <a:pt x="1083161" y="88008"/>
                </a:lnTo>
                <a:lnTo>
                  <a:pt x="1133002" y="125193"/>
                </a:lnTo>
                <a:lnTo>
                  <a:pt x="1150574" y="166091"/>
                </a:lnTo>
              </a:path>
            </a:pathLst>
          </a:custGeom>
          <a:ln w="18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88770" y="2132684"/>
            <a:ext cx="80073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latin typeface="Courier New"/>
                <a:cs typeface="Courier New"/>
              </a:rPr>
              <a:t>Description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85981" y="2494087"/>
            <a:ext cx="795655" cy="332740"/>
          </a:xfrm>
          <a:custGeom>
            <a:avLst/>
            <a:gdLst/>
            <a:ahLst/>
            <a:cxnLst/>
            <a:rect l="l" t="t" r="r" b="b"/>
            <a:pathLst>
              <a:path w="795654" h="332739">
                <a:moveTo>
                  <a:pt x="795319" y="166052"/>
                </a:moveTo>
                <a:lnTo>
                  <a:pt x="775046" y="218559"/>
                </a:lnTo>
                <a:lnTo>
                  <a:pt x="718592" y="264157"/>
                </a:lnTo>
                <a:lnTo>
                  <a:pt x="678845" y="283511"/>
                </a:lnTo>
                <a:lnTo>
                  <a:pt x="632510" y="300112"/>
                </a:lnTo>
                <a:lnTo>
                  <a:pt x="580404" y="313619"/>
                </a:lnTo>
                <a:lnTo>
                  <a:pt x="523348" y="323690"/>
                </a:lnTo>
                <a:lnTo>
                  <a:pt x="462160" y="329984"/>
                </a:lnTo>
                <a:lnTo>
                  <a:pt x="397659" y="332157"/>
                </a:lnTo>
                <a:lnTo>
                  <a:pt x="333149" y="329984"/>
                </a:lnTo>
                <a:lnTo>
                  <a:pt x="271955" y="323690"/>
                </a:lnTo>
                <a:lnTo>
                  <a:pt x="214897" y="313619"/>
                </a:lnTo>
                <a:lnTo>
                  <a:pt x="162792" y="300112"/>
                </a:lnTo>
                <a:lnTo>
                  <a:pt x="116459" y="283511"/>
                </a:lnTo>
                <a:lnTo>
                  <a:pt x="76715" y="264157"/>
                </a:lnTo>
                <a:lnTo>
                  <a:pt x="44379" y="242393"/>
                </a:lnTo>
                <a:lnTo>
                  <a:pt x="5203" y="192998"/>
                </a:lnTo>
                <a:lnTo>
                  <a:pt x="0" y="166052"/>
                </a:lnTo>
                <a:lnTo>
                  <a:pt x="5203" y="139120"/>
                </a:lnTo>
                <a:lnTo>
                  <a:pt x="44379" y="89746"/>
                </a:lnTo>
                <a:lnTo>
                  <a:pt x="76715" y="67988"/>
                </a:lnTo>
                <a:lnTo>
                  <a:pt x="116459" y="48639"/>
                </a:lnTo>
                <a:lnTo>
                  <a:pt x="162792" y="32041"/>
                </a:lnTo>
                <a:lnTo>
                  <a:pt x="214897" y="18536"/>
                </a:lnTo>
                <a:lnTo>
                  <a:pt x="271955" y="8466"/>
                </a:lnTo>
                <a:lnTo>
                  <a:pt x="333149" y="2173"/>
                </a:lnTo>
                <a:lnTo>
                  <a:pt x="397659" y="0"/>
                </a:lnTo>
                <a:lnTo>
                  <a:pt x="462160" y="2173"/>
                </a:lnTo>
                <a:lnTo>
                  <a:pt x="523348" y="8466"/>
                </a:lnTo>
                <a:lnTo>
                  <a:pt x="580404" y="18536"/>
                </a:lnTo>
                <a:lnTo>
                  <a:pt x="632510" y="32041"/>
                </a:lnTo>
                <a:lnTo>
                  <a:pt x="678845" y="48639"/>
                </a:lnTo>
                <a:lnTo>
                  <a:pt x="718592" y="67988"/>
                </a:lnTo>
                <a:lnTo>
                  <a:pt x="750932" y="89746"/>
                </a:lnTo>
                <a:lnTo>
                  <a:pt x="790114" y="139120"/>
                </a:lnTo>
                <a:lnTo>
                  <a:pt x="795319" y="166052"/>
                </a:lnTo>
              </a:path>
            </a:pathLst>
          </a:custGeom>
          <a:ln w="18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59527" y="2566352"/>
            <a:ext cx="448309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latin typeface="Courier New"/>
                <a:cs typeface="Courier New"/>
              </a:rPr>
              <a:t>Amount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01706" y="1442241"/>
            <a:ext cx="440055" cy="1217930"/>
          </a:xfrm>
          <a:custGeom>
            <a:avLst/>
            <a:gdLst/>
            <a:ahLst/>
            <a:cxnLst/>
            <a:rect l="l" t="t" r="r" b="b"/>
            <a:pathLst>
              <a:path w="440054" h="1217930">
                <a:moveTo>
                  <a:pt x="0" y="0"/>
                </a:moveTo>
                <a:lnTo>
                  <a:pt x="0" y="341414"/>
                </a:lnTo>
                <a:lnTo>
                  <a:pt x="439609" y="341414"/>
                </a:lnTo>
              </a:path>
              <a:path w="440054" h="1217930">
                <a:moveTo>
                  <a:pt x="0" y="0"/>
                </a:moveTo>
                <a:lnTo>
                  <a:pt x="0" y="1217899"/>
                </a:lnTo>
                <a:lnTo>
                  <a:pt x="384275" y="1217899"/>
                </a:lnTo>
              </a:path>
              <a:path w="440054" h="1217930">
                <a:moveTo>
                  <a:pt x="0" y="0"/>
                </a:moveTo>
                <a:lnTo>
                  <a:pt x="0" y="784279"/>
                </a:lnTo>
                <a:lnTo>
                  <a:pt x="411942" y="784279"/>
                </a:lnTo>
              </a:path>
            </a:pathLst>
          </a:custGeom>
          <a:ln w="18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21568" y="1276188"/>
            <a:ext cx="1488440" cy="1270"/>
          </a:xfrm>
          <a:custGeom>
            <a:avLst/>
            <a:gdLst/>
            <a:ahLst/>
            <a:cxnLst/>
            <a:rect l="l" t="t" r="r" b="b"/>
            <a:pathLst>
              <a:path w="1488439" h="1269">
                <a:moveTo>
                  <a:pt x="-9226" y="462"/>
                </a:moveTo>
                <a:lnTo>
                  <a:pt x="1497492" y="462"/>
                </a:lnTo>
              </a:path>
            </a:pathLst>
          </a:custGeom>
          <a:ln w="19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19591" y="1052163"/>
            <a:ext cx="305435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65" dirty="0">
                <a:latin typeface="Trebuchet MS"/>
                <a:cs typeface="Trebuchet MS"/>
              </a:rPr>
              <a:t>0..1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20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828283" y="1042959"/>
            <a:ext cx="116205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125" dirty="0"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7020" y="2943363"/>
            <a:ext cx="8418195" cy="293878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b="1" spc="-5" dirty="0">
                <a:solidFill>
                  <a:srgbClr val="075590"/>
                </a:solidFill>
                <a:latin typeface="Arial"/>
                <a:cs typeface="Arial"/>
              </a:rPr>
              <a:t>Four</a:t>
            </a:r>
            <a:r>
              <a:rPr sz="1600" b="1" spc="-2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75590"/>
                </a:solidFill>
                <a:latin typeface="Arial"/>
                <a:cs typeface="Arial"/>
              </a:rPr>
              <a:t>different</a:t>
            </a:r>
            <a:r>
              <a:rPr sz="1600" b="1" spc="-2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75590"/>
                </a:solidFill>
                <a:latin typeface="Arial"/>
                <a:cs typeface="Arial"/>
              </a:rPr>
              <a:t>options:</a:t>
            </a:r>
            <a:endParaRPr sz="1600">
              <a:latin typeface="Arial"/>
              <a:cs typeface="Arial"/>
            </a:endParaRPr>
          </a:p>
          <a:p>
            <a:pPr marL="226060" indent="-213995" algn="just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226695" algn="l"/>
              </a:tabLst>
            </a:pP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Using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an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embedded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table,</a:t>
            </a:r>
            <a:r>
              <a:rPr sz="16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where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Scholarship is</a:t>
            </a:r>
            <a:r>
              <a:rPr sz="16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embedded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table.</a:t>
            </a:r>
            <a:r>
              <a:rPr sz="16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(see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example)</a:t>
            </a:r>
            <a:endParaRPr sz="1600">
              <a:latin typeface="Arial MT"/>
              <a:cs typeface="Arial MT"/>
            </a:endParaRPr>
          </a:p>
          <a:p>
            <a:pPr marL="226060" marR="31750" indent="-213995" algn="just">
              <a:lnSpc>
                <a:spcPct val="112000"/>
              </a:lnSpc>
              <a:spcBef>
                <a:spcPts val="285"/>
              </a:spcBef>
              <a:buAutoNum type="arabicPeriod"/>
              <a:tabLst>
                <a:tab pos="226695" algn="l"/>
              </a:tabLst>
            </a:pP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Scholarship and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Student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are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separate tables. The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primary key of Scholarship has a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foreign </a:t>
            </a:r>
            <a:r>
              <a:rPr sz="1600" spc="-43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key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constraint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on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primary key of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“owning”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Student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(using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@PrimaryKeyJoinColumn </a:t>
            </a:r>
            <a:r>
              <a:rPr sz="1600" spc="-43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annotation)</a:t>
            </a:r>
            <a:endParaRPr sz="1600">
              <a:latin typeface="Arial MT"/>
              <a:cs typeface="Arial MT"/>
            </a:endParaRPr>
          </a:p>
          <a:p>
            <a:pPr marL="226060" marR="5080" indent="-213995" algn="just">
              <a:lnSpc>
                <a:spcPct val="112000"/>
              </a:lnSpc>
              <a:spcBef>
                <a:spcPts val="290"/>
              </a:spcBef>
              <a:buAutoNum type="arabicPeriod"/>
              <a:tabLst>
                <a:tab pos="226695" algn="l"/>
              </a:tabLst>
            </a:pP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Scholarship and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Student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are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separate tables. Student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holds a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foreign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key which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references </a:t>
            </a:r>
            <a:r>
              <a:rPr sz="1600" spc="-43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primary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key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of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Scholarship.</a:t>
            </a:r>
            <a:r>
              <a:rPr sz="1600" spc="-3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foreign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 key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has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a unique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constraint.</a:t>
            </a:r>
            <a:endParaRPr sz="1600">
              <a:latin typeface="Arial MT"/>
              <a:cs typeface="Arial MT"/>
            </a:endParaRPr>
          </a:p>
          <a:p>
            <a:pPr marL="226060" marR="619125" indent="-213995" algn="just">
              <a:lnSpc>
                <a:spcPct val="112000"/>
              </a:lnSpc>
              <a:spcBef>
                <a:spcPts val="285"/>
              </a:spcBef>
              <a:buAutoNum type="arabicPeriod"/>
              <a:tabLst>
                <a:tab pos="226695" algn="l"/>
              </a:tabLst>
            </a:pP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Scholarship and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Student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are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separate tables.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Scholarship holds a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foreign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key which </a:t>
            </a:r>
            <a:r>
              <a:rPr sz="1600" spc="-43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references the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primary key of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Student. The foreign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key has a unique </a:t>
            </a:r>
            <a:r>
              <a:rPr sz="1600" spc="-5" dirty="0">
                <a:solidFill>
                  <a:srgbClr val="075590"/>
                </a:solidFill>
                <a:latin typeface="Arial MT"/>
                <a:cs typeface="Arial MT"/>
              </a:rPr>
              <a:t>constraint.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(see </a:t>
            </a:r>
            <a:r>
              <a:rPr sz="1600" spc="-43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75590"/>
                </a:solidFill>
                <a:latin typeface="Arial MT"/>
                <a:cs typeface="Arial MT"/>
              </a:rPr>
              <a:t>example)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180571"/>
            <a:ext cx="29438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5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3008" y="6280806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21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019" y="580191"/>
            <a:ext cx="46348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Unidirectional </a:t>
            </a:r>
            <a:r>
              <a:rPr sz="1600" spc="-25" dirty="0">
                <a:solidFill>
                  <a:srgbClr val="7F7F7F"/>
                </a:solidFill>
                <a:latin typeface="Arial MT"/>
                <a:cs typeface="Arial MT"/>
              </a:rPr>
              <a:t>OneToOne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using an embedded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table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08275" y="1435965"/>
            <a:ext cx="393065" cy="255270"/>
          </a:xfrm>
          <a:custGeom>
            <a:avLst/>
            <a:gdLst/>
            <a:ahLst/>
            <a:cxnLst/>
            <a:rect l="l" t="t" r="r" b="b"/>
            <a:pathLst>
              <a:path w="393064" h="255269">
                <a:moveTo>
                  <a:pt x="392783" y="127593"/>
                </a:moveTo>
                <a:lnTo>
                  <a:pt x="365970" y="192016"/>
                </a:lnTo>
                <a:lnTo>
                  <a:pt x="335259" y="217847"/>
                </a:lnTo>
                <a:lnTo>
                  <a:pt x="295509" y="237802"/>
                </a:lnTo>
                <a:lnTo>
                  <a:pt x="248589" y="250667"/>
                </a:lnTo>
                <a:lnTo>
                  <a:pt x="196371" y="255226"/>
                </a:lnTo>
                <a:lnTo>
                  <a:pt x="144171" y="250667"/>
                </a:lnTo>
                <a:lnTo>
                  <a:pt x="97262" y="237802"/>
                </a:lnTo>
                <a:lnTo>
                  <a:pt x="57518" y="217847"/>
                </a:lnTo>
                <a:lnTo>
                  <a:pt x="26812" y="192016"/>
                </a:lnTo>
                <a:lnTo>
                  <a:pt x="0" y="127593"/>
                </a:lnTo>
                <a:lnTo>
                  <a:pt x="7015" y="93676"/>
                </a:lnTo>
                <a:lnTo>
                  <a:pt x="57518" y="37374"/>
                </a:lnTo>
                <a:lnTo>
                  <a:pt x="97262" y="17422"/>
                </a:lnTo>
                <a:lnTo>
                  <a:pt x="144171" y="4558"/>
                </a:lnTo>
                <a:lnTo>
                  <a:pt x="196371" y="0"/>
                </a:lnTo>
                <a:lnTo>
                  <a:pt x="248589" y="4558"/>
                </a:lnTo>
                <a:lnTo>
                  <a:pt x="295509" y="17422"/>
                </a:lnTo>
                <a:lnTo>
                  <a:pt x="335259" y="37374"/>
                </a:lnTo>
                <a:lnTo>
                  <a:pt x="365970" y="63198"/>
                </a:lnTo>
                <a:lnTo>
                  <a:pt x="392783" y="12759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37826" y="1488552"/>
            <a:ext cx="133985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79943" y="1755008"/>
            <a:ext cx="1048385" cy="255270"/>
          </a:xfrm>
          <a:custGeom>
            <a:avLst/>
            <a:gdLst/>
            <a:ahLst/>
            <a:cxnLst/>
            <a:rect l="l" t="t" r="r" b="b"/>
            <a:pathLst>
              <a:path w="1048385" h="255269">
                <a:moveTo>
                  <a:pt x="1047826" y="127593"/>
                </a:moveTo>
                <a:lnTo>
                  <a:pt x="1029112" y="161526"/>
                </a:lnTo>
                <a:lnTo>
                  <a:pt x="976298" y="192016"/>
                </a:lnTo>
                <a:lnTo>
                  <a:pt x="938663" y="205590"/>
                </a:lnTo>
                <a:lnTo>
                  <a:pt x="894376" y="217847"/>
                </a:lnTo>
                <a:lnTo>
                  <a:pt x="844061" y="228635"/>
                </a:lnTo>
                <a:lnTo>
                  <a:pt x="788340" y="237802"/>
                </a:lnTo>
                <a:lnTo>
                  <a:pt x="727840" y="245197"/>
                </a:lnTo>
                <a:lnTo>
                  <a:pt x="663183" y="250667"/>
                </a:lnTo>
                <a:lnTo>
                  <a:pt x="594995" y="254061"/>
                </a:lnTo>
                <a:lnTo>
                  <a:pt x="523898" y="255226"/>
                </a:lnTo>
                <a:lnTo>
                  <a:pt x="452808" y="254061"/>
                </a:lnTo>
                <a:lnTo>
                  <a:pt x="384625" y="250667"/>
                </a:lnTo>
                <a:lnTo>
                  <a:pt x="319973" y="245197"/>
                </a:lnTo>
                <a:lnTo>
                  <a:pt x="259477" y="237802"/>
                </a:lnTo>
                <a:lnTo>
                  <a:pt x="203759" y="228635"/>
                </a:lnTo>
                <a:lnTo>
                  <a:pt x="153446" y="217847"/>
                </a:lnTo>
                <a:lnTo>
                  <a:pt x="109160" y="205590"/>
                </a:lnTo>
                <a:lnTo>
                  <a:pt x="71527" y="192016"/>
                </a:lnTo>
                <a:lnTo>
                  <a:pt x="18714" y="161526"/>
                </a:lnTo>
                <a:lnTo>
                  <a:pt x="0" y="127593"/>
                </a:lnTo>
                <a:lnTo>
                  <a:pt x="4782" y="110281"/>
                </a:lnTo>
                <a:lnTo>
                  <a:pt x="41170" y="77931"/>
                </a:lnTo>
                <a:lnTo>
                  <a:pt x="109160" y="49628"/>
                </a:lnTo>
                <a:lnTo>
                  <a:pt x="153446" y="37374"/>
                </a:lnTo>
                <a:lnTo>
                  <a:pt x="203759" y="26588"/>
                </a:lnTo>
                <a:lnTo>
                  <a:pt x="259477" y="17422"/>
                </a:lnTo>
                <a:lnTo>
                  <a:pt x="319973" y="10028"/>
                </a:lnTo>
                <a:lnTo>
                  <a:pt x="384625" y="4558"/>
                </a:lnTo>
                <a:lnTo>
                  <a:pt x="452808" y="1164"/>
                </a:lnTo>
                <a:lnTo>
                  <a:pt x="523898" y="0"/>
                </a:lnTo>
                <a:lnTo>
                  <a:pt x="594995" y="1164"/>
                </a:lnTo>
                <a:lnTo>
                  <a:pt x="663183" y="4558"/>
                </a:lnTo>
                <a:lnTo>
                  <a:pt x="727840" y="10028"/>
                </a:lnTo>
                <a:lnTo>
                  <a:pt x="788340" y="17422"/>
                </a:lnTo>
                <a:lnTo>
                  <a:pt x="844061" y="26588"/>
                </a:lnTo>
                <a:lnTo>
                  <a:pt x="894376" y="37374"/>
                </a:lnTo>
                <a:lnTo>
                  <a:pt x="938663" y="49628"/>
                </a:lnTo>
                <a:lnTo>
                  <a:pt x="976298" y="63198"/>
                </a:lnTo>
                <a:lnTo>
                  <a:pt x="1029112" y="93676"/>
                </a:lnTo>
                <a:lnTo>
                  <a:pt x="1047826" y="12759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12151" y="1807591"/>
            <a:ext cx="78359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dirty="0">
                <a:latin typeface="Courier New"/>
                <a:cs typeface="Courier New"/>
              </a:rPr>
              <a:t>RegistrationNr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94089" y="2081124"/>
            <a:ext cx="502284" cy="255270"/>
          </a:xfrm>
          <a:custGeom>
            <a:avLst/>
            <a:gdLst/>
            <a:ahLst/>
            <a:cxnLst/>
            <a:rect l="l" t="t" r="r" b="b"/>
            <a:pathLst>
              <a:path w="502285" h="255269">
                <a:moveTo>
                  <a:pt x="501969" y="127583"/>
                </a:moveTo>
                <a:lnTo>
                  <a:pt x="476456" y="183717"/>
                </a:lnTo>
                <a:lnTo>
                  <a:pt x="407959" y="227179"/>
                </a:lnTo>
                <a:lnTo>
                  <a:pt x="361361" y="242245"/>
                </a:lnTo>
                <a:lnTo>
                  <a:pt x="308540" y="251846"/>
                </a:lnTo>
                <a:lnTo>
                  <a:pt x="251004" y="255216"/>
                </a:lnTo>
                <a:lnTo>
                  <a:pt x="193457" y="251846"/>
                </a:lnTo>
                <a:lnTo>
                  <a:pt x="140627" y="242245"/>
                </a:lnTo>
                <a:lnTo>
                  <a:pt x="94021" y="227179"/>
                </a:lnTo>
                <a:lnTo>
                  <a:pt x="55148" y="207415"/>
                </a:lnTo>
                <a:lnTo>
                  <a:pt x="6630" y="156851"/>
                </a:lnTo>
                <a:lnTo>
                  <a:pt x="0" y="127583"/>
                </a:lnTo>
                <a:lnTo>
                  <a:pt x="6630" y="98330"/>
                </a:lnTo>
                <a:lnTo>
                  <a:pt x="55148" y="47787"/>
                </a:lnTo>
                <a:lnTo>
                  <a:pt x="94021" y="28029"/>
                </a:lnTo>
                <a:lnTo>
                  <a:pt x="140627" y="12968"/>
                </a:lnTo>
                <a:lnTo>
                  <a:pt x="193457" y="3369"/>
                </a:lnTo>
                <a:lnTo>
                  <a:pt x="251004" y="0"/>
                </a:lnTo>
                <a:lnTo>
                  <a:pt x="308540" y="3369"/>
                </a:lnTo>
                <a:lnTo>
                  <a:pt x="361361" y="12968"/>
                </a:lnTo>
                <a:lnTo>
                  <a:pt x="407959" y="28029"/>
                </a:lnTo>
                <a:lnTo>
                  <a:pt x="446826" y="47787"/>
                </a:lnTo>
                <a:lnTo>
                  <a:pt x="495339" y="98330"/>
                </a:lnTo>
                <a:lnTo>
                  <a:pt x="501969" y="12758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24109" y="2133704"/>
            <a:ext cx="24257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dirty="0">
                <a:latin typeface="Courier New"/>
                <a:cs typeface="Courier New"/>
              </a:rPr>
              <a:t>Name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67633" y="1308332"/>
            <a:ext cx="340995" cy="900430"/>
          </a:xfrm>
          <a:custGeom>
            <a:avLst/>
            <a:gdLst/>
            <a:ahLst/>
            <a:cxnLst/>
            <a:rect l="l" t="t" r="r" b="b"/>
            <a:pathLst>
              <a:path w="340994" h="900430">
                <a:moveTo>
                  <a:pt x="0" y="7152"/>
                </a:moveTo>
                <a:lnTo>
                  <a:pt x="0" y="255226"/>
                </a:lnTo>
                <a:lnTo>
                  <a:pt x="340642" y="255226"/>
                </a:lnTo>
              </a:path>
              <a:path w="340994" h="900430">
                <a:moveTo>
                  <a:pt x="0" y="0"/>
                </a:moveTo>
                <a:lnTo>
                  <a:pt x="0" y="574269"/>
                </a:lnTo>
                <a:lnTo>
                  <a:pt x="312310" y="574269"/>
                </a:lnTo>
              </a:path>
              <a:path w="340994" h="900430">
                <a:moveTo>
                  <a:pt x="0" y="0"/>
                </a:moveTo>
                <a:lnTo>
                  <a:pt x="0" y="900375"/>
                </a:lnTo>
                <a:lnTo>
                  <a:pt x="326456" y="900375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77312" y="1052761"/>
            <a:ext cx="581025" cy="255270"/>
          </a:xfrm>
          <a:prstGeom prst="rect">
            <a:avLst/>
          </a:prstGeom>
          <a:ln w="14179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30"/>
              </a:spcBef>
            </a:pPr>
            <a:r>
              <a:rPr sz="700" dirty="0">
                <a:latin typeface="Courier New"/>
                <a:cs typeface="Courier New"/>
              </a:rPr>
              <a:t>Student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782" y="1052761"/>
            <a:ext cx="799465" cy="255270"/>
          </a:xfrm>
          <a:prstGeom prst="rect">
            <a:avLst/>
          </a:prstGeom>
          <a:ln w="14179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525"/>
              </a:spcBef>
            </a:pPr>
            <a:r>
              <a:rPr sz="700" dirty="0">
                <a:latin typeface="Courier New"/>
                <a:cs typeface="Courier New"/>
              </a:rPr>
              <a:t>Schotarship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2080" y="1442338"/>
            <a:ext cx="393065" cy="255270"/>
          </a:xfrm>
          <a:custGeom>
            <a:avLst/>
            <a:gdLst/>
            <a:ahLst/>
            <a:cxnLst/>
            <a:rect l="l" t="t" r="r" b="b"/>
            <a:pathLst>
              <a:path w="393065" h="255269">
                <a:moveTo>
                  <a:pt x="392783" y="127633"/>
                </a:moveTo>
                <a:lnTo>
                  <a:pt x="365970" y="192028"/>
                </a:lnTo>
                <a:lnTo>
                  <a:pt x="335259" y="217852"/>
                </a:lnTo>
                <a:lnTo>
                  <a:pt x="295509" y="237804"/>
                </a:lnTo>
                <a:lnTo>
                  <a:pt x="248589" y="250668"/>
                </a:lnTo>
                <a:lnTo>
                  <a:pt x="196371" y="255226"/>
                </a:lnTo>
                <a:lnTo>
                  <a:pt x="144174" y="250668"/>
                </a:lnTo>
                <a:lnTo>
                  <a:pt x="97267" y="237804"/>
                </a:lnTo>
                <a:lnTo>
                  <a:pt x="57522" y="217852"/>
                </a:lnTo>
                <a:lnTo>
                  <a:pt x="26814" y="192028"/>
                </a:lnTo>
                <a:lnTo>
                  <a:pt x="0" y="127633"/>
                </a:lnTo>
                <a:lnTo>
                  <a:pt x="7015" y="93699"/>
                </a:lnTo>
                <a:lnTo>
                  <a:pt x="57522" y="37379"/>
                </a:lnTo>
                <a:lnTo>
                  <a:pt x="97267" y="17423"/>
                </a:lnTo>
                <a:lnTo>
                  <a:pt x="144174" y="4558"/>
                </a:lnTo>
                <a:lnTo>
                  <a:pt x="196371" y="0"/>
                </a:lnTo>
                <a:lnTo>
                  <a:pt x="248589" y="4558"/>
                </a:lnTo>
                <a:lnTo>
                  <a:pt x="295509" y="17423"/>
                </a:lnTo>
                <a:lnTo>
                  <a:pt x="335259" y="37379"/>
                </a:lnTo>
                <a:lnTo>
                  <a:pt x="365970" y="63210"/>
                </a:lnTo>
                <a:lnTo>
                  <a:pt x="392783" y="12763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01631" y="1494922"/>
            <a:ext cx="133985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0821" y="1782640"/>
            <a:ext cx="884555" cy="255270"/>
          </a:xfrm>
          <a:custGeom>
            <a:avLst/>
            <a:gdLst/>
            <a:ahLst/>
            <a:cxnLst/>
            <a:rect l="l" t="t" r="r" b="b"/>
            <a:pathLst>
              <a:path w="884555" h="255269">
                <a:moveTo>
                  <a:pt x="884088" y="127623"/>
                </a:moveTo>
                <a:lnTo>
                  <a:pt x="861549" y="167949"/>
                </a:lnTo>
                <a:lnTo>
                  <a:pt x="798789" y="202974"/>
                </a:lnTo>
                <a:lnTo>
                  <a:pt x="754602" y="217842"/>
                </a:lnTo>
                <a:lnTo>
                  <a:pt x="703091" y="230595"/>
                </a:lnTo>
                <a:lnTo>
                  <a:pt x="645167" y="240973"/>
                </a:lnTo>
                <a:lnTo>
                  <a:pt x="581741" y="248710"/>
                </a:lnTo>
                <a:lnTo>
                  <a:pt x="513723" y="253546"/>
                </a:lnTo>
                <a:lnTo>
                  <a:pt x="442024" y="255216"/>
                </a:lnTo>
                <a:lnTo>
                  <a:pt x="370326" y="253546"/>
                </a:lnTo>
                <a:lnTo>
                  <a:pt x="302311" y="248710"/>
                </a:lnTo>
                <a:lnTo>
                  <a:pt x="238889" y="240973"/>
                </a:lnTo>
                <a:lnTo>
                  <a:pt x="180971" y="230595"/>
                </a:lnTo>
                <a:lnTo>
                  <a:pt x="129466" y="217842"/>
                </a:lnTo>
                <a:lnTo>
                  <a:pt x="85285" y="202974"/>
                </a:lnTo>
                <a:lnTo>
                  <a:pt x="49338" y="186255"/>
                </a:lnTo>
                <a:lnTo>
                  <a:pt x="5785" y="148317"/>
                </a:lnTo>
                <a:lnTo>
                  <a:pt x="0" y="127623"/>
                </a:lnTo>
                <a:lnTo>
                  <a:pt x="5785" y="106920"/>
                </a:lnTo>
                <a:lnTo>
                  <a:pt x="49338" y="68970"/>
                </a:lnTo>
                <a:lnTo>
                  <a:pt x="85285" y="52248"/>
                </a:lnTo>
                <a:lnTo>
                  <a:pt x="129466" y="37378"/>
                </a:lnTo>
                <a:lnTo>
                  <a:pt x="180971" y="24622"/>
                </a:lnTo>
                <a:lnTo>
                  <a:pt x="238889" y="14244"/>
                </a:lnTo>
                <a:lnTo>
                  <a:pt x="302311" y="6505"/>
                </a:lnTo>
                <a:lnTo>
                  <a:pt x="370326" y="1670"/>
                </a:lnTo>
                <a:lnTo>
                  <a:pt x="442024" y="0"/>
                </a:lnTo>
                <a:lnTo>
                  <a:pt x="513723" y="1670"/>
                </a:lnTo>
                <a:lnTo>
                  <a:pt x="581741" y="6505"/>
                </a:lnTo>
                <a:lnTo>
                  <a:pt x="645167" y="14244"/>
                </a:lnTo>
                <a:lnTo>
                  <a:pt x="703091" y="24622"/>
                </a:lnTo>
                <a:lnTo>
                  <a:pt x="754602" y="37378"/>
                </a:lnTo>
                <a:lnTo>
                  <a:pt x="798789" y="52248"/>
                </a:lnTo>
                <a:lnTo>
                  <a:pt x="834741" y="68970"/>
                </a:lnTo>
                <a:lnTo>
                  <a:pt x="878302" y="106920"/>
                </a:lnTo>
                <a:lnTo>
                  <a:pt x="884088" y="12762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82443" y="1835220"/>
            <a:ext cx="62103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dirty="0">
                <a:latin typeface="Courier New"/>
                <a:cs typeface="Courier New"/>
              </a:rPr>
              <a:t>Description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9562" y="2115859"/>
            <a:ext cx="611505" cy="255270"/>
          </a:xfrm>
          <a:custGeom>
            <a:avLst/>
            <a:gdLst/>
            <a:ahLst/>
            <a:cxnLst/>
            <a:rect l="l" t="t" r="r" b="b"/>
            <a:pathLst>
              <a:path w="611505" h="255269">
                <a:moveTo>
                  <a:pt x="611114" y="127593"/>
                </a:moveTo>
                <a:lnTo>
                  <a:pt x="587102" y="177277"/>
                </a:lnTo>
                <a:lnTo>
                  <a:pt x="521617" y="217847"/>
                </a:lnTo>
                <a:lnTo>
                  <a:pt x="476395" y="233431"/>
                </a:lnTo>
                <a:lnTo>
                  <a:pt x="424492" y="245197"/>
                </a:lnTo>
                <a:lnTo>
                  <a:pt x="367136" y="252633"/>
                </a:lnTo>
                <a:lnTo>
                  <a:pt x="305557" y="255226"/>
                </a:lnTo>
                <a:lnTo>
                  <a:pt x="243969" y="252633"/>
                </a:lnTo>
                <a:lnTo>
                  <a:pt x="186609" y="245197"/>
                </a:lnTo>
                <a:lnTo>
                  <a:pt x="134706" y="233431"/>
                </a:lnTo>
                <a:lnTo>
                  <a:pt x="89486" y="217847"/>
                </a:lnTo>
                <a:lnTo>
                  <a:pt x="52177" y="198958"/>
                </a:lnTo>
                <a:lnTo>
                  <a:pt x="6206" y="153318"/>
                </a:lnTo>
                <a:lnTo>
                  <a:pt x="0" y="127593"/>
                </a:lnTo>
                <a:lnTo>
                  <a:pt x="6206" y="101881"/>
                </a:lnTo>
                <a:lnTo>
                  <a:pt x="52177" y="56258"/>
                </a:lnTo>
                <a:lnTo>
                  <a:pt x="89486" y="37374"/>
                </a:lnTo>
                <a:lnTo>
                  <a:pt x="134706" y="21793"/>
                </a:lnTo>
                <a:lnTo>
                  <a:pt x="186609" y="10028"/>
                </a:lnTo>
                <a:lnTo>
                  <a:pt x="243969" y="2592"/>
                </a:lnTo>
                <a:lnTo>
                  <a:pt x="305557" y="0"/>
                </a:lnTo>
                <a:lnTo>
                  <a:pt x="367136" y="2592"/>
                </a:lnTo>
                <a:lnTo>
                  <a:pt x="424492" y="10028"/>
                </a:lnTo>
                <a:lnTo>
                  <a:pt x="476395" y="21793"/>
                </a:lnTo>
                <a:lnTo>
                  <a:pt x="521617" y="37374"/>
                </a:lnTo>
                <a:lnTo>
                  <a:pt x="558929" y="56258"/>
                </a:lnTo>
                <a:lnTo>
                  <a:pt x="604906" y="101881"/>
                </a:lnTo>
                <a:lnTo>
                  <a:pt x="611114" y="12759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59973" y="2168445"/>
            <a:ext cx="35052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dirty="0">
                <a:latin typeface="Courier New"/>
                <a:cs typeface="Courier New"/>
              </a:rPr>
              <a:t>Amount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4289" y="1307632"/>
            <a:ext cx="337820" cy="935990"/>
          </a:xfrm>
          <a:custGeom>
            <a:avLst/>
            <a:gdLst/>
            <a:ahLst/>
            <a:cxnLst/>
            <a:rect l="l" t="t" r="r" b="b"/>
            <a:pathLst>
              <a:path w="337819" h="935989">
                <a:moveTo>
                  <a:pt x="0" y="0"/>
                </a:moveTo>
                <a:lnTo>
                  <a:pt x="0" y="262339"/>
                </a:lnTo>
                <a:lnTo>
                  <a:pt x="337790" y="262339"/>
                </a:lnTo>
              </a:path>
              <a:path w="337819" h="935989">
                <a:moveTo>
                  <a:pt x="0" y="0"/>
                </a:moveTo>
                <a:lnTo>
                  <a:pt x="0" y="935820"/>
                </a:lnTo>
                <a:lnTo>
                  <a:pt x="295273" y="935820"/>
                </a:lnTo>
              </a:path>
              <a:path w="337819" h="935989">
                <a:moveTo>
                  <a:pt x="0" y="0"/>
                </a:moveTo>
                <a:lnTo>
                  <a:pt x="0" y="602631"/>
                </a:lnTo>
                <a:lnTo>
                  <a:pt x="316532" y="602631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3745" y="1180039"/>
            <a:ext cx="1143635" cy="1270"/>
          </a:xfrm>
          <a:custGeom>
            <a:avLst/>
            <a:gdLst/>
            <a:ahLst/>
            <a:cxnLst/>
            <a:rect l="l" t="t" r="r" b="b"/>
            <a:pathLst>
              <a:path w="1143635" h="1269">
                <a:moveTo>
                  <a:pt x="-7089" y="355"/>
                </a:moveTo>
                <a:lnTo>
                  <a:pt x="1150656" y="355"/>
                </a:lnTo>
              </a:path>
            </a:pathLst>
          </a:custGeom>
          <a:ln w="14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06125" y="1004959"/>
            <a:ext cx="102425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41069" algn="l"/>
              </a:tabLst>
            </a:pPr>
            <a:r>
              <a:rPr sz="750" b="1" spc="55" dirty="0">
                <a:latin typeface="Trebuchet MS"/>
                <a:cs typeface="Trebuchet MS"/>
              </a:rPr>
              <a:t>0..</a:t>
            </a:r>
            <a:r>
              <a:rPr sz="750" b="1" spc="80" dirty="0">
                <a:latin typeface="Trebuchet MS"/>
                <a:cs typeface="Trebuchet MS"/>
              </a:rPr>
              <a:t>1</a:t>
            </a:r>
            <a:r>
              <a:rPr sz="750" b="1" dirty="0">
                <a:latin typeface="Trebuchet MS"/>
                <a:cs typeface="Trebuchet MS"/>
              </a:rPr>
              <a:t>	</a:t>
            </a:r>
            <a:r>
              <a:rPr sz="1125" b="1" spc="157" baseline="3703" dirty="0">
                <a:latin typeface="Trebuchet MS"/>
                <a:cs typeface="Trebuchet MS"/>
              </a:rPr>
              <a:t>1</a:t>
            </a:r>
            <a:endParaRPr sz="1125" baseline="3703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29049" y="958850"/>
            <a:ext cx="5270500" cy="31623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55244">
              <a:lnSpc>
                <a:spcPts val="1530"/>
              </a:lnSpc>
              <a:spcBef>
                <a:spcPts val="259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@Entity</a:t>
            </a:r>
            <a:endParaRPr sz="1300">
              <a:latin typeface="Courier New"/>
              <a:cs typeface="Courier New"/>
            </a:endParaRPr>
          </a:p>
          <a:p>
            <a:pPr marL="55244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EmbeddedStudent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51484">
              <a:lnSpc>
                <a:spcPts val="1530"/>
              </a:lnSpc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@Column</a:t>
            </a:r>
            <a:r>
              <a:rPr sz="1300" spc="-5" dirty="0">
                <a:latin typeface="Courier New"/>
                <a:cs typeface="Courier New"/>
              </a:rPr>
              <a:t>(name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"matrikelNummer"</a:t>
            </a:r>
            <a:r>
              <a:rPr sz="1300" dirty="0">
                <a:latin typeface="Courier New"/>
                <a:cs typeface="Courier New"/>
              </a:rPr>
              <a:t>,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unique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true)</a:t>
            </a:r>
            <a:endParaRPr sz="1300">
              <a:latin typeface="Courier New"/>
              <a:cs typeface="Courier New"/>
            </a:endParaRPr>
          </a:p>
          <a:p>
            <a:pPr marL="451484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registrationNumber;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name;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51484">
              <a:lnSpc>
                <a:spcPts val="153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@Embedded</a:t>
            </a:r>
            <a:endParaRPr sz="1300">
              <a:latin typeface="Courier New"/>
              <a:cs typeface="Courier New"/>
            </a:endParaRPr>
          </a:p>
          <a:p>
            <a:pPr marL="451484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EmbeddedScholarship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scholarship;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51484">
              <a:lnSpc>
                <a:spcPts val="153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@Transient</a:t>
            </a:r>
            <a:endParaRPr sz="1300">
              <a:latin typeface="Courier New"/>
              <a:cs typeface="Courier New"/>
            </a:endParaRPr>
          </a:p>
          <a:p>
            <a:pPr marL="451484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DateTime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loginTime;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55244">
              <a:lnSpc>
                <a:spcPts val="1530"/>
              </a:lnSpc>
              <a:spcBef>
                <a:spcPts val="5"/>
              </a:spcBef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55244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29049" y="4171949"/>
            <a:ext cx="3594100" cy="20066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5244">
              <a:lnSpc>
                <a:spcPts val="1530"/>
              </a:lnSpc>
              <a:spcBef>
                <a:spcPts val="229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@Embeddable</a:t>
            </a:r>
            <a:endParaRPr sz="1300">
              <a:latin typeface="Courier New"/>
              <a:cs typeface="Courier New"/>
            </a:endParaRPr>
          </a:p>
          <a:p>
            <a:pPr marL="55244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EmbeddedScholarship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  <a:spcBef>
                <a:spcPts val="5"/>
              </a:spcBef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description;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Integer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amount;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55244">
              <a:lnSpc>
                <a:spcPct val="10000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52400" y="2476500"/>
          <a:ext cx="3556635" cy="4272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33"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Important</a:t>
                      </a:r>
                      <a:r>
                        <a:rPr sz="1400" b="1" spc="-30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annotations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42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@Embedded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132715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persistent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field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or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property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of an entity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whose value is an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instance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of an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embeddable class.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embeddable class must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be annotated as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Courier New"/>
                          <a:cs typeface="Courier New"/>
                        </a:rPr>
                        <a:t>Embeddable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217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@Embeddable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123189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Defines a class whose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instances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are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stored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as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an intrinsic part of an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owning entity and share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 identity of the 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entity. 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Each of the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persistent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properties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fields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embedded object is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mapped to the database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table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entity.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3859009" y="6250556"/>
            <a:ext cx="3806825" cy="4140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200"/>
              </a:spcBef>
            </a:pP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Might</a:t>
            </a:r>
            <a:r>
              <a:rPr sz="1300" spc="-2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be</a:t>
            </a:r>
            <a:r>
              <a:rPr sz="1300" spc="-1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an</a:t>
            </a:r>
            <a:r>
              <a:rPr sz="1300" spc="-15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issue</a:t>
            </a:r>
            <a:r>
              <a:rPr sz="1300" spc="-1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with</a:t>
            </a:r>
            <a:r>
              <a:rPr sz="1300" spc="-15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legacy</a:t>
            </a:r>
            <a:r>
              <a:rPr sz="1300" spc="-1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databases,</a:t>
            </a:r>
            <a:r>
              <a:rPr sz="1300" spc="-2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where</a:t>
            </a:r>
            <a:r>
              <a:rPr sz="1300" spc="-1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the </a:t>
            </a:r>
            <a:r>
              <a:rPr sz="1300" spc="-35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DB</a:t>
            </a:r>
            <a:r>
              <a:rPr sz="1300" spc="-1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schema</a:t>
            </a:r>
            <a:r>
              <a:rPr sz="1300" spc="-1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already</a:t>
            </a:r>
            <a:r>
              <a:rPr sz="1300" spc="-5" dirty="0">
                <a:solidFill>
                  <a:srgbClr val="FF7E79"/>
                </a:solidFill>
                <a:latin typeface="Arial MT"/>
                <a:cs typeface="Arial MT"/>
              </a:rPr>
              <a:t> exists</a:t>
            </a:r>
            <a:r>
              <a:rPr sz="1300" spc="-1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and</a:t>
            </a:r>
            <a:r>
              <a:rPr sz="1300" spc="-1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must</a:t>
            </a:r>
            <a:r>
              <a:rPr sz="1300" spc="-1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not</a:t>
            </a:r>
            <a:r>
              <a:rPr sz="1300" spc="-15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be</a:t>
            </a:r>
            <a:r>
              <a:rPr sz="1300" spc="-1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7E79"/>
                </a:solidFill>
                <a:latin typeface="Arial MT"/>
                <a:cs typeface="Arial MT"/>
              </a:rPr>
              <a:t>altered.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650240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3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Unidirectional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Arial MT"/>
                <a:cs typeface="Arial MT"/>
              </a:rPr>
              <a:t>OneToOne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using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an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embedded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table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-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resulting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SQL</a:t>
            </a:r>
            <a:r>
              <a:rPr sz="1600" spc="-5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DDL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5708" y="6310349"/>
            <a:ext cx="19812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22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54500" y="4673600"/>
            <a:ext cx="4572000" cy="1930400"/>
            <a:chOff x="4254500" y="4673600"/>
            <a:chExt cx="4572000" cy="1930400"/>
          </a:xfrm>
        </p:grpSpPr>
        <p:sp>
          <p:nvSpPr>
            <p:cNvPr id="7" name="object 7"/>
            <p:cNvSpPr/>
            <p:nvPr/>
          </p:nvSpPr>
          <p:spPr>
            <a:xfrm>
              <a:off x="4254500" y="4673600"/>
              <a:ext cx="4572000" cy="1930400"/>
            </a:xfrm>
            <a:custGeom>
              <a:avLst/>
              <a:gdLst/>
              <a:ahLst/>
              <a:cxnLst/>
              <a:rect l="l" t="t" r="r" b="b"/>
              <a:pathLst>
                <a:path w="4572000" h="1930400">
                  <a:moveTo>
                    <a:pt x="4572000" y="0"/>
                  </a:moveTo>
                  <a:lnTo>
                    <a:pt x="0" y="0"/>
                  </a:lnTo>
                  <a:lnTo>
                    <a:pt x="0" y="1930400"/>
                  </a:lnTo>
                  <a:lnTo>
                    <a:pt x="4572000" y="19304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7221" y="5248309"/>
              <a:ext cx="476250" cy="309245"/>
            </a:xfrm>
            <a:custGeom>
              <a:avLst/>
              <a:gdLst/>
              <a:ahLst/>
              <a:cxnLst/>
              <a:rect l="l" t="t" r="r" b="b"/>
              <a:pathLst>
                <a:path w="476250" h="309245">
                  <a:moveTo>
                    <a:pt x="237851" y="309138"/>
                  </a:moveTo>
                  <a:lnTo>
                    <a:pt x="183317" y="305055"/>
                  </a:lnTo>
                  <a:lnTo>
                    <a:pt x="133254" y="293427"/>
                  </a:lnTo>
                  <a:lnTo>
                    <a:pt x="89091" y="275179"/>
                  </a:lnTo>
                  <a:lnTo>
                    <a:pt x="52256" y="251239"/>
                  </a:lnTo>
                  <a:lnTo>
                    <a:pt x="24177" y="222536"/>
                  </a:lnTo>
                  <a:lnTo>
                    <a:pt x="0" y="154544"/>
                  </a:lnTo>
                  <a:lnTo>
                    <a:pt x="6282" y="119112"/>
                  </a:lnTo>
                  <a:lnTo>
                    <a:pt x="52256" y="57889"/>
                  </a:lnTo>
                  <a:lnTo>
                    <a:pt x="89091" y="33954"/>
                  </a:lnTo>
                  <a:lnTo>
                    <a:pt x="133254" y="15709"/>
                  </a:lnTo>
                  <a:lnTo>
                    <a:pt x="183317" y="4082"/>
                  </a:lnTo>
                  <a:lnTo>
                    <a:pt x="237851" y="0"/>
                  </a:lnTo>
                  <a:lnTo>
                    <a:pt x="292403" y="4082"/>
                  </a:lnTo>
                  <a:lnTo>
                    <a:pt x="342479" y="15709"/>
                  </a:lnTo>
                  <a:lnTo>
                    <a:pt x="386651" y="33954"/>
                  </a:lnTo>
                  <a:lnTo>
                    <a:pt x="423491" y="57889"/>
                  </a:lnTo>
                  <a:lnTo>
                    <a:pt x="451573" y="86584"/>
                  </a:lnTo>
                  <a:lnTo>
                    <a:pt x="475752" y="154544"/>
                  </a:lnTo>
                  <a:lnTo>
                    <a:pt x="469469" y="189995"/>
                  </a:lnTo>
                  <a:lnTo>
                    <a:pt x="423491" y="251239"/>
                  </a:lnTo>
                  <a:lnTo>
                    <a:pt x="386651" y="275179"/>
                  </a:lnTo>
                  <a:lnTo>
                    <a:pt x="342479" y="293427"/>
                  </a:lnTo>
                  <a:lnTo>
                    <a:pt x="292403" y="305055"/>
                  </a:lnTo>
                  <a:lnTo>
                    <a:pt x="237851" y="309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67221" y="5248309"/>
              <a:ext cx="476250" cy="309245"/>
            </a:xfrm>
            <a:custGeom>
              <a:avLst/>
              <a:gdLst/>
              <a:ahLst/>
              <a:cxnLst/>
              <a:rect l="l" t="t" r="r" b="b"/>
              <a:pathLst>
                <a:path w="476250" h="309245">
                  <a:moveTo>
                    <a:pt x="475752" y="154544"/>
                  </a:moveTo>
                  <a:lnTo>
                    <a:pt x="451573" y="222536"/>
                  </a:lnTo>
                  <a:lnTo>
                    <a:pt x="423491" y="251239"/>
                  </a:lnTo>
                  <a:lnTo>
                    <a:pt x="386651" y="275179"/>
                  </a:lnTo>
                  <a:lnTo>
                    <a:pt x="342479" y="293427"/>
                  </a:lnTo>
                  <a:lnTo>
                    <a:pt x="292403" y="305055"/>
                  </a:lnTo>
                  <a:lnTo>
                    <a:pt x="237851" y="309138"/>
                  </a:lnTo>
                  <a:lnTo>
                    <a:pt x="183317" y="305055"/>
                  </a:lnTo>
                  <a:lnTo>
                    <a:pt x="133254" y="293427"/>
                  </a:lnTo>
                  <a:lnTo>
                    <a:pt x="89091" y="275179"/>
                  </a:lnTo>
                  <a:lnTo>
                    <a:pt x="52256" y="251239"/>
                  </a:lnTo>
                  <a:lnTo>
                    <a:pt x="24177" y="222536"/>
                  </a:lnTo>
                  <a:lnTo>
                    <a:pt x="0" y="154544"/>
                  </a:lnTo>
                  <a:lnTo>
                    <a:pt x="6282" y="119112"/>
                  </a:lnTo>
                  <a:lnTo>
                    <a:pt x="52256" y="57889"/>
                  </a:lnTo>
                  <a:lnTo>
                    <a:pt x="89091" y="33954"/>
                  </a:lnTo>
                  <a:lnTo>
                    <a:pt x="133254" y="15709"/>
                  </a:lnTo>
                  <a:lnTo>
                    <a:pt x="183317" y="4082"/>
                  </a:lnTo>
                  <a:lnTo>
                    <a:pt x="237851" y="0"/>
                  </a:lnTo>
                  <a:lnTo>
                    <a:pt x="292403" y="4082"/>
                  </a:lnTo>
                  <a:lnTo>
                    <a:pt x="342479" y="15709"/>
                  </a:lnTo>
                  <a:lnTo>
                    <a:pt x="386651" y="33954"/>
                  </a:lnTo>
                  <a:lnTo>
                    <a:pt x="423491" y="57889"/>
                  </a:lnTo>
                  <a:lnTo>
                    <a:pt x="451573" y="86584"/>
                  </a:lnTo>
                  <a:lnTo>
                    <a:pt x="475752" y="154544"/>
                  </a:lnTo>
                </a:path>
              </a:pathLst>
            </a:custGeom>
            <a:ln w="17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26818" y="5314686"/>
            <a:ext cx="15684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u="heavy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5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424015" y="5625853"/>
            <a:ext cx="1287145" cy="327025"/>
            <a:chOff x="7424015" y="5625853"/>
            <a:chExt cx="1287145" cy="327025"/>
          </a:xfrm>
        </p:grpSpPr>
        <p:sp>
          <p:nvSpPr>
            <p:cNvPr id="12" name="object 12"/>
            <p:cNvSpPr/>
            <p:nvPr/>
          </p:nvSpPr>
          <p:spPr>
            <a:xfrm>
              <a:off x="7432905" y="5634743"/>
              <a:ext cx="1269365" cy="309245"/>
            </a:xfrm>
            <a:custGeom>
              <a:avLst/>
              <a:gdLst/>
              <a:ahLst/>
              <a:cxnLst/>
              <a:rect l="l" t="t" r="r" b="b"/>
              <a:pathLst>
                <a:path w="1269365" h="309245">
                  <a:moveTo>
                    <a:pt x="634562" y="309138"/>
                  </a:moveTo>
                  <a:lnTo>
                    <a:pt x="560558" y="308098"/>
                  </a:lnTo>
                  <a:lnTo>
                    <a:pt x="489063" y="305055"/>
                  </a:lnTo>
                  <a:lnTo>
                    <a:pt x="420550" y="300126"/>
                  </a:lnTo>
                  <a:lnTo>
                    <a:pt x="355498" y="293427"/>
                  </a:lnTo>
                  <a:lnTo>
                    <a:pt x="294381" y="285072"/>
                  </a:lnTo>
                  <a:lnTo>
                    <a:pt x="237676" y="275179"/>
                  </a:lnTo>
                  <a:lnTo>
                    <a:pt x="185859" y="263863"/>
                  </a:lnTo>
                  <a:lnTo>
                    <a:pt x="139406" y="251239"/>
                  </a:lnTo>
                  <a:lnTo>
                    <a:pt x="98793" y="237425"/>
                  </a:lnTo>
                  <a:lnTo>
                    <a:pt x="36994" y="206687"/>
                  </a:lnTo>
                  <a:lnTo>
                    <a:pt x="4269" y="172575"/>
                  </a:lnTo>
                  <a:lnTo>
                    <a:pt x="0" y="154544"/>
                  </a:lnTo>
                  <a:lnTo>
                    <a:pt x="4269" y="136523"/>
                  </a:lnTo>
                  <a:lnTo>
                    <a:pt x="36994" y="102427"/>
                  </a:lnTo>
                  <a:lnTo>
                    <a:pt x="98793" y="71699"/>
                  </a:lnTo>
                  <a:lnTo>
                    <a:pt x="139406" y="57889"/>
                  </a:lnTo>
                  <a:lnTo>
                    <a:pt x="185859" y="45268"/>
                  </a:lnTo>
                  <a:lnTo>
                    <a:pt x="237676" y="33954"/>
                  </a:lnTo>
                  <a:lnTo>
                    <a:pt x="294381" y="24063"/>
                  </a:lnTo>
                  <a:lnTo>
                    <a:pt x="355498" y="15709"/>
                  </a:lnTo>
                  <a:lnTo>
                    <a:pt x="420550" y="9010"/>
                  </a:lnTo>
                  <a:lnTo>
                    <a:pt x="489063" y="4082"/>
                  </a:lnTo>
                  <a:lnTo>
                    <a:pt x="560558" y="1039"/>
                  </a:lnTo>
                  <a:lnTo>
                    <a:pt x="634562" y="0"/>
                  </a:lnTo>
                  <a:lnTo>
                    <a:pt x="708572" y="1039"/>
                  </a:lnTo>
                  <a:lnTo>
                    <a:pt x="780074" y="4082"/>
                  </a:lnTo>
                  <a:lnTo>
                    <a:pt x="848592" y="9010"/>
                  </a:lnTo>
                  <a:lnTo>
                    <a:pt x="913649" y="15709"/>
                  </a:lnTo>
                  <a:lnTo>
                    <a:pt x="974769" y="24063"/>
                  </a:lnTo>
                  <a:lnTo>
                    <a:pt x="1031477" y="33954"/>
                  </a:lnTo>
                  <a:lnTo>
                    <a:pt x="1083297" y="45268"/>
                  </a:lnTo>
                  <a:lnTo>
                    <a:pt x="1129751" y="57889"/>
                  </a:lnTo>
                  <a:lnTo>
                    <a:pt x="1170365" y="71699"/>
                  </a:lnTo>
                  <a:lnTo>
                    <a:pt x="1232166" y="102427"/>
                  </a:lnTo>
                  <a:lnTo>
                    <a:pt x="1264891" y="136523"/>
                  </a:lnTo>
                  <a:lnTo>
                    <a:pt x="1269160" y="154544"/>
                  </a:lnTo>
                  <a:lnTo>
                    <a:pt x="1264891" y="172575"/>
                  </a:lnTo>
                  <a:lnTo>
                    <a:pt x="1232166" y="206687"/>
                  </a:lnTo>
                  <a:lnTo>
                    <a:pt x="1170365" y="237425"/>
                  </a:lnTo>
                  <a:lnTo>
                    <a:pt x="1129751" y="251239"/>
                  </a:lnTo>
                  <a:lnTo>
                    <a:pt x="1083297" y="263863"/>
                  </a:lnTo>
                  <a:lnTo>
                    <a:pt x="1031477" y="275179"/>
                  </a:lnTo>
                  <a:lnTo>
                    <a:pt x="974769" y="285072"/>
                  </a:lnTo>
                  <a:lnTo>
                    <a:pt x="913649" y="293427"/>
                  </a:lnTo>
                  <a:lnTo>
                    <a:pt x="848592" y="300126"/>
                  </a:lnTo>
                  <a:lnTo>
                    <a:pt x="780074" y="305055"/>
                  </a:lnTo>
                  <a:lnTo>
                    <a:pt x="708572" y="308098"/>
                  </a:lnTo>
                  <a:lnTo>
                    <a:pt x="634562" y="309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32905" y="5634743"/>
              <a:ext cx="1269365" cy="309245"/>
            </a:xfrm>
            <a:custGeom>
              <a:avLst/>
              <a:gdLst/>
              <a:ahLst/>
              <a:cxnLst/>
              <a:rect l="l" t="t" r="r" b="b"/>
              <a:pathLst>
                <a:path w="1269365" h="309245">
                  <a:moveTo>
                    <a:pt x="1269160" y="154544"/>
                  </a:moveTo>
                  <a:lnTo>
                    <a:pt x="1252401" y="189995"/>
                  </a:lnTo>
                  <a:lnTo>
                    <a:pt x="1204662" y="222536"/>
                  </a:lnTo>
                  <a:lnTo>
                    <a:pt x="1129751" y="251239"/>
                  </a:lnTo>
                  <a:lnTo>
                    <a:pt x="1083297" y="263863"/>
                  </a:lnTo>
                  <a:lnTo>
                    <a:pt x="1031477" y="275179"/>
                  </a:lnTo>
                  <a:lnTo>
                    <a:pt x="974769" y="285072"/>
                  </a:lnTo>
                  <a:lnTo>
                    <a:pt x="913649" y="293427"/>
                  </a:lnTo>
                  <a:lnTo>
                    <a:pt x="848592" y="300126"/>
                  </a:lnTo>
                  <a:lnTo>
                    <a:pt x="780074" y="305055"/>
                  </a:lnTo>
                  <a:lnTo>
                    <a:pt x="708572" y="308098"/>
                  </a:lnTo>
                  <a:lnTo>
                    <a:pt x="634562" y="309138"/>
                  </a:lnTo>
                  <a:lnTo>
                    <a:pt x="560558" y="308098"/>
                  </a:lnTo>
                  <a:lnTo>
                    <a:pt x="489063" y="305055"/>
                  </a:lnTo>
                  <a:lnTo>
                    <a:pt x="420550" y="300126"/>
                  </a:lnTo>
                  <a:lnTo>
                    <a:pt x="355498" y="293427"/>
                  </a:lnTo>
                  <a:lnTo>
                    <a:pt x="294381" y="285072"/>
                  </a:lnTo>
                  <a:lnTo>
                    <a:pt x="237676" y="275179"/>
                  </a:lnTo>
                  <a:lnTo>
                    <a:pt x="185859" y="263863"/>
                  </a:lnTo>
                  <a:lnTo>
                    <a:pt x="139406" y="251239"/>
                  </a:lnTo>
                  <a:lnTo>
                    <a:pt x="98793" y="237425"/>
                  </a:lnTo>
                  <a:lnTo>
                    <a:pt x="36994" y="206687"/>
                  </a:lnTo>
                  <a:lnTo>
                    <a:pt x="4269" y="172575"/>
                  </a:lnTo>
                  <a:lnTo>
                    <a:pt x="0" y="154544"/>
                  </a:lnTo>
                  <a:lnTo>
                    <a:pt x="4269" y="136523"/>
                  </a:lnTo>
                  <a:lnTo>
                    <a:pt x="36994" y="102427"/>
                  </a:lnTo>
                  <a:lnTo>
                    <a:pt x="98793" y="71699"/>
                  </a:lnTo>
                  <a:lnTo>
                    <a:pt x="139406" y="57889"/>
                  </a:lnTo>
                  <a:lnTo>
                    <a:pt x="185859" y="45268"/>
                  </a:lnTo>
                  <a:lnTo>
                    <a:pt x="237676" y="33954"/>
                  </a:lnTo>
                  <a:lnTo>
                    <a:pt x="294381" y="24063"/>
                  </a:lnTo>
                  <a:lnTo>
                    <a:pt x="355498" y="15709"/>
                  </a:lnTo>
                  <a:lnTo>
                    <a:pt x="420550" y="9010"/>
                  </a:lnTo>
                  <a:lnTo>
                    <a:pt x="489063" y="4082"/>
                  </a:lnTo>
                  <a:lnTo>
                    <a:pt x="560558" y="1039"/>
                  </a:lnTo>
                  <a:lnTo>
                    <a:pt x="634562" y="0"/>
                  </a:lnTo>
                  <a:lnTo>
                    <a:pt x="708572" y="1039"/>
                  </a:lnTo>
                  <a:lnTo>
                    <a:pt x="780074" y="4082"/>
                  </a:lnTo>
                  <a:lnTo>
                    <a:pt x="848592" y="9010"/>
                  </a:lnTo>
                  <a:lnTo>
                    <a:pt x="913649" y="15709"/>
                  </a:lnTo>
                  <a:lnTo>
                    <a:pt x="974769" y="24063"/>
                  </a:lnTo>
                  <a:lnTo>
                    <a:pt x="1031477" y="33954"/>
                  </a:lnTo>
                  <a:lnTo>
                    <a:pt x="1083297" y="45268"/>
                  </a:lnTo>
                  <a:lnTo>
                    <a:pt x="1129751" y="57889"/>
                  </a:lnTo>
                  <a:lnTo>
                    <a:pt x="1170365" y="71699"/>
                  </a:lnTo>
                  <a:lnTo>
                    <a:pt x="1232166" y="102427"/>
                  </a:lnTo>
                  <a:lnTo>
                    <a:pt x="1264891" y="136523"/>
                  </a:lnTo>
                  <a:lnTo>
                    <a:pt x="1269160" y="154544"/>
                  </a:lnTo>
                </a:path>
              </a:pathLst>
            </a:custGeom>
            <a:ln w="17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95720" y="5701116"/>
            <a:ext cx="943610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Courier New"/>
                <a:cs typeface="Courier New"/>
              </a:rPr>
              <a:t>Regist</a:t>
            </a:r>
            <a:r>
              <a:rPr sz="850" dirty="0">
                <a:latin typeface="Courier New"/>
                <a:cs typeface="Courier New"/>
              </a:rPr>
              <a:t>r</a:t>
            </a:r>
            <a:r>
              <a:rPr sz="850" spc="5" dirty="0">
                <a:latin typeface="Courier New"/>
                <a:cs typeface="Courier New"/>
              </a:rPr>
              <a:t>ationNr</a:t>
            </a:r>
            <a:endParaRPr sz="85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41148" y="6020855"/>
            <a:ext cx="626110" cy="327025"/>
            <a:chOff x="7441148" y="6020855"/>
            <a:chExt cx="626110" cy="327025"/>
          </a:xfrm>
        </p:grpSpPr>
        <p:sp>
          <p:nvSpPr>
            <p:cNvPr id="16" name="object 16"/>
            <p:cNvSpPr/>
            <p:nvPr/>
          </p:nvSpPr>
          <p:spPr>
            <a:xfrm>
              <a:off x="7450038" y="6029745"/>
              <a:ext cx="608330" cy="309245"/>
            </a:xfrm>
            <a:custGeom>
              <a:avLst/>
              <a:gdLst/>
              <a:ahLst/>
              <a:cxnLst/>
              <a:rect l="l" t="t" r="r" b="b"/>
              <a:pathLst>
                <a:path w="608329" h="309245">
                  <a:moveTo>
                    <a:pt x="304024" y="309126"/>
                  </a:moveTo>
                  <a:lnTo>
                    <a:pt x="242759" y="305985"/>
                  </a:lnTo>
                  <a:lnTo>
                    <a:pt x="185693" y="296978"/>
                  </a:lnTo>
                  <a:lnTo>
                    <a:pt x="134051" y="282726"/>
                  </a:lnTo>
                  <a:lnTo>
                    <a:pt x="89055" y="263851"/>
                  </a:lnTo>
                  <a:lnTo>
                    <a:pt x="51928" y="240972"/>
                  </a:lnTo>
                  <a:lnTo>
                    <a:pt x="23894" y="214712"/>
                  </a:lnTo>
                  <a:lnTo>
                    <a:pt x="0" y="154532"/>
                  </a:lnTo>
                  <a:lnTo>
                    <a:pt x="6177" y="123389"/>
                  </a:lnTo>
                  <a:lnTo>
                    <a:pt x="51928" y="68133"/>
                  </a:lnTo>
                  <a:lnTo>
                    <a:pt x="89055" y="45262"/>
                  </a:lnTo>
                  <a:lnTo>
                    <a:pt x="134051" y="26392"/>
                  </a:lnTo>
                  <a:lnTo>
                    <a:pt x="185693" y="12144"/>
                  </a:lnTo>
                  <a:lnTo>
                    <a:pt x="242759" y="3139"/>
                  </a:lnTo>
                  <a:lnTo>
                    <a:pt x="304024" y="0"/>
                  </a:lnTo>
                  <a:lnTo>
                    <a:pt x="365277" y="3139"/>
                  </a:lnTo>
                  <a:lnTo>
                    <a:pt x="422332" y="12144"/>
                  </a:lnTo>
                  <a:lnTo>
                    <a:pt x="473966" y="26392"/>
                  </a:lnTo>
                  <a:lnTo>
                    <a:pt x="518956" y="45262"/>
                  </a:lnTo>
                  <a:lnTo>
                    <a:pt x="556078" y="68133"/>
                  </a:lnTo>
                  <a:lnTo>
                    <a:pt x="584108" y="94383"/>
                  </a:lnTo>
                  <a:lnTo>
                    <a:pt x="608000" y="154532"/>
                  </a:lnTo>
                  <a:lnTo>
                    <a:pt x="601823" y="185691"/>
                  </a:lnTo>
                  <a:lnTo>
                    <a:pt x="556078" y="240972"/>
                  </a:lnTo>
                  <a:lnTo>
                    <a:pt x="518956" y="263851"/>
                  </a:lnTo>
                  <a:lnTo>
                    <a:pt x="473966" y="282726"/>
                  </a:lnTo>
                  <a:lnTo>
                    <a:pt x="422332" y="296978"/>
                  </a:lnTo>
                  <a:lnTo>
                    <a:pt x="365277" y="305985"/>
                  </a:lnTo>
                  <a:lnTo>
                    <a:pt x="304024" y="3091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50038" y="6029745"/>
              <a:ext cx="608330" cy="309245"/>
            </a:xfrm>
            <a:custGeom>
              <a:avLst/>
              <a:gdLst/>
              <a:ahLst/>
              <a:cxnLst/>
              <a:rect l="l" t="t" r="r" b="b"/>
              <a:pathLst>
                <a:path w="608329" h="309245">
                  <a:moveTo>
                    <a:pt x="608000" y="154532"/>
                  </a:moveTo>
                  <a:lnTo>
                    <a:pt x="584108" y="214712"/>
                  </a:lnTo>
                  <a:lnTo>
                    <a:pt x="556078" y="240972"/>
                  </a:lnTo>
                  <a:lnTo>
                    <a:pt x="518956" y="263851"/>
                  </a:lnTo>
                  <a:lnTo>
                    <a:pt x="473966" y="282726"/>
                  </a:lnTo>
                  <a:lnTo>
                    <a:pt x="422332" y="296978"/>
                  </a:lnTo>
                  <a:lnTo>
                    <a:pt x="365277" y="305985"/>
                  </a:lnTo>
                  <a:lnTo>
                    <a:pt x="304024" y="309126"/>
                  </a:lnTo>
                  <a:lnTo>
                    <a:pt x="242759" y="305985"/>
                  </a:lnTo>
                  <a:lnTo>
                    <a:pt x="185693" y="296978"/>
                  </a:lnTo>
                  <a:lnTo>
                    <a:pt x="134051" y="282726"/>
                  </a:lnTo>
                  <a:lnTo>
                    <a:pt x="89055" y="263851"/>
                  </a:lnTo>
                  <a:lnTo>
                    <a:pt x="51928" y="240972"/>
                  </a:lnTo>
                  <a:lnTo>
                    <a:pt x="23894" y="214712"/>
                  </a:lnTo>
                  <a:lnTo>
                    <a:pt x="0" y="154532"/>
                  </a:lnTo>
                  <a:lnTo>
                    <a:pt x="6177" y="123389"/>
                  </a:lnTo>
                  <a:lnTo>
                    <a:pt x="51928" y="68133"/>
                  </a:lnTo>
                  <a:lnTo>
                    <a:pt x="89055" y="45262"/>
                  </a:lnTo>
                  <a:lnTo>
                    <a:pt x="134051" y="26392"/>
                  </a:lnTo>
                  <a:lnTo>
                    <a:pt x="185693" y="12144"/>
                  </a:lnTo>
                  <a:lnTo>
                    <a:pt x="242759" y="3139"/>
                  </a:lnTo>
                  <a:lnTo>
                    <a:pt x="304024" y="0"/>
                  </a:lnTo>
                  <a:lnTo>
                    <a:pt x="365277" y="3139"/>
                  </a:lnTo>
                  <a:lnTo>
                    <a:pt x="422332" y="12144"/>
                  </a:lnTo>
                  <a:lnTo>
                    <a:pt x="473966" y="26392"/>
                  </a:lnTo>
                  <a:lnTo>
                    <a:pt x="518956" y="45262"/>
                  </a:lnTo>
                  <a:lnTo>
                    <a:pt x="556078" y="68133"/>
                  </a:lnTo>
                  <a:lnTo>
                    <a:pt x="584108" y="94383"/>
                  </a:lnTo>
                  <a:lnTo>
                    <a:pt x="608000" y="154532"/>
                  </a:lnTo>
                </a:path>
              </a:pathLst>
            </a:custGeom>
            <a:ln w="17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610205" y="6096115"/>
            <a:ext cx="288290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Courier New"/>
                <a:cs typeface="Courier New"/>
              </a:rPr>
              <a:t>Name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54625" y="5093715"/>
            <a:ext cx="412750" cy="1090930"/>
          </a:xfrm>
          <a:custGeom>
            <a:avLst/>
            <a:gdLst/>
            <a:ahLst/>
            <a:cxnLst/>
            <a:rect l="l" t="t" r="r" b="b"/>
            <a:pathLst>
              <a:path w="412750" h="1090929">
                <a:moveTo>
                  <a:pt x="0" y="8663"/>
                </a:moveTo>
                <a:lnTo>
                  <a:pt x="0" y="309138"/>
                </a:lnTo>
                <a:lnTo>
                  <a:pt x="412596" y="309138"/>
                </a:lnTo>
              </a:path>
              <a:path w="412750" h="1090929">
                <a:moveTo>
                  <a:pt x="0" y="0"/>
                </a:moveTo>
                <a:lnTo>
                  <a:pt x="0" y="695572"/>
                </a:lnTo>
                <a:lnTo>
                  <a:pt x="378279" y="695572"/>
                </a:lnTo>
              </a:path>
              <a:path w="412750" h="1090929">
                <a:moveTo>
                  <a:pt x="0" y="0"/>
                </a:moveTo>
                <a:lnTo>
                  <a:pt x="0" y="1090562"/>
                </a:lnTo>
                <a:lnTo>
                  <a:pt x="395413" y="1090562"/>
                </a:lnTo>
              </a:path>
            </a:pathLst>
          </a:custGeom>
          <a:ln w="17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02979" y="4784159"/>
            <a:ext cx="703580" cy="309245"/>
          </a:xfrm>
          <a:prstGeom prst="rect">
            <a:avLst/>
          </a:prstGeom>
          <a:ln w="17174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640"/>
              </a:spcBef>
            </a:pPr>
            <a:r>
              <a:rPr sz="850" spc="5" dirty="0">
                <a:latin typeface="Courier New"/>
                <a:cs typeface="Courier New"/>
              </a:rPr>
              <a:t>Student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50125" y="4784159"/>
            <a:ext cx="968375" cy="309245"/>
          </a:xfrm>
          <a:prstGeom prst="rect">
            <a:avLst/>
          </a:prstGeom>
          <a:ln w="17174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635"/>
              </a:spcBef>
            </a:pPr>
            <a:r>
              <a:rPr sz="850" spc="5" dirty="0">
                <a:latin typeface="Courier New"/>
                <a:cs typeface="Courier New"/>
              </a:rPr>
              <a:t>Schotarship</a:t>
            </a:r>
            <a:endParaRPr sz="85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34273" y="5247137"/>
            <a:ext cx="494030" cy="327025"/>
            <a:chOff x="5234273" y="5247137"/>
            <a:chExt cx="494030" cy="327025"/>
          </a:xfrm>
        </p:grpSpPr>
        <p:sp>
          <p:nvSpPr>
            <p:cNvPr id="23" name="object 23"/>
            <p:cNvSpPr/>
            <p:nvPr/>
          </p:nvSpPr>
          <p:spPr>
            <a:xfrm>
              <a:off x="5243163" y="5256027"/>
              <a:ext cx="476250" cy="309245"/>
            </a:xfrm>
            <a:custGeom>
              <a:avLst/>
              <a:gdLst/>
              <a:ahLst/>
              <a:cxnLst/>
              <a:rect l="l" t="t" r="r" b="b"/>
              <a:pathLst>
                <a:path w="476250" h="309245">
                  <a:moveTo>
                    <a:pt x="237851" y="309138"/>
                  </a:moveTo>
                  <a:lnTo>
                    <a:pt x="183321" y="305055"/>
                  </a:lnTo>
                  <a:lnTo>
                    <a:pt x="133260" y="293428"/>
                  </a:lnTo>
                  <a:lnTo>
                    <a:pt x="89096" y="275183"/>
                  </a:lnTo>
                  <a:lnTo>
                    <a:pt x="52260" y="251248"/>
                  </a:lnTo>
                  <a:lnTo>
                    <a:pt x="24179" y="222553"/>
                  </a:lnTo>
                  <a:lnTo>
                    <a:pt x="0" y="154593"/>
                  </a:lnTo>
                  <a:lnTo>
                    <a:pt x="6282" y="119142"/>
                  </a:lnTo>
                  <a:lnTo>
                    <a:pt x="52260" y="57898"/>
                  </a:lnTo>
                  <a:lnTo>
                    <a:pt x="89096" y="33958"/>
                  </a:lnTo>
                  <a:lnTo>
                    <a:pt x="133260" y="15711"/>
                  </a:lnTo>
                  <a:lnTo>
                    <a:pt x="183321" y="4082"/>
                  </a:lnTo>
                  <a:lnTo>
                    <a:pt x="237851" y="0"/>
                  </a:lnTo>
                  <a:lnTo>
                    <a:pt x="292403" y="4082"/>
                  </a:lnTo>
                  <a:lnTo>
                    <a:pt x="342479" y="15711"/>
                  </a:lnTo>
                  <a:lnTo>
                    <a:pt x="386651" y="33958"/>
                  </a:lnTo>
                  <a:lnTo>
                    <a:pt x="423491" y="57898"/>
                  </a:lnTo>
                  <a:lnTo>
                    <a:pt x="451573" y="86602"/>
                  </a:lnTo>
                  <a:lnTo>
                    <a:pt x="475752" y="154593"/>
                  </a:lnTo>
                  <a:lnTo>
                    <a:pt x="469469" y="190025"/>
                  </a:lnTo>
                  <a:lnTo>
                    <a:pt x="423491" y="251248"/>
                  </a:lnTo>
                  <a:lnTo>
                    <a:pt x="386651" y="275183"/>
                  </a:lnTo>
                  <a:lnTo>
                    <a:pt x="342479" y="293428"/>
                  </a:lnTo>
                  <a:lnTo>
                    <a:pt x="292403" y="305055"/>
                  </a:lnTo>
                  <a:lnTo>
                    <a:pt x="237851" y="309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3163" y="5256027"/>
              <a:ext cx="476250" cy="309245"/>
            </a:xfrm>
            <a:custGeom>
              <a:avLst/>
              <a:gdLst/>
              <a:ahLst/>
              <a:cxnLst/>
              <a:rect l="l" t="t" r="r" b="b"/>
              <a:pathLst>
                <a:path w="476250" h="309245">
                  <a:moveTo>
                    <a:pt x="475752" y="154593"/>
                  </a:moveTo>
                  <a:lnTo>
                    <a:pt x="451573" y="222553"/>
                  </a:lnTo>
                  <a:lnTo>
                    <a:pt x="423491" y="251248"/>
                  </a:lnTo>
                  <a:lnTo>
                    <a:pt x="386651" y="275183"/>
                  </a:lnTo>
                  <a:lnTo>
                    <a:pt x="342479" y="293428"/>
                  </a:lnTo>
                  <a:lnTo>
                    <a:pt x="292403" y="305055"/>
                  </a:lnTo>
                  <a:lnTo>
                    <a:pt x="237851" y="309138"/>
                  </a:lnTo>
                  <a:lnTo>
                    <a:pt x="183321" y="305055"/>
                  </a:lnTo>
                  <a:lnTo>
                    <a:pt x="133260" y="293428"/>
                  </a:lnTo>
                  <a:lnTo>
                    <a:pt x="89096" y="275183"/>
                  </a:lnTo>
                  <a:lnTo>
                    <a:pt x="52260" y="251248"/>
                  </a:lnTo>
                  <a:lnTo>
                    <a:pt x="24179" y="222553"/>
                  </a:lnTo>
                  <a:lnTo>
                    <a:pt x="0" y="154593"/>
                  </a:lnTo>
                  <a:lnTo>
                    <a:pt x="6282" y="119142"/>
                  </a:lnTo>
                  <a:lnTo>
                    <a:pt x="52260" y="57898"/>
                  </a:lnTo>
                  <a:lnTo>
                    <a:pt x="89096" y="33958"/>
                  </a:lnTo>
                  <a:lnTo>
                    <a:pt x="133260" y="15711"/>
                  </a:lnTo>
                  <a:lnTo>
                    <a:pt x="183321" y="4082"/>
                  </a:lnTo>
                  <a:lnTo>
                    <a:pt x="237851" y="0"/>
                  </a:lnTo>
                  <a:lnTo>
                    <a:pt x="292403" y="4082"/>
                  </a:lnTo>
                  <a:lnTo>
                    <a:pt x="342479" y="15711"/>
                  </a:lnTo>
                  <a:lnTo>
                    <a:pt x="386651" y="33958"/>
                  </a:lnTo>
                  <a:lnTo>
                    <a:pt x="423491" y="57898"/>
                  </a:lnTo>
                  <a:lnTo>
                    <a:pt x="451573" y="86602"/>
                  </a:lnTo>
                  <a:lnTo>
                    <a:pt x="475752" y="154593"/>
                  </a:lnTo>
                </a:path>
              </a:pathLst>
            </a:custGeom>
            <a:ln w="17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402762" y="5322401"/>
            <a:ext cx="15684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u="heavy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5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208524" y="5659322"/>
            <a:ext cx="1089025" cy="327025"/>
            <a:chOff x="5208524" y="5659322"/>
            <a:chExt cx="1089025" cy="327025"/>
          </a:xfrm>
        </p:grpSpPr>
        <p:sp>
          <p:nvSpPr>
            <p:cNvPr id="27" name="object 27"/>
            <p:cNvSpPr/>
            <p:nvPr/>
          </p:nvSpPr>
          <p:spPr>
            <a:xfrm>
              <a:off x="5217414" y="5668212"/>
              <a:ext cx="1071245" cy="309245"/>
            </a:xfrm>
            <a:custGeom>
              <a:avLst/>
              <a:gdLst/>
              <a:ahLst/>
              <a:cxnLst/>
              <a:rect l="l" t="t" r="r" b="b"/>
              <a:pathLst>
                <a:path w="1071245" h="309245">
                  <a:moveTo>
                    <a:pt x="535393" y="309126"/>
                  </a:moveTo>
                  <a:lnTo>
                    <a:pt x="462744" y="307715"/>
                  </a:lnTo>
                  <a:lnTo>
                    <a:pt x="393065" y="303604"/>
                  </a:lnTo>
                  <a:lnTo>
                    <a:pt x="326995" y="296979"/>
                  </a:lnTo>
                  <a:lnTo>
                    <a:pt x="265171" y="288023"/>
                  </a:lnTo>
                  <a:lnTo>
                    <a:pt x="208231" y="276921"/>
                  </a:lnTo>
                  <a:lnTo>
                    <a:pt x="156813" y="263857"/>
                  </a:lnTo>
                  <a:lnTo>
                    <a:pt x="111556" y="249014"/>
                  </a:lnTo>
                  <a:lnTo>
                    <a:pt x="73097" y="232578"/>
                  </a:lnTo>
                  <a:lnTo>
                    <a:pt x="19124" y="195661"/>
                  </a:lnTo>
                  <a:lnTo>
                    <a:pt x="0" y="154581"/>
                  </a:lnTo>
                  <a:lnTo>
                    <a:pt x="4887" y="133604"/>
                  </a:lnTo>
                  <a:lnTo>
                    <a:pt x="42074" y="94408"/>
                  </a:lnTo>
                  <a:lnTo>
                    <a:pt x="111556" y="60118"/>
                  </a:lnTo>
                  <a:lnTo>
                    <a:pt x="156813" y="45273"/>
                  </a:lnTo>
                  <a:lnTo>
                    <a:pt x="208231" y="32207"/>
                  </a:lnTo>
                  <a:lnTo>
                    <a:pt x="265171" y="21103"/>
                  </a:lnTo>
                  <a:lnTo>
                    <a:pt x="326995" y="12146"/>
                  </a:lnTo>
                  <a:lnTo>
                    <a:pt x="393065" y="5521"/>
                  </a:lnTo>
                  <a:lnTo>
                    <a:pt x="462744" y="1411"/>
                  </a:lnTo>
                  <a:lnTo>
                    <a:pt x="535393" y="0"/>
                  </a:lnTo>
                  <a:lnTo>
                    <a:pt x="608044" y="1411"/>
                  </a:lnTo>
                  <a:lnTo>
                    <a:pt x="677725" y="5521"/>
                  </a:lnTo>
                  <a:lnTo>
                    <a:pt x="743799" y="12146"/>
                  </a:lnTo>
                  <a:lnTo>
                    <a:pt x="805628" y="21103"/>
                  </a:lnTo>
                  <a:lnTo>
                    <a:pt x="862574" y="32207"/>
                  </a:lnTo>
                  <a:lnTo>
                    <a:pt x="913997" y="45273"/>
                  </a:lnTo>
                  <a:lnTo>
                    <a:pt x="959261" y="60118"/>
                  </a:lnTo>
                  <a:lnTo>
                    <a:pt x="997725" y="76558"/>
                  </a:lnTo>
                  <a:lnTo>
                    <a:pt x="1051707" y="113485"/>
                  </a:lnTo>
                  <a:lnTo>
                    <a:pt x="1070835" y="154581"/>
                  </a:lnTo>
                  <a:lnTo>
                    <a:pt x="1065947" y="175549"/>
                  </a:lnTo>
                  <a:lnTo>
                    <a:pt x="1028754" y="214732"/>
                  </a:lnTo>
                  <a:lnTo>
                    <a:pt x="959261" y="249014"/>
                  </a:lnTo>
                  <a:lnTo>
                    <a:pt x="913997" y="263857"/>
                  </a:lnTo>
                  <a:lnTo>
                    <a:pt x="862574" y="276921"/>
                  </a:lnTo>
                  <a:lnTo>
                    <a:pt x="805628" y="288023"/>
                  </a:lnTo>
                  <a:lnTo>
                    <a:pt x="743799" y="296979"/>
                  </a:lnTo>
                  <a:lnTo>
                    <a:pt x="677725" y="303604"/>
                  </a:lnTo>
                  <a:lnTo>
                    <a:pt x="608044" y="307715"/>
                  </a:lnTo>
                  <a:lnTo>
                    <a:pt x="535393" y="3091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17414" y="5668212"/>
              <a:ext cx="1071245" cy="309245"/>
            </a:xfrm>
            <a:custGeom>
              <a:avLst/>
              <a:gdLst/>
              <a:ahLst/>
              <a:cxnLst/>
              <a:rect l="l" t="t" r="r" b="b"/>
              <a:pathLst>
                <a:path w="1071245" h="309245">
                  <a:moveTo>
                    <a:pt x="1070835" y="154581"/>
                  </a:moveTo>
                  <a:lnTo>
                    <a:pt x="1051707" y="195661"/>
                  </a:lnTo>
                  <a:lnTo>
                    <a:pt x="997725" y="232578"/>
                  </a:lnTo>
                  <a:lnTo>
                    <a:pt x="959261" y="249014"/>
                  </a:lnTo>
                  <a:lnTo>
                    <a:pt x="913997" y="263857"/>
                  </a:lnTo>
                  <a:lnTo>
                    <a:pt x="862574" y="276921"/>
                  </a:lnTo>
                  <a:lnTo>
                    <a:pt x="805628" y="288023"/>
                  </a:lnTo>
                  <a:lnTo>
                    <a:pt x="743799" y="296979"/>
                  </a:lnTo>
                  <a:lnTo>
                    <a:pt x="677725" y="303604"/>
                  </a:lnTo>
                  <a:lnTo>
                    <a:pt x="608044" y="307715"/>
                  </a:lnTo>
                  <a:lnTo>
                    <a:pt x="535393" y="309126"/>
                  </a:lnTo>
                  <a:lnTo>
                    <a:pt x="462744" y="307715"/>
                  </a:lnTo>
                  <a:lnTo>
                    <a:pt x="393065" y="303604"/>
                  </a:lnTo>
                  <a:lnTo>
                    <a:pt x="326995" y="296979"/>
                  </a:lnTo>
                  <a:lnTo>
                    <a:pt x="265171" y="288023"/>
                  </a:lnTo>
                  <a:lnTo>
                    <a:pt x="208231" y="276921"/>
                  </a:lnTo>
                  <a:lnTo>
                    <a:pt x="156813" y="263857"/>
                  </a:lnTo>
                  <a:lnTo>
                    <a:pt x="111556" y="249014"/>
                  </a:lnTo>
                  <a:lnTo>
                    <a:pt x="73097" y="232578"/>
                  </a:lnTo>
                  <a:lnTo>
                    <a:pt x="19124" y="195661"/>
                  </a:lnTo>
                  <a:lnTo>
                    <a:pt x="0" y="154581"/>
                  </a:lnTo>
                  <a:lnTo>
                    <a:pt x="4887" y="133604"/>
                  </a:lnTo>
                  <a:lnTo>
                    <a:pt x="42074" y="94408"/>
                  </a:lnTo>
                  <a:lnTo>
                    <a:pt x="111556" y="60118"/>
                  </a:lnTo>
                  <a:lnTo>
                    <a:pt x="156813" y="45273"/>
                  </a:lnTo>
                  <a:lnTo>
                    <a:pt x="208231" y="32207"/>
                  </a:lnTo>
                  <a:lnTo>
                    <a:pt x="265171" y="21103"/>
                  </a:lnTo>
                  <a:lnTo>
                    <a:pt x="326995" y="12146"/>
                  </a:lnTo>
                  <a:lnTo>
                    <a:pt x="393065" y="5521"/>
                  </a:lnTo>
                  <a:lnTo>
                    <a:pt x="462744" y="1411"/>
                  </a:lnTo>
                  <a:lnTo>
                    <a:pt x="535393" y="0"/>
                  </a:lnTo>
                  <a:lnTo>
                    <a:pt x="608044" y="1411"/>
                  </a:lnTo>
                  <a:lnTo>
                    <a:pt x="677725" y="5521"/>
                  </a:lnTo>
                  <a:lnTo>
                    <a:pt x="743799" y="12146"/>
                  </a:lnTo>
                  <a:lnTo>
                    <a:pt x="805628" y="21103"/>
                  </a:lnTo>
                  <a:lnTo>
                    <a:pt x="862574" y="32207"/>
                  </a:lnTo>
                  <a:lnTo>
                    <a:pt x="913997" y="45273"/>
                  </a:lnTo>
                  <a:lnTo>
                    <a:pt x="959261" y="60118"/>
                  </a:lnTo>
                  <a:lnTo>
                    <a:pt x="997725" y="76558"/>
                  </a:lnTo>
                  <a:lnTo>
                    <a:pt x="1051707" y="113485"/>
                  </a:lnTo>
                  <a:lnTo>
                    <a:pt x="1070835" y="154581"/>
                  </a:lnTo>
                </a:path>
              </a:pathLst>
            </a:custGeom>
            <a:ln w="17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79521" y="5734581"/>
            <a:ext cx="746760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Courier New"/>
                <a:cs typeface="Courier New"/>
              </a:rPr>
              <a:t>Descri</a:t>
            </a:r>
            <a:r>
              <a:rPr sz="850" dirty="0">
                <a:latin typeface="Courier New"/>
                <a:cs typeface="Courier New"/>
              </a:rPr>
              <a:t>p</a:t>
            </a:r>
            <a:r>
              <a:rPr sz="850" spc="5" dirty="0">
                <a:latin typeface="Courier New"/>
                <a:cs typeface="Courier New"/>
              </a:rPr>
              <a:t>tion</a:t>
            </a:r>
            <a:endParaRPr sz="850">
              <a:latin typeface="Courier New"/>
              <a:cs typeface="Courier New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182774" y="6062927"/>
            <a:ext cx="758190" cy="327025"/>
            <a:chOff x="5182774" y="6062927"/>
            <a:chExt cx="758190" cy="327025"/>
          </a:xfrm>
        </p:grpSpPr>
        <p:sp>
          <p:nvSpPr>
            <p:cNvPr id="31" name="object 31"/>
            <p:cNvSpPr/>
            <p:nvPr/>
          </p:nvSpPr>
          <p:spPr>
            <a:xfrm>
              <a:off x="5191664" y="6071817"/>
              <a:ext cx="740410" cy="309245"/>
            </a:xfrm>
            <a:custGeom>
              <a:avLst/>
              <a:gdLst/>
              <a:ahLst/>
              <a:cxnLst/>
              <a:rect l="l" t="t" r="r" b="b"/>
              <a:pathLst>
                <a:path w="740410" h="309245">
                  <a:moveTo>
                    <a:pt x="370100" y="309138"/>
                  </a:moveTo>
                  <a:lnTo>
                    <a:pt x="303566" y="306647"/>
                  </a:lnTo>
                  <a:lnTo>
                    <a:pt x="240948" y="299467"/>
                  </a:lnTo>
                  <a:lnTo>
                    <a:pt x="183289" y="288034"/>
                  </a:lnTo>
                  <a:lnTo>
                    <a:pt x="131636" y="272783"/>
                  </a:lnTo>
                  <a:lnTo>
                    <a:pt x="87032" y="254152"/>
                  </a:lnTo>
                  <a:lnTo>
                    <a:pt x="50522" y="232576"/>
                  </a:lnTo>
                  <a:lnTo>
                    <a:pt x="5961" y="182336"/>
                  </a:lnTo>
                  <a:lnTo>
                    <a:pt x="0" y="154544"/>
                  </a:lnTo>
                  <a:lnTo>
                    <a:pt x="5961" y="126767"/>
                  </a:lnTo>
                  <a:lnTo>
                    <a:pt x="50522" y="76547"/>
                  </a:lnTo>
                  <a:lnTo>
                    <a:pt x="87032" y="54977"/>
                  </a:lnTo>
                  <a:lnTo>
                    <a:pt x="131636" y="36350"/>
                  </a:lnTo>
                  <a:lnTo>
                    <a:pt x="183289" y="21102"/>
                  </a:lnTo>
                  <a:lnTo>
                    <a:pt x="240948" y="9669"/>
                  </a:lnTo>
                  <a:lnTo>
                    <a:pt x="303566" y="2490"/>
                  </a:lnTo>
                  <a:lnTo>
                    <a:pt x="370100" y="0"/>
                  </a:lnTo>
                  <a:lnTo>
                    <a:pt x="436625" y="2490"/>
                  </a:lnTo>
                  <a:lnTo>
                    <a:pt x="499238" y="9669"/>
                  </a:lnTo>
                  <a:lnTo>
                    <a:pt x="556895" y="21102"/>
                  </a:lnTo>
                  <a:lnTo>
                    <a:pt x="608549" y="36350"/>
                  </a:lnTo>
                  <a:lnTo>
                    <a:pt x="653156" y="54977"/>
                  </a:lnTo>
                  <a:lnTo>
                    <a:pt x="689670" y="76547"/>
                  </a:lnTo>
                  <a:lnTo>
                    <a:pt x="734238" y="126767"/>
                  </a:lnTo>
                  <a:lnTo>
                    <a:pt x="740201" y="154544"/>
                  </a:lnTo>
                  <a:lnTo>
                    <a:pt x="734238" y="182336"/>
                  </a:lnTo>
                  <a:lnTo>
                    <a:pt x="689670" y="232576"/>
                  </a:lnTo>
                  <a:lnTo>
                    <a:pt x="653156" y="254152"/>
                  </a:lnTo>
                  <a:lnTo>
                    <a:pt x="608549" y="272783"/>
                  </a:lnTo>
                  <a:lnTo>
                    <a:pt x="556895" y="288034"/>
                  </a:lnTo>
                  <a:lnTo>
                    <a:pt x="499238" y="299467"/>
                  </a:lnTo>
                  <a:lnTo>
                    <a:pt x="436625" y="306647"/>
                  </a:lnTo>
                  <a:lnTo>
                    <a:pt x="370100" y="309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91664" y="6071817"/>
              <a:ext cx="740410" cy="309245"/>
            </a:xfrm>
            <a:custGeom>
              <a:avLst/>
              <a:gdLst/>
              <a:ahLst/>
              <a:cxnLst/>
              <a:rect l="l" t="t" r="r" b="b"/>
              <a:pathLst>
                <a:path w="740410" h="309245">
                  <a:moveTo>
                    <a:pt x="740201" y="154544"/>
                  </a:moveTo>
                  <a:lnTo>
                    <a:pt x="717046" y="208492"/>
                  </a:lnTo>
                  <a:lnTo>
                    <a:pt x="653156" y="254152"/>
                  </a:lnTo>
                  <a:lnTo>
                    <a:pt x="608549" y="272783"/>
                  </a:lnTo>
                  <a:lnTo>
                    <a:pt x="556895" y="288034"/>
                  </a:lnTo>
                  <a:lnTo>
                    <a:pt x="499238" y="299467"/>
                  </a:lnTo>
                  <a:lnTo>
                    <a:pt x="436625" y="306647"/>
                  </a:lnTo>
                  <a:lnTo>
                    <a:pt x="370100" y="309138"/>
                  </a:lnTo>
                  <a:lnTo>
                    <a:pt x="303566" y="306647"/>
                  </a:lnTo>
                  <a:lnTo>
                    <a:pt x="240948" y="299467"/>
                  </a:lnTo>
                  <a:lnTo>
                    <a:pt x="183289" y="288034"/>
                  </a:lnTo>
                  <a:lnTo>
                    <a:pt x="131636" y="272783"/>
                  </a:lnTo>
                  <a:lnTo>
                    <a:pt x="87032" y="254152"/>
                  </a:lnTo>
                  <a:lnTo>
                    <a:pt x="50522" y="232576"/>
                  </a:lnTo>
                  <a:lnTo>
                    <a:pt x="5961" y="182336"/>
                  </a:lnTo>
                  <a:lnTo>
                    <a:pt x="0" y="154544"/>
                  </a:lnTo>
                  <a:lnTo>
                    <a:pt x="5961" y="126767"/>
                  </a:lnTo>
                  <a:lnTo>
                    <a:pt x="50522" y="76547"/>
                  </a:lnTo>
                  <a:lnTo>
                    <a:pt x="87032" y="54977"/>
                  </a:lnTo>
                  <a:lnTo>
                    <a:pt x="131636" y="36350"/>
                  </a:lnTo>
                  <a:lnTo>
                    <a:pt x="183289" y="21102"/>
                  </a:lnTo>
                  <a:lnTo>
                    <a:pt x="240948" y="9669"/>
                  </a:lnTo>
                  <a:lnTo>
                    <a:pt x="303566" y="2490"/>
                  </a:lnTo>
                  <a:lnTo>
                    <a:pt x="370100" y="0"/>
                  </a:lnTo>
                  <a:lnTo>
                    <a:pt x="436625" y="2490"/>
                  </a:lnTo>
                  <a:lnTo>
                    <a:pt x="499238" y="9669"/>
                  </a:lnTo>
                  <a:lnTo>
                    <a:pt x="556895" y="21102"/>
                  </a:lnTo>
                  <a:lnTo>
                    <a:pt x="608549" y="36350"/>
                  </a:lnTo>
                  <a:lnTo>
                    <a:pt x="653156" y="54977"/>
                  </a:lnTo>
                  <a:lnTo>
                    <a:pt x="689670" y="76547"/>
                  </a:lnTo>
                  <a:lnTo>
                    <a:pt x="734238" y="126767"/>
                  </a:lnTo>
                  <a:lnTo>
                    <a:pt x="740201" y="154544"/>
                  </a:lnTo>
                </a:path>
              </a:pathLst>
            </a:custGeom>
            <a:ln w="17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352304" y="6138193"/>
            <a:ext cx="419100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5" dirty="0">
                <a:latin typeface="Courier New"/>
                <a:cs typeface="Courier New"/>
              </a:rPr>
              <a:t>Amount</a:t>
            </a:r>
            <a:endParaRPr sz="850">
              <a:latin typeface="Courier New"/>
              <a:cs typeface="Courier New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825433" y="4929735"/>
            <a:ext cx="1886585" cy="1305560"/>
            <a:chOff x="4825433" y="4929735"/>
            <a:chExt cx="1886585" cy="1305560"/>
          </a:xfrm>
        </p:grpSpPr>
        <p:sp>
          <p:nvSpPr>
            <p:cNvPr id="35" name="object 35"/>
            <p:cNvSpPr/>
            <p:nvPr/>
          </p:nvSpPr>
          <p:spPr>
            <a:xfrm>
              <a:off x="4834020" y="5092867"/>
              <a:ext cx="409575" cy="1134110"/>
            </a:xfrm>
            <a:custGeom>
              <a:avLst/>
              <a:gdLst/>
              <a:ahLst/>
              <a:cxnLst/>
              <a:rect l="l" t="t" r="r" b="b"/>
              <a:pathLst>
                <a:path w="409575" h="1134110">
                  <a:moveTo>
                    <a:pt x="0" y="0"/>
                  </a:moveTo>
                  <a:lnTo>
                    <a:pt x="0" y="317753"/>
                  </a:lnTo>
                  <a:lnTo>
                    <a:pt x="409142" y="317753"/>
                  </a:lnTo>
                </a:path>
                <a:path w="409575" h="1134110">
                  <a:moveTo>
                    <a:pt x="0" y="0"/>
                  </a:moveTo>
                  <a:lnTo>
                    <a:pt x="0" y="1133494"/>
                  </a:lnTo>
                  <a:lnTo>
                    <a:pt x="357644" y="1133494"/>
                  </a:lnTo>
                </a:path>
                <a:path w="409575" h="1134110">
                  <a:moveTo>
                    <a:pt x="0" y="0"/>
                  </a:moveTo>
                  <a:lnTo>
                    <a:pt x="0" y="729925"/>
                  </a:lnTo>
                  <a:lnTo>
                    <a:pt x="383393" y="729925"/>
                  </a:lnTo>
                </a:path>
              </a:pathLst>
            </a:custGeom>
            <a:ln w="171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17854" y="4938322"/>
              <a:ext cx="1385570" cy="1270"/>
            </a:xfrm>
            <a:custGeom>
              <a:avLst/>
              <a:gdLst/>
              <a:ahLst/>
              <a:cxnLst/>
              <a:rect l="l" t="t" r="r" b="b"/>
              <a:pathLst>
                <a:path w="1385570" h="1270">
                  <a:moveTo>
                    <a:pt x="-8587" y="430"/>
                  </a:moveTo>
                  <a:lnTo>
                    <a:pt x="1393711" y="430"/>
                  </a:lnTo>
                </a:path>
              </a:pathLst>
            </a:custGeom>
            <a:ln w="180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408205" y="4728943"/>
            <a:ext cx="28575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55" dirty="0">
                <a:latin typeface="Trebuchet MS"/>
                <a:cs typeface="Trebuchet MS"/>
              </a:rPr>
              <a:t>0..1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33132" y="4720376"/>
            <a:ext cx="10985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105" dirty="0">
                <a:latin typeface="Trebuchet MS"/>
                <a:cs typeface="Trebuchet MS"/>
              </a:rPr>
              <a:t>1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3350" y="1212850"/>
            <a:ext cx="5270500" cy="31496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52069">
              <a:lnSpc>
                <a:spcPts val="1530"/>
              </a:lnSpc>
              <a:spcBef>
                <a:spcPts val="200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@Entity</a:t>
            </a:r>
            <a:endParaRPr sz="1300">
              <a:latin typeface="Courier New"/>
              <a:cs typeface="Courier New"/>
            </a:endParaRPr>
          </a:p>
          <a:p>
            <a:pPr marL="52069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EmbeddedStudent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48309">
              <a:lnSpc>
                <a:spcPts val="1530"/>
              </a:lnSpc>
              <a:spcBef>
                <a:spcPts val="5"/>
              </a:spcBef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@Column</a:t>
            </a:r>
            <a:r>
              <a:rPr sz="1300" spc="-5" dirty="0">
                <a:latin typeface="Courier New"/>
                <a:cs typeface="Courier New"/>
              </a:rPr>
              <a:t>(name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"matrikelNummer"</a:t>
            </a:r>
            <a:r>
              <a:rPr sz="1300" dirty="0">
                <a:latin typeface="Courier New"/>
                <a:cs typeface="Courier New"/>
              </a:rPr>
              <a:t>,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unique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true)</a:t>
            </a:r>
            <a:endParaRPr sz="1300">
              <a:latin typeface="Courier New"/>
              <a:cs typeface="Courier New"/>
            </a:endParaRPr>
          </a:p>
          <a:p>
            <a:pPr marL="448309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registrationNumber;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48309">
              <a:lnSpc>
                <a:spcPct val="1000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name;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48309">
              <a:lnSpc>
                <a:spcPts val="153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@Embedded</a:t>
            </a:r>
            <a:endParaRPr sz="1300">
              <a:latin typeface="Courier New"/>
              <a:cs typeface="Courier New"/>
            </a:endParaRPr>
          </a:p>
          <a:p>
            <a:pPr marL="448309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EmbeddedScholarship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scholarship;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48309">
              <a:lnSpc>
                <a:spcPts val="153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@Transient</a:t>
            </a:r>
            <a:endParaRPr sz="1300">
              <a:latin typeface="Courier New"/>
              <a:cs typeface="Courier New"/>
            </a:endParaRPr>
          </a:p>
          <a:p>
            <a:pPr marL="448309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DateTime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loginTime;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52069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52069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18150" y="1212850"/>
            <a:ext cx="3581400" cy="20066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50165">
              <a:lnSpc>
                <a:spcPts val="1530"/>
              </a:lnSpc>
              <a:spcBef>
                <a:spcPts val="200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@Embeddable</a:t>
            </a:r>
            <a:endParaRPr sz="1300">
              <a:latin typeface="Courier New"/>
              <a:cs typeface="Courier New"/>
            </a:endParaRPr>
          </a:p>
          <a:p>
            <a:pPr marL="50165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EmbeddedScholarship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46405">
              <a:lnSpc>
                <a:spcPct val="100000"/>
              </a:lnSpc>
              <a:spcBef>
                <a:spcPts val="5"/>
              </a:spcBef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description;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46405">
              <a:lnSpc>
                <a:spcPct val="1000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Integer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amount;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50165">
              <a:lnSpc>
                <a:spcPct val="10000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3350" y="4489450"/>
            <a:ext cx="3975100" cy="2197100"/>
          </a:xfrm>
          <a:custGeom>
            <a:avLst/>
            <a:gdLst/>
            <a:ahLst/>
            <a:cxnLst/>
            <a:rect l="l" t="t" r="r" b="b"/>
            <a:pathLst>
              <a:path w="3975100" h="2197100">
                <a:moveTo>
                  <a:pt x="0" y="0"/>
                </a:moveTo>
                <a:lnTo>
                  <a:pt x="3975100" y="0"/>
                </a:lnTo>
                <a:lnTo>
                  <a:pt x="3975100" y="2197100"/>
                </a:lnTo>
                <a:lnTo>
                  <a:pt x="0" y="2197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33350" y="4489450"/>
            <a:ext cx="3975100" cy="2197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52069" marR="1141095">
              <a:lnSpc>
                <a:spcPts val="1500"/>
              </a:lnSpc>
              <a:spcBef>
                <a:spcPts val="340"/>
              </a:spcBef>
            </a:pPr>
            <a:r>
              <a:rPr sz="1300" b="1" spc="-5" dirty="0">
                <a:latin typeface="Courier New"/>
                <a:cs typeface="Courier New"/>
              </a:rPr>
              <a:t>CREATE </a:t>
            </a:r>
            <a:r>
              <a:rPr sz="1300" b="1" dirty="0">
                <a:latin typeface="Courier New"/>
                <a:cs typeface="Courier New"/>
              </a:rPr>
              <a:t>TABLE </a:t>
            </a:r>
            <a:r>
              <a:rPr sz="1300" spc="-5" dirty="0">
                <a:latin typeface="Courier New"/>
                <a:cs typeface="Courier New"/>
              </a:rPr>
              <a:t>EMBEDDEDSTUDENT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endParaRPr sz="1300">
              <a:latin typeface="Courier New"/>
              <a:cs typeface="Courier New"/>
            </a:endParaRPr>
          </a:p>
          <a:p>
            <a:pPr marL="448309" marR="44704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ID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BIGINT</a:t>
            </a:r>
            <a:r>
              <a:rPr sz="1300" spc="-15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PRIMARY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KEY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NOT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NULL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NAME </a:t>
            </a:r>
            <a:r>
              <a:rPr sz="1300" spc="-5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spc="-5" dirty="0">
                <a:latin typeface="Courier New"/>
                <a:cs typeface="Courier New"/>
              </a:rPr>
              <a:t>),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MATRIKELNUMMER </a:t>
            </a:r>
            <a:r>
              <a:rPr sz="1300" spc="-5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spc="-5" dirty="0">
                <a:latin typeface="Courier New"/>
                <a:cs typeface="Courier New"/>
              </a:rPr>
              <a:t>),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AMOUNT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INTEGER</a:t>
            </a:r>
            <a:r>
              <a:rPr sz="1300" dirty="0">
                <a:latin typeface="Courier New"/>
                <a:cs typeface="Courier New"/>
              </a:rPr>
              <a:t>,</a:t>
            </a:r>
            <a:endParaRPr sz="1300">
              <a:latin typeface="Courier New"/>
              <a:cs typeface="Courier New"/>
            </a:endParaRPr>
          </a:p>
          <a:p>
            <a:pPr marL="448309">
              <a:lnSpc>
                <a:spcPts val="1430"/>
              </a:lnSpc>
            </a:pPr>
            <a:r>
              <a:rPr sz="1300" spc="-5" dirty="0">
                <a:latin typeface="Courier New"/>
                <a:cs typeface="Courier New"/>
              </a:rPr>
              <a:t>DESCRIPTION</a:t>
            </a:r>
            <a:r>
              <a:rPr sz="1300" spc="-6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52069">
              <a:lnSpc>
                <a:spcPts val="1500"/>
              </a:lnSpc>
            </a:pP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52069">
              <a:lnSpc>
                <a:spcPts val="1500"/>
              </a:lnSpc>
            </a:pPr>
            <a:r>
              <a:rPr sz="1300" b="1" spc="-5" dirty="0">
                <a:latin typeface="Courier New"/>
                <a:cs typeface="Courier New"/>
              </a:rPr>
              <a:t>CREATE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UNIQUE</a:t>
            </a:r>
            <a:r>
              <a:rPr sz="1300" b="1" spc="-3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INDEX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anIndexName</a:t>
            </a:r>
            <a:endParaRPr sz="1300">
              <a:latin typeface="Courier New"/>
              <a:cs typeface="Courier New"/>
            </a:endParaRPr>
          </a:p>
          <a:p>
            <a:pPr marL="52069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ON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EMBEDDEDSTUDENT</a:t>
            </a:r>
            <a:r>
              <a:rPr sz="1300" spc="-20" dirty="0">
                <a:solidFill>
                  <a:srgbClr val="02199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MATRIKELNUMMER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376491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3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Bidirectional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Arial MT"/>
                <a:cs typeface="Arial MT"/>
              </a:rPr>
              <a:t>OneToOne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using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foreign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key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3008" y="6280806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23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3700" y="1561443"/>
            <a:ext cx="393065" cy="255270"/>
          </a:xfrm>
          <a:custGeom>
            <a:avLst/>
            <a:gdLst/>
            <a:ahLst/>
            <a:cxnLst/>
            <a:rect l="l" t="t" r="r" b="b"/>
            <a:pathLst>
              <a:path w="393064" h="255269">
                <a:moveTo>
                  <a:pt x="392783" y="127593"/>
                </a:moveTo>
                <a:lnTo>
                  <a:pt x="365970" y="192016"/>
                </a:lnTo>
                <a:lnTo>
                  <a:pt x="335259" y="217847"/>
                </a:lnTo>
                <a:lnTo>
                  <a:pt x="295509" y="237802"/>
                </a:lnTo>
                <a:lnTo>
                  <a:pt x="248589" y="250667"/>
                </a:lnTo>
                <a:lnTo>
                  <a:pt x="196371" y="255226"/>
                </a:lnTo>
                <a:lnTo>
                  <a:pt x="144171" y="250667"/>
                </a:lnTo>
                <a:lnTo>
                  <a:pt x="97262" y="237802"/>
                </a:lnTo>
                <a:lnTo>
                  <a:pt x="57518" y="217847"/>
                </a:lnTo>
                <a:lnTo>
                  <a:pt x="26812" y="192016"/>
                </a:lnTo>
                <a:lnTo>
                  <a:pt x="0" y="127593"/>
                </a:lnTo>
                <a:lnTo>
                  <a:pt x="7015" y="93676"/>
                </a:lnTo>
                <a:lnTo>
                  <a:pt x="57518" y="37374"/>
                </a:lnTo>
                <a:lnTo>
                  <a:pt x="97262" y="17422"/>
                </a:lnTo>
                <a:lnTo>
                  <a:pt x="144171" y="4558"/>
                </a:lnTo>
                <a:lnTo>
                  <a:pt x="196371" y="0"/>
                </a:lnTo>
                <a:lnTo>
                  <a:pt x="248589" y="4558"/>
                </a:lnTo>
                <a:lnTo>
                  <a:pt x="295509" y="17422"/>
                </a:lnTo>
                <a:lnTo>
                  <a:pt x="335259" y="37374"/>
                </a:lnTo>
                <a:lnTo>
                  <a:pt x="365970" y="63198"/>
                </a:lnTo>
                <a:lnTo>
                  <a:pt x="392783" y="12759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03251" y="1614030"/>
            <a:ext cx="133985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45368" y="1880486"/>
            <a:ext cx="1048385" cy="255270"/>
          </a:xfrm>
          <a:custGeom>
            <a:avLst/>
            <a:gdLst/>
            <a:ahLst/>
            <a:cxnLst/>
            <a:rect l="l" t="t" r="r" b="b"/>
            <a:pathLst>
              <a:path w="1048385" h="255269">
                <a:moveTo>
                  <a:pt x="1047826" y="127593"/>
                </a:moveTo>
                <a:lnTo>
                  <a:pt x="1029112" y="161526"/>
                </a:lnTo>
                <a:lnTo>
                  <a:pt x="976298" y="192016"/>
                </a:lnTo>
                <a:lnTo>
                  <a:pt x="938663" y="205590"/>
                </a:lnTo>
                <a:lnTo>
                  <a:pt x="894376" y="217847"/>
                </a:lnTo>
                <a:lnTo>
                  <a:pt x="844061" y="228635"/>
                </a:lnTo>
                <a:lnTo>
                  <a:pt x="788340" y="237802"/>
                </a:lnTo>
                <a:lnTo>
                  <a:pt x="727840" y="245197"/>
                </a:lnTo>
                <a:lnTo>
                  <a:pt x="663183" y="250667"/>
                </a:lnTo>
                <a:lnTo>
                  <a:pt x="594995" y="254061"/>
                </a:lnTo>
                <a:lnTo>
                  <a:pt x="523898" y="255226"/>
                </a:lnTo>
                <a:lnTo>
                  <a:pt x="452808" y="254061"/>
                </a:lnTo>
                <a:lnTo>
                  <a:pt x="384625" y="250667"/>
                </a:lnTo>
                <a:lnTo>
                  <a:pt x="319973" y="245197"/>
                </a:lnTo>
                <a:lnTo>
                  <a:pt x="259477" y="237802"/>
                </a:lnTo>
                <a:lnTo>
                  <a:pt x="203759" y="228635"/>
                </a:lnTo>
                <a:lnTo>
                  <a:pt x="153446" y="217847"/>
                </a:lnTo>
                <a:lnTo>
                  <a:pt x="109160" y="205590"/>
                </a:lnTo>
                <a:lnTo>
                  <a:pt x="71527" y="192016"/>
                </a:lnTo>
                <a:lnTo>
                  <a:pt x="18714" y="161526"/>
                </a:lnTo>
                <a:lnTo>
                  <a:pt x="0" y="127593"/>
                </a:lnTo>
                <a:lnTo>
                  <a:pt x="4782" y="110281"/>
                </a:lnTo>
                <a:lnTo>
                  <a:pt x="41170" y="77931"/>
                </a:lnTo>
                <a:lnTo>
                  <a:pt x="109160" y="49628"/>
                </a:lnTo>
                <a:lnTo>
                  <a:pt x="153446" y="37374"/>
                </a:lnTo>
                <a:lnTo>
                  <a:pt x="203759" y="26588"/>
                </a:lnTo>
                <a:lnTo>
                  <a:pt x="259477" y="17422"/>
                </a:lnTo>
                <a:lnTo>
                  <a:pt x="319973" y="10028"/>
                </a:lnTo>
                <a:lnTo>
                  <a:pt x="384625" y="4558"/>
                </a:lnTo>
                <a:lnTo>
                  <a:pt x="452808" y="1164"/>
                </a:lnTo>
                <a:lnTo>
                  <a:pt x="523898" y="0"/>
                </a:lnTo>
                <a:lnTo>
                  <a:pt x="594995" y="1164"/>
                </a:lnTo>
                <a:lnTo>
                  <a:pt x="663183" y="4558"/>
                </a:lnTo>
                <a:lnTo>
                  <a:pt x="727840" y="10028"/>
                </a:lnTo>
                <a:lnTo>
                  <a:pt x="788340" y="17422"/>
                </a:lnTo>
                <a:lnTo>
                  <a:pt x="844061" y="26588"/>
                </a:lnTo>
                <a:lnTo>
                  <a:pt x="894376" y="37374"/>
                </a:lnTo>
                <a:lnTo>
                  <a:pt x="938663" y="49628"/>
                </a:lnTo>
                <a:lnTo>
                  <a:pt x="976298" y="63198"/>
                </a:lnTo>
                <a:lnTo>
                  <a:pt x="1029112" y="93676"/>
                </a:lnTo>
                <a:lnTo>
                  <a:pt x="1047826" y="12759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7576" y="1933069"/>
            <a:ext cx="78359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dirty="0">
                <a:latin typeface="Courier New"/>
                <a:cs typeface="Courier New"/>
              </a:rPr>
              <a:t>RegistrationNr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59514" y="2206602"/>
            <a:ext cx="502284" cy="255270"/>
          </a:xfrm>
          <a:custGeom>
            <a:avLst/>
            <a:gdLst/>
            <a:ahLst/>
            <a:cxnLst/>
            <a:rect l="l" t="t" r="r" b="b"/>
            <a:pathLst>
              <a:path w="502285" h="255269">
                <a:moveTo>
                  <a:pt x="501969" y="127583"/>
                </a:moveTo>
                <a:lnTo>
                  <a:pt x="476456" y="183717"/>
                </a:lnTo>
                <a:lnTo>
                  <a:pt x="407959" y="227179"/>
                </a:lnTo>
                <a:lnTo>
                  <a:pt x="361361" y="242245"/>
                </a:lnTo>
                <a:lnTo>
                  <a:pt x="308540" y="251846"/>
                </a:lnTo>
                <a:lnTo>
                  <a:pt x="251004" y="255216"/>
                </a:lnTo>
                <a:lnTo>
                  <a:pt x="193457" y="251846"/>
                </a:lnTo>
                <a:lnTo>
                  <a:pt x="140627" y="242245"/>
                </a:lnTo>
                <a:lnTo>
                  <a:pt x="94021" y="227179"/>
                </a:lnTo>
                <a:lnTo>
                  <a:pt x="55148" y="207415"/>
                </a:lnTo>
                <a:lnTo>
                  <a:pt x="6630" y="156851"/>
                </a:lnTo>
                <a:lnTo>
                  <a:pt x="0" y="127583"/>
                </a:lnTo>
                <a:lnTo>
                  <a:pt x="6630" y="98330"/>
                </a:lnTo>
                <a:lnTo>
                  <a:pt x="55148" y="47787"/>
                </a:lnTo>
                <a:lnTo>
                  <a:pt x="94021" y="28029"/>
                </a:lnTo>
                <a:lnTo>
                  <a:pt x="140627" y="12968"/>
                </a:lnTo>
                <a:lnTo>
                  <a:pt x="193457" y="3369"/>
                </a:lnTo>
                <a:lnTo>
                  <a:pt x="251004" y="0"/>
                </a:lnTo>
                <a:lnTo>
                  <a:pt x="308540" y="3369"/>
                </a:lnTo>
                <a:lnTo>
                  <a:pt x="361361" y="12968"/>
                </a:lnTo>
                <a:lnTo>
                  <a:pt x="407959" y="28029"/>
                </a:lnTo>
                <a:lnTo>
                  <a:pt x="446826" y="47787"/>
                </a:lnTo>
                <a:lnTo>
                  <a:pt x="495339" y="98330"/>
                </a:lnTo>
                <a:lnTo>
                  <a:pt x="501969" y="12758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89534" y="2259181"/>
            <a:ext cx="24257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dirty="0">
                <a:latin typeface="Courier New"/>
                <a:cs typeface="Courier New"/>
              </a:rPr>
              <a:t>Name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33058" y="1433809"/>
            <a:ext cx="340995" cy="900430"/>
          </a:xfrm>
          <a:custGeom>
            <a:avLst/>
            <a:gdLst/>
            <a:ahLst/>
            <a:cxnLst/>
            <a:rect l="l" t="t" r="r" b="b"/>
            <a:pathLst>
              <a:path w="340994" h="900430">
                <a:moveTo>
                  <a:pt x="0" y="7152"/>
                </a:moveTo>
                <a:lnTo>
                  <a:pt x="0" y="255226"/>
                </a:lnTo>
                <a:lnTo>
                  <a:pt x="340642" y="255226"/>
                </a:lnTo>
              </a:path>
              <a:path w="340994" h="900430">
                <a:moveTo>
                  <a:pt x="0" y="0"/>
                </a:moveTo>
                <a:lnTo>
                  <a:pt x="0" y="574269"/>
                </a:lnTo>
                <a:lnTo>
                  <a:pt x="312310" y="574269"/>
                </a:lnTo>
              </a:path>
              <a:path w="340994" h="900430">
                <a:moveTo>
                  <a:pt x="0" y="0"/>
                </a:moveTo>
                <a:lnTo>
                  <a:pt x="0" y="900375"/>
                </a:lnTo>
                <a:lnTo>
                  <a:pt x="326456" y="900375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42737" y="1178238"/>
            <a:ext cx="581025" cy="255270"/>
          </a:xfrm>
          <a:prstGeom prst="rect">
            <a:avLst/>
          </a:prstGeom>
          <a:ln w="14179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30"/>
              </a:spcBef>
            </a:pPr>
            <a:r>
              <a:rPr sz="700" dirty="0">
                <a:latin typeface="Courier New"/>
                <a:cs typeface="Courier New"/>
              </a:rPr>
              <a:t>Student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207" y="1178238"/>
            <a:ext cx="799465" cy="255270"/>
          </a:xfrm>
          <a:prstGeom prst="rect">
            <a:avLst/>
          </a:prstGeom>
          <a:ln w="14179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525"/>
              </a:spcBef>
            </a:pPr>
            <a:r>
              <a:rPr sz="700" dirty="0">
                <a:latin typeface="Courier New"/>
                <a:cs typeface="Courier New"/>
              </a:rPr>
              <a:t>Schotarship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37504" y="1567815"/>
            <a:ext cx="393065" cy="255270"/>
          </a:xfrm>
          <a:custGeom>
            <a:avLst/>
            <a:gdLst/>
            <a:ahLst/>
            <a:cxnLst/>
            <a:rect l="l" t="t" r="r" b="b"/>
            <a:pathLst>
              <a:path w="393065" h="255269">
                <a:moveTo>
                  <a:pt x="392783" y="127633"/>
                </a:moveTo>
                <a:lnTo>
                  <a:pt x="365970" y="192028"/>
                </a:lnTo>
                <a:lnTo>
                  <a:pt x="335259" y="217852"/>
                </a:lnTo>
                <a:lnTo>
                  <a:pt x="295509" y="237804"/>
                </a:lnTo>
                <a:lnTo>
                  <a:pt x="248589" y="250668"/>
                </a:lnTo>
                <a:lnTo>
                  <a:pt x="196371" y="255226"/>
                </a:lnTo>
                <a:lnTo>
                  <a:pt x="144174" y="250668"/>
                </a:lnTo>
                <a:lnTo>
                  <a:pt x="97267" y="237804"/>
                </a:lnTo>
                <a:lnTo>
                  <a:pt x="57522" y="217852"/>
                </a:lnTo>
                <a:lnTo>
                  <a:pt x="26814" y="192028"/>
                </a:lnTo>
                <a:lnTo>
                  <a:pt x="0" y="127633"/>
                </a:lnTo>
                <a:lnTo>
                  <a:pt x="7015" y="93699"/>
                </a:lnTo>
                <a:lnTo>
                  <a:pt x="57522" y="37379"/>
                </a:lnTo>
                <a:lnTo>
                  <a:pt x="97267" y="17423"/>
                </a:lnTo>
                <a:lnTo>
                  <a:pt x="144174" y="4558"/>
                </a:lnTo>
                <a:lnTo>
                  <a:pt x="196371" y="0"/>
                </a:lnTo>
                <a:lnTo>
                  <a:pt x="248589" y="4558"/>
                </a:lnTo>
                <a:lnTo>
                  <a:pt x="295509" y="17423"/>
                </a:lnTo>
                <a:lnTo>
                  <a:pt x="335259" y="37379"/>
                </a:lnTo>
                <a:lnTo>
                  <a:pt x="365970" y="63210"/>
                </a:lnTo>
                <a:lnTo>
                  <a:pt x="392783" y="12763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67056" y="1620399"/>
            <a:ext cx="133985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16246" y="1908117"/>
            <a:ext cx="884555" cy="255270"/>
          </a:xfrm>
          <a:custGeom>
            <a:avLst/>
            <a:gdLst/>
            <a:ahLst/>
            <a:cxnLst/>
            <a:rect l="l" t="t" r="r" b="b"/>
            <a:pathLst>
              <a:path w="884555" h="255269">
                <a:moveTo>
                  <a:pt x="884088" y="127623"/>
                </a:moveTo>
                <a:lnTo>
                  <a:pt x="861549" y="167949"/>
                </a:lnTo>
                <a:lnTo>
                  <a:pt x="798789" y="202974"/>
                </a:lnTo>
                <a:lnTo>
                  <a:pt x="754602" y="217842"/>
                </a:lnTo>
                <a:lnTo>
                  <a:pt x="703091" y="230595"/>
                </a:lnTo>
                <a:lnTo>
                  <a:pt x="645167" y="240973"/>
                </a:lnTo>
                <a:lnTo>
                  <a:pt x="581741" y="248710"/>
                </a:lnTo>
                <a:lnTo>
                  <a:pt x="513723" y="253546"/>
                </a:lnTo>
                <a:lnTo>
                  <a:pt x="442024" y="255216"/>
                </a:lnTo>
                <a:lnTo>
                  <a:pt x="370326" y="253546"/>
                </a:lnTo>
                <a:lnTo>
                  <a:pt x="302311" y="248710"/>
                </a:lnTo>
                <a:lnTo>
                  <a:pt x="238889" y="240973"/>
                </a:lnTo>
                <a:lnTo>
                  <a:pt x="180971" y="230595"/>
                </a:lnTo>
                <a:lnTo>
                  <a:pt x="129466" y="217842"/>
                </a:lnTo>
                <a:lnTo>
                  <a:pt x="85285" y="202974"/>
                </a:lnTo>
                <a:lnTo>
                  <a:pt x="49338" y="186255"/>
                </a:lnTo>
                <a:lnTo>
                  <a:pt x="5785" y="148317"/>
                </a:lnTo>
                <a:lnTo>
                  <a:pt x="0" y="127623"/>
                </a:lnTo>
                <a:lnTo>
                  <a:pt x="5785" y="106920"/>
                </a:lnTo>
                <a:lnTo>
                  <a:pt x="49338" y="68970"/>
                </a:lnTo>
                <a:lnTo>
                  <a:pt x="85285" y="52248"/>
                </a:lnTo>
                <a:lnTo>
                  <a:pt x="129466" y="37378"/>
                </a:lnTo>
                <a:lnTo>
                  <a:pt x="180971" y="24622"/>
                </a:lnTo>
                <a:lnTo>
                  <a:pt x="238889" y="14244"/>
                </a:lnTo>
                <a:lnTo>
                  <a:pt x="302311" y="6505"/>
                </a:lnTo>
                <a:lnTo>
                  <a:pt x="370326" y="1670"/>
                </a:lnTo>
                <a:lnTo>
                  <a:pt x="442024" y="0"/>
                </a:lnTo>
                <a:lnTo>
                  <a:pt x="513723" y="1670"/>
                </a:lnTo>
                <a:lnTo>
                  <a:pt x="581741" y="6505"/>
                </a:lnTo>
                <a:lnTo>
                  <a:pt x="645167" y="14244"/>
                </a:lnTo>
                <a:lnTo>
                  <a:pt x="703091" y="24622"/>
                </a:lnTo>
                <a:lnTo>
                  <a:pt x="754602" y="37378"/>
                </a:lnTo>
                <a:lnTo>
                  <a:pt x="798789" y="52248"/>
                </a:lnTo>
                <a:lnTo>
                  <a:pt x="834741" y="68970"/>
                </a:lnTo>
                <a:lnTo>
                  <a:pt x="878302" y="106920"/>
                </a:lnTo>
                <a:lnTo>
                  <a:pt x="884088" y="12762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47868" y="1960697"/>
            <a:ext cx="62103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dirty="0">
                <a:latin typeface="Courier New"/>
                <a:cs typeface="Courier New"/>
              </a:rPr>
              <a:t>Description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94987" y="2241336"/>
            <a:ext cx="611505" cy="255270"/>
          </a:xfrm>
          <a:custGeom>
            <a:avLst/>
            <a:gdLst/>
            <a:ahLst/>
            <a:cxnLst/>
            <a:rect l="l" t="t" r="r" b="b"/>
            <a:pathLst>
              <a:path w="611505" h="255269">
                <a:moveTo>
                  <a:pt x="611114" y="127593"/>
                </a:moveTo>
                <a:lnTo>
                  <a:pt x="587102" y="177277"/>
                </a:lnTo>
                <a:lnTo>
                  <a:pt x="521617" y="217847"/>
                </a:lnTo>
                <a:lnTo>
                  <a:pt x="476395" y="233431"/>
                </a:lnTo>
                <a:lnTo>
                  <a:pt x="424492" y="245197"/>
                </a:lnTo>
                <a:lnTo>
                  <a:pt x="367136" y="252633"/>
                </a:lnTo>
                <a:lnTo>
                  <a:pt x="305557" y="255226"/>
                </a:lnTo>
                <a:lnTo>
                  <a:pt x="243969" y="252633"/>
                </a:lnTo>
                <a:lnTo>
                  <a:pt x="186609" y="245197"/>
                </a:lnTo>
                <a:lnTo>
                  <a:pt x="134706" y="233431"/>
                </a:lnTo>
                <a:lnTo>
                  <a:pt x="89486" y="217847"/>
                </a:lnTo>
                <a:lnTo>
                  <a:pt x="52177" y="198958"/>
                </a:lnTo>
                <a:lnTo>
                  <a:pt x="6206" y="153318"/>
                </a:lnTo>
                <a:lnTo>
                  <a:pt x="0" y="127593"/>
                </a:lnTo>
                <a:lnTo>
                  <a:pt x="6206" y="101881"/>
                </a:lnTo>
                <a:lnTo>
                  <a:pt x="52177" y="56258"/>
                </a:lnTo>
                <a:lnTo>
                  <a:pt x="89486" y="37374"/>
                </a:lnTo>
                <a:lnTo>
                  <a:pt x="134706" y="21793"/>
                </a:lnTo>
                <a:lnTo>
                  <a:pt x="186609" y="10028"/>
                </a:lnTo>
                <a:lnTo>
                  <a:pt x="243969" y="2592"/>
                </a:lnTo>
                <a:lnTo>
                  <a:pt x="305557" y="0"/>
                </a:lnTo>
                <a:lnTo>
                  <a:pt x="367136" y="2592"/>
                </a:lnTo>
                <a:lnTo>
                  <a:pt x="424492" y="10028"/>
                </a:lnTo>
                <a:lnTo>
                  <a:pt x="476395" y="21793"/>
                </a:lnTo>
                <a:lnTo>
                  <a:pt x="521617" y="37374"/>
                </a:lnTo>
                <a:lnTo>
                  <a:pt x="558929" y="56258"/>
                </a:lnTo>
                <a:lnTo>
                  <a:pt x="604906" y="101881"/>
                </a:lnTo>
                <a:lnTo>
                  <a:pt x="611114" y="127593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25398" y="2293922"/>
            <a:ext cx="350520" cy="1346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00" dirty="0">
                <a:latin typeface="Courier New"/>
                <a:cs typeface="Courier New"/>
              </a:rPr>
              <a:t>Amount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9714" y="1433109"/>
            <a:ext cx="337820" cy="935990"/>
          </a:xfrm>
          <a:custGeom>
            <a:avLst/>
            <a:gdLst/>
            <a:ahLst/>
            <a:cxnLst/>
            <a:rect l="l" t="t" r="r" b="b"/>
            <a:pathLst>
              <a:path w="337819" h="935989">
                <a:moveTo>
                  <a:pt x="0" y="0"/>
                </a:moveTo>
                <a:lnTo>
                  <a:pt x="0" y="262339"/>
                </a:lnTo>
                <a:lnTo>
                  <a:pt x="337790" y="262339"/>
                </a:lnTo>
              </a:path>
              <a:path w="337819" h="935989">
                <a:moveTo>
                  <a:pt x="0" y="0"/>
                </a:moveTo>
                <a:lnTo>
                  <a:pt x="0" y="935820"/>
                </a:lnTo>
                <a:lnTo>
                  <a:pt x="295273" y="935820"/>
                </a:lnTo>
              </a:path>
              <a:path w="337819" h="935989">
                <a:moveTo>
                  <a:pt x="0" y="0"/>
                </a:moveTo>
                <a:lnTo>
                  <a:pt x="0" y="602631"/>
                </a:lnTo>
                <a:lnTo>
                  <a:pt x="316532" y="602631"/>
                </a:lnTo>
              </a:path>
            </a:pathLst>
          </a:custGeom>
          <a:ln w="1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9170" y="1305516"/>
            <a:ext cx="1143635" cy="1270"/>
          </a:xfrm>
          <a:custGeom>
            <a:avLst/>
            <a:gdLst/>
            <a:ahLst/>
            <a:cxnLst/>
            <a:rect l="l" t="t" r="r" b="b"/>
            <a:pathLst>
              <a:path w="1143635" h="1269">
                <a:moveTo>
                  <a:pt x="-7089" y="355"/>
                </a:moveTo>
                <a:lnTo>
                  <a:pt x="1150656" y="355"/>
                </a:lnTo>
              </a:path>
            </a:pathLst>
          </a:custGeom>
          <a:ln w="14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71550" y="1130436"/>
            <a:ext cx="24066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b="1" spc="60" dirty="0">
                <a:latin typeface="Trebuchet MS"/>
                <a:cs typeface="Trebuchet MS"/>
              </a:rPr>
              <a:t>0..1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00296" y="1123363"/>
            <a:ext cx="95250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b="1" spc="105" dirty="0">
                <a:latin typeface="Trebuchet MS"/>
                <a:cs typeface="Trebuchet MS"/>
              </a:rPr>
              <a:t>1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7950" y="3028950"/>
            <a:ext cx="4229100" cy="3721100"/>
          </a:xfrm>
          <a:custGeom>
            <a:avLst/>
            <a:gdLst/>
            <a:ahLst/>
            <a:cxnLst/>
            <a:rect l="l" t="t" r="r" b="b"/>
            <a:pathLst>
              <a:path w="4229100" h="3721100">
                <a:moveTo>
                  <a:pt x="0" y="0"/>
                </a:moveTo>
                <a:lnTo>
                  <a:pt x="4229100" y="0"/>
                </a:lnTo>
                <a:lnTo>
                  <a:pt x="42291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7949" y="3028949"/>
            <a:ext cx="4229100" cy="3721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1435">
              <a:lnSpc>
                <a:spcPts val="1530"/>
              </a:lnSpc>
              <a:spcBef>
                <a:spcPts val="235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@Entity</a:t>
            </a:r>
            <a:endParaRPr sz="1300">
              <a:latin typeface="Courier New"/>
              <a:cs typeface="Courier New"/>
            </a:endParaRPr>
          </a:p>
          <a:p>
            <a:pPr marL="51435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1240790" marR="602615" indent="-793115">
              <a:lnSpc>
                <a:spcPts val="1500"/>
              </a:lnSpc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@Column</a:t>
            </a:r>
            <a:r>
              <a:rPr sz="1300" spc="-5" dirty="0">
                <a:latin typeface="Courier New"/>
                <a:cs typeface="Courier New"/>
              </a:rPr>
              <a:t>(name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"matrikelNummer"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unique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true)</a:t>
            </a:r>
            <a:endParaRPr sz="1300">
              <a:latin typeface="Courier New"/>
              <a:cs typeface="Courier New"/>
            </a:endParaRPr>
          </a:p>
          <a:p>
            <a:pPr marL="447675">
              <a:lnSpc>
                <a:spcPts val="146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registrationNumber;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47675">
              <a:lnSpc>
                <a:spcPct val="1000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name;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47675">
              <a:lnSpc>
                <a:spcPts val="1530"/>
              </a:lnSpc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@OneToOne</a:t>
            </a:r>
            <a:r>
              <a:rPr sz="1300" spc="-5" dirty="0">
                <a:latin typeface="Courier New"/>
                <a:cs typeface="Courier New"/>
              </a:rPr>
              <a:t>(fetch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FetchType.LAZY,</a:t>
            </a:r>
            <a:endParaRPr sz="1300">
              <a:latin typeface="Courier New"/>
              <a:cs typeface="Courier New"/>
            </a:endParaRPr>
          </a:p>
          <a:p>
            <a:pPr marL="1438910" marR="206375">
              <a:lnSpc>
                <a:spcPts val="1500"/>
              </a:lnSpc>
              <a:spcBef>
                <a:spcPts val="70"/>
              </a:spcBef>
            </a:pPr>
            <a:r>
              <a:rPr sz="1300" spc="-5" dirty="0">
                <a:latin typeface="Courier New"/>
                <a:cs typeface="Courier New"/>
              </a:rPr>
              <a:t>cascade</a:t>
            </a:r>
            <a:r>
              <a:rPr sz="1300" spc="-5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5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CascadeType.ALL,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mappedBy="grantedTo")</a:t>
            </a:r>
            <a:endParaRPr sz="1300">
              <a:latin typeface="Courier New"/>
              <a:cs typeface="Courier New"/>
            </a:endParaRPr>
          </a:p>
          <a:p>
            <a:pPr marL="447675">
              <a:lnSpc>
                <a:spcPts val="146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Scholarship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scholarship;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47675">
              <a:lnSpc>
                <a:spcPts val="153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@Transient</a:t>
            </a:r>
            <a:endParaRPr sz="1300">
              <a:latin typeface="Courier New"/>
              <a:cs typeface="Courier New"/>
            </a:endParaRPr>
          </a:p>
          <a:p>
            <a:pPr marL="447675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DateTime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loginTime;</a:t>
            </a:r>
            <a:endParaRPr sz="1300">
              <a:latin typeface="Courier New"/>
              <a:cs typeface="Courier New"/>
            </a:endParaRPr>
          </a:p>
          <a:p>
            <a:pPr marL="51435">
              <a:lnSpc>
                <a:spcPts val="1500"/>
              </a:lnSpc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51435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4457700" y="1282700"/>
          <a:ext cx="4603115" cy="4730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33"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Important</a:t>
                      </a:r>
                      <a:r>
                        <a:rPr sz="1400" b="1" spc="-30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annotations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48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1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@OneToOne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78740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1400" spc="-3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3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single-valued</a:t>
                      </a:r>
                      <a:r>
                        <a:rPr sz="1400" spc="-3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association </a:t>
                      </a:r>
                      <a:r>
                        <a:rPr sz="1400" spc="-38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to another entity that has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one-to-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one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multiplicity.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988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1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@FetchType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358775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LAZY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= do not load referenced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entity,</a:t>
                      </a:r>
                      <a:r>
                        <a:rPr sz="1400" spc="-2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until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accessed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first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9850" marR="330835">
                        <a:lnSpc>
                          <a:spcPts val="1600"/>
                        </a:lnSpc>
                      </a:pP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EAGER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load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referenced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entity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immediately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08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10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@CascadeType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192405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Defines the set of cascadable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operations that are propagated to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 associated entit</a:t>
                      </a:r>
                      <a:r>
                        <a:rPr sz="1400" spc="-10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r>
                        <a:rPr sz="1400" spc="-8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ALL</a:t>
                      </a:r>
                      <a:r>
                        <a:rPr sz="1400" spc="-5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is  equivalent</a:t>
                      </a:r>
                      <a:r>
                        <a:rPr sz="1400" spc="-5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4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cascade={PERSIST,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MERGE,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REMOVE, REFRESH,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DETACH}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4487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mappedBy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276225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References the field that “owns”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relationship</a:t>
                      </a:r>
                      <a:r>
                        <a:rPr sz="1400" spc="-2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-2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referenced </a:t>
                      </a:r>
                      <a:r>
                        <a:rPr sz="1400" spc="-38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entity.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Required unless the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relationship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unidirectional.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134455" y="2720218"/>
            <a:ext cx="2047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600" spc="-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“non-owning”</a:t>
            </a:r>
            <a:r>
              <a:rPr sz="1600" spc="-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side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436308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3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Bidirectional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Arial MT"/>
                <a:cs typeface="Arial MT"/>
              </a:rPr>
              <a:t>OneToOne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using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foreign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key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cont’d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5708" y="6310349"/>
            <a:ext cx="19812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24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76800" y="4749800"/>
            <a:ext cx="4229100" cy="1917700"/>
            <a:chOff x="4876800" y="4749800"/>
            <a:chExt cx="4229100" cy="1917700"/>
          </a:xfrm>
        </p:grpSpPr>
        <p:sp>
          <p:nvSpPr>
            <p:cNvPr id="7" name="object 7"/>
            <p:cNvSpPr/>
            <p:nvPr/>
          </p:nvSpPr>
          <p:spPr>
            <a:xfrm>
              <a:off x="4876800" y="4749800"/>
              <a:ext cx="4229100" cy="1917700"/>
            </a:xfrm>
            <a:custGeom>
              <a:avLst/>
              <a:gdLst/>
              <a:ahLst/>
              <a:cxnLst/>
              <a:rect l="l" t="t" r="r" b="b"/>
              <a:pathLst>
                <a:path w="4229100" h="1917700">
                  <a:moveTo>
                    <a:pt x="4229100" y="0"/>
                  </a:moveTo>
                  <a:lnTo>
                    <a:pt x="0" y="0"/>
                  </a:lnTo>
                  <a:lnTo>
                    <a:pt x="0" y="1917700"/>
                  </a:lnTo>
                  <a:lnTo>
                    <a:pt x="4229100" y="1917700"/>
                  </a:lnTo>
                  <a:lnTo>
                    <a:pt x="4229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53056" y="5409417"/>
              <a:ext cx="441325" cy="287020"/>
            </a:xfrm>
            <a:custGeom>
              <a:avLst/>
              <a:gdLst/>
              <a:ahLst/>
              <a:cxnLst/>
              <a:rect l="l" t="t" r="r" b="b"/>
              <a:pathLst>
                <a:path w="441325" h="287020">
                  <a:moveTo>
                    <a:pt x="220368" y="286415"/>
                  </a:moveTo>
                  <a:lnTo>
                    <a:pt x="161789" y="281299"/>
                  </a:lnTo>
                  <a:lnTo>
                    <a:pt x="109148" y="266862"/>
                  </a:lnTo>
                  <a:lnTo>
                    <a:pt x="64547" y="244468"/>
                  </a:lnTo>
                  <a:lnTo>
                    <a:pt x="30088" y="215480"/>
                  </a:lnTo>
                  <a:lnTo>
                    <a:pt x="7872" y="181265"/>
                  </a:lnTo>
                  <a:lnTo>
                    <a:pt x="0" y="143185"/>
                  </a:lnTo>
                  <a:lnTo>
                    <a:pt x="7872" y="105124"/>
                  </a:lnTo>
                  <a:lnTo>
                    <a:pt x="30088" y="70921"/>
                  </a:lnTo>
                  <a:lnTo>
                    <a:pt x="64547" y="41941"/>
                  </a:lnTo>
                  <a:lnTo>
                    <a:pt x="109148" y="19551"/>
                  </a:lnTo>
                  <a:lnTo>
                    <a:pt x="161789" y="5115"/>
                  </a:lnTo>
                  <a:lnTo>
                    <a:pt x="220368" y="0"/>
                  </a:lnTo>
                  <a:lnTo>
                    <a:pt x="278967" y="5115"/>
                  </a:lnTo>
                  <a:lnTo>
                    <a:pt x="331620" y="19551"/>
                  </a:lnTo>
                  <a:lnTo>
                    <a:pt x="376228" y="41941"/>
                  </a:lnTo>
                  <a:lnTo>
                    <a:pt x="410692" y="70921"/>
                  </a:lnTo>
                  <a:lnTo>
                    <a:pt x="432909" y="105124"/>
                  </a:lnTo>
                  <a:lnTo>
                    <a:pt x="440782" y="143185"/>
                  </a:lnTo>
                  <a:lnTo>
                    <a:pt x="432909" y="181265"/>
                  </a:lnTo>
                  <a:lnTo>
                    <a:pt x="410692" y="215480"/>
                  </a:lnTo>
                  <a:lnTo>
                    <a:pt x="376228" y="244468"/>
                  </a:lnTo>
                  <a:lnTo>
                    <a:pt x="331620" y="266862"/>
                  </a:lnTo>
                  <a:lnTo>
                    <a:pt x="278967" y="281299"/>
                  </a:lnTo>
                  <a:lnTo>
                    <a:pt x="220368" y="2864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53056" y="5409417"/>
              <a:ext cx="441325" cy="287020"/>
            </a:xfrm>
            <a:custGeom>
              <a:avLst/>
              <a:gdLst/>
              <a:ahLst/>
              <a:cxnLst/>
              <a:rect l="l" t="t" r="r" b="b"/>
              <a:pathLst>
                <a:path w="441325" h="287020">
                  <a:moveTo>
                    <a:pt x="440782" y="143185"/>
                  </a:moveTo>
                  <a:lnTo>
                    <a:pt x="432909" y="181265"/>
                  </a:lnTo>
                  <a:lnTo>
                    <a:pt x="410692" y="215480"/>
                  </a:lnTo>
                  <a:lnTo>
                    <a:pt x="376228" y="244468"/>
                  </a:lnTo>
                  <a:lnTo>
                    <a:pt x="331620" y="266862"/>
                  </a:lnTo>
                  <a:lnTo>
                    <a:pt x="278967" y="281299"/>
                  </a:lnTo>
                  <a:lnTo>
                    <a:pt x="220368" y="286415"/>
                  </a:lnTo>
                  <a:lnTo>
                    <a:pt x="161789" y="281299"/>
                  </a:lnTo>
                  <a:lnTo>
                    <a:pt x="109148" y="266862"/>
                  </a:lnTo>
                  <a:lnTo>
                    <a:pt x="64547" y="244468"/>
                  </a:lnTo>
                  <a:lnTo>
                    <a:pt x="30088" y="215480"/>
                  </a:lnTo>
                  <a:lnTo>
                    <a:pt x="7872" y="181265"/>
                  </a:lnTo>
                  <a:lnTo>
                    <a:pt x="0" y="143185"/>
                  </a:lnTo>
                  <a:lnTo>
                    <a:pt x="7872" y="105124"/>
                  </a:lnTo>
                  <a:lnTo>
                    <a:pt x="30088" y="70921"/>
                  </a:lnTo>
                  <a:lnTo>
                    <a:pt x="64547" y="41941"/>
                  </a:lnTo>
                  <a:lnTo>
                    <a:pt x="109148" y="19551"/>
                  </a:lnTo>
                  <a:lnTo>
                    <a:pt x="161789" y="5115"/>
                  </a:lnTo>
                  <a:lnTo>
                    <a:pt x="220368" y="0"/>
                  </a:lnTo>
                  <a:lnTo>
                    <a:pt x="278967" y="5115"/>
                  </a:lnTo>
                  <a:lnTo>
                    <a:pt x="331620" y="19551"/>
                  </a:lnTo>
                  <a:lnTo>
                    <a:pt x="376228" y="41941"/>
                  </a:lnTo>
                  <a:lnTo>
                    <a:pt x="410692" y="70921"/>
                  </a:lnTo>
                  <a:lnTo>
                    <a:pt x="432909" y="105124"/>
                  </a:lnTo>
                  <a:lnTo>
                    <a:pt x="440782" y="143185"/>
                  </a:lnTo>
                </a:path>
              </a:pathLst>
            </a:custGeom>
            <a:ln w="15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99989" y="5469982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813007" y="5759192"/>
            <a:ext cx="1192530" cy="303530"/>
            <a:chOff x="7813007" y="5759192"/>
            <a:chExt cx="1192530" cy="303530"/>
          </a:xfrm>
        </p:grpSpPr>
        <p:sp>
          <p:nvSpPr>
            <p:cNvPr id="12" name="object 12"/>
            <p:cNvSpPr/>
            <p:nvPr/>
          </p:nvSpPr>
          <p:spPr>
            <a:xfrm>
              <a:off x="7821262" y="5767447"/>
              <a:ext cx="1176020" cy="287020"/>
            </a:xfrm>
            <a:custGeom>
              <a:avLst/>
              <a:gdLst/>
              <a:ahLst/>
              <a:cxnLst/>
              <a:rect l="l" t="t" r="r" b="b"/>
              <a:pathLst>
                <a:path w="1176020" h="287020">
                  <a:moveTo>
                    <a:pt x="587919" y="286415"/>
                  </a:moveTo>
                  <a:lnTo>
                    <a:pt x="514172" y="285299"/>
                  </a:lnTo>
                  <a:lnTo>
                    <a:pt x="443158" y="282041"/>
                  </a:lnTo>
                  <a:lnTo>
                    <a:pt x="375429" y="276775"/>
                  </a:lnTo>
                  <a:lnTo>
                    <a:pt x="311535" y="269635"/>
                  </a:lnTo>
                  <a:lnTo>
                    <a:pt x="252028" y="260756"/>
                  </a:lnTo>
                  <a:lnTo>
                    <a:pt x="197458" y="250271"/>
                  </a:lnTo>
                  <a:lnTo>
                    <a:pt x="148377" y="238314"/>
                  </a:lnTo>
                  <a:lnTo>
                    <a:pt x="105335" y="225020"/>
                  </a:lnTo>
                  <a:lnTo>
                    <a:pt x="68884" y="210523"/>
                  </a:lnTo>
                  <a:lnTo>
                    <a:pt x="17955" y="178455"/>
                  </a:lnTo>
                  <a:lnTo>
                    <a:pt x="0" y="143185"/>
                  </a:lnTo>
                  <a:lnTo>
                    <a:pt x="4580" y="125226"/>
                  </a:lnTo>
                  <a:lnTo>
                    <a:pt x="39573" y="91438"/>
                  </a:lnTo>
                  <a:lnTo>
                    <a:pt x="105335" y="61384"/>
                  </a:lnTo>
                  <a:lnTo>
                    <a:pt x="148377" y="48094"/>
                  </a:lnTo>
                  <a:lnTo>
                    <a:pt x="197458" y="36139"/>
                  </a:lnTo>
                  <a:lnTo>
                    <a:pt x="252028" y="25656"/>
                  </a:lnTo>
                  <a:lnTo>
                    <a:pt x="311535" y="16778"/>
                  </a:lnTo>
                  <a:lnTo>
                    <a:pt x="375429" y="9639"/>
                  </a:lnTo>
                  <a:lnTo>
                    <a:pt x="443158" y="4373"/>
                  </a:lnTo>
                  <a:lnTo>
                    <a:pt x="514172" y="1115"/>
                  </a:lnTo>
                  <a:lnTo>
                    <a:pt x="587919" y="0"/>
                  </a:lnTo>
                  <a:lnTo>
                    <a:pt x="661674" y="1115"/>
                  </a:lnTo>
                  <a:lnTo>
                    <a:pt x="732693" y="4373"/>
                  </a:lnTo>
                  <a:lnTo>
                    <a:pt x="800427" y="9639"/>
                  </a:lnTo>
                  <a:lnTo>
                    <a:pt x="864325" y="16778"/>
                  </a:lnTo>
                  <a:lnTo>
                    <a:pt x="923836" y="25656"/>
                  </a:lnTo>
                  <a:lnTo>
                    <a:pt x="978408" y="36139"/>
                  </a:lnTo>
                  <a:lnTo>
                    <a:pt x="1027491" y="48094"/>
                  </a:lnTo>
                  <a:lnTo>
                    <a:pt x="1070535" y="61384"/>
                  </a:lnTo>
                  <a:lnTo>
                    <a:pt x="1106987" y="75877"/>
                  </a:lnTo>
                  <a:lnTo>
                    <a:pt x="1157917" y="107932"/>
                  </a:lnTo>
                  <a:lnTo>
                    <a:pt x="1175872" y="143185"/>
                  </a:lnTo>
                  <a:lnTo>
                    <a:pt x="1171292" y="161153"/>
                  </a:lnTo>
                  <a:lnTo>
                    <a:pt x="1136298" y="194956"/>
                  </a:lnTo>
                  <a:lnTo>
                    <a:pt x="1070535" y="225020"/>
                  </a:lnTo>
                  <a:lnTo>
                    <a:pt x="1027491" y="238314"/>
                  </a:lnTo>
                  <a:lnTo>
                    <a:pt x="978408" y="250271"/>
                  </a:lnTo>
                  <a:lnTo>
                    <a:pt x="923836" y="260756"/>
                  </a:lnTo>
                  <a:lnTo>
                    <a:pt x="864325" y="269635"/>
                  </a:lnTo>
                  <a:lnTo>
                    <a:pt x="800427" y="276775"/>
                  </a:lnTo>
                  <a:lnTo>
                    <a:pt x="732693" y="282041"/>
                  </a:lnTo>
                  <a:lnTo>
                    <a:pt x="661674" y="285299"/>
                  </a:lnTo>
                  <a:lnTo>
                    <a:pt x="587919" y="2864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21262" y="5767447"/>
              <a:ext cx="1176020" cy="287020"/>
            </a:xfrm>
            <a:custGeom>
              <a:avLst/>
              <a:gdLst/>
              <a:ahLst/>
              <a:cxnLst/>
              <a:rect l="l" t="t" r="r" b="b"/>
              <a:pathLst>
                <a:path w="1176020" h="287020">
                  <a:moveTo>
                    <a:pt x="1175872" y="143185"/>
                  </a:moveTo>
                  <a:lnTo>
                    <a:pt x="1157917" y="178455"/>
                  </a:lnTo>
                  <a:lnTo>
                    <a:pt x="1106987" y="210523"/>
                  </a:lnTo>
                  <a:lnTo>
                    <a:pt x="1070535" y="225020"/>
                  </a:lnTo>
                  <a:lnTo>
                    <a:pt x="1027491" y="238314"/>
                  </a:lnTo>
                  <a:lnTo>
                    <a:pt x="978408" y="250271"/>
                  </a:lnTo>
                  <a:lnTo>
                    <a:pt x="923836" y="260756"/>
                  </a:lnTo>
                  <a:lnTo>
                    <a:pt x="864325" y="269635"/>
                  </a:lnTo>
                  <a:lnTo>
                    <a:pt x="800427" y="276775"/>
                  </a:lnTo>
                  <a:lnTo>
                    <a:pt x="732693" y="282041"/>
                  </a:lnTo>
                  <a:lnTo>
                    <a:pt x="661674" y="285299"/>
                  </a:lnTo>
                  <a:lnTo>
                    <a:pt x="587919" y="286415"/>
                  </a:lnTo>
                  <a:lnTo>
                    <a:pt x="514172" y="285299"/>
                  </a:lnTo>
                  <a:lnTo>
                    <a:pt x="443158" y="282041"/>
                  </a:lnTo>
                  <a:lnTo>
                    <a:pt x="375429" y="276775"/>
                  </a:lnTo>
                  <a:lnTo>
                    <a:pt x="311535" y="269635"/>
                  </a:lnTo>
                  <a:lnTo>
                    <a:pt x="252028" y="260756"/>
                  </a:lnTo>
                  <a:lnTo>
                    <a:pt x="197458" y="250271"/>
                  </a:lnTo>
                  <a:lnTo>
                    <a:pt x="148377" y="238314"/>
                  </a:lnTo>
                  <a:lnTo>
                    <a:pt x="105335" y="225020"/>
                  </a:lnTo>
                  <a:lnTo>
                    <a:pt x="68884" y="210523"/>
                  </a:lnTo>
                  <a:lnTo>
                    <a:pt x="17955" y="178455"/>
                  </a:lnTo>
                  <a:lnTo>
                    <a:pt x="0" y="143185"/>
                  </a:lnTo>
                  <a:lnTo>
                    <a:pt x="4580" y="125226"/>
                  </a:lnTo>
                  <a:lnTo>
                    <a:pt x="39573" y="91438"/>
                  </a:lnTo>
                  <a:lnTo>
                    <a:pt x="105335" y="61384"/>
                  </a:lnTo>
                  <a:lnTo>
                    <a:pt x="148377" y="48094"/>
                  </a:lnTo>
                  <a:lnTo>
                    <a:pt x="197458" y="36139"/>
                  </a:lnTo>
                  <a:lnTo>
                    <a:pt x="252028" y="25656"/>
                  </a:lnTo>
                  <a:lnTo>
                    <a:pt x="311535" y="16778"/>
                  </a:lnTo>
                  <a:lnTo>
                    <a:pt x="375429" y="9639"/>
                  </a:lnTo>
                  <a:lnTo>
                    <a:pt x="443158" y="4373"/>
                  </a:lnTo>
                  <a:lnTo>
                    <a:pt x="514172" y="1115"/>
                  </a:lnTo>
                  <a:lnTo>
                    <a:pt x="587919" y="0"/>
                  </a:lnTo>
                  <a:lnTo>
                    <a:pt x="661674" y="1115"/>
                  </a:lnTo>
                  <a:lnTo>
                    <a:pt x="732693" y="4373"/>
                  </a:lnTo>
                  <a:lnTo>
                    <a:pt x="800427" y="9639"/>
                  </a:lnTo>
                  <a:lnTo>
                    <a:pt x="864325" y="16778"/>
                  </a:lnTo>
                  <a:lnTo>
                    <a:pt x="923836" y="25656"/>
                  </a:lnTo>
                  <a:lnTo>
                    <a:pt x="978408" y="36139"/>
                  </a:lnTo>
                  <a:lnTo>
                    <a:pt x="1027491" y="48094"/>
                  </a:lnTo>
                  <a:lnTo>
                    <a:pt x="1070535" y="61384"/>
                  </a:lnTo>
                  <a:lnTo>
                    <a:pt x="1106987" y="75877"/>
                  </a:lnTo>
                  <a:lnTo>
                    <a:pt x="1157917" y="107932"/>
                  </a:lnTo>
                  <a:lnTo>
                    <a:pt x="1175872" y="143185"/>
                  </a:lnTo>
                </a:path>
              </a:pathLst>
            </a:custGeom>
            <a:ln w="15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971177" y="5828008"/>
            <a:ext cx="8763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ourier New"/>
                <a:cs typeface="Courier New"/>
              </a:rPr>
              <a:t>RegistrationNr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28881" y="6125160"/>
            <a:ext cx="580390" cy="303530"/>
            <a:chOff x="7828881" y="6125160"/>
            <a:chExt cx="580390" cy="303530"/>
          </a:xfrm>
        </p:grpSpPr>
        <p:sp>
          <p:nvSpPr>
            <p:cNvPr id="16" name="object 16"/>
            <p:cNvSpPr/>
            <p:nvPr/>
          </p:nvSpPr>
          <p:spPr>
            <a:xfrm>
              <a:off x="7837136" y="6133415"/>
              <a:ext cx="563880" cy="287020"/>
            </a:xfrm>
            <a:custGeom>
              <a:avLst/>
              <a:gdLst/>
              <a:ahLst/>
              <a:cxnLst/>
              <a:rect l="l" t="t" r="r" b="b"/>
              <a:pathLst>
                <a:path w="563879" h="287020">
                  <a:moveTo>
                    <a:pt x="281677" y="286404"/>
                  </a:moveTo>
                  <a:lnTo>
                    <a:pt x="217098" y="282621"/>
                  </a:lnTo>
                  <a:lnTo>
                    <a:pt x="157811" y="271847"/>
                  </a:lnTo>
                  <a:lnTo>
                    <a:pt x="105511" y="254941"/>
                  </a:lnTo>
                  <a:lnTo>
                    <a:pt x="61887" y="232761"/>
                  </a:lnTo>
                  <a:lnTo>
                    <a:pt x="28633" y="206167"/>
                  </a:lnTo>
                  <a:lnTo>
                    <a:pt x="0" y="143174"/>
                  </a:lnTo>
                  <a:lnTo>
                    <a:pt x="7440" y="110346"/>
                  </a:lnTo>
                  <a:lnTo>
                    <a:pt x="61887" y="53627"/>
                  </a:lnTo>
                  <a:lnTo>
                    <a:pt x="105511" y="31454"/>
                  </a:lnTo>
                  <a:lnTo>
                    <a:pt x="157811" y="14552"/>
                  </a:lnTo>
                  <a:lnTo>
                    <a:pt x="217098" y="3781"/>
                  </a:lnTo>
                  <a:lnTo>
                    <a:pt x="281677" y="0"/>
                  </a:lnTo>
                  <a:lnTo>
                    <a:pt x="346244" y="3781"/>
                  </a:lnTo>
                  <a:lnTo>
                    <a:pt x="405519" y="14552"/>
                  </a:lnTo>
                  <a:lnTo>
                    <a:pt x="457812" y="31454"/>
                  </a:lnTo>
                  <a:lnTo>
                    <a:pt x="501429" y="53627"/>
                  </a:lnTo>
                  <a:lnTo>
                    <a:pt x="534680" y="80211"/>
                  </a:lnTo>
                  <a:lnTo>
                    <a:pt x="563310" y="143174"/>
                  </a:lnTo>
                  <a:lnTo>
                    <a:pt x="555870" y="176018"/>
                  </a:lnTo>
                  <a:lnTo>
                    <a:pt x="501429" y="232761"/>
                  </a:lnTo>
                  <a:lnTo>
                    <a:pt x="457812" y="254941"/>
                  </a:lnTo>
                  <a:lnTo>
                    <a:pt x="405519" y="271847"/>
                  </a:lnTo>
                  <a:lnTo>
                    <a:pt x="346244" y="282621"/>
                  </a:lnTo>
                  <a:lnTo>
                    <a:pt x="281677" y="286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37136" y="6133415"/>
              <a:ext cx="563880" cy="287020"/>
            </a:xfrm>
            <a:custGeom>
              <a:avLst/>
              <a:gdLst/>
              <a:ahLst/>
              <a:cxnLst/>
              <a:rect l="l" t="t" r="r" b="b"/>
              <a:pathLst>
                <a:path w="563879" h="287020">
                  <a:moveTo>
                    <a:pt x="563310" y="143174"/>
                  </a:moveTo>
                  <a:lnTo>
                    <a:pt x="534680" y="206167"/>
                  </a:lnTo>
                  <a:lnTo>
                    <a:pt x="501429" y="232761"/>
                  </a:lnTo>
                  <a:lnTo>
                    <a:pt x="457812" y="254941"/>
                  </a:lnTo>
                  <a:lnTo>
                    <a:pt x="405519" y="271847"/>
                  </a:lnTo>
                  <a:lnTo>
                    <a:pt x="346244" y="282621"/>
                  </a:lnTo>
                  <a:lnTo>
                    <a:pt x="281677" y="286404"/>
                  </a:lnTo>
                  <a:lnTo>
                    <a:pt x="217098" y="282621"/>
                  </a:lnTo>
                  <a:lnTo>
                    <a:pt x="157811" y="271847"/>
                  </a:lnTo>
                  <a:lnTo>
                    <a:pt x="105511" y="254941"/>
                  </a:lnTo>
                  <a:lnTo>
                    <a:pt x="61887" y="232761"/>
                  </a:lnTo>
                  <a:lnTo>
                    <a:pt x="28633" y="206167"/>
                  </a:lnTo>
                  <a:lnTo>
                    <a:pt x="0" y="143174"/>
                  </a:lnTo>
                  <a:lnTo>
                    <a:pt x="7440" y="110346"/>
                  </a:lnTo>
                  <a:lnTo>
                    <a:pt x="61887" y="53627"/>
                  </a:lnTo>
                  <a:lnTo>
                    <a:pt x="105511" y="31454"/>
                  </a:lnTo>
                  <a:lnTo>
                    <a:pt x="157811" y="14552"/>
                  </a:lnTo>
                  <a:lnTo>
                    <a:pt x="217098" y="3781"/>
                  </a:lnTo>
                  <a:lnTo>
                    <a:pt x="281677" y="0"/>
                  </a:lnTo>
                  <a:lnTo>
                    <a:pt x="346244" y="3781"/>
                  </a:lnTo>
                  <a:lnTo>
                    <a:pt x="405519" y="14552"/>
                  </a:lnTo>
                  <a:lnTo>
                    <a:pt x="457812" y="31454"/>
                  </a:lnTo>
                  <a:lnTo>
                    <a:pt x="501429" y="53627"/>
                  </a:lnTo>
                  <a:lnTo>
                    <a:pt x="534680" y="80211"/>
                  </a:lnTo>
                  <a:lnTo>
                    <a:pt x="563310" y="143174"/>
                  </a:lnTo>
                </a:path>
              </a:pathLst>
            </a:custGeom>
            <a:ln w="15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84597" y="6193972"/>
            <a:ext cx="2686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ourier New"/>
                <a:cs typeface="Courier New"/>
              </a:rPr>
              <a:t>Name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70787" y="5266187"/>
            <a:ext cx="382270" cy="1010919"/>
          </a:xfrm>
          <a:custGeom>
            <a:avLst/>
            <a:gdLst/>
            <a:ahLst/>
            <a:cxnLst/>
            <a:rect l="l" t="t" r="r" b="b"/>
            <a:pathLst>
              <a:path w="382270" h="1010920">
                <a:moveTo>
                  <a:pt x="0" y="8027"/>
                </a:moveTo>
                <a:lnTo>
                  <a:pt x="0" y="286415"/>
                </a:lnTo>
                <a:lnTo>
                  <a:pt x="382268" y="286415"/>
                </a:lnTo>
              </a:path>
              <a:path w="382270" h="1010920">
                <a:moveTo>
                  <a:pt x="0" y="0"/>
                </a:moveTo>
                <a:lnTo>
                  <a:pt x="0" y="644445"/>
                </a:lnTo>
                <a:lnTo>
                  <a:pt x="350474" y="644445"/>
                </a:lnTo>
              </a:path>
              <a:path w="382270" h="1010920">
                <a:moveTo>
                  <a:pt x="0" y="0"/>
                </a:moveTo>
                <a:lnTo>
                  <a:pt x="0" y="1010402"/>
                </a:lnTo>
                <a:lnTo>
                  <a:pt x="366349" y="1010402"/>
                </a:lnTo>
              </a:path>
            </a:pathLst>
          </a:custGeom>
          <a:ln w="15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44988" y="4979384"/>
            <a:ext cx="652145" cy="287020"/>
          </a:xfrm>
          <a:prstGeom prst="rect">
            <a:avLst/>
          </a:prstGeom>
          <a:ln w="15911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580"/>
              </a:spcBef>
            </a:pPr>
            <a:r>
              <a:rPr sz="800" spc="-5" dirty="0">
                <a:latin typeface="Courier New"/>
                <a:cs typeface="Courier New"/>
              </a:rPr>
              <a:t>Student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65078" y="4979384"/>
            <a:ext cx="897255" cy="287020"/>
          </a:xfrm>
          <a:prstGeom prst="rect">
            <a:avLst/>
          </a:prstGeom>
          <a:ln w="15911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575"/>
              </a:spcBef>
            </a:pPr>
            <a:r>
              <a:rPr sz="800" spc="-5" dirty="0">
                <a:latin typeface="Courier New"/>
                <a:cs typeface="Courier New"/>
              </a:rPr>
              <a:t>Schotarship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784219" y="5408313"/>
            <a:ext cx="457834" cy="303530"/>
            <a:chOff x="5784219" y="5408313"/>
            <a:chExt cx="457834" cy="303530"/>
          </a:xfrm>
        </p:grpSpPr>
        <p:sp>
          <p:nvSpPr>
            <p:cNvPr id="23" name="object 23"/>
            <p:cNvSpPr/>
            <p:nvPr/>
          </p:nvSpPr>
          <p:spPr>
            <a:xfrm>
              <a:off x="5792474" y="5416568"/>
              <a:ext cx="441325" cy="287020"/>
            </a:xfrm>
            <a:custGeom>
              <a:avLst/>
              <a:gdLst/>
              <a:ahLst/>
              <a:cxnLst/>
              <a:rect l="l" t="t" r="r" b="b"/>
              <a:pathLst>
                <a:path w="441325" h="287020">
                  <a:moveTo>
                    <a:pt x="220368" y="286415"/>
                  </a:moveTo>
                  <a:lnTo>
                    <a:pt x="161793" y="281300"/>
                  </a:lnTo>
                  <a:lnTo>
                    <a:pt x="109153" y="266864"/>
                  </a:lnTo>
                  <a:lnTo>
                    <a:pt x="64552" y="244473"/>
                  </a:lnTo>
                  <a:lnTo>
                    <a:pt x="30091" y="215494"/>
                  </a:lnTo>
                  <a:lnTo>
                    <a:pt x="7873" y="181291"/>
                  </a:lnTo>
                  <a:lnTo>
                    <a:pt x="0" y="143230"/>
                  </a:lnTo>
                  <a:lnTo>
                    <a:pt x="7873" y="105150"/>
                  </a:lnTo>
                  <a:lnTo>
                    <a:pt x="30091" y="70934"/>
                  </a:lnTo>
                  <a:lnTo>
                    <a:pt x="64552" y="41947"/>
                  </a:lnTo>
                  <a:lnTo>
                    <a:pt x="109153" y="19552"/>
                  </a:lnTo>
                  <a:lnTo>
                    <a:pt x="161793" y="5115"/>
                  </a:lnTo>
                  <a:lnTo>
                    <a:pt x="220368" y="0"/>
                  </a:lnTo>
                  <a:lnTo>
                    <a:pt x="278967" y="5115"/>
                  </a:lnTo>
                  <a:lnTo>
                    <a:pt x="331620" y="19552"/>
                  </a:lnTo>
                  <a:lnTo>
                    <a:pt x="376228" y="41947"/>
                  </a:lnTo>
                  <a:lnTo>
                    <a:pt x="410692" y="70934"/>
                  </a:lnTo>
                  <a:lnTo>
                    <a:pt x="432909" y="105150"/>
                  </a:lnTo>
                  <a:lnTo>
                    <a:pt x="440782" y="143230"/>
                  </a:lnTo>
                  <a:lnTo>
                    <a:pt x="432909" y="181291"/>
                  </a:lnTo>
                  <a:lnTo>
                    <a:pt x="410692" y="215494"/>
                  </a:lnTo>
                  <a:lnTo>
                    <a:pt x="376228" y="244473"/>
                  </a:lnTo>
                  <a:lnTo>
                    <a:pt x="331620" y="266864"/>
                  </a:lnTo>
                  <a:lnTo>
                    <a:pt x="278967" y="281300"/>
                  </a:lnTo>
                  <a:lnTo>
                    <a:pt x="220368" y="2864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92474" y="5416568"/>
              <a:ext cx="441325" cy="287020"/>
            </a:xfrm>
            <a:custGeom>
              <a:avLst/>
              <a:gdLst/>
              <a:ahLst/>
              <a:cxnLst/>
              <a:rect l="l" t="t" r="r" b="b"/>
              <a:pathLst>
                <a:path w="441325" h="287020">
                  <a:moveTo>
                    <a:pt x="440782" y="143230"/>
                  </a:moveTo>
                  <a:lnTo>
                    <a:pt x="432909" y="181291"/>
                  </a:lnTo>
                  <a:lnTo>
                    <a:pt x="410692" y="215494"/>
                  </a:lnTo>
                  <a:lnTo>
                    <a:pt x="376228" y="244473"/>
                  </a:lnTo>
                  <a:lnTo>
                    <a:pt x="331620" y="266864"/>
                  </a:lnTo>
                  <a:lnTo>
                    <a:pt x="278967" y="281300"/>
                  </a:lnTo>
                  <a:lnTo>
                    <a:pt x="220368" y="286415"/>
                  </a:lnTo>
                  <a:lnTo>
                    <a:pt x="161793" y="281300"/>
                  </a:lnTo>
                  <a:lnTo>
                    <a:pt x="109153" y="266864"/>
                  </a:lnTo>
                  <a:lnTo>
                    <a:pt x="64552" y="244473"/>
                  </a:lnTo>
                  <a:lnTo>
                    <a:pt x="30091" y="215494"/>
                  </a:lnTo>
                  <a:lnTo>
                    <a:pt x="7873" y="181291"/>
                  </a:lnTo>
                  <a:lnTo>
                    <a:pt x="0" y="143230"/>
                  </a:lnTo>
                  <a:lnTo>
                    <a:pt x="7873" y="105150"/>
                  </a:lnTo>
                  <a:lnTo>
                    <a:pt x="30091" y="70934"/>
                  </a:lnTo>
                  <a:lnTo>
                    <a:pt x="64552" y="41947"/>
                  </a:lnTo>
                  <a:lnTo>
                    <a:pt x="109153" y="19552"/>
                  </a:lnTo>
                  <a:lnTo>
                    <a:pt x="161793" y="5115"/>
                  </a:lnTo>
                  <a:lnTo>
                    <a:pt x="220368" y="0"/>
                  </a:lnTo>
                  <a:lnTo>
                    <a:pt x="278967" y="5115"/>
                  </a:lnTo>
                  <a:lnTo>
                    <a:pt x="331620" y="19552"/>
                  </a:lnTo>
                  <a:lnTo>
                    <a:pt x="376228" y="41947"/>
                  </a:lnTo>
                  <a:lnTo>
                    <a:pt x="410692" y="70934"/>
                  </a:lnTo>
                  <a:lnTo>
                    <a:pt x="432909" y="105150"/>
                  </a:lnTo>
                  <a:lnTo>
                    <a:pt x="440782" y="143230"/>
                  </a:lnTo>
                </a:path>
              </a:pathLst>
            </a:custGeom>
            <a:ln w="15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39409" y="5477130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760363" y="5790200"/>
            <a:ext cx="1009015" cy="303530"/>
            <a:chOff x="5760363" y="5790200"/>
            <a:chExt cx="1009015" cy="303530"/>
          </a:xfrm>
        </p:grpSpPr>
        <p:sp>
          <p:nvSpPr>
            <p:cNvPr id="27" name="object 27"/>
            <p:cNvSpPr/>
            <p:nvPr/>
          </p:nvSpPr>
          <p:spPr>
            <a:xfrm>
              <a:off x="5768618" y="5798455"/>
              <a:ext cx="992505" cy="287020"/>
            </a:xfrm>
            <a:custGeom>
              <a:avLst/>
              <a:gdLst/>
              <a:ahLst/>
              <a:cxnLst/>
              <a:rect l="l" t="t" r="r" b="b"/>
              <a:pathLst>
                <a:path w="992504" h="287020">
                  <a:moveTo>
                    <a:pt x="496040" y="286404"/>
                  </a:moveTo>
                  <a:lnTo>
                    <a:pt x="422739" y="284851"/>
                  </a:lnTo>
                  <a:lnTo>
                    <a:pt x="352777" y="280341"/>
                  </a:lnTo>
                  <a:lnTo>
                    <a:pt x="286922" y="273094"/>
                  </a:lnTo>
                  <a:lnTo>
                    <a:pt x="225941" y="263333"/>
                  </a:lnTo>
                  <a:lnTo>
                    <a:pt x="170602" y="251280"/>
                  </a:lnTo>
                  <a:lnTo>
                    <a:pt x="121670" y="237155"/>
                  </a:lnTo>
                  <a:lnTo>
                    <a:pt x="79915" y="221180"/>
                  </a:lnTo>
                  <a:lnTo>
                    <a:pt x="46103" y="203578"/>
                  </a:lnTo>
                  <a:lnTo>
                    <a:pt x="5378" y="164375"/>
                  </a:lnTo>
                  <a:lnTo>
                    <a:pt x="0" y="143218"/>
                  </a:lnTo>
                  <a:lnTo>
                    <a:pt x="4528" y="123783"/>
                  </a:lnTo>
                  <a:lnTo>
                    <a:pt x="38981" y="87469"/>
                  </a:lnTo>
                  <a:lnTo>
                    <a:pt x="103356" y="55699"/>
                  </a:lnTo>
                  <a:lnTo>
                    <a:pt x="145287" y="41945"/>
                  </a:lnTo>
                  <a:lnTo>
                    <a:pt x="192925" y="29839"/>
                  </a:lnTo>
                  <a:lnTo>
                    <a:pt x="245679" y="19552"/>
                  </a:lnTo>
                  <a:lnTo>
                    <a:pt x="302959" y="11254"/>
                  </a:lnTo>
                  <a:lnTo>
                    <a:pt x="364173" y="5115"/>
                  </a:lnTo>
                  <a:lnTo>
                    <a:pt x="428730" y="1307"/>
                  </a:lnTo>
                  <a:lnTo>
                    <a:pt x="496040" y="0"/>
                  </a:lnTo>
                  <a:lnTo>
                    <a:pt x="563350" y="1307"/>
                  </a:lnTo>
                  <a:lnTo>
                    <a:pt x="627910" y="5115"/>
                  </a:lnTo>
                  <a:lnTo>
                    <a:pt x="689127" y="11254"/>
                  </a:lnTo>
                  <a:lnTo>
                    <a:pt x="746412" y="19552"/>
                  </a:lnTo>
                  <a:lnTo>
                    <a:pt x="799171" y="29839"/>
                  </a:lnTo>
                  <a:lnTo>
                    <a:pt x="846815" y="41945"/>
                  </a:lnTo>
                  <a:lnTo>
                    <a:pt x="888751" y="55699"/>
                  </a:lnTo>
                  <a:lnTo>
                    <a:pt x="924389" y="70931"/>
                  </a:lnTo>
                  <a:lnTo>
                    <a:pt x="974402" y="105143"/>
                  </a:lnTo>
                  <a:lnTo>
                    <a:pt x="992125" y="143218"/>
                  </a:lnTo>
                  <a:lnTo>
                    <a:pt x="987596" y="162646"/>
                  </a:lnTo>
                  <a:lnTo>
                    <a:pt x="953136" y="198949"/>
                  </a:lnTo>
                  <a:lnTo>
                    <a:pt x="888751" y="230711"/>
                  </a:lnTo>
                  <a:lnTo>
                    <a:pt x="846815" y="244462"/>
                  </a:lnTo>
                  <a:lnTo>
                    <a:pt x="799171" y="256566"/>
                  </a:lnTo>
                  <a:lnTo>
                    <a:pt x="746412" y="266853"/>
                  </a:lnTo>
                  <a:lnTo>
                    <a:pt x="689127" y="275150"/>
                  </a:lnTo>
                  <a:lnTo>
                    <a:pt x="627910" y="281288"/>
                  </a:lnTo>
                  <a:lnTo>
                    <a:pt x="563350" y="285096"/>
                  </a:lnTo>
                  <a:lnTo>
                    <a:pt x="496040" y="286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68618" y="5798455"/>
              <a:ext cx="992505" cy="287020"/>
            </a:xfrm>
            <a:custGeom>
              <a:avLst/>
              <a:gdLst/>
              <a:ahLst/>
              <a:cxnLst/>
              <a:rect l="l" t="t" r="r" b="b"/>
              <a:pathLst>
                <a:path w="992504" h="287020">
                  <a:moveTo>
                    <a:pt x="992125" y="143218"/>
                  </a:moveTo>
                  <a:lnTo>
                    <a:pt x="974402" y="181279"/>
                  </a:lnTo>
                  <a:lnTo>
                    <a:pt x="924389" y="215483"/>
                  </a:lnTo>
                  <a:lnTo>
                    <a:pt x="888751" y="230711"/>
                  </a:lnTo>
                  <a:lnTo>
                    <a:pt x="846815" y="244462"/>
                  </a:lnTo>
                  <a:lnTo>
                    <a:pt x="799171" y="256566"/>
                  </a:lnTo>
                  <a:lnTo>
                    <a:pt x="746412" y="266853"/>
                  </a:lnTo>
                  <a:lnTo>
                    <a:pt x="689127" y="275150"/>
                  </a:lnTo>
                  <a:lnTo>
                    <a:pt x="627910" y="281288"/>
                  </a:lnTo>
                  <a:lnTo>
                    <a:pt x="563350" y="285096"/>
                  </a:lnTo>
                  <a:lnTo>
                    <a:pt x="496040" y="286404"/>
                  </a:lnTo>
                  <a:lnTo>
                    <a:pt x="422739" y="284851"/>
                  </a:lnTo>
                  <a:lnTo>
                    <a:pt x="352777" y="280341"/>
                  </a:lnTo>
                  <a:lnTo>
                    <a:pt x="286922" y="273094"/>
                  </a:lnTo>
                  <a:lnTo>
                    <a:pt x="225941" y="263333"/>
                  </a:lnTo>
                  <a:lnTo>
                    <a:pt x="170602" y="251280"/>
                  </a:lnTo>
                  <a:lnTo>
                    <a:pt x="121670" y="237155"/>
                  </a:lnTo>
                  <a:lnTo>
                    <a:pt x="79915" y="221180"/>
                  </a:lnTo>
                  <a:lnTo>
                    <a:pt x="46103" y="203578"/>
                  </a:lnTo>
                  <a:lnTo>
                    <a:pt x="5378" y="164375"/>
                  </a:lnTo>
                  <a:lnTo>
                    <a:pt x="0" y="143218"/>
                  </a:lnTo>
                  <a:lnTo>
                    <a:pt x="4528" y="123783"/>
                  </a:lnTo>
                  <a:lnTo>
                    <a:pt x="38981" y="87469"/>
                  </a:lnTo>
                  <a:lnTo>
                    <a:pt x="103356" y="55699"/>
                  </a:lnTo>
                  <a:lnTo>
                    <a:pt x="145287" y="41945"/>
                  </a:lnTo>
                  <a:lnTo>
                    <a:pt x="192925" y="29839"/>
                  </a:lnTo>
                  <a:lnTo>
                    <a:pt x="245679" y="19552"/>
                  </a:lnTo>
                  <a:lnTo>
                    <a:pt x="302959" y="11254"/>
                  </a:lnTo>
                  <a:lnTo>
                    <a:pt x="364173" y="5115"/>
                  </a:lnTo>
                  <a:lnTo>
                    <a:pt x="428730" y="1307"/>
                  </a:lnTo>
                  <a:lnTo>
                    <a:pt x="496040" y="0"/>
                  </a:lnTo>
                  <a:lnTo>
                    <a:pt x="563350" y="1307"/>
                  </a:lnTo>
                  <a:lnTo>
                    <a:pt x="627910" y="5115"/>
                  </a:lnTo>
                  <a:lnTo>
                    <a:pt x="689127" y="11254"/>
                  </a:lnTo>
                  <a:lnTo>
                    <a:pt x="746412" y="19552"/>
                  </a:lnTo>
                  <a:lnTo>
                    <a:pt x="799171" y="29839"/>
                  </a:lnTo>
                  <a:lnTo>
                    <a:pt x="846815" y="41945"/>
                  </a:lnTo>
                  <a:lnTo>
                    <a:pt x="888751" y="55699"/>
                  </a:lnTo>
                  <a:lnTo>
                    <a:pt x="924389" y="70931"/>
                  </a:lnTo>
                  <a:lnTo>
                    <a:pt x="974402" y="105143"/>
                  </a:lnTo>
                  <a:lnTo>
                    <a:pt x="992125" y="143218"/>
                  </a:lnTo>
                </a:path>
              </a:pathLst>
            </a:custGeom>
            <a:ln w="15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917876" y="5859012"/>
            <a:ext cx="6940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ourier New"/>
                <a:cs typeface="Courier New"/>
              </a:rPr>
              <a:t>Description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736506" y="6164139"/>
            <a:ext cx="702310" cy="303530"/>
            <a:chOff x="5736506" y="6164139"/>
            <a:chExt cx="702310" cy="303530"/>
          </a:xfrm>
        </p:grpSpPr>
        <p:sp>
          <p:nvSpPr>
            <p:cNvPr id="31" name="object 31"/>
            <p:cNvSpPr/>
            <p:nvPr/>
          </p:nvSpPr>
          <p:spPr>
            <a:xfrm>
              <a:off x="5744761" y="6172394"/>
              <a:ext cx="685800" cy="287020"/>
            </a:xfrm>
            <a:custGeom>
              <a:avLst/>
              <a:gdLst/>
              <a:ahLst/>
              <a:cxnLst/>
              <a:rect l="l" t="t" r="r" b="b"/>
              <a:pathLst>
                <a:path w="685800" h="287020">
                  <a:moveTo>
                    <a:pt x="342896" y="286415"/>
                  </a:moveTo>
                  <a:lnTo>
                    <a:pt x="281253" y="284108"/>
                  </a:lnTo>
                  <a:lnTo>
                    <a:pt x="223237" y="277455"/>
                  </a:lnTo>
                  <a:lnTo>
                    <a:pt x="169817" y="266862"/>
                  </a:lnTo>
                  <a:lnTo>
                    <a:pt x="121960" y="252732"/>
                  </a:lnTo>
                  <a:lnTo>
                    <a:pt x="80635" y="235471"/>
                  </a:lnTo>
                  <a:lnTo>
                    <a:pt x="46809" y="215480"/>
                  </a:lnTo>
                  <a:lnTo>
                    <a:pt x="5523" y="168933"/>
                  </a:lnTo>
                  <a:lnTo>
                    <a:pt x="0" y="143185"/>
                  </a:lnTo>
                  <a:lnTo>
                    <a:pt x="5523" y="117450"/>
                  </a:lnTo>
                  <a:lnTo>
                    <a:pt x="46809" y="70921"/>
                  </a:lnTo>
                  <a:lnTo>
                    <a:pt x="80635" y="50936"/>
                  </a:lnTo>
                  <a:lnTo>
                    <a:pt x="121960" y="33678"/>
                  </a:lnTo>
                  <a:lnTo>
                    <a:pt x="169817" y="19551"/>
                  </a:lnTo>
                  <a:lnTo>
                    <a:pt x="223237" y="8959"/>
                  </a:lnTo>
                  <a:lnTo>
                    <a:pt x="281253" y="2307"/>
                  </a:lnTo>
                  <a:lnTo>
                    <a:pt x="342896" y="0"/>
                  </a:lnTo>
                  <a:lnTo>
                    <a:pt x="404531" y="2307"/>
                  </a:lnTo>
                  <a:lnTo>
                    <a:pt x="462542" y="8959"/>
                  </a:lnTo>
                  <a:lnTo>
                    <a:pt x="515961" y="19551"/>
                  </a:lnTo>
                  <a:lnTo>
                    <a:pt x="563819" y="33678"/>
                  </a:lnTo>
                  <a:lnTo>
                    <a:pt x="605147" y="50936"/>
                  </a:lnTo>
                  <a:lnTo>
                    <a:pt x="638977" y="70921"/>
                  </a:lnTo>
                  <a:lnTo>
                    <a:pt x="680269" y="117450"/>
                  </a:lnTo>
                  <a:lnTo>
                    <a:pt x="685793" y="143185"/>
                  </a:lnTo>
                  <a:lnTo>
                    <a:pt x="680269" y="168933"/>
                  </a:lnTo>
                  <a:lnTo>
                    <a:pt x="638977" y="215480"/>
                  </a:lnTo>
                  <a:lnTo>
                    <a:pt x="605147" y="235471"/>
                  </a:lnTo>
                  <a:lnTo>
                    <a:pt x="563819" y="252732"/>
                  </a:lnTo>
                  <a:lnTo>
                    <a:pt x="515961" y="266862"/>
                  </a:lnTo>
                  <a:lnTo>
                    <a:pt x="462542" y="277455"/>
                  </a:lnTo>
                  <a:lnTo>
                    <a:pt x="404531" y="284108"/>
                  </a:lnTo>
                  <a:lnTo>
                    <a:pt x="342896" y="2864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44761" y="6172394"/>
              <a:ext cx="685800" cy="287020"/>
            </a:xfrm>
            <a:custGeom>
              <a:avLst/>
              <a:gdLst/>
              <a:ahLst/>
              <a:cxnLst/>
              <a:rect l="l" t="t" r="r" b="b"/>
              <a:pathLst>
                <a:path w="685800" h="287020">
                  <a:moveTo>
                    <a:pt x="685793" y="143185"/>
                  </a:moveTo>
                  <a:lnTo>
                    <a:pt x="664340" y="193167"/>
                  </a:lnTo>
                  <a:lnTo>
                    <a:pt x="605147" y="235471"/>
                  </a:lnTo>
                  <a:lnTo>
                    <a:pt x="563819" y="252732"/>
                  </a:lnTo>
                  <a:lnTo>
                    <a:pt x="515961" y="266862"/>
                  </a:lnTo>
                  <a:lnTo>
                    <a:pt x="462542" y="277455"/>
                  </a:lnTo>
                  <a:lnTo>
                    <a:pt x="404531" y="284108"/>
                  </a:lnTo>
                  <a:lnTo>
                    <a:pt x="342896" y="286415"/>
                  </a:lnTo>
                  <a:lnTo>
                    <a:pt x="281253" y="284108"/>
                  </a:lnTo>
                  <a:lnTo>
                    <a:pt x="223237" y="277455"/>
                  </a:lnTo>
                  <a:lnTo>
                    <a:pt x="169817" y="266862"/>
                  </a:lnTo>
                  <a:lnTo>
                    <a:pt x="121960" y="252732"/>
                  </a:lnTo>
                  <a:lnTo>
                    <a:pt x="80635" y="235471"/>
                  </a:lnTo>
                  <a:lnTo>
                    <a:pt x="46809" y="215480"/>
                  </a:lnTo>
                  <a:lnTo>
                    <a:pt x="5523" y="168933"/>
                  </a:lnTo>
                  <a:lnTo>
                    <a:pt x="0" y="143185"/>
                  </a:lnTo>
                  <a:lnTo>
                    <a:pt x="5523" y="117450"/>
                  </a:lnTo>
                  <a:lnTo>
                    <a:pt x="46809" y="70921"/>
                  </a:lnTo>
                  <a:lnTo>
                    <a:pt x="80635" y="50936"/>
                  </a:lnTo>
                  <a:lnTo>
                    <a:pt x="121960" y="33678"/>
                  </a:lnTo>
                  <a:lnTo>
                    <a:pt x="169817" y="19551"/>
                  </a:lnTo>
                  <a:lnTo>
                    <a:pt x="223237" y="8959"/>
                  </a:lnTo>
                  <a:lnTo>
                    <a:pt x="281253" y="2307"/>
                  </a:lnTo>
                  <a:lnTo>
                    <a:pt x="342896" y="0"/>
                  </a:lnTo>
                  <a:lnTo>
                    <a:pt x="404531" y="2307"/>
                  </a:lnTo>
                  <a:lnTo>
                    <a:pt x="462542" y="8959"/>
                  </a:lnTo>
                  <a:lnTo>
                    <a:pt x="515961" y="19551"/>
                  </a:lnTo>
                  <a:lnTo>
                    <a:pt x="563819" y="33678"/>
                  </a:lnTo>
                  <a:lnTo>
                    <a:pt x="605147" y="50936"/>
                  </a:lnTo>
                  <a:lnTo>
                    <a:pt x="638977" y="70921"/>
                  </a:lnTo>
                  <a:lnTo>
                    <a:pt x="680269" y="117450"/>
                  </a:lnTo>
                  <a:lnTo>
                    <a:pt x="685793" y="143185"/>
                  </a:lnTo>
                </a:path>
              </a:pathLst>
            </a:custGeom>
            <a:ln w="15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892660" y="6232958"/>
            <a:ext cx="3905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ourier New"/>
                <a:cs typeface="Courier New"/>
              </a:rPr>
              <a:t>Amount</a:t>
            </a:r>
            <a:endParaRPr sz="800">
              <a:latin typeface="Courier New"/>
              <a:cs typeface="Courier New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405449" y="5114259"/>
            <a:ext cx="1747520" cy="1209675"/>
            <a:chOff x="5405449" y="5114259"/>
            <a:chExt cx="1747520" cy="1209675"/>
          </a:xfrm>
        </p:grpSpPr>
        <p:sp>
          <p:nvSpPr>
            <p:cNvPr id="35" name="object 35"/>
            <p:cNvSpPr/>
            <p:nvPr/>
          </p:nvSpPr>
          <p:spPr>
            <a:xfrm>
              <a:off x="5413405" y="5265401"/>
              <a:ext cx="379095" cy="1050290"/>
            </a:xfrm>
            <a:custGeom>
              <a:avLst/>
              <a:gdLst/>
              <a:ahLst/>
              <a:cxnLst/>
              <a:rect l="l" t="t" r="r" b="b"/>
              <a:pathLst>
                <a:path w="379095" h="1050289">
                  <a:moveTo>
                    <a:pt x="0" y="0"/>
                  </a:moveTo>
                  <a:lnTo>
                    <a:pt x="0" y="294397"/>
                  </a:lnTo>
                  <a:lnTo>
                    <a:pt x="379069" y="294397"/>
                  </a:lnTo>
                </a:path>
                <a:path w="379095" h="1050289">
                  <a:moveTo>
                    <a:pt x="0" y="0"/>
                  </a:moveTo>
                  <a:lnTo>
                    <a:pt x="0" y="1050178"/>
                  </a:lnTo>
                  <a:lnTo>
                    <a:pt x="331355" y="1050178"/>
                  </a:lnTo>
                </a:path>
                <a:path w="379095" h="1050289">
                  <a:moveTo>
                    <a:pt x="0" y="0"/>
                  </a:moveTo>
                  <a:lnTo>
                    <a:pt x="0" y="676273"/>
                  </a:lnTo>
                  <a:lnTo>
                    <a:pt x="355212" y="676273"/>
                  </a:lnTo>
                </a:path>
              </a:pathLst>
            </a:custGeom>
            <a:ln w="15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61676" y="5122215"/>
              <a:ext cx="1283335" cy="1270"/>
            </a:xfrm>
            <a:custGeom>
              <a:avLst/>
              <a:gdLst/>
              <a:ahLst/>
              <a:cxnLst/>
              <a:rect l="l" t="t" r="r" b="b"/>
              <a:pathLst>
                <a:path w="1283334" h="1270">
                  <a:moveTo>
                    <a:pt x="-7955" y="398"/>
                  </a:moveTo>
                  <a:lnTo>
                    <a:pt x="1291268" y="398"/>
                  </a:lnTo>
                </a:path>
              </a:pathLst>
            </a:custGeom>
            <a:ln w="16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944452" y="4927293"/>
            <a:ext cx="266700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65" dirty="0">
                <a:latin typeface="Trebuchet MS"/>
                <a:cs typeface="Trebuchet MS"/>
              </a:rPr>
              <a:t>0..1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86692" y="4919356"/>
            <a:ext cx="103505" cy="160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114" dirty="0">
                <a:latin typeface="Trebuchet MS"/>
                <a:cs typeface="Trebuchet MS"/>
              </a:rPr>
              <a:t>1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8750" y="1530349"/>
            <a:ext cx="5473700" cy="27813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5244">
              <a:lnSpc>
                <a:spcPts val="1530"/>
              </a:lnSpc>
              <a:spcBef>
                <a:spcPts val="250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@Entity</a:t>
            </a:r>
            <a:endParaRPr sz="1300">
              <a:latin typeface="Courier New"/>
              <a:cs typeface="Courier New"/>
            </a:endParaRPr>
          </a:p>
          <a:p>
            <a:pPr marL="55244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Scholarship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description;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  <a:spcBef>
                <a:spcPts val="5"/>
              </a:spcBef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Integer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amount;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451484" marR="753745">
              <a:lnSpc>
                <a:spcPts val="1500"/>
              </a:lnSpc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@JoinColumn</a:t>
            </a:r>
            <a:r>
              <a:rPr sz="1300" b="1" spc="-5" dirty="0">
                <a:solidFill>
                  <a:srgbClr val="222222"/>
                </a:solidFill>
                <a:latin typeface="Courier New"/>
                <a:cs typeface="Courier New"/>
              </a:rPr>
              <a:t>(name=“student_id”, </a:t>
            </a:r>
            <a:r>
              <a:rPr sz="1300" b="1" dirty="0">
                <a:solidFill>
                  <a:srgbClr val="222222"/>
                </a:solidFill>
                <a:latin typeface="Courier New"/>
                <a:cs typeface="Courier New"/>
              </a:rPr>
              <a:t>unique=true) </a:t>
            </a:r>
            <a:r>
              <a:rPr sz="1300" b="1" spc="-770" dirty="0">
                <a:solidFill>
                  <a:srgbClr val="222222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@OneToOne</a:t>
            </a:r>
            <a:endParaRPr sz="1300">
              <a:latin typeface="Courier New"/>
              <a:cs typeface="Courier New"/>
            </a:endParaRPr>
          </a:p>
          <a:p>
            <a:pPr marL="451484">
              <a:lnSpc>
                <a:spcPts val="146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grantedTo;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55244">
              <a:lnSpc>
                <a:spcPts val="1530"/>
              </a:lnSpc>
              <a:spcBef>
                <a:spcPts val="5"/>
              </a:spcBef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55244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9020" y="1154906"/>
            <a:ext cx="164083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600" spc="-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“owning”</a:t>
            </a:r>
            <a:r>
              <a:rPr sz="1600" spc="-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side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52400" y="4749800"/>
          <a:ext cx="4603115" cy="1907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33"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Important</a:t>
                      </a:r>
                      <a:r>
                        <a:rPr sz="1400" b="1" spc="-30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annotations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868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@JoinColumn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306070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Specifies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column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joining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an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entity association or element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collection.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9850" marR="197485">
                        <a:lnSpc>
                          <a:spcPts val="1600"/>
                        </a:lnSpc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In this case: the name of the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column,</a:t>
                      </a:r>
                      <a:r>
                        <a:rPr sz="1400" spc="-2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where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foreign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key</a:t>
                      </a:r>
                      <a:r>
                        <a:rPr sz="1400" spc="-2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will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stored.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165100" y="5105933"/>
            <a:ext cx="1621155" cy="1539240"/>
          </a:xfrm>
          <a:custGeom>
            <a:avLst/>
            <a:gdLst/>
            <a:ahLst/>
            <a:cxnLst/>
            <a:rect l="l" t="t" r="r" b="b"/>
            <a:pathLst>
              <a:path w="1621155" h="1539240">
                <a:moveTo>
                  <a:pt x="1620876" y="0"/>
                </a:moveTo>
                <a:lnTo>
                  <a:pt x="0" y="0"/>
                </a:lnTo>
                <a:lnTo>
                  <a:pt x="0" y="1538684"/>
                </a:lnTo>
                <a:lnTo>
                  <a:pt x="1620876" y="1538684"/>
                </a:lnTo>
                <a:lnTo>
                  <a:pt x="1620876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563181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3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Bidirectional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Arial MT"/>
                <a:cs typeface="Arial MT"/>
              </a:rPr>
              <a:t>OneToOne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using</a:t>
            </a:r>
            <a:r>
              <a:rPr sz="1600" spc="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foreign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key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-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resulting</a:t>
            </a:r>
            <a:r>
              <a:rPr sz="1600" spc="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SQL</a:t>
            </a:r>
            <a:r>
              <a:rPr sz="1600" spc="-5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DDL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89725" y="1761637"/>
            <a:ext cx="438150" cy="285115"/>
          </a:xfrm>
          <a:custGeom>
            <a:avLst/>
            <a:gdLst/>
            <a:ahLst/>
            <a:cxnLst/>
            <a:rect l="l" t="t" r="r" b="b"/>
            <a:pathLst>
              <a:path w="438150" h="285114">
                <a:moveTo>
                  <a:pt x="438099" y="142313"/>
                </a:moveTo>
                <a:lnTo>
                  <a:pt x="430275" y="180161"/>
                </a:lnTo>
                <a:lnTo>
                  <a:pt x="408192" y="214169"/>
                </a:lnTo>
                <a:lnTo>
                  <a:pt x="373939" y="242980"/>
                </a:lnTo>
                <a:lnTo>
                  <a:pt x="329602" y="265238"/>
                </a:lnTo>
                <a:lnTo>
                  <a:pt x="277269" y="279587"/>
                </a:lnTo>
                <a:lnTo>
                  <a:pt x="219027" y="284672"/>
                </a:lnTo>
                <a:lnTo>
                  <a:pt x="160804" y="279587"/>
                </a:lnTo>
                <a:lnTo>
                  <a:pt x="108484" y="265238"/>
                </a:lnTo>
                <a:lnTo>
                  <a:pt x="64155" y="242980"/>
                </a:lnTo>
                <a:lnTo>
                  <a:pt x="29905" y="214169"/>
                </a:lnTo>
                <a:lnTo>
                  <a:pt x="7824" y="180161"/>
                </a:lnTo>
                <a:lnTo>
                  <a:pt x="0" y="142313"/>
                </a:lnTo>
                <a:lnTo>
                  <a:pt x="7824" y="104484"/>
                </a:lnTo>
                <a:lnTo>
                  <a:pt x="29905" y="70489"/>
                </a:lnTo>
                <a:lnTo>
                  <a:pt x="64155" y="41686"/>
                </a:lnTo>
                <a:lnTo>
                  <a:pt x="108484" y="19432"/>
                </a:lnTo>
                <a:lnTo>
                  <a:pt x="160804" y="5084"/>
                </a:lnTo>
                <a:lnTo>
                  <a:pt x="219027" y="0"/>
                </a:lnTo>
                <a:lnTo>
                  <a:pt x="277269" y="5084"/>
                </a:lnTo>
                <a:lnTo>
                  <a:pt x="329602" y="19432"/>
                </a:lnTo>
                <a:lnTo>
                  <a:pt x="373939" y="41686"/>
                </a:lnTo>
                <a:lnTo>
                  <a:pt x="408192" y="70489"/>
                </a:lnTo>
                <a:lnTo>
                  <a:pt x="430275" y="104484"/>
                </a:lnTo>
                <a:lnTo>
                  <a:pt x="438099" y="142313"/>
                </a:lnTo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5687" y="1821756"/>
            <a:ext cx="146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58125" y="2117488"/>
            <a:ext cx="1169035" cy="285115"/>
          </a:xfrm>
          <a:custGeom>
            <a:avLst/>
            <a:gdLst/>
            <a:ahLst/>
            <a:cxnLst/>
            <a:rect l="l" t="t" r="r" b="b"/>
            <a:pathLst>
              <a:path w="1169034" h="285114">
                <a:moveTo>
                  <a:pt x="1168716" y="142313"/>
                </a:moveTo>
                <a:lnTo>
                  <a:pt x="1150869" y="177369"/>
                </a:lnTo>
                <a:lnTo>
                  <a:pt x="1100250" y="209241"/>
                </a:lnTo>
                <a:lnTo>
                  <a:pt x="1064019" y="223650"/>
                </a:lnTo>
                <a:lnTo>
                  <a:pt x="1021238" y="236863"/>
                </a:lnTo>
                <a:lnTo>
                  <a:pt x="972453" y="248747"/>
                </a:lnTo>
                <a:lnTo>
                  <a:pt x="918213" y="259169"/>
                </a:lnTo>
                <a:lnTo>
                  <a:pt x="859065" y="267994"/>
                </a:lnTo>
                <a:lnTo>
                  <a:pt x="795556" y="275091"/>
                </a:lnTo>
                <a:lnTo>
                  <a:pt x="728234" y="280325"/>
                </a:lnTo>
                <a:lnTo>
                  <a:pt x="657646" y="283563"/>
                </a:lnTo>
                <a:lnTo>
                  <a:pt x="584341" y="284672"/>
                </a:lnTo>
                <a:lnTo>
                  <a:pt x="511042" y="283563"/>
                </a:lnTo>
                <a:lnTo>
                  <a:pt x="440461" y="280325"/>
                </a:lnTo>
                <a:lnTo>
                  <a:pt x="373144" y="275091"/>
                </a:lnTo>
                <a:lnTo>
                  <a:pt x="309639" y="267994"/>
                </a:lnTo>
                <a:lnTo>
                  <a:pt x="250494" y="259169"/>
                </a:lnTo>
                <a:lnTo>
                  <a:pt x="196257" y="248747"/>
                </a:lnTo>
                <a:lnTo>
                  <a:pt x="147474" y="236863"/>
                </a:lnTo>
                <a:lnTo>
                  <a:pt x="104694" y="223650"/>
                </a:lnTo>
                <a:lnTo>
                  <a:pt x="68464" y="209241"/>
                </a:lnTo>
                <a:lnTo>
                  <a:pt x="17846" y="177369"/>
                </a:lnTo>
                <a:lnTo>
                  <a:pt x="0" y="142313"/>
                </a:lnTo>
                <a:lnTo>
                  <a:pt x="4552" y="124464"/>
                </a:lnTo>
                <a:lnTo>
                  <a:pt x="39332" y="90881"/>
                </a:lnTo>
                <a:lnTo>
                  <a:pt x="104694" y="61010"/>
                </a:lnTo>
                <a:lnTo>
                  <a:pt x="147474" y="47801"/>
                </a:lnTo>
                <a:lnTo>
                  <a:pt x="196257" y="35919"/>
                </a:lnTo>
                <a:lnTo>
                  <a:pt x="250494" y="25500"/>
                </a:lnTo>
                <a:lnTo>
                  <a:pt x="309639" y="16676"/>
                </a:lnTo>
                <a:lnTo>
                  <a:pt x="373144" y="9580"/>
                </a:lnTo>
                <a:lnTo>
                  <a:pt x="440461" y="4346"/>
                </a:lnTo>
                <a:lnTo>
                  <a:pt x="511042" y="1108"/>
                </a:lnTo>
                <a:lnTo>
                  <a:pt x="584341" y="0"/>
                </a:lnTo>
                <a:lnTo>
                  <a:pt x="657646" y="1108"/>
                </a:lnTo>
                <a:lnTo>
                  <a:pt x="728234" y="4346"/>
                </a:lnTo>
                <a:lnTo>
                  <a:pt x="795556" y="9580"/>
                </a:lnTo>
                <a:lnTo>
                  <a:pt x="859065" y="16676"/>
                </a:lnTo>
                <a:lnTo>
                  <a:pt x="918213" y="25500"/>
                </a:lnTo>
                <a:lnTo>
                  <a:pt x="972453" y="35919"/>
                </a:lnTo>
                <a:lnTo>
                  <a:pt x="1021238" y="47801"/>
                </a:lnTo>
                <a:lnTo>
                  <a:pt x="1064019" y="61010"/>
                </a:lnTo>
                <a:lnTo>
                  <a:pt x="1100250" y="75415"/>
                </a:lnTo>
                <a:lnTo>
                  <a:pt x="1150869" y="107275"/>
                </a:lnTo>
                <a:lnTo>
                  <a:pt x="1168716" y="142313"/>
                </a:lnTo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07050" y="2177603"/>
            <a:ext cx="87121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ourier New"/>
                <a:cs typeface="Courier New"/>
              </a:rPr>
              <a:t>RegistrationNr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73903" y="2481229"/>
            <a:ext cx="560070" cy="285115"/>
          </a:xfrm>
          <a:custGeom>
            <a:avLst/>
            <a:gdLst/>
            <a:ahLst/>
            <a:cxnLst/>
            <a:rect l="l" t="t" r="r" b="b"/>
            <a:pathLst>
              <a:path w="560070" h="285114">
                <a:moveTo>
                  <a:pt x="559882" y="142302"/>
                </a:moveTo>
                <a:lnTo>
                  <a:pt x="531425" y="204912"/>
                </a:lnTo>
                <a:lnTo>
                  <a:pt x="498378" y="231345"/>
                </a:lnTo>
                <a:lnTo>
                  <a:pt x="455026" y="253389"/>
                </a:lnTo>
                <a:lnTo>
                  <a:pt x="403051" y="270193"/>
                </a:lnTo>
                <a:lnTo>
                  <a:pt x="344137" y="280901"/>
                </a:lnTo>
                <a:lnTo>
                  <a:pt x="279963" y="284661"/>
                </a:lnTo>
                <a:lnTo>
                  <a:pt x="215776" y="280901"/>
                </a:lnTo>
                <a:lnTo>
                  <a:pt x="156851" y="270193"/>
                </a:lnTo>
                <a:lnTo>
                  <a:pt x="104869" y="253389"/>
                </a:lnTo>
                <a:lnTo>
                  <a:pt x="61511" y="231345"/>
                </a:lnTo>
                <a:lnTo>
                  <a:pt x="28459" y="204912"/>
                </a:lnTo>
                <a:lnTo>
                  <a:pt x="0" y="142302"/>
                </a:lnTo>
                <a:lnTo>
                  <a:pt x="7395" y="109674"/>
                </a:lnTo>
                <a:lnTo>
                  <a:pt x="61511" y="53300"/>
                </a:lnTo>
                <a:lnTo>
                  <a:pt x="104869" y="31263"/>
                </a:lnTo>
                <a:lnTo>
                  <a:pt x="156851" y="14464"/>
                </a:lnTo>
                <a:lnTo>
                  <a:pt x="215776" y="3758"/>
                </a:lnTo>
                <a:lnTo>
                  <a:pt x="279963" y="0"/>
                </a:lnTo>
                <a:lnTo>
                  <a:pt x="344137" y="3758"/>
                </a:lnTo>
                <a:lnTo>
                  <a:pt x="403051" y="14464"/>
                </a:lnTo>
                <a:lnTo>
                  <a:pt x="455026" y="31263"/>
                </a:lnTo>
                <a:lnTo>
                  <a:pt x="498378" y="53300"/>
                </a:lnTo>
                <a:lnTo>
                  <a:pt x="531425" y="79722"/>
                </a:lnTo>
                <a:lnTo>
                  <a:pt x="559882" y="142302"/>
                </a:lnTo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20388" y="2541340"/>
            <a:ext cx="2673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ourier New"/>
                <a:cs typeface="Courier New"/>
              </a:rPr>
              <a:t>Name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09783" y="1619279"/>
            <a:ext cx="380365" cy="1004569"/>
          </a:xfrm>
          <a:custGeom>
            <a:avLst/>
            <a:gdLst/>
            <a:ahLst/>
            <a:cxnLst/>
            <a:rect l="l" t="t" r="r" b="b"/>
            <a:pathLst>
              <a:path w="380364" h="1004569">
                <a:moveTo>
                  <a:pt x="0" y="7978"/>
                </a:moveTo>
                <a:lnTo>
                  <a:pt x="0" y="284672"/>
                </a:lnTo>
                <a:lnTo>
                  <a:pt x="379942" y="284672"/>
                </a:lnTo>
              </a:path>
              <a:path w="380364" h="1004569">
                <a:moveTo>
                  <a:pt x="0" y="0"/>
                </a:moveTo>
                <a:lnTo>
                  <a:pt x="0" y="640523"/>
                </a:lnTo>
                <a:lnTo>
                  <a:pt x="348341" y="640523"/>
                </a:lnTo>
              </a:path>
              <a:path w="380364" h="1004569">
                <a:moveTo>
                  <a:pt x="0" y="0"/>
                </a:moveTo>
                <a:lnTo>
                  <a:pt x="0" y="1004252"/>
                </a:lnTo>
                <a:lnTo>
                  <a:pt x="364119" y="1004252"/>
                </a:lnTo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85967" y="1334222"/>
            <a:ext cx="647700" cy="285115"/>
          </a:xfrm>
          <a:prstGeom prst="rect">
            <a:avLst/>
          </a:prstGeom>
          <a:ln w="15815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570"/>
              </a:spcBef>
            </a:pPr>
            <a:r>
              <a:rPr sz="800" spc="-10" dirty="0">
                <a:latin typeface="Courier New"/>
                <a:cs typeface="Courier New"/>
              </a:rPr>
              <a:t>Student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19325" y="1334222"/>
            <a:ext cx="891540" cy="285115"/>
          </a:xfrm>
          <a:prstGeom prst="rect">
            <a:avLst/>
          </a:prstGeom>
          <a:ln w="15815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565"/>
              </a:spcBef>
            </a:pPr>
            <a:r>
              <a:rPr sz="800" spc="-10" dirty="0">
                <a:latin typeface="Courier New"/>
                <a:cs typeface="Courier New"/>
              </a:rPr>
              <a:t>Schotarship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41685" y="1768745"/>
            <a:ext cx="438150" cy="285115"/>
          </a:xfrm>
          <a:custGeom>
            <a:avLst/>
            <a:gdLst/>
            <a:ahLst/>
            <a:cxnLst/>
            <a:rect l="l" t="t" r="r" b="b"/>
            <a:pathLst>
              <a:path w="438150" h="285114">
                <a:moveTo>
                  <a:pt x="438099" y="142358"/>
                </a:moveTo>
                <a:lnTo>
                  <a:pt x="430275" y="180187"/>
                </a:lnTo>
                <a:lnTo>
                  <a:pt x="408192" y="214182"/>
                </a:lnTo>
                <a:lnTo>
                  <a:pt x="373939" y="242985"/>
                </a:lnTo>
                <a:lnTo>
                  <a:pt x="329602" y="265240"/>
                </a:lnTo>
                <a:lnTo>
                  <a:pt x="277269" y="279587"/>
                </a:lnTo>
                <a:lnTo>
                  <a:pt x="219027" y="284672"/>
                </a:lnTo>
                <a:lnTo>
                  <a:pt x="160808" y="279587"/>
                </a:lnTo>
                <a:lnTo>
                  <a:pt x="108489" y="265240"/>
                </a:lnTo>
                <a:lnTo>
                  <a:pt x="64159" y="242985"/>
                </a:lnTo>
                <a:lnTo>
                  <a:pt x="29908" y="214182"/>
                </a:lnTo>
                <a:lnTo>
                  <a:pt x="7825" y="180187"/>
                </a:lnTo>
                <a:lnTo>
                  <a:pt x="0" y="142358"/>
                </a:lnTo>
                <a:lnTo>
                  <a:pt x="7825" y="104510"/>
                </a:lnTo>
                <a:lnTo>
                  <a:pt x="29908" y="70502"/>
                </a:lnTo>
                <a:lnTo>
                  <a:pt x="64159" y="41691"/>
                </a:lnTo>
                <a:lnTo>
                  <a:pt x="108489" y="19433"/>
                </a:lnTo>
                <a:lnTo>
                  <a:pt x="160808" y="5084"/>
                </a:lnTo>
                <a:lnTo>
                  <a:pt x="219027" y="0"/>
                </a:lnTo>
                <a:lnTo>
                  <a:pt x="277269" y="5084"/>
                </a:lnTo>
                <a:lnTo>
                  <a:pt x="329602" y="19433"/>
                </a:lnTo>
                <a:lnTo>
                  <a:pt x="373939" y="41691"/>
                </a:lnTo>
                <a:lnTo>
                  <a:pt x="408192" y="70502"/>
                </a:lnTo>
                <a:lnTo>
                  <a:pt x="430275" y="104510"/>
                </a:lnTo>
                <a:lnTo>
                  <a:pt x="438099" y="142358"/>
                </a:lnTo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87648" y="1828861"/>
            <a:ext cx="146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17974" y="2148308"/>
            <a:ext cx="986155" cy="285115"/>
          </a:xfrm>
          <a:custGeom>
            <a:avLst/>
            <a:gdLst/>
            <a:ahLst/>
            <a:cxnLst/>
            <a:rect l="l" t="t" r="r" b="b"/>
            <a:pathLst>
              <a:path w="986154" h="285114">
                <a:moveTo>
                  <a:pt x="986087" y="142347"/>
                </a:moveTo>
                <a:lnTo>
                  <a:pt x="965209" y="183445"/>
                </a:lnTo>
                <a:lnTo>
                  <a:pt x="906644" y="219834"/>
                </a:lnTo>
                <a:lnTo>
                  <a:pt x="865137" y="235711"/>
                </a:lnTo>
                <a:lnTo>
                  <a:pt x="816498" y="249750"/>
                </a:lnTo>
                <a:lnTo>
                  <a:pt x="761489" y="261731"/>
                </a:lnTo>
                <a:lnTo>
                  <a:pt x="700874" y="271432"/>
                </a:lnTo>
                <a:lnTo>
                  <a:pt x="635415" y="278634"/>
                </a:lnTo>
                <a:lnTo>
                  <a:pt x="565877" y="283117"/>
                </a:lnTo>
                <a:lnTo>
                  <a:pt x="493021" y="284661"/>
                </a:lnTo>
                <a:lnTo>
                  <a:pt x="420166" y="283117"/>
                </a:lnTo>
                <a:lnTo>
                  <a:pt x="350630" y="278634"/>
                </a:lnTo>
                <a:lnTo>
                  <a:pt x="285176" y="271432"/>
                </a:lnTo>
                <a:lnTo>
                  <a:pt x="224566" y="261731"/>
                </a:lnTo>
                <a:lnTo>
                  <a:pt x="169563" y="249750"/>
                </a:lnTo>
                <a:lnTo>
                  <a:pt x="120930" y="235711"/>
                </a:lnTo>
                <a:lnTo>
                  <a:pt x="79429" y="219834"/>
                </a:lnTo>
                <a:lnTo>
                  <a:pt x="20874" y="183445"/>
                </a:lnTo>
                <a:lnTo>
                  <a:pt x="0" y="142347"/>
                </a:lnTo>
                <a:lnTo>
                  <a:pt x="5345" y="121310"/>
                </a:lnTo>
                <a:lnTo>
                  <a:pt x="45822" y="82334"/>
                </a:lnTo>
                <a:lnTo>
                  <a:pt x="120930" y="48954"/>
                </a:lnTo>
                <a:lnTo>
                  <a:pt x="169563" y="34913"/>
                </a:lnTo>
                <a:lnTo>
                  <a:pt x="224566" y="22931"/>
                </a:lnTo>
                <a:lnTo>
                  <a:pt x="285176" y="13229"/>
                </a:lnTo>
                <a:lnTo>
                  <a:pt x="350630" y="6026"/>
                </a:lnTo>
                <a:lnTo>
                  <a:pt x="420166" y="1543"/>
                </a:lnTo>
                <a:lnTo>
                  <a:pt x="493021" y="0"/>
                </a:lnTo>
                <a:lnTo>
                  <a:pt x="565877" y="1543"/>
                </a:lnTo>
                <a:lnTo>
                  <a:pt x="635415" y="6026"/>
                </a:lnTo>
                <a:lnTo>
                  <a:pt x="700874" y="13229"/>
                </a:lnTo>
                <a:lnTo>
                  <a:pt x="761489" y="22931"/>
                </a:lnTo>
                <a:lnTo>
                  <a:pt x="816498" y="34913"/>
                </a:lnTo>
                <a:lnTo>
                  <a:pt x="865137" y="48954"/>
                </a:lnTo>
                <a:lnTo>
                  <a:pt x="906644" y="64835"/>
                </a:lnTo>
                <a:lnTo>
                  <a:pt x="965209" y="101233"/>
                </a:lnTo>
                <a:lnTo>
                  <a:pt x="986087" y="142347"/>
                </a:lnTo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66246" y="2208419"/>
            <a:ext cx="689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ourier New"/>
                <a:cs typeface="Courier New"/>
              </a:rPr>
              <a:t>Description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94262" y="2519971"/>
            <a:ext cx="681990" cy="285115"/>
          </a:xfrm>
          <a:custGeom>
            <a:avLst/>
            <a:gdLst/>
            <a:ahLst/>
            <a:cxnLst/>
            <a:rect l="l" t="t" r="r" b="b"/>
            <a:pathLst>
              <a:path w="681989" h="285114">
                <a:moveTo>
                  <a:pt x="681620" y="142313"/>
                </a:moveTo>
                <a:lnTo>
                  <a:pt x="660297" y="191991"/>
                </a:lnTo>
                <a:lnTo>
                  <a:pt x="601464" y="234037"/>
                </a:lnTo>
                <a:lnTo>
                  <a:pt x="560387" y="251194"/>
                </a:lnTo>
                <a:lnTo>
                  <a:pt x="512821" y="265238"/>
                </a:lnTo>
                <a:lnTo>
                  <a:pt x="459727" y="275767"/>
                </a:lnTo>
                <a:lnTo>
                  <a:pt x="402069" y="282378"/>
                </a:lnTo>
                <a:lnTo>
                  <a:pt x="340810" y="284672"/>
                </a:lnTo>
                <a:lnTo>
                  <a:pt x="279541" y="282378"/>
                </a:lnTo>
                <a:lnTo>
                  <a:pt x="221878" y="275767"/>
                </a:lnTo>
                <a:lnTo>
                  <a:pt x="168783" y="265238"/>
                </a:lnTo>
                <a:lnTo>
                  <a:pt x="121218" y="251194"/>
                </a:lnTo>
                <a:lnTo>
                  <a:pt x="80144" y="234037"/>
                </a:lnTo>
                <a:lnTo>
                  <a:pt x="46524" y="214169"/>
                </a:lnTo>
                <a:lnTo>
                  <a:pt x="5489" y="167905"/>
                </a:lnTo>
                <a:lnTo>
                  <a:pt x="0" y="142313"/>
                </a:lnTo>
                <a:lnTo>
                  <a:pt x="5489" y="116735"/>
                </a:lnTo>
                <a:lnTo>
                  <a:pt x="46524" y="70489"/>
                </a:lnTo>
                <a:lnTo>
                  <a:pt x="80144" y="50626"/>
                </a:lnTo>
                <a:lnTo>
                  <a:pt x="121218" y="33473"/>
                </a:lnTo>
                <a:lnTo>
                  <a:pt x="168783" y="19432"/>
                </a:lnTo>
                <a:lnTo>
                  <a:pt x="221878" y="8904"/>
                </a:lnTo>
                <a:lnTo>
                  <a:pt x="279541" y="2293"/>
                </a:lnTo>
                <a:lnTo>
                  <a:pt x="340810" y="0"/>
                </a:lnTo>
                <a:lnTo>
                  <a:pt x="402069" y="2293"/>
                </a:lnTo>
                <a:lnTo>
                  <a:pt x="459727" y="8904"/>
                </a:lnTo>
                <a:lnTo>
                  <a:pt x="512821" y="19432"/>
                </a:lnTo>
                <a:lnTo>
                  <a:pt x="560387" y="33473"/>
                </a:lnTo>
                <a:lnTo>
                  <a:pt x="601464" y="50626"/>
                </a:lnTo>
                <a:lnTo>
                  <a:pt x="635088" y="70489"/>
                </a:lnTo>
                <a:lnTo>
                  <a:pt x="676128" y="116735"/>
                </a:lnTo>
                <a:lnTo>
                  <a:pt x="681620" y="142313"/>
                </a:lnTo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41183" y="2580089"/>
            <a:ext cx="3879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Courier New"/>
                <a:cs typeface="Courier New"/>
              </a:rPr>
              <a:t>Amount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64923" y="1618498"/>
            <a:ext cx="377190" cy="1043940"/>
          </a:xfrm>
          <a:custGeom>
            <a:avLst/>
            <a:gdLst/>
            <a:ahLst/>
            <a:cxnLst/>
            <a:rect l="l" t="t" r="r" b="b"/>
            <a:pathLst>
              <a:path w="377189" h="1043939">
                <a:moveTo>
                  <a:pt x="0" y="0"/>
                </a:moveTo>
                <a:lnTo>
                  <a:pt x="0" y="292605"/>
                </a:lnTo>
                <a:lnTo>
                  <a:pt x="376762" y="292605"/>
                </a:lnTo>
              </a:path>
              <a:path w="377189" h="1043939">
                <a:moveTo>
                  <a:pt x="0" y="0"/>
                </a:moveTo>
                <a:lnTo>
                  <a:pt x="0" y="1043786"/>
                </a:lnTo>
                <a:lnTo>
                  <a:pt x="329339" y="1043786"/>
                </a:lnTo>
              </a:path>
              <a:path w="377189" h="1043939">
                <a:moveTo>
                  <a:pt x="0" y="0"/>
                </a:moveTo>
                <a:lnTo>
                  <a:pt x="0" y="672157"/>
                </a:lnTo>
                <a:lnTo>
                  <a:pt x="353050" y="672157"/>
                </a:lnTo>
              </a:path>
            </a:pathLst>
          </a:custGeom>
          <a:ln w="15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465" y="1476184"/>
            <a:ext cx="1275715" cy="1270"/>
          </a:xfrm>
          <a:custGeom>
            <a:avLst/>
            <a:gdLst/>
            <a:ahLst/>
            <a:cxnLst/>
            <a:rect l="l" t="t" r="r" b="b"/>
            <a:pathLst>
              <a:path w="1275714" h="1269">
                <a:moveTo>
                  <a:pt x="-7907" y="396"/>
                </a:moveTo>
                <a:lnTo>
                  <a:pt x="1283409" y="396"/>
                </a:lnTo>
              </a:path>
            </a:pathLst>
          </a:custGeom>
          <a:ln w="166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92660" y="1282371"/>
            <a:ext cx="26543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60" dirty="0">
                <a:latin typeface="Trebuchet MS"/>
                <a:cs typeface="Trebuchet MS"/>
              </a:rPr>
              <a:t>0..1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25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928558" y="1274482"/>
            <a:ext cx="10350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b="1" spc="110" dirty="0">
                <a:latin typeface="Trebuchet MS"/>
                <a:cs typeface="Trebuchet MS"/>
              </a:rPr>
              <a:t>1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45050" y="3549650"/>
            <a:ext cx="3683000" cy="1816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1435" marR="1642110">
              <a:lnSpc>
                <a:spcPts val="1500"/>
              </a:lnSpc>
              <a:spcBef>
                <a:spcPts val="345"/>
              </a:spcBef>
            </a:pPr>
            <a:r>
              <a:rPr sz="1300" b="1" spc="-5" dirty="0">
                <a:latin typeface="Courier New"/>
                <a:cs typeface="Courier New"/>
              </a:rPr>
              <a:t>CREATE</a:t>
            </a:r>
            <a:r>
              <a:rPr sz="1300" b="1" spc="-5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TABLE</a:t>
            </a:r>
            <a:r>
              <a:rPr sz="1300" b="1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endParaRPr sz="1300">
              <a:latin typeface="Courier New"/>
              <a:cs typeface="Courier New"/>
            </a:endParaRPr>
          </a:p>
          <a:p>
            <a:pPr marL="447675" marR="15621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ID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BIGINT</a:t>
            </a:r>
            <a:r>
              <a:rPr sz="1300" spc="-15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PRIMARY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KEY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NOT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NULL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NAME </a:t>
            </a:r>
            <a:r>
              <a:rPr sz="1300" spc="-5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spc="-5" dirty="0">
                <a:latin typeface="Courier New"/>
                <a:cs typeface="Courier New"/>
              </a:rPr>
              <a:t>),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MATRIKELNUMMER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51435">
              <a:lnSpc>
                <a:spcPts val="1430"/>
              </a:lnSpc>
            </a:pP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51435">
              <a:lnSpc>
                <a:spcPts val="1500"/>
              </a:lnSpc>
            </a:pPr>
            <a:r>
              <a:rPr sz="1300" b="1" spc="-5" dirty="0">
                <a:latin typeface="Courier New"/>
                <a:cs typeface="Courier New"/>
              </a:rPr>
              <a:t>CREATE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UNIQUE</a:t>
            </a:r>
            <a:r>
              <a:rPr sz="1300" b="1" spc="-3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INDEX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anIndexName</a:t>
            </a:r>
            <a:endParaRPr sz="1300">
              <a:latin typeface="Courier New"/>
              <a:cs typeface="Courier New"/>
            </a:endParaRPr>
          </a:p>
          <a:p>
            <a:pPr marL="51435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ON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STUDENT</a:t>
            </a:r>
            <a:r>
              <a:rPr sz="1300" spc="-20" dirty="0">
                <a:solidFill>
                  <a:srgbClr val="02199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MATRIKELNUMMER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3550" y="3549650"/>
            <a:ext cx="3683000" cy="23876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3340" marR="1243965">
              <a:lnSpc>
                <a:spcPts val="1500"/>
              </a:lnSpc>
              <a:spcBef>
                <a:spcPts val="345"/>
              </a:spcBef>
            </a:pPr>
            <a:r>
              <a:rPr sz="1300" b="1" spc="-5" dirty="0">
                <a:latin typeface="Courier New"/>
                <a:cs typeface="Courier New"/>
              </a:rPr>
              <a:t>CREATE</a:t>
            </a:r>
            <a:r>
              <a:rPr sz="1300" b="1" spc="-5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TABLE</a:t>
            </a:r>
            <a:r>
              <a:rPr sz="1300" b="1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SCHOLARSHIP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endParaRPr sz="1300">
              <a:latin typeface="Courier New"/>
              <a:cs typeface="Courier New"/>
            </a:endParaRPr>
          </a:p>
          <a:p>
            <a:pPr marL="449580" marR="15367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ID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BIGINT</a:t>
            </a:r>
            <a:r>
              <a:rPr sz="1300" spc="-15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PRIMARY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KEY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NOT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NULL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AMOUNT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INTEGER</a:t>
            </a:r>
            <a:r>
              <a:rPr sz="1300" dirty="0">
                <a:latin typeface="Courier New"/>
                <a:cs typeface="Courier New"/>
              </a:rPr>
              <a:t>,</a:t>
            </a:r>
            <a:endParaRPr sz="1300">
              <a:latin typeface="Courier New"/>
              <a:cs typeface="Courier New"/>
            </a:endParaRPr>
          </a:p>
          <a:p>
            <a:pPr marL="449580" marR="649605">
              <a:lnSpc>
                <a:spcPts val="1500"/>
              </a:lnSpc>
            </a:pPr>
            <a:r>
              <a:rPr sz="1300" spc="-5" dirty="0">
                <a:latin typeface="Courier New"/>
                <a:cs typeface="Courier New"/>
              </a:rPr>
              <a:t>DESCRIPTION </a:t>
            </a:r>
            <a:r>
              <a:rPr sz="1300" spc="-5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spc="-5" dirty="0">
                <a:latin typeface="Courier New"/>
                <a:cs typeface="Courier New"/>
              </a:rPr>
              <a:t>),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STUDENT_ID</a:t>
            </a:r>
            <a:r>
              <a:rPr sz="1300" spc="87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BIGINT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FOREIGN</a:t>
            </a:r>
            <a:r>
              <a:rPr sz="1300" b="1" spc="-3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KEY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STUDENT_ID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)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REFERENCES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STUDENT</a:t>
            </a:r>
            <a:r>
              <a:rPr sz="1300" spc="-20" dirty="0">
                <a:solidFill>
                  <a:srgbClr val="02199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ID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53340">
              <a:lnSpc>
                <a:spcPts val="1430"/>
              </a:lnSpc>
            </a:pP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53340">
              <a:lnSpc>
                <a:spcPts val="1500"/>
              </a:lnSpc>
            </a:pPr>
            <a:r>
              <a:rPr sz="1300" b="1" spc="-5" dirty="0">
                <a:latin typeface="Courier New"/>
                <a:cs typeface="Courier New"/>
              </a:rPr>
              <a:t>CREATE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UNIQUE</a:t>
            </a:r>
            <a:r>
              <a:rPr sz="1300" b="1" spc="-3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INDEX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uniqueIndexName</a:t>
            </a:r>
            <a:endParaRPr sz="1300">
              <a:latin typeface="Courier New"/>
              <a:cs typeface="Courier New"/>
            </a:endParaRPr>
          </a:p>
          <a:p>
            <a:pPr marL="5334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ON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SCHOLARSHIP</a:t>
            </a:r>
            <a:r>
              <a:rPr sz="1300" spc="-20" dirty="0">
                <a:solidFill>
                  <a:srgbClr val="02199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STUDENT_ID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294386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5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Bidirectional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Arial MT"/>
                <a:cs typeface="Arial MT"/>
              </a:rPr>
              <a:t>OneToMany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7671" y="1745480"/>
            <a:ext cx="467359" cy="304165"/>
          </a:xfrm>
          <a:custGeom>
            <a:avLst/>
            <a:gdLst/>
            <a:ahLst/>
            <a:cxnLst/>
            <a:rect l="l" t="t" r="r" b="b"/>
            <a:pathLst>
              <a:path w="467359" h="304164">
                <a:moveTo>
                  <a:pt x="467320" y="151805"/>
                </a:moveTo>
                <a:lnTo>
                  <a:pt x="443570" y="218592"/>
                </a:lnTo>
                <a:lnTo>
                  <a:pt x="415986" y="246787"/>
                </a:lnTo>
                <a:lnTo>
                  <a:pt x="379798" y="270302"/>
                </a:lnTo>
                <a:lnTo>
                  <a:pt x="336409" y="288226"/>
                </a:lnTo>
                <a:lnTo>
                  <a:pt x="287221" y="299649"/>
                </a:lnTo>
                <a:lnTo>
                  <a:pt x="233636" y="303659"/>
                </a:lnTo>
                <a:lnTo>
                  <a:pt x="180068" y="299649"/>
                </a:lnTo>
                <a:lnTo>
                  <a:pt x="130893" y="288226"/>
                </a:lnTo>
                <a:lnTo>
                  <a:pt x="87512" y="270302"/>
                </a:lnTo>
                <a:lnTo>
                  <a:pt x="51330" y="246787"/>
                </a:lnTo>
                <a:lnTo>
                  <a:pt x="23748" y="218592"/>
                </a:lnTo>
                <a:lnTo>
                  <a:pt x="0" y="151805"/>
                </a:lnTo>
                <a:lnTo>
                  <a:pt x="6170" y="117001"/>
                </a:lnTo>
                <a:lnTo>
                  <a:pt x="51330" y="56863"/>
                </a:lnTo>
                <a:lnTo>
                  <a:pt x="87512" y="33353"/>
                </a:lnTo>
                <a:lnTo>
                  <a:pt x="130893" y="15431"/>
                </a:lnTo>
                <a:lnTo>
                  <a:pt x="180068" y="4009"/>
                </a:lnTo>
                <a:lnTo>
                  <a:pt x="233636" y="0"/>
                </a:lnTo>
                <a:lnTo>
                  <a:pt x="287221" y="4009"/>
                </a:lnTo>
                <a:lnTo>
                  <a:pt x="336409" y="15431"/>
                </a:lnTo>
                <a:lnTo>
                  <a:pt x="379798" y="33353"/>
                </a:lnTo>
                <a:lnTo>
                  <a:pt x="415986" y="56863"/>
                </a:lnTo>
                <a:lnTo>
                  <a:pt x="443570" y="85049"/>
                </a:lnTo>
                <a:lnTo>
                  <a:pt x="467320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4214" y="1810456"/>
            <a:ext cx="1543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3962" y="2125066"/>
            <a:ext cx="1247140" cy="304165"/>
          </a:xfrm>
          <a:custGeom>
            <a:avLst/>
            <a:gdLst/>
            <a:ahLst/>
            <a:cxnLst/>
            <a:rect l="l" t="t" r="r" b="b"/>
            <a:pathLst>
              <a:path w="1247139" h="304164">
                <a:moveTo>
                  <a:pt x="1246667" y="151805"/>
                </a:moveTo>
                <a:lnTo>
                  <a:pt x="1230204" y="186628"/>
                </a:lnTo>
                <a:lnTo>
                  <a:pt x="1183311" y="218592"/>
                </a:lnTo>
                <a:lnTo>
                  <a:pt x="1109728" y="246787"/>
                </a:lnTo>
                <a:lnTo>
                  <a:pt x="1064097" y="259186"/>
                </a:lnTo>
                <a:lnTo>
                  <a:pt x="1013196" y="270302"/>
                </a:lnTo>
                <a:lnTo>
                  <a:pt x="957493" y="280020"/>
                </a:lnTo>
                <a:lnTo>
                  <a:pt x="897456" y="288226"/>
                </a:lnTo>
                <a:lnTo>
                  <a:pt x="833552" y="294807"/>
                </a:lnTo>
                <a:lnTo>
                  <a:pt x="766249" y="299649"/>
                </a:lnTo>
                <a:lnTo>
                  <a:pt x="696014" y="302637"/>
                </a:lnTo>
                <a:lnTo>
                  <a:pt x="623315" y="303659"/>
                </a:lnTo>
                <a:lnTo>
                  <a:pt x="550624" y="302637"/>
                </a:lnTo>
                <a:lnTo>
                  <a:pt x="480395" y="299649"/>
                </a:lnTo>
                <a:lnTo>
                  <a:pt x="413097" y="294807"/>
                </a:lnTo>
                <a:lnTo>
                  <a:pt x="349197" y="288226"/>
                </a:lnTo>
                <a:lnTo>
                  <a:pt x="289163" y="280020"/>
                </a:lnTo>
                <a:lnTo>
                  <a:pt x="233463" y="270302"/>
                </a:lnTo>
                <a:lnTo>
                  <a:pt x="182565" y="259186"/>
                </a:lnTo>
                <a:lnTo>
                  <a:pt x="136935" y="246787"/>
                </a:lnTo>
                <a:lnTo>
                  <a:pt x="97042" y="233217"/>
                </a:lnTo>
                <a:lnTo>
                  <a:pt x="36338" y="203024"/>
                </a:lnTo>
                <a:lnTo>
                  <a:pt x="4193" y="169517"/>
                </a:lnTo>
                <a:lnTo>
                  <a:pt x="0" y="151805"/>
                </a:lnTo>
                <a:lnTo>
                  <a:pt x="4193" y="134103"/>
                </a:lnTo>
                <a:lnTo>
                  <a:pt x="36338" y="100611"/>
                </a:lnTo>
                <a:lnTo>
                  <a:pt x="97042" y="70428"/>
                </a:lnTo>
                <a:lnTo>
                  <a:pt x="136935" y="56863"/>
                </a:lnTo>
                <a:lnTo>
                  <a:pt x="182565" y="44466"/>
                </a:lnTo>
                <a:lnTo>
                  <a:pt x="233463" y="33353"/>
                </a:lnTo>
                <a:lnTo>
                  <a:pt x="289163" y="23636"/>
                </a:lnTo>
                <a:lnTo>
                  <a:pt x="349197" y="15431"/>
                </a:lnTo>
                <a:lnTo>
                  <a:pt x="413097" y="8851"/>
                </a:lnTo>
                <a:lnTo>
                  <a:pt x="480395" y="4009"/>
                </a:lnTo>
                <a:lnTo>
                  <a:pt x="550624" y="1021"/>
                </a:lnTo>
                <a:lnTo>
                  <a:pt x="623315" y="0"/>
                </a:lnTo>
                <a:lnTo>
                  <a:pt x="696014" y="1021"/>
                </a:lnTo>
                <a:lnTo>
                  <a:pt x="766249" y="4009"/>
                </a:lnTo>
                <a:lnTo>
                  <a:pt x="833552" y="8851"/>
                </a:lnTo>
                <a:lnTo>
                  <a:pt x="897456" y="15431"/>
                </a:lnTo>
                <a:lnTo>
                  <a:pt x="957493" y="23636"/>
                </a:lnTo>
                <a:lnTo>
                  <a:pt x="1013196" y="33353"/>
                </a:lnTo>
                <a:lnTo>
                  <a:pt x="1064097" y="44466"/>
                </a:lnTo>
                <a:lnTo>
                  <a:pt x="1109728" y="56863"/>
                </a:lnTo>
                <a:lnTo>
                  <a:pt x="1149622" y="70428"/>
                </a:lnTo>
                <a:lnTo>
                  <a:pt x="1210328" y="100611"/>
                </a:lnTo>
                <a:lnTo>
                  <a:pt x="1242473" y="134103"/>
                </a:lnTo>
                <a:lnTo>
                  <a:pt x="1246667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83667" y="2190037"/>
            <a:ext cx="92773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Regist</a:t>
            </a:r>
            <a:r>
              <a:rPr sz="850" spc="-10" dirty="0">
                <a:latin typeface="Courier New"/>
                <a:cs typeface="Courier New"/>
              </a:rPr>
              <a:t>r</a:t>
            </a:r>
            <a:r>
              <a:rPr sz="850" spc="-5" dirty="0">
                <a:latin typeface="Courier New"/>
                <a:cs typeface="Courier New"/>
              </a:rPr>
              <a:t>ationNr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0793" y="2513067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225" y="151793"/>
                </a:moveTo>
                <a:lnTo>
                  <a:pt x="573756" y="210906"/>
                </a:lnTo>
                <a:lnTo>
                  <a:pt x="509758" y="259174"/>
                </a:lnTo>
                <a:lnTo>
                  <a:pt x="465566" y="277716"/>
                </a:lnTo>
                <a:lnTo>
                  <a:pt x="414847" y="291715"/>
                </a:lnTo>
                <a:lnTo>
                  <a:pt x="358803" y="300562"/>
                </a:lnTo>
                <a:lnTo>
                  <a:pt x="298636" y="303647"/>
                </a:lnTo>
                <a:lnTo>
                  <a:pt x="238456" y="300562"/>
                </a:lnTo>
                <a:lnTo>
                  <a:pt x="182402" y="291715"/>
                </a:lnTo>
                <a:lnTo>
                  <a:pt x="131675" y="277716"/>
                </a:lnTo>
                <a:lnTo>
                  <a:pt x="87476" y="259174"/>
                </a:lnTo>
                <a:lnTo>
                  <a:pt x="51008" y="236701"/>
                </a:lnTo>
                <a:lnTo>
                  <a:pt x="6068" y="182400"/>
                </a:lnTo>
                <a:lnTo>
                  <a:pt x="0" y="151793"/>
                </a:lnTo>
                <a:lnTo>
                  <a:pt x="6068" y="121203"/>
                </a:lnTo>
                <a:lnTo>
                  <a:pt x="51008" y="66926"/>
                </a:lnTo>
                <a:lnTo>
                  <a:pt x="87476" y="44460"/>
                </a:lnTo>
                <a:lnTo>
                  <a:pt x="131675" y="25924"/>
                </a:lnTo>
                <a:lnTo>
                  <a:pt x="182402" y="11929"/>
                </a:lnTo>
                <a:lnTo>
                  <a:pt x="238456" y="3084"/>
                </a:lnTo>
                <a:lnTo>
                  <a:pt x="298636" y="0"/>
                </a:lnTo>
                <a:lnTo>
                  <a:pt x="358803" y="3084"/>
                </a:lnTo>
                <a:lnTo>
                  <a:pt x="414847" y="11929"/>
                </a:lnTo>
                <a:lnTo>
                  <a:pt x="465566" y="25924"/>
                </a:lnTo>
                <a:lnTo>
                  <a:pt x="509758" y="44460"/>
                </a:lnTo>
                <a:lnTo>
                  <a:pt x="546222" y="66926"/>
                </a:lnTo>
                <a:lnTo>
                  <a:pt x="591157" y="121203"/>
                </a:lnTo>
                <a:lnTo>
                  <a:pt x="597225" y="15179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7894" y="2578035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Name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8036" y="3677047"/>
            <a:ext cx="467359" cy="304165"/>
          </a:xfrm>
          <a:custGeom>
            <a:avLst/>
            <a:gdLst/>
            <a:ahLst/>
            <a:cxnLst/>
            <a:rect l="l" t="t" r="r" b="b"/>
            <a:pathLst>
              <a:path w="467359" h="304164">
                <a:moveTo>
                  <a:pt x="467272" y="151853"/>
                </a:moveTo>
                <a:lnTo>
                  <a:pt x="443523" y="218609"/>
                </a:lnTo>
                <a:lnTo>
                  <a:pt x="415942" y="246796"/>
                </a:lnTo>
                <a:lnTo>
                  <a:pt x="379759" y="270306"/>
                </a:lnTo>
                <a:lnTo>
                  <a:pt x="336379" y="288227"/>
                </a:lnTo>
                <a:lnTo>
                  <a:pt x="287203" y="299649"/>
                </a:lnTo>
                <a:lnTo>
                  <a:pt x="233636" y="303659"/>
                </a:lnTo>
                <a:lnTo>
                  <a:pt x="180072" y="299649"/>
                </a:lnTo>
                <a:lnTo>
                  <a:pt x="130898" y="288227"/>
                </a:lnTo>
                <a:lnTo>
                  <a:pt x="87517" y="270306"/>
                </a:lnTo>
                <a:lnTo>
                  <a:pt x="51334" y="246796"/>
                </a:lnTo>
                <a:lnTo>
                  <a:pt x="23750" y="218609"/>
                </a:lnTo>
                <a:lnTo>
                  <a:pt x="0" y="151853"/>
                </a:lnTo>
                <a:lnTo>
                  <a:pt x="6171" y="117031"/>
                </a:lnTo>
                <a:lnTo>
                  <a:pt x="51334" y="56872"/>
                </a:lnTo>
                <a:lnTo>
                  <a:pt x="87517" y="33356"/>
                </a:lnTo>
                <a:lnTo>
                  <a:pt x="130898" y="15432"/>
                </a:lnTo>
                <a:lnTo>
                  <a:pt x="180072" y="4009"/>
                </a:lnTo>
                <a:lnTo>
                  <a:pt x="233636" y="0"/>
                </a:lnTo>
                <a:lnTo>
                  <a:pt x="287203" y="4009"/>
                </a:lnTo>
                <a:lnTo>
                  <a:pt x="336379" y="15432"/>
                </a:lnTo>
                <a:lnTo>
                  <a:pt x="379759" y="33356"/>
                </a:lnTo>
                <a:lnTo>
                  <a:pt x="415942" y="56872"/>
                </a:lnTo>
                <a:lnTo>
                  <a:pt x="443523" y="85067"/>
                </a:lnTo>
                <a:lnTo>
                  <a:pt x="467272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4580" y="3742025"/>
            <a:ext cx="1543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9585" y="4486853"/>
            <a:ext cx="857250" cy="304165"/>
          </a:xfrm>
          <a:custGeom>
            <a:avLst/>
            <a:gdLst/>
            <a:ahLst/>
            <a:cxnLst/>
            <a:rect l="l" t="t" r="r" b="b"/>
            <a:pathLst>
              <a:path w="857250" h="304164">
                <a:moveTo>
                  <a:pt x="856987" y="151805"/>
                </a:moveTo>
                <a:lnTo>
                  <a:pt x="835142" y="199801"/>
                </a:lnTo>
                <a:lnTo>
                  <a:pt x="774312" y="241484"/>
                </a:lnTo>
                <a:lnTo>
                  <a:pt x="731483" y="259176"/>
                </a:lnTo>
                <a:lnTo>
                  <a:pt x="681555" y="274352"/>
                </a:lnTo>
                <a:lnTo>
                  <a:pt x="625410" y="286700"/>
                </a:lnTo>
                <a:lnTo>
                  <a:pt x="563929" y="295907"/>
                </a:lnTo>
                <a:lnTo>
                  <a:pt x="497997" y="301660"/>
                </a:lnTo>
                <a:lnTo>
                  <a:pt x="428493" y="303647"/>
                </a:lnTo>
                <a:lnTo>
                  <a:pt x="358999" y="301660"/>
                </a:lnTo>
                <a:lnTo>
                  <a:pt x="293071" y="295907"/>
                </a:lnTo>
                <a:lnTo>
                  <a:pt x="231593" y="286700"/>
                </a:lnTo>
                <a:lnTo>
                  <a:pt x="175447" y="274352"/>
                </a:lnTo>
                <a:lnTo>
                  <a:pt x="125517" y="259176"/>
                </a:lnTo>
                <a:lnTo>
                  <a:pt x="82685" y="241484"/>
                </a:lnTo>
                <a:lnTo>
                  <a:pt x="47835" y="221588"/>
                </a:lnTo>
                <a:lnTo>
                  <a:pt x="5609" y="176436"/>
                </a:lnTo>
                <a:lnTo>
                  <a:pt x="0" y="151805"/>
                </a:lnTo>
                <a:lnTo>
                  <a:pt x="5609" y="127184"/>
                </a:lnTo>
                <a:lnTo>
                  <a:pt x="47835" y="82046"/>
                </a:lnTo>
                <a:lnTo>
                  <a:pt x="82685" y="62155"/>
                </a:lnTo>
                <a:lnTo>
                  <a:pt x="125517" y="44466"/>
                </a:lnTo>
                <a:lnTo>
                  <a:pt x="175447" y="29292"/>
                </a:lnTo>
                <a:lnTo>
                  <a:pt x="231593" y="16946"/>
                </a:lnTo>
                <a:lnTo>
                  <a:pt x="293071" y="7740"/>
                </a:lnTo>
                <a:lnTo>
                  <a:pt x="358999" y="1987"/>
                </a:lnTo>
                <a:lnTo>
                  <a:pt x="428493" y="0"/>
                </a:lnTo>
                <a:lnTo>
                  <a:pt x="497997" y="1987"/>
                </a:lnTo>
                <a:lnTo>
                  <a:pt x="563929" y="7740"/>
                </a:lnTo>
                <a:lnTo>
                  <a:pt x="625410" y="16946"/>
                </a:lnTo>
                <a:lnTo>
                  <a:pt x="681555" y="29292"/>
                </a:lnTo>
                <a:lnTo>
                  <a:pt x="731483" y="44466"/>
                </a:lnTo>
                <a:lnTo>
                  <a:pt x="774312" y="62155"/>
                </a:lnTo>
                <a:lnTo>
                  <a:pt x="809159" y="82046"/>
                </a:lnTo>
                <a:lnTo>
                  <a:pt x="851379" y="127184"/>
                </a:lnTo>
                <a:lnTo>
                  <a:pt x="856987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97746" y="4551776"/>
            <a:ext cx="54165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ExamDa</a:t>
            </a:r>
            <a:r>
              <a:rPr sz="850" spc="-10" dirty="0">
                <a:latin typeface="Courier New"/>
                <a:cs typeface="Courier New"/>
              </a:rPr>
              <a:t>t</a:t>
            </a:r>
            <a:r>
              <a:rPr sz="850" dirty="0">
                <a:latin typeface="Courier New"/>
                <a:cs typeface="Courier New"/>
              </a:rPr>
              <a:t>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4914" y="4866379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177" y="151853"/>
                </a:moveTo>
                <a:lnTo>
                  <a:pt x="573715" y="210938"/>
                </a:lnTo>
                <a:lnTo>
                  <a:pt x="509729" y="259192"/>
                </a:lnTo>
                <a:lnTo>
                  <a:pt x="465539" y="277730"/>
                </a:lnTo>
                <a:lnTo>
                  <a:pt x="414820" y="291728"/>
                </a:lnTo>
                <a:lnTo>
                  <a:pt x="358769" y="300574"/>
                </a:lnTo>
                <a:lnTo>
                  <a:pt x="298588" y="303659"/>
                </a:lnTo>
                <a:lnTo>
                  <a:pt x="238411" y="300574"/>
                </a:lnTo>
                <a:lnTo>
                  <a:pt x="182362" y="291728"/>
                </a:lnTo>
                <a:lnTo>
                  <a:pt x="131642" y="277730"/>
                </a:lnTo>
                <a:lnTo>
                  <a:pt x="87452" y="259192"/>
                </a:lnTo>
                <a:lnTo>
                  <a:pt x="50993" y="236725"/>
                </a:lnTo>
                <a:lnTo>
                  <a:pt x="6066" y="182444"/>
                </a:lnTo>
                <a:lnTo>
                  <a:pt x="0" y="151853"/>
                </a:lnTo>
                <a:lnTo>
                  <a:pt x="6066" y="121246"/>
                </a:lnTo>
                <a:lnTo>
                  <a:pt x="50993" y="66945"/>
                </a:lnTo>
                <a:lnTo>
                  <a:pt x="87452" y="44472"/>
                </a:lnTo>
                <a:lnTo>
                  <a:pt x="131642" y="25931"/>
                </a:lnTo>
                <a:lnTo>
                  <a:pt x="182362" y="11931"/>
                </a:lnTo>
                <a:lnTo>
                  <a:pt x="238411" y="3084"/>
                </a:lnTo>
                <a:lnTo>
                  <a:pt x="298588" y="0"/>
                </a:lnTo>
                <a:lnTo>
                  <a:pt x="358769" y="3084"/>
                </a:lnTo>
                <a:lnTo>
                  <a:pt x="414820" y="11931"/>
                </a:lnTo>
                <a:lnTo>
                  <a:pt x="465539" y="25931"/>
                </a:lnTo>
                <a:lnTo>
                  <a:pt x="509729" y="44472"/>
                </a:lnTo>
                <a:lnTo>
                  <a:pt x="546187" y="66945"/>
                </a:lnTo>
                <a:lnTo>
                  <a:pt x="591112" y="121246"/>
                </a:lnTo>
                <a:lnTo>
                  <a:pt x="597177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21969" y="4931357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Mark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068" y="1642526"/>
            <a:ext cx="1085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120" dirty="0"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5496" y="3011512"/>
            <a:ext cx="110489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135" dirty="0">
                <a:latin typeface="Trebuchet MS"/>
                <a:cs typeface="Trebuchet MS"/>
              </a:rPr>
              <a:t>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2387" y="1593626"/>
            <a:ext cx="405765" cy="1071245"/>
          </a:xfrm>
          <a:custGeom>
            <a:avLst/>
            <a:gdLst/>
            <a:ahLst/>
            <a:cxnLst/>
            <a:rect l="l" t="t" r="r" b="b"/>
            <a:pathLst>
              <a:path w="405765" h="1071245">
                <a:moveTo>
                  <a:pt x="0" y="8510"/>
                </a:moveTo>
                <a:lnTo>
                  <a:pt x="0" y="303659"/>
                </a:lnTo>
                <a:lnTo>
                  <a:pt x="405283" y="303659"/>
                </a:lnTo>
              </a:path>
              <a:path w="405765" h="1071245">
                <a:moveTo>
                  <a:pt x="0" y="0"/>
                </a:moveTo>
                <a:lnTo>
                  <a:pt x="0" y="683245"/>
                </a:lnTo>
                <a:lnTo>
                  <a:pt x="371575" y="683245"/>
                </a:lnTo>
              </a:path>
              <a:path w="405765" h="1071245">
                <a:moveTo>
                  <a:pt x="0" y="0"/>
                </a:moveTo>
                <a:lnTo>
                  <a:pt x="0" y="1071234"/>
                </a:lnTo>
                <a:lnTo>
                  <a:pt x="388405" y="1071234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151" y="3559009"/>
            <a:ext cx="325120" cy="1459230"/>
          </a:xfrm>
          <a:custGeom>
            <a:avLst/>
            <a:gdLst/>
            <a:ahLst/>
            <a:cxnLst/>
            <a:rect l="l" t="t" r="r" b="b"/>
            <a:pathLst>
              <a:path w="325119" h="1459229">
                <a:moveTo>
                  <a:pt x="0" y="0"/>
                </a:moveTo>
                <a:lnTo>
                  <a:pt x="0" y="269891"/>
                </a:lnTo>
                <a:lnTo>
                  <a:pt x="307884" y="269891"/>
                </a:lnTo>
              </a:path>
              <a:path w="325119" h="1459229">
                <a:moveTo>
                  <a:pt x="0" y="0"/>
                </a:moveTo>
                <a:lnTo>
                  <a:pt x="0" y="1079649"/>
                </a:lnTo>
                <a:lnTo>
                  <a:pt x="299433" y="1079649"/>
                </a:lnTo>
              </a:path>
              <a:path w="325119" h="1459229">
                <a:moveTo>
                  <a:pt x="0" y="0"/>
                </a:moveTo>
                <a:lnTo>
                  <a:pt x="0" y="1459223"/>
                </a:lnTo>
                <a:lnTo>
                  <a:pt x="324762" y="145922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1315" y="1593626"/>
            <a:ext cx="0" cy="1661795"/>
          </a:xfrm>
          <a:custGeom>
            <a:avLst/>
            <a:gdLst/>
            <a:ahLst/>
            <a:cxnLst/>
            <a:rect l="l" t="t" r="r" b="b"/>
            <a:pathLst>
              <a:path h="1661795">
                <a:moveTo>
                  <a:pt x="0" y="0"/>
                </a:moveTo>
                <a:lnTo>
                  <a:pt x="0" y="166172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6973" y="1289979"/>
            <a:ext cx="690880" cy="304165"/>
          </a:xfrm>
          <a:prstGeom prst="rect">
            <a:avLst/>
          </a:prstGeom>
          <a:ln w="16869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610"/>
              </a:spcBef>
            </a:pPr>
            <a:r>
              <a:rPr sz="850" spc="-5" dirty="0">
                <a:latin typeface="Courier New"/>
                <a:cs typeface="Courier New"/>
              </a:rPr>
              <a:t>Student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7338" y="3255350"/>
            <a:ext cx="885825" cy="304165"/>
          </a:xfrm>
          <a:prstGeom prst="rect">
            <a:avLst/>
          </a:prstGeom>
          <a:ln w="16869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610"/>
              </a:spcBef>
            </a:pPr>
            <a:r>
              <a:rPr sz="850" spc="-5" dirty="0">
                <a:latin typeface="Courier New"/>
                <a:cs typeface="Courier New"/>
              </a:rPr>
              <a:t>ExamResutt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4914" y="4073511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177" y="151853"/>
                </a:moveTo>
                <a:lnTo>
                  <a:pt x="573715" y="210938"/>
                </a:lnTo>
                <a:lnTo>
                  <a:pt x="509729" y="259192"/>
                </a:lnTo>
                <a:lnTo>
                  <a:pt x="465539" y="277730"/>
                </a:lnTo>
                <a:lnTo>
                  <a:pt x="414820" y="291728"/>
                </a:lnTo>
                <a:lnTo>
                  <a:pt x="358769" y="300574"/>
                </a:lnTo>
                <a:lnTo>
                  <a:pt x="298588" y="303659"/>
                </a:lnTo>
                <a:lnTo>
                  <a:pt x="238411" y="300574"/>
                </a:lnTo>
                <a:lnTo>
                  <a:pt x="182362" y="291728"/>
                </a:lnTo>
                <a:lnTo>
                  <a:pt x="131642" y="277730"/>
                </a:lnTo>
                <a:lnTo>
                  <a:pt x="87452" y="259192"/>
                </a:lnTo>
                <a:lnTo>
                  <a:pt x="50993" y="236725"/>
                </a:lnTo>
                <a:lnTo>
                  <a:pt x="6066" y="182444"/>
                </a:lnTo>
                <a:lnTo>
                  <a:pt x="0" y="151853"/>
                </a:lnTo>
                <a:lnTo>
                  <a:pt x="6066" y="121246"/>
                </a:lnTo>
                <a:lnTo>
                  <a:pt x="50993" y="66945"/>
                </a:lnTo>
                <a:lnTo>
                  <a:pt x="87452" y="44472"/>
                </a:lnTo>
                <a:lnTo>
                  <a:pt x="131642" y="25931"/>
                </a:lnTo>
                <a:lnTo>
                  <a:pt x="182362" y="11931"/>
                </a:lnTo>
                <a:lnTo>
                  <a:pt x="238411" y="3084"/>
                </a:lnTo>
                <a:lnTo>
                  <a:pt x="298588" y="0"/>
                </a:lnTo>
                <a:lnTo>
                  <a:pt x="358769" y="3084"/>
                </a:lnTo>
                <a:lnTo>
                  <a:pt x="414820" y="11931"/>
                </a:lnTo>
                <a:lnTo>
                  <a:pt x="465539" y="25931"/>
                </a:lnTo>
                <a:lnTo>
                  <a:pt x="509729" y="44472"/>
                </a:lnTo>
                <a:lnTo>
                  <a:pt x="546187" y="66945"/>
                </a:lnTo>
                <a:lnTo>
                  <a:pt x="591112" y="121246"/>
                </a:lnTo>
                <a:lnTo>
                  <a:pt x="597177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21969" y="4138485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Exam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0151" y="3559009"/>
            <a:ext cx="325120" cy="666750"/>
          </a:xfrm>
          <a:custGeom>
            <a:avLst/>
            <a:gdLst/>
            <a:ahLst/>
            <a:cxnLst/>
            <a:rect l="l" t="t" r="r" b="b"/>
            <a:pathLst>
              <a:path w="325119" h="666750">
                <a:moveTo>
                  <a:pt x="0" y="0"/>
                </a:moveTo>
                <a:lnTo>
                  <a:pt x="0" y="666355"/>
                </a:lnTo>
                <a:lnTo>
                  <a:pt x="324762" y="66635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317749" y="1416049"/>
            <a:ext cx="6553200" cy="3721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48895">
              <a:lnSpc>
                <a:spcPts val="1530"/>
              </a:lnSpc>
              <a:spcBef>
                <a:spcPts val="180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@Entity</a:t>
            </a:r>
            <a:endParaRPr sz="1300">
              <a:latin typeface="Courier New"/>
              <a:cs typeface="Courier New"/>
            </a:endParaRPr>
          </a:p>
          <a:p>
            <a:pPr marL="48895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45770">
              <a:lnSpc>
                <a:spcPts val="1530"/>
              </a:lnSpc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@Column</a:t>
            </a:r>
            <a:r>
              <a:rPr sz="1300" spc="-5" dirty="0">
                <a:latin typeface="Courier New"/>
                <a:cs typeface="Courier New"/>
              </a:rPr>
              <a:t>(name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"matrikelNummer"</a:t>
            </a:r>
            <a:r>
              <a:rPr sz="1300" dirty="0">
                <a:latin typeface="Courier New"/>
                <a:cs typeface="Courier New"/>
              </a:rPr>
              <a:t>,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unique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true)</a:t>
            </a:r>
            <a:endParaRPr sz="1300">
              <a:latin typeface="Courier New"/>
              <a:cs typeface="Courier New"/>
            </a:endParaRPr>
          </a:p>
          <a:p>
            <a:pPr marL="44577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registrationNumber;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45770">
              <a:lnSpc>
                <a:spcPct val="100000"/>
              </a:lnSpc>
              <a:spcBef>
                <a:spcPts val="5"/>
              </a:spcBef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name;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1436370" marR="155575" indent="-991235">
              <a:lnSpc>
                <a:spcPts val="1500"/>
              </a:lnSpc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@OneToOne</a:t>
            </a:r>
            <a:r>
              <a:rPr sz="1300" spc="-5" dirty="0">
                <a:latin typeface="Courier New"/>
                <a:cs typeface="Courier New"/>
              </a:rPr>
              <a:t>(fetch </a:t>
            </a:r>
            <a:r>
              <a:rPr sz="1300" dirty="0">
                <a:latin typeface="Courier New"/>
                <a:cs typeface="Courier New"/>
              </a:rPr>
              <a:t>= </a:t>
            </a:r>
            <a:r>
              <a:rPr sz="1300" spc="-5" dirty="0">
                <a:latin typeface="Courier New"/>
                <a:cs typeface="Courier New"/>
              </a:rPr>
              <a:t>FetchType.LAZY, cascade </a:t>
            </a:r>
            <a:r>
              <a:rPr sz="1300" dirty="0">
                <a:latin typeface="Courier New"/>
                <a:cs typeface="Courier New"/>
              </a:rPr>
              <a:t>= </a:t>
            </a:r>
            <a:r>
              <a:rPr sz="1300" spc="-5" dirty="0">
                <a:latin typeface="Courier New"/>
                <a:cs typeface="Courier New"/>
              </a:rPr>
              <a:t>CascadeType.ALL,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mappedBy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"grantedTo"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445770">
              <a:lnSpc>
                <a:spcPts val="146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Scholarship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scholarship;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45770">
              <a:lnSpc>
                <a:spcPts val="1530"/>
              </a:lnSpc>
              <a:spcBef>
                <a:spcPts val="5"/>
              </a:spcBef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@OneToMany</a:t>
            </a:r>
            <a:r>
              <a:rPr sz="1300" spc="-5" dirty="0">
                <a:latin typeface="Courier New"/>
                <a:cs typeface="Courier New"/>
              </a:rPr>
              <a:t>(cascade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CascadeType.ALL,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mappedBy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"student"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44577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List&lt;ExamResult&gt;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examResults;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45770">
              <a:lnSpc>
                <a:spcPts val="153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@Transient</a:t>
            </a:r>
            <a:endParaRPr sz="1300">
              <a:latin typeface="Courier New"/>
              <a:cs typeface="Courier New"/>
            </a:endParaRPr>
          </a:p>
          <a:p>
            <a:pPr marL="44577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DateTime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loginTime;</a:t>
            </a:r>
            <a:endParaRPr sz="1300">
              <a:latin typeface="Courier New"/>
              <a:cs typeface="Courier New"/>
            </a:endParaRPr>
          </a:p>
          <a:p>
            <a:pPr marL="48895">
              <a:lnSpc>
                <a:spcPts val="1500"/>
              </a:lnSpc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48895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26</a:t>
            </a: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311400" y="5295900"/>
          <a:ext cx="4603115" cy="915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33"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Important</a:t>
                      </a:r>
                      <a:r>
                        <a:rPr sz="1400" b="1" spc="-30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annotations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63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1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@OneToMany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108585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1400" spc="-3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3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many-valued</a:t>
                      </a:r>
                      <a:r>
                        <a:rPr sz="1400" spc="-3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association </a:t>
                      </a:r>
                      <a:r>
                        <a:rPr sz="1400" spc="-38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one-to-many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multiplicity.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2341869" y="1100204"/>
            <a:ext cx="2047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600" spc="-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“non-owning”</a:t>
            </a:r>
            <a:r>
              <a:rPr sz="1600" spc="-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side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180571"/>
            <a:ext cx="29438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5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019" y="580191"/>
            <a:ext cx="3625850" cy="67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Bidirectional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Arial MT"/>
                <a:cs typeface="Arial MT"/>
              </a:rPr>
              <a:t>OneToMany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cont’d</a:t>
            </a:r>
            <a:endParaRPr sz="1600">
              <a:latin typeface="Arial MT"/>
              <a:cs typeface="Arial MT"/>
            </a:endParaRPr>
          </a:p>
          <a:p>
            <a:pPr marL="1997075">
              <a:lnSpc>
                <a:spcPct val="100000"/>
              </a:lnSpc>
              <a:spcBef>
                <a:spcPts val="129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600" spc="-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“owning”</a:t>
            </a:r>
            <a:r>
              <a:rPr sz="1600" spc="-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side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7671" y="1745480"/>
            <a:ext cx="467359" cy="304165"/>
          </a:xfrm>
          <a:custGeom>
            <a:avLst/>
            <a:gdLst/>
            <a:ahLst/>
            <a:cxnLst/>
            <a:rect l="l" t="t" r="r" b="b"/>
            <a:pathLst>
              <a:path w="467359" h="304164">
                <a:moveTo>
                  <a:pt x="467320" y="151805"/>
                </a:moveTo>
                <a:lnTo>
                  <a:pt x="443570" y="218592"/>
                </a:lnTo>
                <a:lnTo>
                  <a:pt x="415986" y="246787"/>
                </a:lnTo>
                <a:lnTo>
                  <a:pt x="379798" y="270302"/>
                </a:lnTo>
                <a:lnTo>
                  <a:pt x="336409" y="288226"/>
                </a:lnTo>
                <a:lnTo>
                  <a:pt x="287221" y="299649"/>
                </a:lnTo>
                <a:lnTo>
                  <a:pt x="233636" y="303659"/>
                </a:lnTo>
                <a:lnTo>
                  <a:pt x="180068" y="299649"/>
                </a:lnTo>
                <a:lnTo>
                  <a:pt x="130893" y="288226"/>
                </a:lnTo>
                <a:lnTo>
                  <a:pt x="87512" y="270302"/>
                </a:lnTo>
                <a:lnTo>
                  <a:pt x="51330" y="246787"/>
                </a:lnTo>
                <a:lnTo>
                  <a:pt x="23748" y="218592"/>
                </a:lnTo>
                <a:lnTo>
                  <a:pt x="0" y="151805"/>
                </a:lnTo>
                <a:lnTo>
                  <a:pt x="6170" y="117001"/>
                </a:lnTo>
                <a:lnTo>
                  <a:pt x="51330" y="56863"/>
                </a:lnTo>
                <a:lnTo>
                  <a:pt x="87512" y="33353"/>
                </a:lnTo>
                <a:lnTo>
                  <a:pt x="130893" y="15431"/>
                </a:lnTo>
                <a:lnTo>
                  <a:pt x="180068" y="4009"/>
                </a:lnTo>
                <a:lnTo>
                  <a:pt x="233636" y="0"/>
                </a:lnTo>
                <a:lnTo>
                  <a:pt x="287221" y="4009"/>
                </a:lnTo>
                <a:lnTo>
                  <a:pt x="336409" y="15431"/>
                </a:lnTo>
                <a:lnTo>
                  <a:pt x="379798" y="33353"/>
                </a:lnTo>
                <a:lnTo>
                  <a:pt x="415986" y="56863"/>
                </a:lnTo>
                <a:lnTo>
                  <a:pt x="443570" y="85049"/>
                </a:lnTo>
                <a:lnTo>
                  <a:pt x="467320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4214" y="1810456"/>
            <a:ext cx="1543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3962" y="2125066"/>
            <a:ext cx="1247140" cy="304165"/>
          </a:xfrm>
          <a:custGeom>
            <a:avLst/>
            <a:gdLst/>
            <a:ahLst/>
            <a:cxnLst/>
            <a:rect l="l" t="t" r="r" b="b"/>
            <a:pathLst>
              <a:path w="1247139" h="304164">
                <a:moveTo>
                  <a:pt x="1246667" y="151805"/>
                </a:moveTo>
                <a:lnTo>
                  <a:pt x="1230204" y="186628"/>
                </a:lnTo>
                <a:lnTo>
                  <a:pt x="1183311" y="218592"/>
                </a:lnTo>
                <a:lnTo>
                  <a:pt x="1109728" y="246787"/>
                </a:lnTo>
                <a:lnTo>
                  <a:pt x="1064097" y="259186"/>
                </a:lnTo>
                <a:lnTo>
                  <a:pt x="1013196" y="270302"/>
                </a:lnTo>
                <a:lnTo>
                  <a:pt x="957493" y="280020"/>
                </a:lnTo>
                <a:lnTo>
                  <a:pt x="897456" y="288226"/>
                </a:lnTo>
                <a:lnTo>
                  <a:pt x="833552" y="294807"/>
                </a:lnTo>
                <a:lnTo>
                  <a:pt x="766249" y="299649"/>
                </a:lnTo>
                <a:lnTo>
                  <a:pt x="696014" y="302637"/>
                </a:lnTo>
                <a:lnTo>
                  <a:pt x="623315" y="303659"/>
                </a:lnTo>
                <a:lnTo>
                  <a:pt x="550624" y="302637"/>
                </a:lnTo>
                <a:lnTo>
                  <a:pt x="480395" y="299649"/>
                </a:lnTo>
                <a:lnTo>
                  <a:pt x="413097" y="294807"/>
                </a:lnTo>
                <a:lnTo>
                  <a:pt x="349197" y="288226"/>
                </a:lnTo>
                <a:lnTo>
                  <a:pt x="289163" y="280020"/>
                </a:lnTo>
                <a:lnTo>
                  <a:pt x="233463" y="270302"/>
                </a:lnTo>
                <a:lnTo>
                  <a:pt x="182565" y="259186"/>
                </a:lnTo>
                <a:lnTo>
                  <a:pt x="136935" y="246787"/>
                </a:lnTo>
                <a:lnTo>
                  <a:pt x="97042" y="233217"/>
                </a:lnTo>
                <a:lnTo>
                  <a:pt x="36338" y="203024"/>
                </a:lnTo>
                <a:lnTo>
                  <a:pt x="4193" y="169517"/>
                </a:lnTo>
                <a:lnTo>
                  <a:pt x="0" y="151805"/>
                </a:lnTo>
                <a:lnTo>
                  <a:pt x="4193" y="134103"/>
                </a:lnTo>
                <a:lnTo>
                  <a:pt x="36338" y="100611"/>
                </a:lnTo>
                <a:lnTo>
                  <a:pt x="97042" y="70428"/>
                </a:lnTo>
                <a:lnTo>
                  <a:pt x="136935" y="56863"/>
                </a:lnTo>
                <a:lnTo>
                  <a:pt x="182565" y="44466"/>
                </a:lnTo>
                <a:lnTo>
                  <a:pt x="233463" y="33353"/>
                </a:lnTo>
                <a:lnTo>
                  <a:pt x="289163" y="23636"/>
                </a:lnTo>
                <a:lnTo>
                  <a:pt x="349197" y="15431"/>
                </a:lnTo>
                <a:lnTo>
                  <a:pt x="413097" y="8851"/>
                </a:lnTo>
                <a:lnTo>
                  <a:pt x="480395" y="4009"/>
                </a:lnTo>
                <a:lnTo>
                  <a:pt x="550624" y="1021"/>
                </a:lnTo>
                <a:lnTo>
                  <a:pt x="623315" y="0"/>
                </a:lnTo>
                <a:lnTo>
                  <a:pt x="696014" y="1021"/>
                </a:lnTo>
                <a:lnTo>
                  <a:pt x="766249" y="4009"/>
                </a:lnTo>
                <a:lnTo>
                  <a:pt x="833552" y="8851"/>
                </a:lnTo>
                <a:lnTo>
                  <a:pt x="897456" y="15431"/>
                </a:lnTo>
                <a:lnTo>
                  <a:pt x="957493" y="23636"/>
                </a:lnTo>
                <a:lnTo>
                  <a:pt x="1013196" y="33353"/>
                </a:lnTo>
                <a:lnTo>
                  <a:pt x="1064097" y="44466"/>
                </a:lnTo>
                <a:lnTo>
                  <a:pt x="1109728" y="56863"/>
                </a:lnTo>
                <a:lnTo>
                  <a:pt x="1149622" y="70428"/>
                </a:lnTo>
                <a:lnTo>
                  <a:pt x="1210328" y="100611"/>
                </a:lnTo>
                <a:lnTo>
                  <a:pt x="1242473" y="134103"/>
                </a:lnTo>
                <a:lnTo>
                  <a:pt x="1246667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83667" y="2190037"/>
            <a:ext cx="92773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Regist</a:t>
            </a:r>
            <a:r>
              <a:rPr sz="850" spc="-10" dirty="0">
                <a:latin typeface="Courier New"/>
                <a:cs typeface="Courier New"/>
              </a:rPr>
              <a:t>r</a:t>
            </a:r>
            <a:r>
              <a:rPr sz="850" spc="-5" dirty="0">
                <a:latin typeface="Courier New"/>
                <a:cs typeface="Courier New"/>
              </a:rPr>
              <a:t>ationNr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0793" y="2513067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225" y="151793"/>
                </a:moveTo>
                <a:lnTo>
                  <a:pt x="573756" y="210906"/>
                </a:lnTo>
                <a:lnTo>
                  <a:pt x="509758" y="259174"/>
                </a:lnTo>
                <a:lnTo>
                  <a:pt x="465566" y="277716"/>
                </a:lnTo>
                <a:lnTo>
                  <a:pt x="414847" y="291715"/>
                </a:lnTo>
                <a:lnTo>
                  <a:pt x="358803" y="300562"/>
                </a:lnTo>
                <a:lnTo>
                  <a:pt x="298636" y="303647"/>
                </a:lnTo>
                <a:lnTo>
                  <a:pt x="238456" y="300562"/>
                </a:lnTo>
                <a:lnTo>
                  <a:pt x="182402" y="291715"/>
                </a:lnTo>
                <a:lnTo>
                  <a:pt x="131675" y="277716"/>
                </a:lnTo>
                <a:lnTo>
                  <a:pt x="87476" y="259174"/>
                </a:lnTo>
                <a:lnTo>
                  <a:pt x="51008" y="236701"/>
                </a:lnTo>
                <a:lnTo>
                  <a:pt x="6068" y="182400"/>
                </a:lnTo>
                <a:lnTo>
                  <a:pt x="0" y="151793"/>
                </a:lnTo>
                <a:lnTo>
                  <a:pt x="6068" y="121203"/>
                </a:lnTo>
                <a:lnTo>
                  <a:pt x="51008" y="66926"/>
                </a:lnTo>
                <a:lnTo>
                  <a:pt x="87476" y="44460"/>
                </a:lnTo>
                <a:lnTo>
                  <a:pt x="131675" y="25924"/>
                </a:lnTo>
                <a:lnTo>
                  <a:pt x="182402" y="11929"/>
                </a:lnTo>
                <a:lnTo>
                  <a:pt x="238456" y="3084"/>
                </a:lnTo>
                <a:lnTo>
                  <a:pt x="298636" y="0"/>
                </a:lnTo>
                <a:lnTo>
                  <a:pt x="358803" y="3084"/>
                </a:lnTo>
                <a:lnTo>
                  <a:pt x="414847" y="11929"/>
                </a:lnTo>
                <a:lnTo>
                  <a:pt x="465566" y="25924"/>
                </a:lnTo>
                <a:lnTo>
                  <a:pt x="509758" y="44460"/>
                </a:lnTo>
                <a:lnTo>
                  <a:pt x="546222" y="66926"/>
                </a:lnTo>
                <a:lnTo>
                  <a:pt x="591157" y="121203"/>
                </a:lnTo>
                <a:lnTo>
                  <a:pt x="597225" y="15179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97894" y="2578035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Name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8036" y="3677047"/>
            <a:ext cx="467359" cy="304165"/>
          </a:xfrm>
          <a:custGeom>
            <a:avLst/>
            <a:gdLst/>
            <a:ahLst/>
            <a:cxnLst/>
            <a:rect l="l" t="t" r="r" b="b"/>
            <a:pathLst>
              <a:path w="467359" h="304164">
                <a:moveTo>
                  <a:pt x="467272" y="151853"/>
                </a:moveTo>
                <a:lnTo>
                  <a:pt x="443523" y="218609"/>
                </a:lnTo>
                <a:lnTo>
                  <a:pt x="415942" y="246796"/>
                </a:lnTo>
                <a:lnTo>
                  <a:pt x="379759" y="270306"/>
                </a:lnTo>
                <a:lnTo>
                  <a:pt x="336379" y="288227"/>
                </a:lnTo>
                <a:lnTo>
                  <a:pt x="287203" y="299649"/>
                </a:lnTo>
                <a:lnTo>
                  <a:pt x="233636" y="303659"/>
                </a:lnTo>
                <a:lnTo>
                  <a:pt x="180072" y="299649"/>
                </a:lnTo>
                <a:lnTo>
                  <a:pt x="130898" y="288227"/>
                </a:lnTo>
                <a:lnTo>
                  <a:pt x="87517" y="270306"/>
                </a:lnTo>
                <a:lnTo>
                  <a:pt x="51334" y="246796"/>
                </a:lnTo>
                <a:lnTo>
                  <a:pt x="23750" y="218609"/>
                </a:lnTo>
                <a:lnTo>
                  <a:pt x="0" y="151853"/>
                </a:lnTo>
                <a:lnTo>
                  <a:pt x="6171" y="117031"/>
                </a:lnTo>
                <a:lnTo>
                  <a:pt x="51334" y="56872"/>
                </a:lnTo>
                <a:lnTo>
                  <a:pt x="87517" y="33356"/>
                </a:lnTo>
                <a:lnTo>
                  <a:pt x="130898" y="15432"/>
                </a:lnTo>
                <a:lnTo>
                  <a:pt x="180072" y="4009"/>
                </a:lnTo>
                <a:lnTo>
                  <a:pt x="233636" y="0"/>
                </a:lnTo>
                <a:lnTo>
                  <a:pt x="287203" y="4009"/>
                </a:lnTo>
                <a:lnTo>
                  <a:pt x="336379" y="15432"/>
                </a:lnTo>
                <a:lnTo>
                  <a:pt x="379759" y="33356"/>
                </a:lnTo>
                <a:lnTo>
                  <a:pt x="415942" y="56872"/>
                </a:lnTo>
                <a:lnTo>
                  <a:pt x="443523" y="85067"/>
                </a:lnTo>
                <a:lnTo>
                  <a:pt x="467272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04580" y="3742025"/>
            <a:ext cx="1543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9585" y="4486853"/>
            <a:ext cx="857250" cy="304165"/>
          </a:xfrm>
          <a:custGeom>
            <a:avLst/>
            <a:gdLst/>
            <a:ahLst/>
            <a:cxnLst/>
            <a:rect l="l" t="t" r="r" b="b"/>
            <a:pathLst>
              <a:path w="857250" h="304164">
                <a:moveTo>
                  <a:pt x="856987" y="151805"/>
                </a:moveTo>
                <a:lnTo>
                  <a:pt x="835142" y="199801"/>
                </a:lnTo>
                <a:lnTo>
                  <a:pt x="774312" y="241484"/>
                </a:lnTo>
                <a:lnTo>
                  <a:pt x="731483" y="259176"/>
                </a:lnTo>
                <a:lnTo>
                  <a:pt x="681555" y="274352"/>
                </a:lnTo>
                <a:lnTo>
                  <a:pt x="625410" y="286700"/>
                </a:lnTo>
                <a:lnTo>
                  <a:pt x="563929" y="295907"/>
                </a:lnTo>
                <a:lnTo>
                  <a:pt x="497997" y="301660"/>
                </a:lnTo>
                <a:lnTo>
                  <a:pt x="428493" y="303647"/>
                </a:lnTo>
                <a:lnTo>
                  <a:pt x="358999" y="301660"/>
                </a:lnTo>
                <a:lnTo>
                  <a:pt x="293071" y="295907"/>
                </a:lnTo>
                <a:lnTo>
                  <a:pt x="231593" y="286700"/>
                </a:lnTo>
                <a:lnTo>
                  <a:pt x="175447" y="274352"/>
                </a:lnTo>
                <a:lnTo>
                  <a:pt x="125517" y="259176"/>
                </a:lnTo>
                <a:lnTo>
                  <a:pt x="82685" y="241484"/>
                </a:lnTo>
                <a:lnTo>
                  <a:pt x="47835" y="221588"/>
                </a:lnTo>
                <a:lnTo>
                  <a:pt x="5609" y="176436"/>
                </a:lnTo>
                <a:lnTo>
                  <a:pt x="0" y="151805"/>
                </a:lnTo>
                <a:lnTo>
                  <a:pt x="5609" y="127184"/>
                </a:lnTo>
                <a:lnTo>
                  <a:pt x="47835" y="82046"/>
                </a:lnTo>
                <a:lnTo>
                  <a:pt x="82685" y="62155"/>
                </a:lnTo>
                <a:lnTo>
                  <a:pt x="125517" y="44466"/>
                </a:lnTo>
                <a:lnTo>
                  <a:pt x="175447" y="29292"/>
                </a:lnTo>
                <a:lnTo>
                  <a:pt x="231593" y="16946"/>
                </a:lnTo>
                <a:lnTo>
                  <a:pt x="293071" y="7740"/>
                </a:lnTo>
                <a:lnTo>
                  <a:pt x="358999" y="1987"/>
                </a:lnTo>
                <a:lnTo>
                  <a:pt x="428493" y="0"/>
                </a:lnTo>
                <a:lnTo>
                  <a:pt x="497997" y="1987"/>
                </a:lnTo>
                <a:lnTo>
                  <a:pt x="563929" y="7740"/>
                </a:lnTo>
                <a:lnTo>
                  <a:pt x="625410" y="16946"/>
                </a:lnTo>
                <a:lnTo>
                  <a:pt x="681555" y="29292"/>
                </a:lnTo>
                <a:lnTo>
                  <a:pt x="731483" y="44466"/>
                </a:lnTo>
                <a:lnTo>
                  <a:pt x="774312" y="62155"/>
                </a:lnTo>
                <a:lnTo>
                  <a:pt x="809159" y="82046"/>
                </a:lnTo>
                <a:lnTo>
                  <a:pt x="851379" y="127184"/>
                </a:lnTo>
                <a:lnTo>
                  <a:pt x="856987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97746" y="4551776"/>
            <a:ext cx="54165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ExamDa</a:t>
            </a:r>
            <a:r>
              <a:rPr sz="850" spc="-10" dirty="0">
                <a:latin typeface="Courier New"/>
                <a:cs typeface="Courier New"/>
              </a:rPr>
              <a:t>t</a:t>
            </a:r>
            <a:r>
              <a:rPr sz="850" dirty="0">
                <a:latin typeface="Courier New"/>
                <a:cs typeface="Courier New"/>
              </a:rPr>
              <a:t>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4914" y="4866379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177" y="151853"/>
                </a:moveTo>
                <a:lnTo>
                  <a:pt x="573715" y="210938"/>
                </a:lnTo>
                <a:lnTo>
                  <a:pt x="509729" y="259192"/>
                </a:lnTo>
                <a:lnTo>
                  <a:pt x="465539" y="277730"/>
                </a:lnTo>
                <a:lnTo>
                  <a:pt x="414820" y="291728"/>
                </a:lnTo>
                <a:lnTo>
                  <a:pt x="358769" y="300574"/>
                </a:lnTo>
                <a:lnTo>
                  <a:pt x="298588" y="303659"/>
                </a:lnTo>
                <a:lnTo>
                  <a:pt x="238411" y="300574"/>
                </a:lnTo>
                <a:lnTo>
                  <a:pt x="182362" y="291728"/>
                </a:lnTo>
                <a:lnTo>
                  <a:pt x="131642" y="277730"/>
                </a:lnTo>
                <a:lnTo>
                  <a:pt x="87452" y="259192"/>
                </a:lnTo>
                <a:lnTo>
                  <a:pt x="50993" y="236725"/>
                </a:lnTo>
                <a:lnTo>
                  <a:pt x="6066" y="182444"/>
                </a:lnTo>
                <a:lnTo>
                  <a:pt x="0" y="151853"/>
                </a:lnTo>
                <a:lnTo>
                  <a:pt x="6066" y="121246"/>
                </a:lnTo>
                <a:lnTo>
                  <a:pt x="50993" y="66945"/>
                </a:lnTo>
                <a:lnTo>
                  <a:pt x="87452" y="44472"/>
                </a:lnTo>
                <a:lnTo>
                  <a:pt x="131642" y="25931"/>
                </a:lnTo>
                <a:lnTo>
                  <a:pt x="182362" y="11931"/>
                </a:lnTo>
                <a:lnTo>
                  <a:pt x="238411" y="3084"/>
                </a:lnTo>
                <a:lnTo>
                  <a:pt x="298588" y="0"/>
                </a:lnTo>
                <a:lnTo>
                  <a:pt x="358769" y="3084"/>
                </a:lnTo>
                <a:lnTo>
                  <a:pt x="414820" y="11931"/>
                </a:lnTo>
                <a:lnTo>
                  <a:pt x="465539" y="25931"/>
                </a:lnTo>
                <a:lnTo>
                  <a:pt x="509729" y="44472"/>
                </a:lnTo>
                <a:lnTo>
                  <a:pt x="546187" y="66945"/>
                </a:lnTo>
                <a:lnTo>
                  <a:pt x="591112" y="121246"/>
                </a:lnTo>
                <a:lnTo>
                  <a:pt x="597177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21969" y="4931357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Mark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0068" y="1642526"/>
            <a:ext cx="1085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120" dirty="0"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5496" y="3011512"/>
            <a:ext cx="110489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135" dirty="0">
                <a:latin typeface="Trebuchet MS"/>
                <a:cs typeface="Trebuchet MS"/>
              </a:rPr>
              <a:t>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2387" y="1593626"/>
            <a:ext cx="405765" cy="1071245"/>
          </a:xfrm>
          <a:custGeom>
            <a:avLst/>
            <a:gdLst/>
            <a:ahLst/>
            <a:cxnLst/>
            <a:rect l="l" t="t" r="r" b="b"/>
            <a:pathLst>
              <a:path w="405765" h="1071245">
                <a:moveTo>
                  <a:pt x="0" y="8510"/>
                </a:moveTo>
                <a:lnTo>
                  <a:pt x="0" y="303659"/>
                </a:lnTo>
                <a:lnTo>
                  <a:pt x="405283" y="303659"/>
                </a:lnTo>
              </a:path>
              <a:path w="405765" h="1071245">
                <a:moveTo>
                  <a:pt x="0" y="0"/>
                </a:moveTo>
                <a:lnTo>
                  <a:pt x="0" y="683245"/>
                </a:lnTo>
                <a:lnTo>
                  <a:pt x="371575" y="683245"/>
                </a:lnTo>
              </a:path>
              <a:path w="405765" h="1071245">
                <a:moveTo>
                  <a:pt x="0" y="0"/>
                </a:moveTo>
                <a:lnTo>
                  <a:pt x="0" y="1071234"/>
                </a:lnTo>
                <a:lnTo>
                  <a:pt x="388405" y="1071234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0151" y="3559009"/>
            <a:ext cx="325120" cy="1459230"/>
          </a:xfrm>
          <a:custGeom>
            <a:avLst/>
            <a:gdLst/>
            <a:ahLst/>
            <a:cxnLst/>
            <a:rect l="l" t="t" r="r" b="b"/>
            <a:pathLst>
              <a:path w="325119" h="1459229">
                <a:moveTo>
                  <a:pt x="0" y="0"/>
                </a:moveTo>
                <a:lnTo>
                  <a:pt x="0" y="269891"/>
                </a:lnTo>
                <a:lnTo>
                  <a:pt x="307884" y="269891"/>
                </a:lnTo>
              </a:path>
              <a:path w="325119" h="1459229">
                <a:moveTo>
                  <a:pt x="0" y="0"/>
                </a:moveTo>
                <a:lnTo>
                  <a:pt x="0" y="1079649"/>
                </a:lnTo>
                <a:lnTo>
                  <a:pt x="299433" y="1079649"/>
                </a:lnTo>
              </a:path>
              <a:path w="325119" h="1459229">
                <a:moveTo>
                  <a:pt x="0" y="0"/>
                </a:moveTo>
                <a:lnTo>
                  <a:pt x="0" y="1459223"/>
                </a:lnTo>
                <a:lnTo>
                  <a:pt x="324762" y="145922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1315" y="1593626"/>
            <a:ext cx="0" cy="1661795"/>
          </a:xfrm>
          <a:custGeom>
            <a:avLst/>
            <a:gdLst/>
            <a:ahLst/>
            <a:cxnLst/>
            <a:rect l="l" t="t" r="r" b="b"/>
            <a:pathLst>
              <a:path h="1661795">
                <a:moveTo>
                  <a:pt x="0" y="0"/>
                </a:moveTo>
                <a:lnTo>
                  <a:pt x="0" y="166172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6973" y="1289979"/>
            <a:ext cx="690880" cy="304165"/>
          </a:xfrm>
          <a:prstGeom prst="rect">
            <a:avLst/>
          </a:prstGeom>
          <a:ln w="16869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610"/>
              </a:spcBef>
            </a:pPr>
            <a:r>
              <a:rPr sz="850" spc="-5" dirty="0">
                <a:latin typeface="Courier New"/>
                <a:cs typeface="Courier New"/>
              </a:rPr>
              <a:t>Student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7338" y="3255350"/>
            <a:ext cx="885825" cy="304165"/>
          </a:xfrm>
          <a:prstGeom prst="rect">
            <a:avLst/>
          </a:prstGeom>
          <a:ln w="16869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610"/>
              </a:spcBef>
            </a:pPr>
            <a:r>
              <a:rPr sz="850" spc="-5" dirty="0">
                <a:latin typeface="Courier New"/>
                <a:cs typeface="Courier New"/>
              </a:rPr>
              <a:t>ExamResutt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64914" y="4073511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177" y="151853"/>
                </a:moveTo>
                <a:lnTo>
                  <a:pt x="573715" y="210938"/>
                </a:lnTo>
                <a:lnTo>
                  <a:pt x="509729" y="259192"/>
                </a:lnTo>
                <a:lnTo>
                  <a:pt x="465539" y="277730"/>
                </a:lnTo>
                <a:lnTo>
                  <a:pt x="414820" y="291728"/>
                </a:lnTo>
                <a:lnTo>
                  <a:pt x="358769" y="300574"/>
                </a:lnTo>
                <a:lnTo>
                  <a:pt x="298588" y="303659"/>
                </a:lnTo>
                <a:lnTo>
                  <a:pt x="238411" y="300574"/>
                </a:lnTo>
                <a:lnTo>
                  <a:pt x="182362" y="291728"/>
                </a:lnTo>
                <a:lnTo>
                  <a:pt x="131642" y="277730"/>
                </a:lnTo>
                <a:lnTo>
                  <a:pt x="87452" y="259192"/>
                </a:lnTo>
                <a:lnTo>
                  <a:pt x="50993" y="236725"/>
                </a:lnTo>
                <a:lnTo>
                  <a:pt x="6066" y="182444"/>
                </a:lnTo>
                <a:lnTo>
                  <a:pt x="0" y="151853"/>
                </a:lnTo>
                <a:lnTo>
                  <a:pt x="6066" y="121246"/>
                </a:lnTo>
                <a:lnTo>
                  <a:pt x="50993" y="66945"/>
                </a:lnTo>
                <a:lnTo>
                  <a:pt x="87452" y="44472"/>
                </a:lnTo>
                <a:lnTo>
                  <a:pt x="131642" y="25931"/>
                </a:lnTo>
                <a:lnTo>
                  <a:pt x="182362" y="11931"/>
                </a:lnTo>
                <a:lnTo>
                  <a:pt x="238411" y="3084"/>
                </a:lnTo>
                <a:lnTo>
                  <a:pt x="298588" y="0"/>
                </a:lnTo>
                <a:lnTo>
                  <a:pt x="358769" y="3084"/>
                </a:lnTo>
                <a:lnTo>
                  <a:pt x="414820" y="11931"/>
                </a:lnTo>
                <a:lnTo>
                  <a:pt x="465539" y="25931"/>
                </a:lnTo>
                <a:lnTo>
                  <a:pt x="509729" y="44472"/>
                </a:lnTo>
                <a:lnTo>
                  <a:pt x="546187" y="66945"/>
                </a:lnTo>
                <a:lnTo>
                  <a:pt x="591112" y="121246"/>
                </a:lnTo>
                <a:lnTo>
                  <a:pt x="597177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21969" y="4138485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Exam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0151" y="3559009"/>
            <a:ext cx="325120" cy="666750"/>
          </a:xfrm>
          <a:custGeom>
            <a:avLst/>
            <a:gdLst/>
            <a:ahLst/>
            <a:cxnLst/>
            <a:rect l="l" t="t" r="r" b="b"/>
            <a:pathLst>
              <a:path w="325119" h="666750">
                <a:moveTo>
                  <a:pt x="0" y="0"/>
                </a:moveTo>
                <a:lnTo>
                  <a:pt x="0" y="666355"/>
                </a:lnTo>
                <a:lnTo>
                  <a:pt x="324762" y="66635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30449" y="1314449"/>
            <a:ext cx="4572000" cy="3721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8895">
              <a:lnSpc>
                <a:spcPts val="1530"/>
              </a:lnSpc>
              <a:spcBef>
                <a:spcPts val="195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@Entity</a:t>
            </a:r>
            <a:endParaRPr sz="1300">
              <a:latin typeface="Courier New"/>
              <a:cs typeface="Courier New"/>
            </a:endParaRPr>
          </a:p>
          <a:p>
            <a:pPr marL="48895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ExamResult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urier New"/>
              <a:cs typeface="Courier New"/>
            </a:endParaRPr>
          </a:p>
          <a:p>
            <a:pPr marL="445770" marR="1047115">
              <a:lnSpc>
                <a:spcPts val="1500"/>
              </a:lnSpc>
              <a:spcBef>
                <a:spcPts val="5"/>
              </a:spcBef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@Column</a:t>
            </a:r>
            <a:r>
              <a:rPr sz="1300" spc="-5" dirty="0">
                <a:latin typeface="Courier New"/>
                <a:cs typeface="Courier New"/>
              </a:rPr>
              <a:t>(name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"prufungsDatum"</a:t>
            </a:r>
            <a:r>
              <a:rPr sz="1300" dirty="0">
                <a:latin typeface="Courier New"/>
                <a:cs typeface="Courier New"/>
              </a:rPr>
              <a:t>)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@Temporal</a:t>
            </a:r>
            <a:r>
              <a:rPr sz="1300" spc="-5" dirty="0">
                <a:latin typeface="Courier New"/>
                <a:cs typeface="Courier New"/>
              </a:rPr>
              <a:t>(TemporalType.DATE)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Date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examDate;</a:t>
            </a:r>
            <a:endParaRPr sz="1300">
              <a:latin typeface="Courier New"/>
              <a:cs typeface="Courier New"/>
            </a:endParaRPr>
          </a:p>
          <a:p>
            <a:pPr marL="445770" marR="2136775">
              <a:lnSpc>
                <a:spcPts val="3000"/>
              </a:lnSpc>
              <a:spcBef>
                <a:spcPts val="300"/>
              </a:spcBef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5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5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exam;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private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int </a:t>
            </a:r>
            <a:r>
              <a:rPr sz="1300" spc="-5" dirty="0">
                <a:latin typeface="Courier New"/>
                <a:cs typeface="Courier New"/>
              </a:rPr>
              <a:t>mark;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@ManyToOne</a:t>
            </a:r>
            <a:endParaRPr sz="1300">
              <a:latin typeface="Courier New"/>
              <a:cs typeface="Courier New"/>
            </a:endParaRPr>
          </a:p>
          <a:p>
            <a:pPr marL="445770">
              <a:lnSpc>
                <a:spcPts val="116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ourier New"/>
              <a:cs typeface="Courier New"/>
            </a:endParaRPr>
          </a:p>
          <a:p>
            <a:pPr marL="445770">
              <a:lnSpc>
                <a:spcPts val="153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@Transient</a:t>
            </a:r>
            <a:endParaRPr sz="1300">
              <a:latin typeface="Courier New"/>
              <a:cs typeface="Courier New"/>
            </a:endParaRPr>
          </a:p>
          <a:p>
            <a:pPr marL="44577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examLocation;</a:t>
            </a:r>
            <a:endParaRPr sz="1300">
              <a:latin typeface="Courier New"/>
              <a:cs typeface="Courier New"/>
            </a:endParaRPr>
          </a:p>
          <a:p>
            <a:pPr marL="48895">
              <a:lnSpc>
                <a:spcPts val="1500"/>
              </a:lnSpc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48895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27</a:t>
            </a: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311400" y="5359400"/>
          <a:ext cx="4603115" cy="1118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33"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Important</a:t>
                      </a:r>
                      <a:r>
                        <a:rPr sz="1400" b="1" spc="-30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annotations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83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1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@ManyToOne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78740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1400" spc="-3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3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single-valued</a:t>
                      </a:r>
                      <a:r>
                        <a:rPr sz="1400" spc="-3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association </a:t>
                      </a:r>
                      <a:r>
                        <a:rPr sz="1400" spc="-38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to another entity class that has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many-to-one 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multiplicity.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415226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3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Bidirectional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Arial MT"/>
                <a:cs typeface="Arial MT"/>
              </a:rPr>
              <a:t>OneToMany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-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resulting</a:t>
            </a:r>
            <a:r>
              <a:rPr sz="1600" spc="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SQL</a:t>
            </a:r>
            <a:r>
              <a:rPr sz="1600" spc="-5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DDL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7671" y="1745480"/>
            <a:ext cx="467359" cy="304165"/>
          </a:xfrm>
          <a:custGeom>
            <a:avLst/>
            <a:gdLst/>
            <a:ahLst/>
            <a:cxnLst/>
            <a:rect l="l" t="t" r="r" b="b"/>
            <a:pathLst>
              <a:path w="467359" h="304164">
                <a:moveTo>
                  <a:pt x="467320" y="151805"/>
                </a:moveTo>
                <a:lnTo>
                  <a:pt x="443570" y="218592"/>
                </a:lnTo>
                <a:lnTo>
                  <a:pt x="415986" y="246787"/>
                </a:lnTo>
                <a:lnTo>
                  <a:pt x="379798" y="270302"/>
                </a:lnTo>
                <a:lnTo>
                  <a:pt x="336409" y="288226"/>
                </a:lnTo>
                <a:lnTo>
                  <a:pt x="287221" y="299649"/>
                </a:lnTo>
                <a:lnTo>
                  <a:pt x="233636" y="303659"/>
                </a:lnTo>
                <a:lnTo>
                  <a:pt x="180068" y="299649"/>
                </a:lnTo>
                <a:lnTo>
                  <a:pt x="130893" y="288226"/>
                </a:lnTo>
                <a:lnTo>
                  <a:pt x="87512" y="270302"/>
                </a:lnTo>
                <a:lnTo>
                  <a:pt x="51330" y="246787"/>
                </a:lnTo>
                <a:lnTo>
                  <a:pt x="23748" y="218592"/>
                </a:lnTo>
                <a:lnTo>
                  <a:pt x="0" y="151805"/>
                </a:lnTo>
                <a:lnTo>
                  <a:pt x="6170" y="117001"/>
                </a:lnTo>
                <a:lnTo>
                  <a:pt x="51330" y="56863"/>
                </a:lnTo>
                <a:lnTo>
                  <a:pt x="87512" y="33353"/>
                </a:lnTo>
                <a:lnTo>
                  <a:pt x="130893" y="15431"/>
                </a:lnTo>
                <a:lnTo>
                  <a:pt x="180068" y="4009"/>
                </a:lnTo>
                <a:lnTo>
                  <a:pt x="233636" y="0"/>
                </a:lnTo>
                <a:lnTo>
                  <a:pt x="287221" y="4009"/>
                </a:lnTo>
                <a:lnTo>
                  <a:pt x="336409" y="15431"/>
                </a:lnTo>
                <a:lnTo>
                  <a:pt x="379798" y="33353"/>
                </a:lnTo>
                <a:lnTo>
                  <a:pt x="415986" y="56863"/>
                </a:lnTo>
                <a:lnTo>
                  <a:pt x="443570" y="85049"/>
                </a:lnTo>
                <a:lnTo>
                  <a:pt x="467320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4214" y="1810456"/>
            <a:ext cx="1543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3962" y="2125066"/>
            <a:ext cx="1247140" cy="304165"/>
          </a:xfrm>
          <a:custGeom>
            <a:avLst/>
            <a:gdLst/>
            <a:ahLst/>
            <a:cxnLst/>
            <a:rect l="l" t="t" r="r" b="b"/>
            <a:pathLst>
              <a:path w="1247139" h="304164">
                <a:moveTo>
                  <a:pt x="1246667" y="151805"/>
                </a:moveTo>
                <a:lnTo>
                  <a:pt x="1230204" y="186628"/>
                </a:lnTo>
                <a:lnTo>
                  <a:pt x="1183311" y="218592"/>
                </a:lnTo>
                <a:lnTo>
                  <a:pt x="1109728" y="246787"/>
                </a:lnTo>
                <a:lnTo>
                  <a:pt x="1064097" y="259186"/>
                </a:lnTo>
                <a:lnTo>
                  <a:pt x="1013196" y="270302"/>
                </a:lnTo>
                <a:lnTo>
                  <a:pt x="957493" y="280020"/>
                </a:lnTo>
                <a:lnTo>
                  <a:pt x="897456" y="288226"/>
                </a:lnTo>
                <a:lnTo>
                  <a:pt x="833552" y="294807"/>
                </a:lnTo>
                <a:lnTo>
                  <a:pt x="766249" y="299649"/>
                </a:lnTo>
                <a:lnTo>
                  <a:pt x="696014" y="302637"/>
                </a:lnTo>
                <a:lnTo>
                  <a:pt x="623315" y="303659"/>
                </a:lnTo>
                <a:lnTo>
                  <a:pt x="550624" y="302637"/>
                </a:lnTo>
                <a:lnTo>
                  <a:pt x="480395" y="299649"/>
                </a:lnTo>
                <a:lnTo>
                  <a:pt x="413097" y="294807"/>
                </a:lnTo>
                <a:lnTo>
                  <a:pt x="349197" y="288226"/>
                </a:lnTo>
                <a:lnTo>
                  <a:pt x="289163" y="280020"/>
                </a:lnTo>
                <a:lnTo>
                  <a:pt x="233463" y="270302"/>
                </a:lnTo>
                <a:lnTo>
                  <a:pt x="182565" y="259186"/>
                </a:lnTo>
                <a:lnTo>
                  <a:pt x="136935" y="246787"/>
                </a:lnTo>
                <a:lnTo>
                  <a:pt x="97042" y="233217"/>
                </a:lnTo>
                <a:lnTo>
                  <a:pt x="36338" y="203024"/>
                </a:lnTo>
                <a:lnTo>
                  <a:pt x="4193" y="169517"/>
                </a:lnTo>
                <a:lnTo>
                  <a:pt x="0" y="151805"/>
                </a:lnTo>
                <a:lnTo>
                  <a:pt x="4193" y="134103"/>
                </a:lnTo>
                <a:lnTo>
                  <a:pt x="36338" y="100611"/>
                </a:lnTo>
                <a:lnTo>
                  <a:pt x="97042" y="70428"/>
                </a:lnTo>
                <a:lnTo>
                  <a:pt x="136935" y="56863"/>
                </a:lnTo>
                <a:lnTo>
                  <a:pt x="182565" y="44466"/>
                </a:lnTo>
                <a:lnTo>
                  <a:pt x="233463" y="33353"/>
                </a:lnTo>
                <a:lnTo>
                  <a:pt x="289163" y="23636"/>
                </a:lnTo>
                <a:lnTo>
                  <a:pt x="349197" y="15431"/>
                </a:lnTo>
                <a:lnTo>
                  <a:pt x="413097" y="8851"/>
                </a:lnTo>
                <a:lnTo>
                  <a:pt x="480395" y="4009"/>
                </a:lnTo>
                <a:lnTo>
                  <a:pt x="550624" y="1021"/>
                </a:lnTo>
                <a:lnTo>
                  <a:pt x="623315" y="0"/>
                </a:lnTo>
                <a:lnTo>
                  <a:pt x="696014" y="1021"/>
                </a:lnTo>
                <a:lnTo>
                  <a:pt x="766249" y="4009"/>
                </a:lnTo>
                <a:lnTo>
                  <a:pt x="833552" y="8851"/>
                </a:lnTo>
                <a:lnTo>
                  <a:pt x="897456" y="15431"/>
                </a:lnTo>
                <a:lnTo>
                  <a:pt x="957493" y="23636"/>
                </a:lnTo>
                <a:lnTo>
                  <a:pt x="1013196" y="33353"/>
                </a:lnTo>
                <a:lnTo>
                  <a:pt x="1064097" y="44466"/>
                </a:lnTo>
                <a:lnTo>
                  <a:pt x="1109728" y="56863"/>
                </a:lnTo>
                <a:lnTo>
                  <a:pt x="1149622" y="70428"/>
                </a:lnTo>
                <a:lnTo>
                  <a:pt x="1210328" y="100611"/>
                </a:lnTo>
                <a:lnTo>
                  <a:pt x="1242473" y="134103"/>
                </a:lnTo>
                <a:lnTo>
                  <a:pt x="1246667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83667" y="2190037"/>
            <a:ext cx="92773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Regist</a:t>
            </a:r>
            <a:r>
              <a:rPr sz="850" spc="-10" dirty="0">
                <a:latin typeface="Courier New"/>
                <a:cs typeface="Courier New"/>
              </a:rPr>
              <a:t>r</a:t>
            </a:r>
            <a:r>
              <a:rPr sz="850" spc="-5" dirty="0">
                <a:latin typeface="Courier New"/>
                <a:cs typeface="Courier New"/>
              </a:rPr>
              <a:t>ationNr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0793" y="2513067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225" y="151793"/>
                </a:moveTo>
                <a:lnTo>
                  <a:pt x="573756" y="210906"/>
                </a:lnTo>
                <a:lnTo>
                  <a:pt x="509758" y="259174"/>
                </a:lnTo>
                <a:lnTo>
                  <a:pt x="465566" y="277716"/>
                </a:lnTo>
                <a:lnTo>
                  <a:pt x="414847" y="291715"/>
                </a:lnTo>
                <a:lnTo>
                  <a:pt x="358803" y="300562"/>
                </a:lnTo>
                <a:lnTo>
                  <a:pt x="298636" y="303647"/>
                </a:lnTo>
                <a:lnTo>
                  <a:pt x="238456" y="300562"/>
                </a:lnTo>
                <a:lnTo>
                  <a:pt x="182402" y="291715"/>
                </a:lnTo>
                <a:lnTo>
                  <a:pt x="131675" y="277716"/>
                </a:lnTo>
                <a:lnTo>
                  <a:pt x="87476" y="259174"/>
                </a:lnTo>
                <a:lnTo>
                  <a:pt x="51008" y="236701"/>
                </a:lnTo>
                <a:lnTo>
                  <a:pt x="6068" y="182400"/>
                </a:lnTo>
                <a:lnTo>
                  <a:pt x="0" y="151793"/>
                </a:lnTo>
                <a:lnTo>
                  <a:pt x="6068" y="121203"/>
                </a:lnTo>
                <a:lnTo>
                  <a:pt x="51008" y="66926"/>
                </a:lnTo>
                <a:lnTo>
                  <a:pt x="87476" y="44460"/>
                </a:lnTo>
                <a:lnTo>
                  <a:pt x="131675" y="25924"/>
                </a:lnTo>
                <a:lnTo>
                  <a:pt x="182402" y="11929"/>
                </a:lnTo>
                <a:lnTo>
                  <a:pt x="238456" y="3084"/>
                </a:lnTo>
                <a:lnTo>
                  <a:pt x="298636" y="0"/>
                </a:lnTo>
                <a:lnTo>
                  <a:pt x="358803" y="3084"/>
                </a:lnTo>
                <a:lnTo>
                  <a:pt x="414847" y="11929"/>
                </a:lnTo>
                <a:lnTo>
                  <a:pt x="465566" y="25924"/>
                </a:lnTo>
                <a:lnTo>
                  <a:pt x="509758" y="44460"/>
                </a:lnTo>
                <a:lnTo>
                  <a:pt x="546222" y="66926"/>
                </a:lnTo>
                <a:lnTo>
                  <a:pt x="591157" y="121203"/>
                </a:lnTo>
                <a:lnTo>
                  <a:pt x="597225" y="15179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7894" y="2578035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Name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8036" y="3677047"/>
            <a:ext cx="467359" cy="304165"/>
          </a:xfrm>
          <a:custGeom>
            <a:avLst/>
            <a:gdLst/>
            <a:ahLst/>
            <a:cxnLst/>
            <a:rect l="l" t="t" r="r" b="b"/>
            <a:pathLst>
              <a:path w="467359" h="304164">
                <a:moveTo>
                  <a:pt x="467272" y="151853"/>
                </a:moveTo>
                <a:lnTo>
                  <a:pt x="443523" y="218609"/>
                </a:lnTo>
                <a:lnTo>
                  <a:pt x="415942" y="246796"/>
                </a:lnTo>
                <a:lnTo>
                  <a:pt x="379759" y="270306"/>
                </a:lnTo>
                <a:lnTo>
                  <a:pt x="336379" y="288227"/>
                </a:lnTo>
                <a:lnTo>
                  <a:pt x="287203" y="299649"/>
                </a:lnTo>
                <a:lnTo>
                  <a:pt x="233636" y="303659"/>
                </a:lnTo>
                <a:lnTo>
                  <a:pt x="180072" y="299649"/>
                </a:lnTo>
                <a:lnTo>
                  <a:pt x="130898" y="288227"/>
                </a:lnTo>
                <a:lnTo>
                  <a:pt x="87517" y="270306"/>
                </a:lnTo>
                <a:lnTo>
                  <a:pt x="51334" y="246796"/>
                </a:lnTo>
                <a:lnTo>
                  <a:pt x="23750" y="218609"/>
                </a:lnTo>
                <a:lnTo>
                  <a:pt x="0" y="151853"/>
                </a:lnTo>
                <a:lnTo>
                  <a:pt x="6171" y="117031"/>
                </a:lnTo>
                <a:lnTo>
                  <a:pt x="51334" y="56872"/>
                </a:lnTo>
                <a:lnTo>
                  <a:pt x="87517" y="33356"/>
                </a:lnTo>
                <a:lnTo>
                  <a:pt x="130898" y="15432"/>
                </a:lnTo>
                <a:lnTo>
                  <a:pt x="180072" y="4009"/>
                </a:lnTo>
                <a:lnTo>
                  <a:pt x="233636" y="0"/>
                </a:lnTo>
                <a:lnTo>
                  <a:pt x="287203" y="4009"/>
                </a:lnTo>
                <a:lnTo>
                  <a:pt x="336379" y="15432"/>
                </a:lnTo>
                <a:lnTo>
                  <a:pt x="379759" y="33356"/>
                </a:lnTo>
                <a:lnTo>
                  <a:pt x="415942" y="56872"/>
                </a:lnTo>
                <a:lnTo>
                  <a:pt x="443523" y="85067"/>
                </a:lnTo>
                <a:lnTo>
                  <a:pt x="467272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4580" y="3742025"/>
            <a:ext cx="1543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9585" y="4486853"/>
            <a:ext cx="857250" cy="304165"/>
          </a:xfrm>
          <a:custGeom>
            <a:avLst/>
            <a:gdLst/>
            <a:ahLst/>
            <a:cxnLst/>
            <a:rect l="l" t="t" r="r" b="b"/>
            <a:pathLst>
              <a:path w="857250" h="304164">
                <a:moveTo>
                  <a:pt x="856987" y="151805"/>
                </a:moveTo>
                <a:lnTo>
                  <a:pt x="835142" y="199801"/>
                </a:lnTo>
                <a:lnTo>
                  <a:pt x="774312" y="241484"/>
                </a:lnTo>
                <a:lnTo>
                  <a:pt x="731483" y="259176"/>
                </a:lnTo>
                <a:lnTo>
                  <a:pt x="681555" y="274352"/>
                </a:lnTo>
                <a:lnTo>
                  <a:pt x="625410" y="286700"/>
                </a:lnTo>
                <a:lnTo>
                  <a:pt x="563929" y="295907"/>
                </a:lnTo>
                <a:lnTo>
                  <a:pt x="497997" y="301660"/>
                </a:lnTo>
                <a:lnTo>
                  <a:pt x="428493" y="303647"/>
                </a:lnTo>
                <a:lnTo>
                  <a:pt x="358999" y="301660"/>
                </a:lnTo>
                <a:lnTo>
                  <a:pt x="293071" y="295907"/>
                </a:lnTo>
                <a:lnTo>
                  <a:pt x="231593" y="286700"/>
                </a:lnTo>
                <a:lnTo>
                  <a:pt x="175447" y="274352"/>
                </a:lnTo>
                <a:lnTo>
                  <a:pt x="125517" y="259176"/>
                </a:lnTo>
                <a:lnTo>
                  <a:pt x="82685" y="241484"/>
                </a:lnTo>
                <a:lnTo>
                  <a:pt x="47835" y="221588"/>
                </a:lnTo>
                <a:lnTo>
                  <a:pt x="5609" y="176436"/>
                </a:lnTo>
                <a:lnTo>
                  <a:pt x="0" y="151805"/>
                </a:lnTo>
                <a:lnTo>
                  <a:pt x="5609" y="127184"/>
                </a:lnTo>
                <a:lnTo>
                  <a:pt x="47835" y="82046"/>
                </a:lnTo>
                <a:lnTo>
                  <a:pt x="82685" y="62155"/>
                </a:lnTo>
                <a:lnTo>
                  <a:pt x="125517" y="44466"/>
                </a:lnTo>
                <a:lnTo>
                  <a:pt x="175447" y="29292"/>
                </a:lnTo>
                <a:lnTo>
                  <a:pt x="231593" y="16946"/>
                </a:lnTo>
                <a:lnTo>
                  <a:pt x="293071" y="7740"/>
                </a:lnTo>
                <a:lnTo>
                  <a:pt x="358999" y="1987"/>
                </a:lnTo>
                <a:lnTo>
                  <a:pt x="428493" y="0"/>
                </a:lnTo>
                <a:lnTo>
                  <a:pt x="497997" y="1987"/>
                </a:lnTo>
                <a:lnTo>
                  <a:pt x="563929" y="7740"/>
                </a:lnTo>
                <a:lnTo>
                  <a:pt x="625410" y="16946"/>
                </a:lnTo>
                <a:lnTo>
                  <a:pt x="681555" y="29292"/>
                </a:lnTo>
                <a:lnTo>
                  <a:pt x="731483" y="44466"/>
                </a:lnTo>
                <a:lnTo>
                  <a:pt x="774312" y="62155"/>
                </a:lnTo>
                <a:lnTo>
                  <a:pt x="809159" y="82046"/>
                </a:lnTo>
                <a:lnTo>
                  <a:pt x="851379" y="127184"/>
                </a:lnTo>
                <a:lnTo>
                  <a:pt x="856987" y="15180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97746" y="4551776"/>
            <a:ext cx="54165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ExamDa</a:t>
            </a:r>
            <a:r>
              <a:rPr sz="850" spc="-10" dirty="0">
                <a:latin typeface="Courier New"/>
                <a:cs typeface="Courier New"/>
              </a:rPr>
              <a:t>t</a:t>
            </a:r>
            <a:r>
              <a:rPr sz="850" dirty="0">
                <a:latin typeface="Courier New"/>
                <a:cs typeface="Courier New"/>
              </a:rPr>
              <a:t>e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4914" y="4866379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177" y="151853"/>
                </a:moveTo>
                <a:lnTo>
                  <a:pt x="573715" y="210938"/>
                </a:lnTo>
                <a:lnTo>
                  <a:pt x="509729" y="259192"/>
                </a:lnTo>
                <a:lnTo>
                  <a:pt x="465539" y="277730"/>
                </a:lnTo>
                <a:lnTo>
                  <a:pt x="414820" y="291728"/>
                </a:lnTo>
                <a:lnTo>
                  <a:pt x="358769" y="300574"/>
                </a:lnTo>
                <a:lnTo>
                  <a:pt x="298588" y="303659"/>
                </a:lnTo>
                <a:lnTo>
                  <a:pt x="238411" y="300574"/>
                </a:lnTo>
                <a:lnTo>
                  <a:pt x="182362" y="291728"/>
                </a:lnTo>
                <a:lnTo>
                  <a:pt x="131642" y="277730"/>
                </a:lnTo>
                <a:lnTo>
                  <a:pt x="87452" y="259192"/>
                </a:lnTo>
                <a:lnTo>
                  <a:pt x="50993" y="236725"/>
                </a:lnTo>
                <a:lnTo>
                  <a:pt x="6066" y="182444"/>
                </a:lnTo>
                <a:lnTo>
                  <a:pt x="0" y="151853"/>
                </a:lnTo>
                <a:lnTo>
                  <a:pt x="6066" y="121246"/>
                </a:lnTo>
                <a:lnTo>
                  <a:pt x="50993" y="66945"/>
                </a:lnTo>
                <a:lnTo>
                  <a:pt x="87452" y="44472"/>
                </a:lnTo>
                <a:lnTo>
                  <a:pt x="131642" y="25931"/>
                </a:lnTo>
                <a:lnTo>
                  <a:pt x="182362" y="11931"/>
                </a:lnTo>
                <a:lnTo>
                  <a:pt x="238411" y="3084"/>
                </a:lnTo>
                <a:lnTo>
                  <a:pt x="298588" y="0"/>
                </a:lnTo>
                <a:lnTo>
                  <a:pt x="358769" y="3084"/>
                </a:lnTo>
                <a:lnTo>
                  <a:pt x="414820" y="11931"/>
                </a:lnTo>
                <a:lnTo>
                  <a:pt x="465539" y="25931"/>
                </a:lnTo>
                <a:lnTo>
                  <a:pt x="509729" y="44472"/>
                </a:lnTo>
                <a:lnTo>
                  <a:pt x="546187" y="66945"/>
                </a:lnTo>
                <a:lnTo>
                  <a:pt x="591112" y="121246"/>
                </a:lnTo>
                <a:lnTo>
                  <a:pt x="597177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21969" y="4931357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Mark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068" y="1642526"/>
            <a:ext cx="10858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120" dirty="0"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5496" y="3011512"/>
            <a:ext cx="110489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b="1" spc="135" dirty="0">
                <a:latin typeface="Trebuchet MS"/>
                <a:cs typeface="Trebuchet MS"/>
              </a:rPr>
              <a:t>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2387" y="1593626"/>
            <a:ext cx="405765" cy="1071245"/>
          </a:xfrm>
          <a:custGeom>
            <a:avLst/>
            <a:gdLst/>
            <a:ahLst/>
            <a:cxnLst/>
            <a:rect l="l" t="t" r="r" b="b"/>
            <a:pathLst>
              <a:path w="405765" h="1071245">
                <a:moveTo>
                  <a:pt x="0" y="8510"/>
                </a:moveTo>
                <a:lnTo>
                  <a:pt x="0" y="303659"/>
                </a:lnTo>
                <a:lnTo>
                  <a:pt x="405283" y="303659"/>
                </a:lnTo>
              </a:path>
              <a:path w="405765" h="1071245">
                <a:moveTo>
                  <a:pt x="0" y="0"/>
                </a:moveTo>
                <a:lnTo>
                  <a:pt x="0" y="683245"/>
                </a:lnTo>
                <a:lnTo>
                  <a:pt x="371575" y="683245"/>
                </a:lnTo>
              </a:path>
              <a:path w="405765" h="1071245">
                <a:moveTo>
                  <a:pt x="0" y="0"/>
                </a:moveTo>
                <a:lnTo>
                  <a:pt x="0" y="1071234"/>
                </a:lnTo>
                <a:lnTo>
                  <a:pt x="388405" y="1071234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151" y="3559009"/>
            <a:ext cx="325120" cy="1459230"/>
          </a:xfrm>
          <a:custGeom>
            <a:avLst/>
            <a:gdLst/>
            <a:ahLst/>
            <a:cxnLst/>
            <a:rect l="l" t="t" r="r" b="b"/>
            <a:pathLst>
              <a:path w="325119" h="1459229">
                <a:moveTo>
                  <a:pt x="0" y="0"/>
                </a:moveTo>
                <a:lnTo>
                  <a:pt x="0" y="269891"/>
                </a:lnTo>
                <a:lnTo>
                  <a:pt x="307884" y="269891"/>
                </a:lnTo>
              </a:path>
              <a:path w="325119" h="1459229">
                <a:moveTo>
                  <a:pt x="0" y="0"/>
                </a:moveTo>
                <a:lnTo>
                  <a:pt x="0" y="1079649"/>
                </a:lnTo>
                <a:lnTo>
                  <a:pt x="299433" y="1079649"/>
                </a:lnTo>
              </a:path>
              <a:path w="325119" h="1459229">
                <a:moveTo>
                  <a:pt x="0" y="0"/>
                </a:moveTo>
                <a:lnTo>
                  <a:pt x="0" y="1459223"/>
                </a:lnTo>
                <a:lnTo>
                  <a:pt x="324762" y="145922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1315" y="1593626"/>
            <a:ext cx="0" cy="1661795"/>
          </a:xfrm>
          <a:custGeom>
            <a:avLst/>
            <a:gdLst/>
            <a:ahLst/>
            <a:cxnLst/>
            <a:rect l="l" t="t" r="r" b="b"/>
            <a:pathLst>
              <a:path h="1661795">
                <a:moveTo>
                  <a:pt x="0" y="0"/>
                </a:moveTo>
                <a:lnTo>
                  <a:pt x="0" y="166172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6973" y="1289979"/>
            <a:ext cx="690880" cy="304165"/>
          </a:xfrm>
          <a:prstGeom prst="rect">
            <a:avLst/>
          </a:prstGeom>
          <a:ln w="16869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610"/>
              </a:spcBef>
            </a:pPr>
            <a:r>
              <a:rPr sz="850" spc="-5" dirty="0">
                <a:latin typeface="Courier New"/>
                <a:cs typeface="Courier New"/>
              </a:rPr>
              <a:t>Student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7338" y="3255350"/>
            <a:ext cx="885825" cy="304165"/>
          </a:xfrm>
          <a:prstGeom prst="rect">
            <a:avLst/>
          </a:prstGeom>
          <a:ln w="16869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610"/>
              </a:spcBef>
            </a:pPr>
            <a:r>
              <a:rPr sz="850" spc="-5" dirty="0">
                <a:latin typeface="Courier New"/>
                <a:cs typeface="Courier New"/>
              </a:rPr>
              <a:t>ExamResutt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4914" y="4073511"/>
            <a:ext cx="597535" cy="304165"/>
          </a:xfrm>
          <a:custGeom>
            <a:avLst/>
            <a:gdLst/>
            <a:ahLst/>
            <a:cxnLst/>
            <a:rect l="l" t="t" r="r" b="b"/>
            <a:pathLst>
              <a:path w="597535" h="304164">
                <a:moveTo>
                  <a:pt x="597177" y="151853"/>
                </a:moveTo>
                <a:lnTo>
                  <a:pt x="573715" y="210938"/>
                </a:lnTo>
                <a:lnTo>
                  <a:pt x="509729" y="259192"/>
                </a:lnTo>
                <a:lnTo>
                  <a:pt x="465539" y="277730"/>
                </a:lnTo>
                <a:lnTo>
                  <a:pt x="414820" y="291728"/>
                </a:lnTo>
                <a:lnTo>
                  <a:pt x="358769" y="300574"/>
                </a:lnTo>
                <a:lnTo>
                  <a:pt x="298588" y="303659"/>
                </a:lnTo>
                <a:lnTo>
                  <a:pt x="238411" y="300574"/>
                </a:lnTo>
                <a:lnTo>
                  <a:pt x="182362" y="291728"/>
                </a:lnTo>
                <a:lnTo>
                  <a:pt x="131642" y="277730"/>
                </a:lnTo>
                <a:lnTo>
                  <a:pt x="87452" y="259192"/>
                </a:lnTo>
                <a:lnTo>
                  <a:pt x="50993" y="236725"/>
                </a:lnTo>
                <a:lnTo>
                  <a:pt x="6066" y="182444"/>
                </a:lnTo>
                <a:lnTo>
                  <a:pt x="0" y="151853"/>
                </a:lnTo>
                <a:lnTo>
                  <a:pt x="6066" y="121246"/>
                </a:lnTo>
                <a:lnTo>
                  <a:pt x="50993" y="66945"/>
                </a:lnTo>
                <a:lnTo>
                  <a:pt x="87452" y="44472"/>
                </a:lnTo>
                <a:lnTo>
                  <a:pt x="131642" y="25931"/>
                </a:lnTo>
                <a:lnTo>
                  <a:pt x="182362" y="11931"/>
                </a:lnTo>
                <a:lnTo>
                  <a:pt x="238411" y="3084"/>
                </a:lnTo>
                <a:lnTo>
                  <a:pt x="298588" y="0"/>
                </a:lnTo>
                <a:lnTo>
                  <a:pt x="358769" y="3084"/>
                </a:lnTo>
                <a:lnTo>
                  <a:pt x="414820" y="11931"/>
                </a:lnTo>
                <a:lnTo>
                  <a:pt x="465539" y="25931"/>
                </a:lnTo>
                <a:lnTo>
                  <a:pt x="509729" y="44472"/>
                </a:lnTo>
                <a:lnTo>
                  <a:pt x="546187" y="66945"/>
                </a:lnTo>
                <a:lnTo>
                  <a:pt x="591112" y="121246"/>
                </a:lnTo>
                <a:lnTo>
                  <a:pt x="597177" y="151853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21969" y="4138485"/>
            <a:ext cx="28321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latin typeface="Courier New"/>
                <a:cs typeface="Courier New"/>
              </a:rPr>
              <a:t>Exam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0151" y="3559009"/>
            <a:ext cx="325120" cy="666750"/>
          </a:xfrm>
          <a:custGeom>
            <a:avLst/>
            <a:gdLst/>
            <a:ahLst/>
            <a:cxnLst/>
            <a:rect l="l" t="t" r="r" b="b"/>
            <a:pathLst>
              <a:path w="325119" h="666750">
                <a:moveTo>
                  <a:pt x="0" y="0"/>
                </a:moveTo>
                <a:lnTo>
                  <a:pt x="0" y="666355"/>
                </a:lnTo>
                <a:lnTo>
                  <a:pt x="324762" y="666355"/>
                </a:lnTo>
              </a:path>
            </a:pathLst>
          </a:custGeom>
          <a:ln w="168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81349" y="1212849"/>
            <a:ext cx="3683000" cy="1816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0800" marR="1642110">
              <a:lnSpc>
                <a:spcPts val="1500"/>
              </a:lnSpc>
              <a:spcBef>
                <a:spcPts val="275"/>
              </a:spcBef>
            </a:pPr>
            <a:r>
              <a:rPr sz="1300" b="1" spc="-5" dirty="0">
                <a:latin typeface="Courier New"/>
                <a:cs typeface="Courier New"/>
              </a:rPr>
              <a:t>CREATE</a:t>
            </a:r>
            <a:r>
              <a:rPr sz="1300" b="1" spc="-5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TABLE</a:t>
            </a:r>
            <a:r>
              <a:rPr sz="1300" b="1" spc="-5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endParaRPr sz="1300">
              <a:latin typeface="Courier New"/>
              <a:cs typeface="Courier New"/>
            </a:endParaRPr>
          </a:p>
          <a:p>
            <a:pPr marL="447675" marR="15621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ID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BIGINT</a:t>
            </a:r>
            <a:r>
              <a:rPr sz="1300" spc="-15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PRIMARY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KEY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NOT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NULL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NAME </a:t>
            </a:r>
            <a:r>
              <a:rPr sz="1300" spc="-5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spc="-5" dirty="0">
                <a:latin typeface="Courier New"/>
                <a:cs typeface="Courier New"/>
              </a:rPr>
              <a:t>),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MATRIKELNUMMER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50800">
              <a:lnSpc>
                <a:spcPts val="1430"/>
              </a:lnSpc>
            </a:pP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50800">
              <a:lnSpc>
                <a:spcPts val="1500"/>
              </a:lnSpc>
            </a:pPr>
            <a:r>
              <a:rPr sz="1300" b="1" spc="-5" dirty="0">
                <a:latin typeface="Courier New"/>
                <a:cs typeface="Courier New"/>
              </a:rPr>
              <a:t>CREATE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UNIQUE</a:t>
            </a:r>
            <a:r>
              <a:rPr sz="1300" b="1" spc="-3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INDEX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anIndexNameB</a:t>
            </a:r>
            <a:endParaRPr sz="1300">
              <a:latin typeface="Courier New"/>
              <a:cs typeface="Courier New"/>
            </a:endParaRPr>
          </a:p>
          <a:p>
            <a:pPr marL="5080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ON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STUDENT</a:t>
            </a:r>
            <a:r>
              <a:rPr sz="1300" spc="-20" dirty="0">
                <a:solidFill>
                  <a:srgbClr val="02199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MATRIKELNUMMER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28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181349" y="3244850"/>
            <a:ext cx="5765800" cy="20193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50800" marR="3427729">
              <a:lnSpc>
                <a:spcPts val="1500"/>
              </a:lnSpc>
              <a:spcBef>
                <a:spcPts val="350"/>
              </a:spcBef>
            </a:pPr>
            <a:r>
              <a:rPr sz="1300" b="1" spc="-5" dirty="0">
                <a:latin typeface="Courier New"/>
                <a:cs typeface="Courier New"/>
              </a:rPr>
              <a:t>CREATE</a:t>
            </a:r>
            <a:r>
              <a:rPr sz="1300" b="1" spc="-5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TABLE</a:t>
            </a:r>
            <a:r>
              <a:rPr sz="1300" b="1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EXAMRESULT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endParaRPr sz="1300">
              <a:latin typeface="Courier New"/>
              <a:cs typeface="Courier New"/>
            </a:endParaRPr>
          </a:p>
          <a:p>
            <a:pPr marL="447675" marR="223901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ID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BIGINT</a:t>
            </a:r>
            <a:r>
              <a:rPr sz="1300" spc="-15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PRIMARY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KEY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NOT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NULL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</a:t>
            </a:r>
            <a:r>
              <a:rPr sz="1300" spc="160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spc="-5" dirty="0">
                <a:latin typeface="Courier New"/>
                <a:cs typeface="Courier New"/>
              </a:rPr>
              <a:t>),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PRUFUNGSDATUM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DATE</a:t>
            </a:r>
            <a:r>
              <a:rPr sz="1300" dirty="0">
                <a:latin typeface="Courier New"/>
                <a:cs typeface="Courier New"/>
              </a:rPr>
              <a:t>,</a:t>
            </a:r>
            <a:endParaRPr sz="1300">
              <a:latin typeface="Courier New"/>
              <a:cs typeface="Courier New"/>
            </a:endParaRPr>
          </a:p>
          <a:p>
            <a:pPr marL="447675" marR="3130550">
              <a:lnSpc>
                <a:spcPts val="1500"/>
              </a:lnSpc>
            </a:pPr>
            <a:r>
              <a:rPr sz="1300" spc="-5" dirty="0">
                <a:latin typeface="Courier New"/>
                <a:cs typeface="Courier New"/>
              </a:rPr>
              <a:t>MARK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INTEGER</a:t>
            </a:r>
            <a:r>
              <a:rPr sz="1300" spc="-30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NOT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NULL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STUDENT_ID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BIGINT</a:t>
            </a:r>
            <a:r>
              <a:rPr sz="1300" dirty="0">
                <a:latin typeface="Courier New"/>
                <a:cs typeface="Courier New"/>
              </a:rPr>
              <a:t>,</a:t>
            </a:r>
            <a:endParaRPr sz="1300">
              <a:latin typeface="Courier New"/>
              <a:cs typeface="Courier New"/>
            </a:endParaRPr>
          </a:p>
          <a:p>
            <a:pPr marL="447675">
              <a:lnSpc>
                <a:spcPts val="1430"/>
              </a:lnSpc>
            </a:pPr>
            <a:r>
              <a:rPr sz="1300" b="1" spc="-5" dirty="0">
                <a:latin typeface="Courier New"/>
                <a:cs typeface="Courier New"/>
              </a:rPr>
              <a:t>FOREIGN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KEY</a:t>
            </a:r>
            <a:r>
              <a:rPr sz="1300" b="1" spc="-1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STUDENT_ID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)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REFERENCES</a:t>
            </a:r>
            <a:r>
              <a:rPr sz="1300" b="1" spc="-1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STUDENT</a:t>
            </a:r>
            <a:r>
              <a:rPr sz="1300" spc="-10" dirty="0">
                <a:solidFill>
                  <a:srgbClr val="02199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ID</a:t>
            </a:r>
            <a:r>
              <a:rPr sz="1300" b="1" spc="-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50800">
              <a:lnSpc>
                <a:spcPts val="1530"/>
              </a:lnSpc>
            </a:pP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294386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5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20" dirty="0">
                <a:solidFill>
                  <a:srgbClr val="7F7F7F"/>
                </a:solidFill>
                <a:latin typeface="Arial MT"/>
                <a:cs typeface="Arial MT"/>
              </a:rPr>
              <a:t>ManyToMany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6901" y="1129189"/>
            <a:ext cx="563880" cy="273685"/>
          </a:xfrm>
          <a:prstGeom prst="rect">
            <a:avLst/>
          </a:prstGeom>
          <a:ln w="15191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565"/>
              </a:spcBef>
            </a:pPr>
            <a:r>
              <a:rPr sz="750" spc="5" dirty="0">
                <a:latin typeface="Courier New"/>
                <a:cs typeface="Courier New"/>
              </a:rPr>
              <a:t>Course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1192" y="1265938"/>
            <a:ext cx="1186180" cy="0"/>
          </a:xfrm>
          <a:custGeom>
            <a:avLst/>
            <a:gdLst/>
            <a:ahLst/>
            <a:cxnLst/>
            <a:rect l="l" t="t" r="r" b="b"/>
            <a:pathLst>
              <a:path w="1186180">
                <a:moveTo>
                  <a:pt x="0" y="0"/>
                </a:moveTo>
                <a:lnTo>
                  <a:pt x="1185708" y="0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118" y="1539382"/>
            <a:ext cx="421005" cy="273685"/>
          </a:xfrm>
          <a:custGeom>
            <a:avLst/>
            <a:gdLst/>
            <a:ahLst/>
            <a:cxnLst/>
            <a:rect l="l" t="t" r="r" b="b"/>
            <a:pathLst>
              <a:path w="421005" h="273685">
                <a:moveTo>
                  <a:pt x="420835" y="136705"/>
                </a:moveTo>
                <a:lnTo>
                  <a:pt x="392107" y="205729"/>
                </a:lnTo>
                <a:lnTo>
                  <a:pt x="359203" y="233405"/>
                </a:lnTo>
                <a:lnTo>
                  <a:pt x="316614" y="254786"/>
                </a:lnTo>
                <a:lnTo>
                  <a:pt x="266343" y="268570"/>
                </a:lnTo>
                <a:lnTo>
                  <a:pt x="210396" y="273454"/>
                </a:lnTo>
                <a:lnTo>
                  <a:pt x="154467" y="268570"/>
                </a:lnTo>
                <a:lnTo>
                  <a:pt x="104209" y="254786"/>
                </a:lnTo>
                <a:lnTo>
                  <a:pt x="61626" y="233405"/>
                </a:lnTo>
                <a:lnTo>
                  <a:pt x="28727" y="205729"/>
                </a:lnTo>
                <a:lnTo>
                  <a:pt x="7516" y="173062"/>
                </a:lnTo>
                <a:lnTo>
                  <a:pt x="0" y="136705"/>
                </a:lnTo>
                <a:lnTo>
                  <a:pt x="7516" y="100367"/>
                </a:lnTo>
                <a:lnTo>
                  <a:pt x="28727" y="67711"/>
                </a:lnTo>
                <a:lnTo>
                  <a:pt x="61626" y="40043"/>
                </a:lnTo>
                <a:lnTo>
                  <a:pt x="104209" y="18666"/>
                </a:lnTo>
                <a:lnTo>
                  <a:pt x="154467" y="4883"/>
                </a:lnTo>
                <a:lnTo>
                  <a:pt x="210396" y="0"/>
                </a:lnTo>
                <a:lnTo>
                  <a:pt x="266343" y="4883"/>
                </a:lnTo>
                <a:lnTo>
                  <a:pt x="316614" y="18666"/>
                </a:lnTo>
                <a:lnTo>
                  <a:pt x="359203" y="40043"/>
                </a:lnTo>
                <a:lnTo>
                  <a:pt x="392107" y="67711"/>
                </a:lnTo>
                <a:lnTo>
                  <a:pt x="413319" y="100367"/>
                </a:lnTo>
                <a:lnTo>
                  <a:pt x="420835" y="13670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4827" y="1596631"/>
            <a:ext cx="14160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u="heavy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4762" y="1881210"/>
            <a:ext cx="1122680" cy="273685"/>
          </a:xfrm>
          <a:custGeom>
            <a:avLst/>
            <a:gdLst/>
            <a:ahLst/>
            <a:cxnLst/>
            <a:rect l="l" t="t" r="r" b="b"/>
            <a:pathLst>
              <a:path w="1122680" h="273685">
                <a:moveTo>
                  <a:pt x="1122661" y="136705"/>
                </a:moveTo>
                <a:lnTo>
                  <a:pt x="1084878" y="186134"/>
                </a:lnTo>
                <a:lnTo>
                  <a:pt x="1022090" y="214837"/>
                </a:lnTo>
                <a:lnTo>
                  <a:pt x="980995" y="227530"/>
                </a:lnTo>
                <a:lnTo>
                  <a:pt x="934132" y="238945"/>
                </a:lnTo>
                <a:lnTo>
                  <a:pt x="882030" y="248956"/>
                </a:lnTo>
                <a:lnTo>
                  <a:pt x="825212" y="257434"/>
                </a:lnTo>
                <a:lnTo>
                  <a:pt x="764206" y="264250"/>
                </a:lnTo>
                <a:lnTo>
                  <a:pt x="699537" y="269278"/>
                </a:lnTo>
                <a:lnTo>
                  <a:pt x="631731" y="272389"/>
                </a:lnTo>
                <a:lnTo>
                  <a:pt x="561314" y="273454"/>
                </a:lnTo>
                <a:lnTo>
                  <a:pt x="490904" y="272389"/>
                </a:lnTo>
                <a:lnTo>
                  <a:pt x="423104" y="269278"/>
                </a:lnTo>
                <a:lnTo>
                  <a:pt x="358440" y="264250"/>
                </a:lnTo>
                <a:lnTo>
                  <a:pt x="297438" y="257434"/>
                </a:lnTo>
                <a:lnTo>
                  <a:pt x="240623" y="248956"/>
                </a:lnTo>
                <a:lnTo>
                  <a:pt x="188523" y="238945"/>
                </a:lnTo>
                <a:lnTo>
                  <a:pt x="141663" y="227530"/>
                </a:lnTo>
                <a:lnTo>
                  <a:pt x="100569" y="214837"/>
                </a:lnTo>
                <a:lnTo>
                  <a:pt x="37782" y="186134"/>
                </a:lnTo>
                <a:lnTo>
                  <a:pt x="4373" y="153861"/>
                </a:lnTo>
                <a:lnTo>
                  <a:pt x="0" y="136705"/>
                </a:lnTo>
                <a:lnTo>
                  <a:pt x="4373" y="119559"/>
                </a:lnTo>
                <a:lnTo>
                  <a:pt x="37782" y="87300"/>
                </a:lnTo>
                <a:lnTo>
                  <a:pt x="100569" y="58606"/>
                </a:lnTo>
                <a:lnTo>
                  <a:pt x="141663" y="45917"/>
                </a:lnTo>
                <a:lnTo>
                  <a:pt x="188523" y="34504"/>
                </a:lnTo>
                <a:lnTo>
                  <a:pt x="240623" y="24495"/>
                </a:lnTo>
                <a:lnTo>
                  <a:pt x="297438" y="16018"/>
                </a:lnTo>
                <a:lnTo>
                  <a:pt x="358440" y="9202"/>
                </a:lnTo>
                <a:lnTo>
                  <a:pt x="423104" y="4175"/>
                </a:lnTo>
                <a:lnTo>
                  <a:pt x="490904" y="1065"/>
                </a:lnTo>
                <a:lnTo>
                  <a:pt x="561314" y="0"/>
                </a:lnTo>
                <a:lnTo>
                  <a:pt x="631731" y="1065"/>
                </a:lnTo>
                <a:lnTo>
                  <a:pt x="699537" y="4175"/>
                </a:lnTo>
                <a:lnTo>
                  <a:pt x="764206" y="9202"/>
                </a:lnTo>
                <a:lnTo>
                  <a:pt x="825212" y="16018"/>
                </a:lnTo>
                <a:lnTo>
                  <a:pt x="882030" y="24495"/>
                </a:lnTo>
                <a:lnTo>
                  <a:pt x="934132" y="34504"/>
                </a:lnTo>
                <a:lnTo>
                  <a:pt x="980995" y="45917"/>
                </a:lnTo>
                <a:lnTo>
                  <a:pt x="1022090" y="58606"/>
                </a:lnTo>
                <a:lnTo>
                  <a:pt x="1084878" y="87300"/>
                </a:lnTo>
                <a:lnTo>
                  <a:pt x="1118287" y="119559"/>
                </a:lnTo>
                <a:lnTo>
                  <a:pt x="1122661" y="13670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7319" y="1938456"/>
            <a:ext cx="83756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Courier New"/>
                <a:cs typeface="Courier New"/>
              </a:rPr>
              <a:t>RegistrationNr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9919" y="2230617"/>
            <a:ext cx="537845" cy="273685"/>
          </a:xfrm>
          <a:custGeom>
            <a:avLst/>
            <a:gdLst/>
            <a:ahLst/>
            <a:cxnLst/>
            <a:rect l="l" t="t" r="r" b="b"/>
            <a:pathLst>
              <a:path w="537844" h="273685">
                <a:moveTo>
                  <a:pt x="537819" y="136695"/>
                </a:moveTo>
                <a:lnTo>
                  <a:pt x="510484" y="196838"/>
                </a:lnTo>
                <a:lnTo>
                  <a:pt x="478738" y="222228"/>
                </a:lnTo>
                <a:lnTo>
                  <a:pt x="437095" y="243404"/>
                </a:lnTo>
                <a:lnTo>
                  <a:pt x="387169" y="259546"/>
                </a:lnTo>
                <a:lnTo>
                  <a:pt x="330575" y="269832"/>
                </a:lnTo>
                <a:lnTo>
                  <a:pt x="268931" y="273443"/>
                </a:lnTo>
                <a:lnTo>
                  <a:pt x="207273" y="269832"/>
                </a:lnTo>
                <a:lnTo>
                  <a:pt x="150670" y="259546"/>
                </a:lnTo>
                <a:lnTo>
                  <a:pt x="100736" y="243404"/>
                </a:lnTo>
                <a:lnTo>
                  <a:pt x="59087" y="222228"/>
                </a:lnTo>
                <a:lnTo>
                  <a:pt x="27337" y="196838"/>
                </a:lnTo>
                <a:lnTo>
                  <a:pt x="0" y="136695"/>
                </a:lnTo>
                <a:lnTo>
                  <a:pt x="7103" y="105353"/>
                </a:lnTo>
                <a:lnTo>
                  <a:pt x="59087" y="51200"/>
                </a:lnTo>
                <a:lnTo>
                  <a:pt x="100736" y="30031"/>
                </a:lnTo>
                <a:lnTo>
                  <a:pt x="150670" y="13894"/>
                </a:lnTo>
                <a:lnTo>
                  <a:pt x="207273" y="3610"/>
                </a:lnTo>
                <a:lnTo>
                  <a:pt x="268931" y="0"/>
                </a:lnTo>
                <a:lnTo>
                  <a:pt x="330575" y="3610"/>
                </a:lnTo>
                <a:lnTo>
                  <a:pt x="387169" y="13894"/>
                </a:lnTo>
                <a:lnTo>
                  <a:pt x="437095" y="30031"/>
                </a:lnTo>
                <a:lnTo>
                  <a:pt x="478738" y="51200"/>
                </a:lnTo>
                <a:lnTo>
                  <a:pt x="510484" y="76581"/>
                </a:lnTo>
                <a:lnTo>
                  <a:pt x="537819" y="13669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80131" y="2287859"/>
            <a:ext cx="25781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Courier New"/>
                <a:cs typeface="Courier New"/>
              </a:rPr>
              <a:t>Name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42658" y="1539382"/>
            <a:ext cx="421005" cy="273685"/>
          </a:xfrm>
          <a:custGeom>
            <a:avLst/>
            <a:gdLst/>
            <a:ahLst/>
            <a:cxnLst/>
            <a:rect l="l" t="t" r="r" b="b"/>
            <a:pathLst>
              <a:path w="421005" h="273685">
                <a:moveTo>
                  <a:pt x="420825" y="136705"/>
                </a:moveTo>
                <a:lnTo>
                  <a:pt x="392098" y="205729"/>
                </a:lnTo>
                <a:lnTo>
                  <a:pt x="359199" y="233405"/>
                </a:lnTo>
                <a:lnTo>
                  <a:pt x="316619" y="254786"/>
                </a:lnTo>
                <a:lnTo>
                  <a:pt x="266363" y="268570"/>
                </a:lnTo>
                <a:lnTo>
                  <a:pt x="210439" y="273454"/>
                </a:lnTo>
                <a:lnTo>
                  <a:pt x="154492" y="268570"/>
                </a:lnTo>
                <a:lnTo>
                  <a:pt x="104221" y="254786"/>
                </a:lnTo>
                <a:lnTo>
                  <a:pt x="61632" y="233405"/>
                </a:lnTo>
                <a:lnTo>
                  <a:pt x="28728" y="205729"/>
                </a:lnTo>
                <a:lnTo>
                  <a:pt x="7516" y="173062"/>
                </a:lnTo>
                <a:lnTo>
                  <a:pt x="0" y="136705"/>
                </a:lnTo>
                <a:lnTo>
                  <a:pt x="7516" y="100367"/>
                </a:lnTo>
                <a:lnTo>
                  <a:pt x="28728" y="67711"/>
                </a:lnTo>
                <a:lnTo>
                  <a:pt x="61632" y="40043"/>
                </a:lnTo>
                <a:lnTo>
                  <a:pt x="104221" y="18666"/>
                </a:lnTo>
                <a:lnTo>
                  <a:pt x="154492" y="4883"/>
                </a:lnTo>
                <a:lnTo>
                  <a:pt x="210439" y="0"/>
                </a:lnTo>
                <a:lnTo>
                  <a:pt x="266363" y="4883"/>
                </a:lnTo>
                <a:lnTo>
                  <a:pt x="316619" y="18666"/>
                </a:lnTo>
                <a:lnTo>
                  <a:pt x="359199" y="40043"/>
                </a:lnTo>
                <a:lnTo>
                  <a:pt x="392098" y="67711"/>
                </a:lnTo>
                <a:lnTo>
                  <a:pt x="413309" y="100367"/>
                </a:lnTo>
                <a:lnTo>
                  <a:pt x="420825" y="13670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82361" y="1596631"/>
            <a:ext cx="14160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u="heavy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50279" y="1903988"/>
            <a:ext cx="772160" cy="273685"/>
          </a:xfrm>
          <a:custGeom>
            <a:avLst/>
            <a:gdLst/>
            <a:ahLst/>
            <a:cxnLst/>
            <a:rect l="l" t="t" r="r" b="b"/>
            <a:pathLst>
              <a:path w="772160" h="273685">
                <a:moveTo>
                  <a:pt x="771743" y="136705"/>
                </a:moveTo>
                <a:lnTo>
                  <a:pt x="747603" y="184425"/>
                </a:lnTo>
                <a:lnTo>
                  <a:pt x="680993" y="224815"/>
                </a:lnTo>
                <a:lnTo>
                  <a:pt x="634487" y="241296"/>
                </a:lnTo>
                <a:lnTo>
                  <a:pt x="580632" y="254786"/>
                </a:lnTo>
                <a:lnTo>
                  <a:pt x="520517" y="264900"/>
                </a:lnTo>
                <a:lnTo>
                  <a:pt x="455234" y="271251"/>
                </a:lnTo>
                <a:lnTo>
                  <a:pt x="385871" y="273454"/>
                </a:lnTo>
                <a:lnTo>
                  <a:pt x="316508" y="271251"/>
                </a:lnTo>
                <a:lnTo>
                  <a:pt x="251225" y="264900"/>
                </a:lnTo>
                <a:lnTo>
                  <a:pt x="191111" y="254786"/>
                </a:lnTo>
                <a:lnTo>
                  <a:pt x="137256" y="241296"/>
                </a:lnTo>
                <a:lnTo>
                  <a:pt x="90749" y="224815"/>
                </a:lnTo>
                <a:lnTo>
                  <a:pt x="52681" y="205729"/>
                </a:lnTo>
                <a:lnTo>
                  <a:pt x="6216" y="161289"/>
                </a:lnTo>
                <a:lnTo>
                  <a:pt x="0" y="136705"/>
                </a:lnTo>
                <a:lnTo>
                  <a:pt x="6216" y="112135"/>
                </a:lnTo>
                <a:lnTo>
                  <a:pt x="52681" y="67711"/>
                </a:lnTo>
                <a:lnTo>
                  <a:pt x="90749" y="48631"/>
                </a:lnTo>
                <a:lnTo>
                  <a:pt x="137256" y="32154"/>
                </a:lnTo>
                <a:lnTo>
                  <a:pt x="191111" y="18666"/>
                </a:lnTo>
                <a:lnTo>
                  <a:pt x="251225" y="8553"/>
                </a:lnTo>
                <a:lnTo>
                  <a:pt x="316508" y="2202"/>
                </a:lnTo>
                <a:lnTo>
                  <a:pt x="385871" y="0"/>
                </a:lnTo>
                <a:lnTo>
                  <a:pt x="455234" y="2202"/>
                </a:lnTo>
                <a:lnTo>
                  <a:pt x="520517" y="8553"/>
                </a:lnTo>
                <a:lnTo>
                  <a:pt x="580632" y="18666"/>
                </a:lnTo>
                <a:lnTo>
                  <a:pt x="634487" y="32154"/>
                </a:lnTo>
                <a:lnTo>
                  <a:pt x="680993" y="48631"/>
                </a:lnTo>
                <a:lnTo>
                  <a:pt x="719062" y="67711"/>
                </a:lnTo>
                <a:lnTo>
                  <a:pt x="765526" y="112135"/>
                </a:lnTo>
                <a:lnTo>
                  <a:pt x="771743" y="13670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91404" y="1961233"/>
            <a:ext cx="49022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Courier New"/>
                <a:cs typeface="Courier New"/>
              </a:rPr>
              <a:t>CourseN</a:t>
            </a:r>
            <a:r>
              <a:rPr sz="750" spc="10" dirty="0">
                <a:latin typeface="Courier New"/>
                <a:cs typeface="Courier New"/>
              </a:rPr>
              <a:t>r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50279" y="2253394"/>
            <a:ext cx="598170" cy="274955"/>
          </a:xfrm>
          <a:custGeom>
            <a:avLst/>
            <a:gdLst/>
            <a:ahLst/>
            <a:cxnLst/>
            <a:rect l="l" t="t" r="r" b="b"/>
            <a:pathLst>
              <a:path w="598169" h="274955">
                <a:moveTo>
                  <a:pt x="598143" y="137284"/>
                </a:moveTo>
                <a:lnTo>
                  <a:pt x="574641" y="190700"/>
                </a:lnTo>
                <a:lnTo>
                  <a:pt x="510548" y="234328"/>
                </a:lnTo>
                <a:lnTo>
                  <a:pt x="466286" y="251090"/>
                </a:lnTo>
                <a:lnTo>
                  <a:pt x="415484" y="263747"/>
                </a:lnTo>
                <a:lnTo>
                  <a:pt x="359345" y="271747"/>
                </a:lnTo>
                <a:lnTo>
                  <a:pt x="299071" y="274536"/>
                </a:lnTo>
                <a:lnTo>
                  <a:pt x="238798" y="271747"/>
                </a:lnTo>
                <a:lnTo>
                  <a:pt x="182658" y="263747"/>
                </a:lnTo>
                <a:lnTo>
                  <a:pt x="131857" y="251090"/>
                </a:lnTo>
                <a:lnTo>
                  <a:pt x="87595" y="234328"/>
                </a:lnTo>
                <a:lnTo>
                  <a:pt x="51076" y="214014"/>
                </a:lnTo>
                <a:lnTo>
                  <a:pt x="6076" y="164939"/>
                </a:lnTo>
                <a:lnTo>
                  <a:pt x="0" y="137284"/>
                </a:lnTo>
                <a:lnTo>
                  <a:pt x="6076" y="109615"/>
                </a:lnTo>
                <a:lnTo>
                  <a:pt x="51076" y="60525"/>
                </a:lnTo>
                <a:lnTo>
                  <a:pt x="87595" y="40208"/>
                </a:lnTo>
                <a:lnTo>
                  <a:pt x="131857" y="23445"/>
                </a:lnTo>
                <a:lnTo>
                  <a:pt x="182658" y="10787"/>
                </a:lnTo>
                <a:lnTo>
                  <a:pt x="238798" y="2788"/>
                </a:lnTo>
                <a:lnTo>
                  <a:pt x="299071" y="0"/>
                </a:lnTo>
                <a:lnTo>
                  <a:pt x="359345" y="2788"/>
                </a:lnTo>
                <a:lnTo>
                  <a:pt x="415484" y="10787"/>
                </a:lnTo>
                <a:lnTo>
                  <a:pt x="466286" y="23445"/>
                </a:lnTo>
                <a:lnTo>
                  <a:pt x="510548" y="40208"/>
                </a:lnTo>
                <a:lnTo>
                  <a:pt x="547067" y="60525"/>
                </a:lnTo>
                <a:lnTo>
                  <a:pt x="592067" y="109615"/>
                </a:lnTo>
                <a:lnTo>
                  <a:pt x="598143" y="137284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91698" y="2310542"/>
            <a:ext cx="31686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dirty="0">
                <a:latin typeface="Courier New"/>
                <a:cs typeface="Courier New"/>
              </a:rPr>
              <a:t>Titt</a:t>
            </a:r>
            <a:r>
              <a:rPr sz="750" spc="10" dirty="0">
                <a:latin typeface="Courier New"/>
                <a:cs typeface="Courier New"/>
              </a:rPr>
              <a:t>e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0042" y="1062548"/>
            <a:ext cx="10223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95" dirty="0">
                <a:latin typeface="Trebuchet MS"/>
                <a:cs typeface="Trebuchet MS"/>
              </a:rPr>
              <a:t>n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99522" y="1070169"/>
            <a:ext cx="13716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145" dirty="0">
                <a:latin typeface="Trebuchet MS"/>
                <a:cs typeface="Trebuchet MS"/>
              </a:rPr>
              <a:t>m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0147" y="1402633"/>
            <a:ext cx="365125" cy="965200"/>
          </a:xfrm>
          <a:custGeom>
            <a:avLst/>
            <a:gdLst/>
            <a:ahLst/>
            <a:cxnLst/>
            <a:rect l="l" t="t" r="r" b="b"/>
            <a:pathLst>
              <a:path w="365125" h="965200">
                <a:moveTo>
                  <a:pt x="0" y="7663"/>
                </a:moveTo>
                <a:lnTo>
                  <a:pt x="0" y="273454"/>
                </a:lnTo>
                <a:lnTo>
                  <a:pt x="364970" y="273454"/>
                </a:lnTo>
              </a:path>
              <a:path w="365125" h="965200">
                <a:moveTo>
                  <a:pt x="0" y="0"/>
                </a:moveTo>
                <a:lnTo>
                  <a:pt x="0" y="615283"/>
                </a:lnTo>
                <a:lnTo>
                  <a:pt x="334615" y="615283"/>
                </a:lnTo>
              </a:path>
              <a:path w="365125" h="965200">
                <a:moveTo>
                  <a:pt x="0" y="0"/>
                </a:moveTo>
                <a:lnTo>
                  <a:pt x="0" y="964679"/>
                </a:lnTo>
                <a:lnTo>
                  <a:pt x="349771" y="964679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8726" y="1402633"/>
            <a:ext cx="181610" cy="988060"/>
          </a:xfrm>
          <a:custGeom>
            <a:avLst/>
            <a:gdLst/>
            <a:ahLst/>
            <a:cxnLst/>
            <a:rect l="l" t="t" r="r" b="b"/>
            <a:pathLst>
              <a:path w="181610" h="988060">
                <a:moveTo>
                  <a:pt x="0" y="0"/>
                </a:moveTo>
                <a:lnTo>
                  <a:pt x="0" y="273454"/>
                </a:lnTo>
                <a:lnTo>
                  <a:pt x="173931" y="273454"/>
                </a:lnTo>
              </a:path>
              <a:path w="181610" h="988060">
                <a:moveTo>
                  <a:pt x="0" y="0"/>
                </a:moveTo>
                <a:lnTo>
                  <a:pt x="0" y="638060"/>
                </a:lnTo>
                <a:lnTo>
                  <a:pt x="181552" y="638060"/>
                </a:lnTo>
              </a:path>
              <a:path w="181610" h="988060">
                <a:moveTo>
                  <a:pt x="0" y="0"/>
                </a:moveTo>
                <a:lnTo>
                  <a:pt x="0" y="988045"/>
                </a:lnTo>
                <a:lnTo>
                  <a:pt x="181552" y="98804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79092" y="1129189"/>
            <a:ext cx="622300" cy="273685"/>
          </a:xfrm>
          <a:prstGeom prst="rect">
            <a:avLst/>
          </a:prstGeom>
          <a:ln w="15191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65"/>
              </a:spcBef>
            </a:pPr>
            <a:r>
              <a:rPr sz="750" spc="5" dirty="0">
                <a:latin typeface="Courier New"/>
                <a:cs typeface="Courier New"/>
              </a:rPr>
              <a:t>Student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40149" y="1085850"/>
            <a:ext cx="5270500" cy="4864100"/>
          </a:xfrm>
          <a:custGeom>
            <a:avLst/>
            <a:gdLst/>
            <a:ahLst/>
            <a:cxnLst/>
            <a:rect l="l" t="t" r="r" b="b"/>
            <a:pathLst>
              <a:path w="5270500" h="4864100">
                <a:moveTo>
                  <a:pt x="0" y="0"/>
                </a:moveTo>
                <a:lnTo>
                  <a:pt x="5270500" y="0"/>
                </a:lnTo>
                <a:lnTo>
                  <a:pt x="5270500" y="4864100"/>
                </a:lnTo>
                <a:lnTo>
                  <a:pt x="0" y="4864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55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78792" y="1098184"/>
            <a:ext cx="408749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30"/>
              </a:lnSpc>
              <a:spcBef>
                <a:spcPts val="100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@Entity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29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175096" y="1669684"/>
            <a:ext cx="468185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30"/>
              </a:lnSpc>
              <a:spcBef>
                <a:spcPts val="100"/>
              </a:spcBef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@Column</a:t>
            </a:r>
            <a:r>
              <a:rPr sz="1300" spc="-5" dirty="0">
                <a:latin typeface="Courier New"/>
                <a:cs typeface="Courier New"/>
              </a:rPr>
              <a:t>(name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"matrikelNummer"</a:t>
            </a:r>
            <a:r>
              <a:rPr sz="1300" dirty="0">
                <a:latin typeface="Courier New"/>
                <a:cs typeface="Courier New"/>
              </a:rPr>
              <a:t>,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unique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true)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registrationNumber;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75096" y="2241184"/>
            <a:ext cx="200723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String</a:t>
            </a:r>
            <a:r>
              <a:rPr sz="1300" spc="-5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name;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78792" y="2622184"/>
            <a:ext cx="4087495" cy="327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40">
              <a:lnSpc>
                <a:spcPts val="1530"/>
              </a:lnSpc>
              <a:spcBef>
                <a:spcPts val="100"/>
              </a:spcBef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@OneToOne</a:t>
            </a:r>
            <a:r>
              <a:rPr sz="1300" spc="-5" dirty="0">
                <a:latin typeface="Courier New"/>
                <a:cs typeface="Courier New"/>
              </a:rPr>
              <a:t>(fetch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FetchType.LAZY,</a:t>
            </a:r>
            <a:endParaRPr sz="1300">
              <a:latin typeface="Courier New"/>
              <a:cs typeface="Courier New"/>
            </a:endParaRPr>
          </a:p>
          <a:p>
            <a:pPr marL="1399540" marR="104775">
              <a:lnSpc>
                <a:spcPts val="1500"/>
              </a:lnSpc>
              <a:spcBef>
                <a:spcPts val="70"/>
              </a:spcBef>
            </a:pPr>
            <a:r>
              <a:rPr sz="1300" spc="-5" dirty="0">
                <a:latin typeface="Courier New"/>
                <a:cs typeface="Courier New"/>
              </a:rPr>
              <a:t>cascade </a:t>
            </a:r>
            <a:r>
              <a:rPr sz="1300" dirty="0">
                <a:latin typeface="Courier New"/>
                <a:cs typeface="Courier New"/>
              </a:rPr>
              <a:t>= </a:t>
            </a:r>
            <a:r>
              <a:rPr sz="1300" spc="-5" dirty="0">
                <a:latin typeface="Courier New"/>
                <a:cs typeface="Courier New"/>
              </a:rPr>
              <a:t>CascadeType.ALL,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mappedBy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"grantedTo"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ts val="146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5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Scholarship</a:t>
            </a:r>
            <a:r>
              <a:rPr sz="1300" spc="-5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scholarship;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1498600" marR="5080" indent="-1090295">
              <a:lnSpc>
                <a:spcPts val="1500"/>
              </a:lnSpc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@OneToMany</a:t>
            </a:r>
            <a:r>
              <a:rPr sz="1300" spc="-5" dirty="0">
                <a:latin typeface="Courier New"/>
                <a:cs typeface="Courier New"/>
              </a:rPr>
              <a:t>(cascade </a:t>
            </a:r>
            <a:r>
              <a:rPr sz="1300" dirty="0">
                <a:latin typeface="Courier New"/>
                <a:cs typeface="Courier New"/>
              </a:rPr>
              <a:t>= </a:t>
            </a:r>
            <a:r>
              <a:rPr sz="1300" spc="-5" dirty="0">
                <a:latin typeface="Courier New"/>
                <a:cs typeface="Courier New"/>
              </a:rPr>
              <a:t>CascadeType.ALL,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mappedBy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"student"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ts val="146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List&lt;ExamResult&gt;</a:t>
            </a:r>
            <a:r>
              <a:rPr sz="1300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examResults;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08940">
              <a:lnSpc>
                <a:spcPts val="1530"/>
              </a:lnSpc>
              <a:spcBef>
                <a:spcPts val="5"/>
              </a:spcBef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@ManyToMany</a:t>
            </a:r>
            <a:r>
              <a:rPr sz="1300" spc="-5" dirty="0">
                <a:latin typeface="Courier New"/>
                <a:cs typeface="Courier New"/>
              </a:rPr>
              <a:t>(mappedBy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"students"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List&lt;Course&gt;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courses;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408940">
              <a:lnSpc>
                <a:spcPts val="153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@Transient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DateTime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loginTime;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12700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27000" y="3060700"/>
          <a:ext cx="3561079" cy="1322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33"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Important</a:t>
                      </a:r>
                      <a:r>
                        <a:rPr sz="1400" b="1" spc="-30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annotations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28575">
                      <a:solidFill>
                        <a:srgbClr val="00558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03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15" dirty="0">
                          <a:solidFill>
                            <a:srgbClr val="343434"/>
                          </a:solidFill>
                          <a:latin typeface="Arial"/>
                          <a:cs typeface="Arial"/>
                        </a:rPr>
                        <a:t>@ManyToMany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558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321945">
                        <a:lnSpc>
                          <a:spcPts val="16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Defines a many- </a:t>
                      </a:r>
                      <a:r>
                        <a:rPr sz="1400" spc="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valued association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-4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many-to-many </a:t>
                      </a:r>
                      <a:r>
                        <a:rPr sz="1400" spc="-375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343434"/>
                          </a:solidFill>
                          <a:latin typeface="Arial MT"/>
                          <a:cs typeface="Arial MT"/>
                        </a:rPr>
                        <a:t>multiplicity.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558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5583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77" y="5819775"/>
            <a:ext cx="8496657" cy="742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181356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Motivation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N-</a:t>
            </a:r>
            <a:r>
              <a:rPr sz="1600" spc="-60" dirty="0">
                <a:solidFill>
                  <a:srgbClr val="7F7F7F"/>
                </a:solidFill>
                <a:latin typeface="Arial MT"/>
                <a:cs typeface="Arial MT"/>
              </a:rPr>
              <a:t>T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ier</a:t>
            </a:r>
            <a:r>
              <a:rPr sz="1600" spc="-9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Archi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ec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ures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020" y="1158186"/>
            <a:ext cx="3912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10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Layers</a:t>
            </a:r>
            <a:r>
              <a:rPr sz="3000" spc="-22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of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an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information system</a:t>
            </a:r>
            <a:endParaRPr sz="3000" baseline="1388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9945" y="37846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70" dirty="0">
                <a:solidFill>
                  <a:srgbClr val="075590"/>
                </a:solidFill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9945" y="1470859"/>
            <a:ext cx="4512310" cy="383286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755"/>
              </a:spcBef>
              <a:buClr>
                <a:srgbClr val="075590"/>
              </a:buClr>
              <a:buFont typeface="Trebuchet MS"/>
              <a:buChar char="▪"/>
              <a:tabLst>
                <a:tab pos="278765" algn="l"/>
                <a:tab pos="279400" algn="l"/>
              </a:tabLst>
            </a:pP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Presentation</a:t>
            </a:r>
            <a:r>
              <a:rPr sz="2700" spc="-3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layer</a:t>
            </a:r>
            <a:endParaRPr sz="2700" baseline="1543">
              <a:latin typeface="Arial MT"/>
              <a:cs typeface="Arial MT"/>
            </a:endParaRPr>
          </a:p>
          <a:p>
            <a:pPr marL="546100" lvl="1" indent="-190500">
              <a:lnSpc>
                <a:spcPct val="100000"/>
              </a:lnSpc>
              <a:spcBef>
                <a:spcPts val="580"/>
              </a:spcBef>
              <a:buClr>
                <a:srgbClr val="7B7B7B"/>
              </a:buClr>
              <a:buFont typeface="Trebuchet MS"/>
              <a:buChar char="▪"/>
              <a:tabLst>
                <a:tab pos="546100" algn="l"/>
              </a:tabLst>
            </a:pP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Communication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interface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to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external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entities</a:t>
            </a:r>
            <a:endParaRPr sz="2400" baseline="1736">
              <a:latin typeface="Arial MT"/>
              <a:cs typeface="Arial MT"/>
            </a:endParaRPr>
          </a:p>
          <a:p>
            <a:pPr marL="546100" lvl="1" indent="-190500">
              <a:lnSpc>
                <a:spcPct val="100000"/>
              </a:lnSpc>
              <a:spcBef>
                <a:spcPts val="515"/>
              </a:spcBef>
              <a:buClr>
                <a:srgbClr val="7B7B7B"/>
              </a:buClr>
              <a:buFont typeface="Trebuchet MS"/>
              <a:buChar char="▪"/>
              <a:tabLst>
                <a:tab pos="546100" algn="l"/>
              </a:tabLst>
            </a:pP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“View” </a:t>
            </a:r>
            <a:r>
              <a:rPr sz="2400" baseline="1736" dirty="0">
                <a:solidFill>
                  <a:srgbClr val="343434"/>
                </a:solidFill>
                <a:latin typeface="Arial MT"/>
                <a:cs typeface="Arial MT"/>
              </a:rPr>
              <a:t>in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2400" spc="7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model-view-controller</a:t>
            </a:r>
            <a:endParaRPr sz="2400" baseline="1736">
              <a:latin typeface="Arial MT"/>
              <a:cs typeface="Arial MT"/>
            </a:endParaRPr>
          </a:p>
          <a:p>
            <a:pPr marL="279400" indent="-266700">
              <a:lnSpc>
                <a:spcPct val="100000"/>
              </a:lnSpc>
              <a:spcBef>
                <a:spcPts val="610"/>
              </a:spcBef>
              <a:buClr>
                <a:srgbClr val="075590"/>
              </a:buClr>
              <a:buFont typeface="Trebuchet MS"/>
              <a:buChar char="▪"/>
              <a:tabLst>
                <a:tab pos="278765" algn="l"/>
                <a:tab pos="279400" algn="l"/>
              </a:tabLst>
            </a:pP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Application</a:t>
            </a:r>
            <a:r>
              <a:rPr sz="2700" spc="-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logic</a:t>
            </a:r>
            <a:r>
              <a:rPr sz="2700" spc="-22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layer</a:t>
            </a:r>
            <a:r>
              <a:rPr sz="2700" spc="-22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(service</a:t>
            </a:r>
            <a:r>
              <a:rPr sz="2700" spc="-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layer)</a:t>
            </a:r>
            <a:endParaRPr sz="2700" baseline="1543">
              <a:latin typeface="Arial MT"/>
              <a:cs typeface="Arial MT"/>
            </a:endParaRPr>
          </a:p>
          <a:p>
            <a:pPr marL="545465" marR="38735" lvl="1" indent="-190500">
              <a:lnSpc>
                <a:spcPct val="110500"/>
              </a:lnSpc>
              <a:spcBef>
                <a:spcPts val="380"/>
              </a:spcBef>
              <a:buClr>
                <a:srgbClr val="7B7B7B"/>
              </a:buClr>
              <a:buFont typeface="Trebuchet MS"/>
              <a:buChar char="▪"/>
              <a:tabLst>
                <a:tab pos="546100" algn="l"/>
              </a:tabLst>
            </a:pP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Implements</a:t>
            </a:r>
            <a:r>
              <a:rPr sz="2400" spc="7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operations</a:t>
            </a:r>
            <a:r>
              <a:rPr sz="2400" spc="15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requested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baseline="1736" dirty="0">
                <a:solidFill>
                  <a:srgbClr val="343434"/>
                </a:solidFill>
                <a:latin typeface="Arial MT"/>
                <a:cs typeface="Arial MT"/>
              </a:rPr>
              <a:t>by</a:t>
            </a:r>
            <a:r>
              <a:rPr sz="2400" spc="7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clients </a:t>
            </a:r>
            <a:r>
              <a:rPr sz="2400" spc="-644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through the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presentation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layer</a:t>
            </a:r>
            <a:endParaRPr sz="1600">
              <a:latin typeface="Arial MT"/>
              <a:cs typeface="Arial MT"/>
            </a:endParaRPr>
          </a:p>
          <a:p>
            <a:pPr marL="546100" lvl="1" indent="-190500">
              <a:lnSpc>
                <a:spcPct val="100000"/>
              </a:lnSpc>
              <a:spcBef>
                <a:spcPts val="545"/>
              </a:spcBef>
              <a:buClr>
                <a:srgbClr val="7B7B7B"/>
              </a:buClr>
              <a:buFont typeface="Trebuchet MS"/>
              <a:buChar char="▪"/>
              <a:tabLst>
                <a:tab pos="546100" algn="l"/>
              </a:tabLst>
            </a:pP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Represents</a:t>
            </a:r>
            <a:r>
              <a:rPr sz="2400" spc="-30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2400" spc="-15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baseline="1736" dirty="0">
                <a:solidFill>
                  <a:srgbClr val="343434"/>
                </a:solidFill>
                <a:latin typeface="Arial MT"/>
                <a:cs typeface="Arial MT"/>
              </a:rPr>
              <a:t>“business</a:t>
            </a:r>
            <a:r>
              <a:rPr sz="2400" spc="-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baseline="1736" dirty="0">
                <a:solidFill>
                  <a:srgbClr val="343434"/>
                </a:solidFill>
                <a:latin typeface="Arial MT"/>
                <a:cs typeface="Arial MT"/>
              </a:rPr>
              <a:t>logic”</a:t>
            </a:r>
            <a:endParaRPr sz="2400" baseline="1736">
              <a:latin typeface="Arial MT"/>
              <a:cs typeface="Arial MT"/>
            </a:endParaRPr>
          </a:p>
          <a:p>
            <a:pPr marL="279400" marR="1289050">
              <a:lnSpc>
                <a:spcPct val="116100"/>
              </a:lnSpc>
              <a:spcBef>
                <a:spcPts val="229"/>
              </a:spcBef>
            </a:pP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Resource</a:t>
            </a:r>
            <a:r>
              <a:rPr sz="1800" spc="-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management</a:t>
            </a:r>
            <a:r>
              <a:rPr sz="1800" spc="-5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layer </a:t>
            </a:r>
            <a:r>
              <a:rPr sz="1800" spc="-484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43434"/>
                </a:solidFill>
                <a:latin typeface="Arial MT"/>
                <a:cs typeface="Arial MT"/>
              </a:rPr>
              <a:t>(persistence </a:t>
            </a: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layer)</a:t>
            </a:r>
            <a:endParaRPr sz="1800">
              <a:latin typeface="Arial MT"/>
              <a:cs typeface="Arial MT"/>
            </a:endParaRPr>
          </a:p>
          <a:p>
            <a:pPr marL="545465" marR="505459" lvl="1" indent="-190500">
              <a:lnSpc>
                <a:spcPct val="110500"/>
              </a:lnSpc>
              <a:spcBef>
                <a:spcPts val="409"/>
              </a:spcBef>
              <a:buClr>
                <a:srgbClr val="7B7B7B"/>
              </a:buClr>
              <a:buFont typeface="Trebuchet MS"/>
              <a:buChar char="▪"/>
              <a:tabLst>
                <a:tab pos="546100" algn="l"/>
              </a:tabLst>
            </a:pPr>
            <a:r>
              <a:rPr sz="2400" baseline="1736" dirty="0">
                <a:solidFill>
                  <a:srgbClr val="343434"/>
                </a:solidFill>
                <a:latin typeface="Arial MT"/>
                <a:cs typeface="Arial MT"/>
              </a:rPr>
              <a:t>Deals</a:t>
            </a:r>
            <a:r>
              <a:rPr sz="2400" spc="-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with</a:t>
            </a:r>
            <a:r>
              <a:rPr sz="2400" spc="-15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different</a:t>
            </a:r>
            <a:r>
              <a:rPr sz="2400" spc="-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data</a:t>
            </a:r>
            <a:r>
              <a:rPr sz="2400" spc="-15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baseline="1736" dirty="0">
                <a:solidFill>
                  <a:srgbClr val="343434"/>
                </a:solidFill>
                <a:latin typeface="Arial MT"/>
                <a:cs typeface="Arial MT"/>
              </a:rPr>
              <a:t>sources</a:t>
            </a:r>
            <a:r>
              <a:rPr sz="2400" spc="-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baseline="1736" dirty="0">
                <a:solidFill>
                  <a:srgbClr val="343434"/>
                </a:solidFill>
                <a:latin typeface="Arial MT"/>
                <a:cs typeface="Arial MT"/>
              </a:rPr>
              <a:t>of</a:t>
            </a:r>
            <a:r>
              <a:rPr sz="2400" spc="-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baseline="1736" dirty="0">
                <a:solidFill>
                  <a:srgbClr val="343434"/>
                </a:solidFill>
                <a:latin typeface="Arial MT"/>
                <a:cs typeface="Arial MT"/>
              </a:rPr>
              <a:t>an </a:t>
            </a:r>
            <a:r>
              <a:rPr sz="2400" spc="-644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information system</a:t>
            </a:r>
            <a:endParaRPr sz="1600">
              <a:latin typeface="Arial MT"/>
              <a:cs typeface="Arial MT"/>
            </a:endParaRPr>
          </a:p>
          <a:p>
            <a:pPr marL="546100" lvl="1" indent="-190500">
              <a:lnSpc>
                <a:spcPct val="100000"/>
              </a:lnSpc>
              <a:spcBef>
                <a:spcPts val="545"/>
              </a:spcBef>
              <a:buClr>
                <a:srgbClr val="7B7B7B"/>
              </a:buClr>
              <a:buFont typeface="Trebuchet MS"/>
              <a:buChar char="▪"/>
              <a:tabLst>
                <a:tab pos="546100" algn="l"/>
              </a:tabLst>
            </a:pPr>
            <a:r>
              <a:rPr sz="2400" baseline="1736" dirty="0">
                <a:solidFill>
                  <a:srgbClr val="343434"/>
                </a:solidFill>
                <a:latin typeface="Arial MT"/>
                <a:cs typeface="Arial MT"/>
              </a:rPr>
              <a:t>Responsible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for storing</a:t>
            </a:r>
            <a:r>
              <a:rPr sz="2400" baseline="1736" dirty="0">
                <a:solidFill>
                  <a:srgbClr val="343434"/>
                </a:solidFill>
                <a:latin typeface="Arial MT"/>
                <a:cs typeface="Arial MT"/>
              </a:rPr>
              <a:t> and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retrieving</a:t>
            </a:r>
            <a:r>
              <a:rPr sz="2400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7" baseline="1736" dirty="0">
                <a:solidFill>
                  <a:srgbClr val="343434"/>
                </a:solidFill>
                <a:latin typeface="Arial MT"/>
                <a:cs typeface="Arial MT"/>
              </a:rPr>
              <a:t>data</a:t>
            </a:r>
            <a:endParaRPr sz="2400" baseline="1736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9350" y="2660650"/>
            <a:ext cx="1892300" cy="4953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869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presentation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9350" y="3613150"/>
            <a:ext cx="1892300" cy="4826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722630" marR="218440" indent="-502920">
              <a:lnSpc>
                <a:spcPts val="1800"/>
              </a:lnSpc>
              <a:spcBef>
                <a:spcPts val="5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logic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29350" y="4603749"/>
            <a:ext cx="1892300" cy="4826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00965" marR="99695" indent="445770">
              <a:lnSpc>
                <a:spcPts val="1800"/>
              </a:lnSpc>
              <a:spcBef>
                <a:spcPts val="5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resource 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r>
              <a:rPr sz="16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42087" y="1563687"/>
            <a:ext cx="1228725" cy="504825"/>
            <a:chOff x="6542087" y="1563687"/>
            <a:chExt cx="1228725" cy="504825"/>
          </a:xfrm>
        </p:grpSpPr>
        <p:sp>
          <p:nvSpPr>
            <p:cNvPr id="13" name="object 13"/>
            <p:cNvSpPr/>
            <p:nvPr/>
          </p:nvSpPr>
          <p:spPr>
            <a:xfrm>
              <a:off x="6546850" y="1568450"/>
              <a:ext cx="1219200" cy="495300"/>
            </a:xfrm>
            <a:custGeom>
              <a:avLst/>
              <a:gdLst/>
              <a:ahLst/>
              <a:cxnLst/>
              <a:rect l="l" t="t" r="r" b="b"/>
              <a:pathLst>
                <a:path w="1219200" h="495300">
                  <a:moveTo>
                    <a:pt x="1130298" y="0"/>
                  </a:moveTo>
                  <a:lnTo>
                    <a:pt x="76201" y="0"/>
                  </a:lnTo>
                  <a:lnTo>
                    <a:pt x="45060" y="5495"/>
                  </a:lnTo>
                  <a:lnTo>
                    <a:pt x="21003" y="21003"/>
                  </a:lnTo>
                  <a:lnTo>
                    <a:pt x="5495" y="45060"/>
                  </a:lnTo>
                  <a:lnTo>
                    <a:pt x="0" y="76201"/>
                  </a:lnTo>
                  <a:lnTo>
                    <a:pt x="0" y="412750"/>
                  </a:lnTo>
                  <a:lnTo>
                    <a:pt x="5495" y="444882"/>
                  </a:lnTo>
                  <a:lnTo>
                    <a:pt x="21003" y="471121"/>
                  </a:lnTo>
                  <a:lnTo>
                    <a:pt x="45060" y="488812"/>
                  </a:lnTo>
                  <a:lnTo>
                    <a:pt x="76201" y="495300"/>
                  </a:lnTo>
                  <a:lnTo>
                    <a:pt x="1130298" y="495300"/>
                  </a:lnTo>
                  <a:lnTo>
                    <a:pt x="1163423" y="487820"/>
                  </a:lnTo>
                  <a:lnTo>
                    <a:pt x="1191846" y="467946"/>
                  </a:lnTo>
                  <a:lnTo>
                    <a:pt x="1211720" y="439523"/>
                  </a:lnTo>
                  <a:lnTo>
                    <a:pt x="1219200" y="406398"/>
                  </a:lnTo>
                  <a:lnTo>
                    <a:pt x="1219200" y="76201"/>
                  </a:lnTo>
                  <a:lnTo>
                    <a:pt x="1211720" y="45060"/>
                  </a:lnTo>
                  <a:lnTo>
                    <a:pt x="1191846" y="21003"/>
                  </a:lnTo>
                  <a:lnTo>
                    <a:pt x="1163423" y="5495"/>
                  </a:lnTo>
                  <a:lnTo>
                    <a:pt x="1130298" y="0"/>
                  </a:lnTo>
                  <a:close/>
                </a:path>
              </a:pathLst>
            </a:custGeom>
            <a:solidFill>
              <a:srgbClr val="0540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46850" y="1568450"/>
              <a:ext cx="1219200" cy="495300"/>
            </a:xfrm>
            <a:custGeom>
              <a:avLst/>
              <a:gdLst/>
              <a:ahLst/>
              <a:cxnLst/>
              <a:rect l="l" t="t" r="r" b="b"/>
              <a:pathLst>
                <a:path w="1219200" h="495300">
                  <a:moveTo>
                    <a:pt x="0" y="412750"/>
                  </a:moveTo>
                  <a:lnTo>
                    <a:pt x="0" y="76201"/>
                  </a:lnTo>
                  <a:lnTo>
                    <a:pt x="5495" y="45061"/>
                  </a:lnTo>
                  <a:lnTo>
                    <a:pt x="21003" y="21003"/>
                  </a:lnTo>
                  <a:lnTo>
                    <a:pt x="45061" y="5495"/>
                  </a:lnTo>
                  <a:lnTo>
                    <a:pt x="76201" y="0"/>
                  </a:lnTo>
                  <a:lnTo>
                    <a:pt x="1130298" y="0"/>
                  </a:lnTo>
                  <a:lnTo>
                    <a:pt x="1163423" y="5495"/>
                  </a:lnTo>
                  <a:lnTo>
                    <a:pt x="1191846" y="21003"/>
                  </a:lnTo>
                  <a:lnTo>
                    <a:pt x="1211720" y="45061"/>
                  </a:lnTo>
                  <a:lnTo>
                    <a:pt x="1219200" y="76201"/>
                  </a:lnTo>
                  <a:lnTo>
                    <a:pt x="1219200" y="406398"/>
                  </a:lnTo>
                  <a:lnTo>
                    <a:pt x="1211720" y="439523"/>
                  </a:lnTo>
                  <a:lnTo>
                    <a:pt x="1191846" y="467946"/>
                  </a:lnTo>
                  <a:lnTo>
                    <a:pt x="1163423" y="487820"/>
                  </a:lnTo>
                  <a:lnTo>
                    <a:pt x="1130298" y="495300"/>
                  </a:lnTo>
                  <a:lnTo>
                    <a:pt x="76201" y="495300"/>
                  </a:lnTo>
                  <a:lnTo>
                    <a:pt x="45061" y="488812"/>
                  </a:lnTo>
                  <a:lnTo>
                    <a:pt x="21003" y="471121"/>
                  </a:lnTo>
                  <a:lnTo>
                    <a:pt x="5495" y="444882"/>
                  </a:lnTo>
                  <a:lnTo>
                    <a:pt x="0" y="412750"/>
                  </a:lnTo>
                  <a:close/>
                </a:path>
              </a:pathLst>
            </a:custGeom>
            <a:ln w="9525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00217" y="1661765"/>
            <a:ext cx="5003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01514" y="2107544"/>
            <a:ext cx="2934970" cy="3214370"/>
            <a:chOff x="5701514" y="2107544"/>
            <a:chExt cx="2934970" cy="3214370"/>
          </a:xfrm>
        </p:grpSpPr>
        <p:sp>
          <p:nvSpPr>
            <p:cNvPr id="17" name="object 17"/>
            <p:cNvSpPr/>
            <p:nvPr/>
          </p:nvSpPr>
          <p:spPr>
            <a:xfrm>
              <a:off x="5714214" y="2349499"/>
              <a:ext cx="2909570" cy="2959100"/>
            </a:xfrm>
            <a:custGeom>
              <a:avLst/>
              <a:gdLst/>
              <a:ahLst/>
              <a:cxnLst/>
              <a:rect l="l" t="t" r="r" b="b"/>
              <a:pathLst>
                <a:path w="2909570" h="2959100">
                  <a:moveTo>
                    <a:pt x="0" y="2469596"/>
                  </a:moveTo>
                  <a:lnTo>
                    <a:pt x="785" y="482251"/>
                  </a:lnTo>
                  <a:lnTo>
                    <a:pt x="2994" y="435634"/>
                  </a:lnTo>
                  <a:lnTo>
                    <a:pt x="9487" y="390307"/>
                  </a:lnTo>
                  <a:lnTo>
                    <a:pt x="20063" y="346470"/>
                  </a:lnTo>
                  <a:lnTo>
                    <a:pt x="34521" y="304320"/>
                  </a:lnTo>
                  <a:lnTo>
                    <a:pt x="52659" y="264055"/>
                  </a:lnTo>
                  <a:lnTo>
                    <a:pt x="74278" y="225873"/>
                  </a:lnTo>
                  <a:lnTo>
                    <a:pt x="99175" y="189972"/>
                  </a:lnTo>
                  <a:lnTo>
                    <a:pt x="127150" y="156551"/>
                  </a:lnTo>
                  <a:lnTo>
                    <a:pt x="158002" y="125807"/>
                  </a:lnTo>
                  <a:lnTo>
                    <a:pt x="191530" y="97938"/>
                  </a:lnTo>
                  <a:lnTo>
                    <a:pt x="227532" y="73142"/>
                  </a:lnTo>
                  <a:lnTo>
                    <a:pt x="265808" y="51618"/>
                  </a:lnTo>
                  <a:lnTo>
                    <a:pt x="306157" y="33564"/>
                  </a:lnTo>
                  <a:lnTo>
                    <a:pt x="348378" y="19176"/>
                  </a:lnTo>
                  <a:lnTo>
                    <a:pt x="392269" y="8655"/>
                  </a:lnTo>
                  <a:lnTo>
                    <a:pt x="437630" y="2196"/>
                  </a:lnTo>
                  <a:lnTo>
                    <a:pt x="484260" y="0"/>
                  </a:lnTo>
                  <a:lnTo>
                    <a:pt x="2421244" y="0"/>
                  </a:lnTo>
                  <a:lnTo>
                    <a:pt x="2467918" y="2196"/>
                  </a:lnTo>
                  <a:lnTo>
                    <a:pt x="2513402" y="8655"/>
                  </a:lnTo>
                  <a:lnTo>
                    <a:pt x="2557486" y="19176"/>
                  </a:lnTo>
                  <a:lnTo>
                    <a:pt x="2599958" y="33564"/>
                  </a:lnTo>
                  <a:lnTo>
                    <a:pt x="2640607" y="51618"/>
                  </a:lnTo>
                  <a:lnTo>
                    <a:pt x="2679220" y="73142"/>
                  </a:lnTo>
                  <a:lnTo>
                    <a:pt x="2715586" y="97938"/>
                  </a:lnTo>
                  <a:lnTo>
                    <a:pt x="2749493" y="125807"/>
                  </a:lnTo>
                  <a:lnTo>
                    <a:pt x="2780730" y="156551"/>
                  </a:lnTo>
                  <a:lnTo>
                    <a:pt x="2809084" y="189972"/>
                  </a:lnTo>
                  <a:lnTo>
                    <a:pt x="2834345" y="225873"/>
                  </a:lnTo>
                  <a:lnTo>
                    <a:pt x="2856301" y="264055"/>
                  </a:lnTo>
                  <a:lnTo>
                    <a:pt x="2874739" y="304320"/>
                  </a:lnTo>
                  <a:lnTo>
                    <a:pt x="2889448" y="346470"/>
                  </a:lnTo>
                  <a:lnTo>
                    <a:pt x="2900217" y="390307"/>
                  </a:lnTo>
                  <a:lnTo>
                    <a:pt x="2906833" y="435634"/>
                  </a:lnTo>
                  <a:lnTo>
                    <a:pt x="2909086" y="482251"/>
                  </a:lnTo>
                  <a:lnTo>
                    <a:pt x="2909086" y="2469596"/>
                  </a:lnTo>
                  <a:lnTo>
                    <a:pt x="2906833" y="2516286"/>
                  </a:lnTo>
                  <a:lnTo>
                    <a:pt x="2900217" y="2561818"/>
                  </a:lnTo>
                  <a:lnTo>
                    <a:pt x="2889448" y="2605975"/>
                  </a:lnTo>
                  <a:lnTo>
                    <a:pt x="2874739" y="2648543"/>
                  </a:lnTo>
                  <a:lnTo>
                    <a:pt x="2856301" y="2689306"/>
                  </a:lnTo>
                  <a:lnTo>
                    <a:pt x="2834345" y="2728047"/>
                  </a:lnTo>
                  <a:lnTo>
                    <a:pt x="2809084" y="2764552"/>
                  </a:lnTo>
                  <a:lnTo>
                    <a:pt x="2780730" y="2798603"/>
                  </a:lnTo>
                  <a:lnTo>
                    <a:pt x="2749493" y="2829987"/>
                  </a:lnTo>
                  <a:lnTo>
                    <a:pt x="2715586" y="2858486"/>
                  </a:lnTo>
                  <a:lnTo>
                    <a:pt x="2679220" y="2883885"/>
                  </a:lnTo>
                  <a:lnTo>
                    <a:pt x="2640607" y="2905968"/>
                  </a:lnTo>
                  <a:lnTo>
                    <a:pt x="2599958" y="2924520"/>
                  </a:lnTo>
                  <a:lnTo>
                    <a:pt x="2557486" y="2939325"/>
                  </a:lnTo>
                  <a:lnTo>
                    <a:pt x="2513402" y="2950167"/>
                  </a:lnTo>
                  <a:lnTo>
                    <a:pt x="2467918" y="2956831"/>
                  </a:lnTo>
                  <a:lnTo>
                    <a:pt x="2421244" y="2959100"/>
                  </a:lnTo>
                  <a:lnTo>
                    <a:pt x="484260" y="2959100"/>
                  </a:lnTo>
                  <a:lnTo>
                    <a:pt x="437623" y="2956831"/>
                  </a:lnTo>
                  <a:lnTo>
                    <a:pt x="392239" y="2950167"/>
                  </a:lnTo>
                  <a:lnTo>
                    <a:pt x="348313" y="2939325"/>
                  </a:lnTo>
                  <a:lnTo>
                    <a:pt x="306047" y="2924520"/>
                  </a:lnTo>
                  <a:lnTo>
                    <a:pt x="265644" y="2905968"/>
                  </a:lnTo>
                  <a:lnTo>
                    <a:pt x="227308" y="2883885"/>
                  </a:lnTo>
                  <a:lnTo>
                    <a:pt x="191240" y="2858486"/>
                  </a:lnTo>
                  <a:lnTo>
                    <a:pt x="157644" y="2829987"/>
                  </a:lnTo>
                  <a:lnTo>
                    <a:pt x="126723" y="2798603"/>
                  </a:lnTo>
                  <a:lnTo>
                    <a:pt x="98679" y="2764552"/>
                  </a:lnTo>
                  <a:lnTo>
                    <a:pt x="73716" y="2728047"/>
                  </a:lnTo>
                  <a:lnTo>
                    <a:pt x="52037" y="2689306"/>
                  </a:lnTo>
                  <a:lnTo>
                    <a:pt x="33845" y="2648543"/>
                  </a:lnTo>
                  <a:lnTo>
                    <a:pt x="19342" y="2605975"/>
                  </a:lnTo>
                  <a:lnTo>
                    <a:pt x="8731" y="2561818"/>
                  </a:lnTo>
                  <a:lnTo>
                    <a:pt x="2216" y="2516286"/>
                  </a:lnTo>
                  <a:lnTo>
                    <a:pt x="0" y="2469596"/>
                  </a:lnTo>
                  <a:close/>
                </a:path>
              </a:pathLst>
            </a:custGeom>
            <a:ln w="2540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67550" y="2112307"/>
              <a:ext cx="171450" cy="532765"/>
            </a:xfrm>
            <a:custGeom>
              <a:avLst/>
              <a:gdLst/>
              <a:ahLst/>
              <a:cxnLst/>
              <a:rect l="l" t="t" r="r" b="b"/>
              <a:pathLst>
                <a:path w="171450" h="532764">
                  <a:moveTo>
                    <a:pt x="171451" y="421342"/>
                  </a:moveTo>
                  <a:lnTo>
                    <a:pt x="9525" y="421342"/>
                  </a:lnTo>
                  <a:lnTo>
                    <a:pt x="90488" y="532466"/>
                  </a:lnTo>
                  <a:lnTo>
                    <a:pt x="171451" y="421342"/>
                  </a:lnTo>
                  <a:close/>
                </a:path>
                <a:path w="171450" h="532764">
                  <a:moveTo>
                    <a:pt x="127000" y="116542"/>
                  </a:moveTo>
                  <a:lnTo>
                    <a:pt x="50800" y="116542"/>
                  </a:lnTo>
                  <a:lnTo>
                    <a:pt x="50800" y="421342"/>
                  </a:lnTo>
                  <a:lnTo>
                    <a:pt x="127000" y="421342"/>
                  </a:lnTo>
                  <a:lnTo>
                    <a:pt x="127000" y="116542"/>
                  </a:lnTo>
                  <a:close/>
                </a:path>
                <a:path w="171450" h="532764">
                  <a:moveTo>
                    <a:pt x="90488" y="0"/>
                  </a:moveTo>
                  <a:lnTo>
                    <a:pt x="0" y="116542"/>
                  </a:lnTo>
                  <a:lnTo>
                    <a:pt x="171451" y="116542"/>
                  </a:lnTo>
                  <a:lnTo>
                    <a:pt x="90488" y="0"/>
                  </a:lnTo>
                  <a:close/>
                </a:path>
              </a:pathLst>
            </a:custGeom>
            <a:solidFill>
              <a:srgbClr val="FFB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67550" y="2112307"/>
              <a:ext cx="171450" cy="532765"/>
            </a:xfrm>
            <a:custGeom>
              <a:avLst/>
              <a:gdLst/>
              <a:ahLst/>
              <a:cxnLst/>
              <a:rect l="l" t="t" r="r" b="b"/>
              <a:pathLst>
                <a:path w="171450" h="532764">
                  <a:moveTo>
                    <a:pt x="0" y="116543"/>
                  </a:moveTo>
                  <a:lnTo>
                    <a:pt x="90488" y="0"/>
                  </a:lnTo>
                  <a:lnTo>
                    <a:pt x="171451" y="116543"/>
                  </a:lnTo>
                  <a:lnTo>
                    <a:pt x="127000" y="116543"/>
                  </a:lnTo>
                  <a:lnTo>
                    <a:pt x="127000" y="421343"/>
                  </a:lnTo>
                  <a:lnTo>
                    <a:pt x="171451" y="421343"/>
                  </a:lnTo>
                  <a:lnTo>
                    <a:pt x="90488" y="532467"/>
                  </a:lnTo>
                  <a:lnTo>
                    <a:pt x="9525" y="421343"/>
                  </a:lnTo>
                  <a:lnTo>
                    <a:pt x="50800" y="421343"/>
                  </a:lnTo>
                  <a:lnTo>
                    <a:pt x="50800" y="116543"/>
                  </a:lnTo>
                  <a:lnTo>
                    <a:pt x="0" y="116543"/>
                  </a:lnTo>
                  <a:close/>
                </a:path>
              </a:pathLst>
            </a:custGeom>
            <a:ln w="9525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80250" y="3182938"/>
              <a:ext cx="168275" cy="390525"/>
            </a:xfrm>
            <a:custGeom>
              <a:avLst/>
              <a:gdLst/>
              <a:ahLst/>
              <a:cxnLst/>
              <a:rect l="l" t="t" r="r" b="b"/>
              <a:pathLst>
                <a:path w="168275" h="390525">
                  <a:moveTo>
                    <a:pt x="168275" y="315911"/>
                  </a:moveTo>
                  <a:lnTo>
                    <a:pt x="6350" y="315911"/>
                  </a:lnTo>
                  <a:lnTo>
                    <a:pt x="87312" y="390525"/>
                  </a:lnTo>
                  <a:lnTo>
                    <a:pt x="168275" y="315911"/>
                  </a:lnTo>
                  <a:close/>
                </a:path>
                <a:path w="168275" h="390525">
                  <a:moveTo>
                    <a:pt x="127000" y="87311"/>
                  </a:moveTo>
                  <a:lnTo>
                    <a:pt x="50800" y="87311"/>
                  </a:lnTo>
                  <a:lnTo>
                    <a:pt x="50800" y="315911"/>
                  </a:lnTo>
                  <a:lnTo>
                    <a:pt x="127000" y="315911"/>
                  </a:lnTo>
                  <a:lnTo>
                    <a:pt x="127000" y="87311"/>
                  </a:lnTo>
                  <a:close/>
                </a:path>
                <a:path w="168275" h="390525">
                  <a:moveTo>
                    <a:pt x="87312" y="0"/>
                  </a:moveTo>
                  <a:lnTo>
                    <a:pt x="0" y="87311"/>
                  </a:lnTo>
                  <a:lnTo>
                    <a:pt x="168275" y="87311"/>
                  </a:lnTo>
                  <a:lnTo>
                    <a:pt x="87312" y="0"/>
                  </a:lnTo>
                  <a:close/>
                </a:path>
              </a:pathLst>
            </a:custGeom>
            <a:solidFill>
              <a:srgbClr val="FFB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80250" y="3182938"/>
              <a:ext cx="168275" cy="390525"/>
            </a:xfrm>
            <a:custGeom>
              <a:avLst/>
              <a:gdLst/>
              <a:ahLst/>
              <a:cxnLst/>
              <a:rect l="l" t="t" r="r" b="b"/>
              <a:pathLst>
                <a:path w="168275" h="390525">
                  <a:moveTo>
                    <a:pt x="0" y="87310"/>
                  </a:moveTo>
                  <a:lnTo>
                    <a:pt x="87313" y="0"/>
                  </a:lnTo>
                  <a:lnTo>
                    <a:pt x="168275" y="87310"/>
                  </a:lnTo>
                  <a:lnTo>
                    <a:pt x="127000" y="87310"/>
                  </a:lnTo>
                  <a:lnTo>
                    <a:pt x="127000" y="315910"/>
                  </a:lnTo>
                  <a:lnTo>
                    <a:pt x="168275" y="315910"/>
                  </a:lnTo>
                  <a:lnTo>
                    <a:pt x="87313" y="390525"/>
                  </a:lnTo>
                  <a:lnTo>
                    <a:pt x="6350" y="315910"/>
                  </a:lnTo>
                  <a:lnTo>
                    <a:pt x="50800" y="315910"/>
                  </a:lnTo>
                  <a:lnTo>
                    <a:pt x="50800" y="87310"/>
                  </a:lnTo>
                  <a:lnTo>
                    <a:pt x="0" y="87310"/>
                  </a:lnTo>
                  <a:close/>
                </a:path>
              </a:pathLst>
            </a:custGeom>
            <a:ln w="9525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80250" y="4154496"/>
              <a:ext cx="168910" cy="390525"/>
            </a:xfrm>
            <a:custGeom>
              <a:avLst/>
              <a:gdLst/>
              <a:ahLst/>
              <a:cxnLst/>
              <a:rect l="l" t="t" r="r" b="b"/>
              <a:pathLst>
                <a:path w="168909" h="390525">
                  <a:moveTo>
                    <a:pt x="168294" y="309553"/>
                  </a:moveTo>
                  <a:lnTo>
                    <a:pt x="6369" y="309553"/>
                  </a:lnTo>
                  <a:lnTo>
                    <a:pt x="87332" y="390525"/>
                  </a:lnTo>
                  <a:lnTo>
                    <a:pt x="168294" y="309553"/>
                  </a:lnTo>
                  <a:close/>
                </a:path>
                <a:path w="168909" h="390525">
                  <a:moveTo>
                    <a:pt x="127000" y="80953"/>
                  </a:moveTo>
                  <a:lnTo>
                    <a:pt x="50800" y="80953"/>
                  </a:lnTo>
                  <a:lnTo>
                    <a:pt x="50800" y="309553"/>
                  </a:lnTo>
                  <a:lnTo>
                    <a:pt x="127000" y="309553"/>
                  </a:lnTo>
                  <a:lnTo>
                    <a:pt x="127000" y="80953"/>
                  </a:lnTo>
                  <a:close/>
                </a:path>
                <a:path w="168909" h="390525">
                  <a:moveTo>
                    <a:pt x="87332" y="0"/>
                  </a:moveTo>
                  <a:lnTo>
                    <a:pt x="0" y="80953"/>
                  </a:lnTo>
                  <a:lnTo>
                    <a:pt x="168294" y="80953"/>
                  </a:lnTo>
                  <a:lnTo>
                    <a:pt x="87332" y="0"/>
                  </a:lnTo>
                  <a:close/>
                </a:path>
              </a:pathLst>
            </a:custGeom>
            <a:solidFill>
              <a:srgbClr val="FFB2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80249" y="4154496"/>
              <a:ext cx="168910" cy="390525"/>
            </a:xfrm>
            <a:custGeom>
              <a:avLst/>
              <a:gdLst/>
              <a:ahLst/>
              <a:cxnLst/>
              <a:rect l="l" t="t" r="r" b="b"/>
              <a:pathLst>
                <a:path w="168909" h="390525">
                  <a:moveTo>
                    <a:pt x="0" y="80953"/>
                  </a:moveTo>
                  <a:lnTo>
                    <a:pt x="87332" y="0"/>
                  </a:lnTo>
                  <a:lnTo>
                    <a:pt x="168294" y="80953"/>
                  </a:lnTo>
                  <a:lnTo>
                    <a:pt x="126999" y="80953"/>
                  </a:lnTo>
                  <a:lnTo>
                    <a:pt x="126999" y="309553"/>
                  </a:lnTo>
                  <a:lnTo>
                    <a:pt x="168294" y="309553"/>
                  </a:lnTo>
                  <a:lnTo>
                    <a:pt x="87332" y="390525"/>
                  </a:lnTo>
                  <a:lnTo>
                    <a:pt x="6369" y="309553"/>
                  </a:lnTo>
                  <a:lnTo>
                    <a:pt x="50799" y="309553"/>
                  </a:lnTo>
                  <a:lnTo>
                    <a:pt x="50799" y="80953"/>
                  </a:lnTo>
                  <a:lnTo>
                    <a:pt x="0" y="80953"/>
                  </a:lnTo>
                  <a:close/>
                </a:path>
              </a:pathLst>
            </a:custGeom>
            <a:ln w="9525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683304" y="2136380"/>
            <a:ext cx="241935" cy="3307079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343434"/>
                </a:solidFill>
                <a:latin typeface="Verdana"/>
                <a:cs typeface="Verdana"/>
              </a:rPr>
              <a:t>TUWIEN</a:t>
            </a:r>
            <a:r>
              <a:rPr sz="1400" b="1" dirty="0">
                <a:solidFill>
                  <a:srgbClr val="343434"/>
                </a:solidFill>
                <a:latin typeface="Verdana"/>
                <a:cs typeface="Verdana"/>
              </a:rPr>
              <a:t> WE </a:t>
            </a:r>
            <a:r>
              <a:rPr sz="1400" b="1" spc="-5" dirty="0">
                <a:solidFill>
                  <a:srgbClr val="343434"/>
                </a:solidFill>
                <a:latin typeface="Verdana"/>
                <a:cs typeface="Verdana"/>
              </a:rPr>
              <a:t>Information</a:t>
            </a:r>
            <a:r>
              <a:rPr sz="1400" b="1" dirty="0">
                <a:solidFill>
                  <a:srgbClr val="343434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343434"/>
                </a:solidFill>
                <a:latin typeface="Verdana"/>
                <a:cs typeface="Verdana"/>
              </a:rPr>
              <a:t>System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56491" y="6246849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294386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5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20" dirty="0">
                <a:solidFill>
                  <a:srgbClr val="7F7F7F"/>
                </a:solidFill>
                <a:latin typeface="Arial MT"/>
                <a:cs typeface="Arial MT"/>
              </a:rPr>
              <a:t>ManyToMany</a:t>
            </a:r>
            <a:r>
              <a:rPr sz="1600" spc="-3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cont’d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6901" y="2809599"/>
            <a:ext cx="563880" cy="273685"/>
          </a:xfrm>
          <a:prstGeom prst="rect">
            <a:avLst/>
          </a:prstGeom>
          <a:ln w="15191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565"/>
              </a:spcBef>
            </a:pPr>
            <a:r>
              <a:rPr sz="750" spc="5" dirty="0">
                <a:latin typeface="Courier New"/>
                <a:cs typeface="Courier New"/>
              </a:rPr>
              <a:t>Course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1192" y="2946347"/>
            <a:ext cx="1186180" cy="0"/>
          </a:xfrm>
          <a:custGeom>
            <a:avLst/>
            <a:gdLst/>
            <a:ahLst/>
            <a:cxnLst/>
            <a:rect l="l" t="t" r="r" b="b"/>
            <a:pathLst>
              <a:path w="1186180">
                <a:moveTo>
                  <a:pt x="0" y="0"/>
                </a:moveTo>
                <a:lnTo>
                  <a:pt x="1185708" y="0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118" y="3219791"/>
            <a:ext cx="421005" cy="273685"/>
          </a:xfrm>
          <a:custGeom>
            <a:avLst/>
            <a:gdLst/>
            <a:ahLst/>
            <a:cxnLst/>
            <a:rect l="l" t="t" r="r" b="b"/>
            <a:pathLst>
              <a:path w="421005" h="273685">
                <a:moveTo>
                  <a:pt x="420835" y="136705"/>
                </a:moveTo>
                <a:lnTo>
                  <a:pt x="392107" y="205729"/>
                </a:lnTo>
                <a:lnTo>
                  <a:pt x="359203" y="233405"/>
                </a:lnTo>
                <a:lnTo>
                  <a:pt x="316614" y="254786"/>
                </a:lnTo>
                <a:lnTo>
                  <a:pt x="266343" y="268570"/>
                </a:lnTo>
                <a:lnTo>
                  <a:pt x="210396" y="273454"/>
                </a:lnTo>
                <a:lnTo>
                  <a:pt x="154467" y="268570"/>
                </a:lnTo>
                <a:lnTo>
                  <a:pt x="104209" y="254786"/>
                </a:lnTo>
                <a:lnTo>
                  <a:pt x="61626" y="233405"/>
                </a:lnTo>
                <a:lnTo>
                  <a:pt x="28727" y="205729"/>
                </a:lnTo>
                <a:lnTo>
                  <a:pt x="7516" y="173062"/>
                </a:lnTo>
                <a:lnTo>
                  <a:pt x="0" y="136705"/>
                </a:lnTo>
                <a:lnTo>
                  <a:pt x="7516" y="100367"/>
                </a:lnTo>
                <a:lnTo>
                  <a:pt x="28727" y="67711"/>
                </a:lnTo>
                <a:lnTo>
                  <a:pt x="61626" y="40043"/>
                </a:lnTo>
                <a:lnTo>
                  <a:pt x="104209" y="18666"/>
                </a:lnTo>
                <a:lnTo>
                  <a:pt x="154467" y="4883"/>
                </a:lnTo>
                <a:lnTo>
                  <a:pt x="210396" y="0"/>
                </a:lnTo>
                <a:lnTo>
                  <a:pt x="266343" y="4883"/>
                </a:lnTo>
                <a:lnTo>
                  <a:pt x="316614" y="18666"/>
                </a:lnTo>
                <a:lnTo>
                  <a:pt x="359203" y="40043"/>
                </a:lnTo>
                <a:lnTo>
                  <a:pt x="392107" y="67711"/>
                </a:lnTo>
                <a:lnTo>
                  <a:pt x="413319" y="100367"/>
                </a:lnTo>
                <a:lnTo>
                  <a:pt x="420835" y="13670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4827" y="3277041"/>
            <a:ext cx="14160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u="heavy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4762" y="3561620"/>
            <a:ext cx="1122680" cy="273685"/>
          </a:xfrm>
          <a:custGeom>
            <a:avLst/>
            <a:gdLst/>
            <a:ahLst/>
            <a:cxnLst/>
            <a:rect l="l" t="t" r="r" b="b"/>
            <a:pathLst>
              <a:path w="1122680" h="273685">
                <a:moveTo>
                  <a:pt x="1122661" y="136705"/>
                </a:moveTo>
                <a:lnTo>
                  <a:pt x="1084878" y="186134"/>
                </a:lnTo>
                <a:lnTo>
                  <a:pt x="1022090" y="214837"/>
                </a:lnTo>
                <a:lnTo>
                  <a:pt x="980995" y="227530"/>
                </a:lnTo>
                <a:lnTo>
                  <a:pt x="934132" y="238945"/>
                </a:lnTo>
                <a:lnTo>
                  <a:pt x="882030" y="248956"/>
                </a:lnTo>
                <a:lnTo>
                  <a:pt x="825212" y="257434"/>
                </a:lnTo>
                <a:lnTo>
                  <a:pt x="764206" y="264250"/>
                </a:lnTo>
                <a:lnTo>
                  <a:pt x="699537" y="269278"/>
                </a:lnTo>
                <a:lnTo>
                  <a:pt x="631731" y="272389"/>
                </a:lnTo>
                <a:lnTo>
                  <a:pt x="561314" y="273454"/>
                </a:lnTo>
                <a:lnTo>
                  <a:pt x="490904" y="272389"/>
                </a:lnTo>
                <a:lnTo>
                  <a:pt x="423104" y="269278"/>
                </a:lnTo>
                <a:lnTo>
                  <a:pt x="358440" y="264250"/>
                </a:lnTo>
                <a:lnTo>
                  <a:pt x="297438" y="257434"/>
                </a:lnTo>
                <a:lnTo>
                  <a:pt x="240623" y="248956"/>
                </a:lnTo>
                <a:lnTo>
                  <a:pt x="188523" y="238945"/>
                </a:lnTo>
                <a:lnTo>
                  <a:pt x="141663" y="227530"/>
                </a:lnTo>
                <a:lnTo>
                  <a:pt x="100569" y="214837"/>
                </a:lnTo>
                <a:lnTo>
                  <a:pt x="37782" y="186134"/>
                </a:lnTo>
                <a:lnTo>
                  <a:pt x="4373" y="153861"/>
                </a:lnTo>
                <a:lnTo>
                  <a:pt x="0" y="136705"/>
                </a:lnTo>
                <a:lnTo>
                  <a:pt x="4373" y="119559"/>
                </a:lnTo>
                <a:lnTo>
                  <a:pt x="37782" y="87300"/>
                </a:lnTo>
                <a:lnTo>
                  <a:pt x="100569" y="58606"/>
                </a:lnTo>
                <a:lnTo>
                  <a:pt x="141663" y="45917"/>
                </a:lnTo>
                <a:lnTo>
                  <a:pt x="188523" y="34504"/>
                </a:lnTo>
                <a:lnTo>
                  <a:pt x="240623" y="24495"/>
                </a:lnTo>
                <a:lnTo>
                  <a:pt x="297438" y="16018"/>
                </a:lnTo>
                <a:lnTo>
                  <a:pt x="358440" y="9202"/>
                </a:lnTo>
                <a:lnTo>
                  <a:pt x="423104" y="4175"/>
                </a:lnTo>
                <a:lnTo>
                  <a:pt x="490904" y="1065"/>
                </a:lnTo>
                <a:lnTo>
                  <a:pt x="561314" y="0"/>
                </a:lnTo>
                <a:lnTo>
                  <a:pt x="631731" y="1065"/>
                </a:lnTo>
                <a:lnTo>
                  <a:pt x="699537" y="4175"/>
                </a:lnTo>
                <a:lnTo>
                  <a:pt x="764206" y="9202"/>
                </a:lnTo>
                <a:lnTo>
                  <a:pt x="825212" y="16018"/>
                </a:lnTo>
                <a:lnTo>
                  <a:pt x="882030" y="24495"/>
                </a:lnTo>
                <a:lnTo>
                  <a:pt x="934132" y="34504"/>
                </a:lnTo>
                <a:lnTo>
                  <a:pt x="980995" y="45917"/>
                </a:lnTo>
                <a:lnTo>
                  <a:pt x="1022090" y="58606"/>
                </a:lnTo>
                <a:lnTo>
                  <a:pt x="1084878" y="87300"/>
                </a:lnTo>
                <a:lnTo>
                  <a:pt x="1118287" y="119559"/>
                </a:lnTo>
                <a:lnTo>
                  <a:pt x="1122661" y="13670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7319" y="3618865"/>
            <a:ext cx="83756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Courier New"/>
                <a:cs typeface="Courier New"/>
              </a:rPr>
              <a:t>RegistrationNr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9919" y="3911027"/>
            <a:ext cx="537845" cy="273685"/>
          </a:xfrm>
          <a:custGeom>
            <a:avLst/>
            <a:gdLst/>
            <a:ahLst/>
            <a:cxnLst/>
            <a:rect l="l" t="t" r="r" b="b"/>
            <a:pathLst>
              <a:path w="537844" h="273685">
                <a:moveTo>
                  <a:pt x="537819" y="136695"/>
                </a:moveTo>
                <a:lnTo>
                  <a:pt x="510484" y="196838"/>
                </a:lnTo>
                <a:lnTo>
                  <a:pt x="478738" y="222228"/>
                </a:lnTo>
                <a:lnTo>
                  <a:pt x="437095" y="243404"/>
                </a:lnTo>
                <a:lnTo>
                  <a:pt x="387169" y="259546"/>
                </a:lnTo>
                <a:lnTo>
                  <a:pt x="330575" y="269832"/>
                </a:lnTo>
                <a:lnTo>
                  <a:pt x="268931" y="273443"/>
                </a:lnTo>
                <a:lnTo>
                  <a:pt x="207273" y="269832"/>
                </a:lnTo>
                <a:lnTo>
                  <a:pt x="150670" y="259546"/>
                </a:lnTo>
                <a:lnTo>
                  <a:pt x="100736" y="243404"/>
                </a:lnTo>
                <a:lnTo>
                  <a:pt x="59087" y="222228"/>
                </a:lnTo>
                <a:lnTo>
                  <a:pt x="27337" y="196838"/>
                </a:lnTo>
                <a:lnTo>
                  <a:pt x="0" y="136695"/>
                </a:lnTo>
                <a:lnTo>
                  <a:pt x="7103" y="105353"/>
                </a:lnTo>
                <a:lnTo>
                  <a:pt x="59087" y="51200"/>
                </a:lnTo>
                <a:lnTo>
                  <a:pt x="100736" y="30031"/>
                </a:lnTo>
                <a:lnTo>
                  <a:pt x="150670" y="13894"/>
                </a:lnTo>
                <a:lnTo>
                  <a:pt x="207273" y="3610"/>
                </a:lnTo>
                <a:lnTo>
                  <a:pt x="268931" y="0"/>
                </a:lnTo>
                <a:lnTo>
                  <a:pt x="330575" y="3610"/>
                </a:lnTo>
                <a:lnTo>
                  <a:pt x="387169" y="13894"/>
                </a:lnTo>
                <a:lnTo>
                  <a:pt x="437095" y="30031"/>
                </a:lnTo>
                <a:lnTo>
                  <a:pt x="478738" y="51200"/>
                </a:lnTo>
                <a:lnTo>
                  <a:pt x="510484" y="76581"/>
                </a:lnTo>
                <a:lnTo>
                  <a:pt x="537819" y="13669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80131" y="3968269"/>
            <a:ext cx="25781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Courier New"/>
                <a:cs typeface="Courier New"/>
              </a:rPr>
              <a:t>Name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42658" y="3219791"/>
            <a:ext cx="421005" cy="273685"/>
          </a:xfrm>
          <a:custGeom>
            <a:avLst/>
            <a:gdLst/>
            <a:ahLst/>
            <a:cxnLst/>
            <a:rect l="l" t="t" r="r" b="b"/>
            <a:pathLst>
              <a:path w="421005" h="273685">
                <a:moveTo>
                  <a:pt x="420825" y="136705"/>
                </a:moveTo>
                <a:lnTo>
                  <a:pt x="392098" y="205729"/>
                </a:lnTo>
                <a:lnTo>
                  <a:pt x="359199" y="233405"/>
                </a:lnTo>
                <a:lnTo>
                  <a:pt x="316619" y="254786"/>
                </a:lnTo>
                <a:lnTo>
                  <a:pt x="266363" y="268570"/>
                </a:lnTo>
                <a:lnTo>
                  <a:pt x="210439" y="273454"/>
                </a:lnTo>
                <a:lnTo>
                  <a:pt x="154492" y="268570"/>
                </a:lnTo>
                <a:lnTo>
                  <a:pt x="104221" y="254786"/>
                </a:lnTo>
                <a:lnTo>
                  <a:pt x="61632" y="233405"/>
                </a:lnTo>
                <a:lnTo>
                  <a:pt x="28728" y="205729"/>
                </a:lnTo>
                <a:lnTo>
                  <a:pt x="7516" y="173062"/>
                </a:lnTo>
                <a:lnTo>
                  <a:pt x="0" y="136705"/>
                </a:lnTo>
                <a:lnTo>
                  <a:pt x="7516" y="100367"/>
                </a:lnTo>
                <a:lnTo>
                  <a:pt x="28728" y="67711"/>
                </a:lnTo>
                <a:lnTo>
                  <a:pt x="61632" y="40043"/>
                </a:lnTo>
                <a:lnTo>
                  <a:pt x="104221" y="18666"/>
                </a:lnTo>
                <a:lnTo>
                  <a:pt x="154492" y="4883"/>
                </a:lnTo>
                <a:lnTo>
                  <a:pt x="210439" y="0"/>
                </a:lnTo>
                <a:lnTo>
                  <a:pt x="266363" y="4883"/>
                </a:lnTo>
                <a:lnTo>
                  <a:pt x="316619" y="18666"/>
                </a:lnTo>
                <a:lnTo>
                  <a:pt x="359199" y="40043"/>
                </a:lnTo>
                <a:lnTo>
                  <a:pt x="392098" y="67711"/>
                </a:lnTo>
                <a:lnTo>
                  <a:pt x="413309" y="100367"/>
                </a:lnTo>
                <a:lnTo>
                  <a:pt x="420825" y="13670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82361" y="3277041"/>
            <a:ext cx="14160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u="heavy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50279" y="3584397"/>
            <a:ext cx="772160" cy="273685"/>
          </a:xfrm>
          <a:custGeom>
            <a:avLst/>
            <a:gdLst/>
            <a:ahLst/>
            <a:cxnLst/>
            <a:rect l="l" t="t" r="r" b="b"/>
            <a:pathLst>
              <a:path w="772160" h="273685">
                <a:moveTo>
                  <a:pt x="771743" y="136705"/>
                </a:moveTo>
                <a:lnTo>
                  <a:pt x="747603" y="184425"/>
                </a:lnTo>
                <a:lnTo>
                  <a:pt x="680993" y="224815"/>
                </a:lnTo>
                <a:lnTo>
                  <a:pt x="634487" y="241296"/>
                </a:lnTo>
                <a:lnTo>
                  <a:pt x="580632" y="254786"/>
                </a:lnTo>
                <a:lnTo>
                  <a:pt x="520517" y="264900"/>
                </a:lnTo>
                <a:lnTo>
                  <a:pt x="455234" y="271251"/>
                </a:lnTo>
                <a:lnTo>
                  <a:pt x="385871" y="273454"/>
                </a:lnTo>
                <a:lnTo>
                  <a:pt x="316508" y="271251"/>
                </a:lnTo>
                <a:lnTo>
                  <a:pt x="251225" y="264900"/>
                </a:lnTo>
                <a:lnTo>
                  <a:pt x="191111" y="254786"/>
                </a:lnTo>
                <a:lnTo>
                  <a:pt x="137256" y="241296"/>
                </a:lnTo>
                <a:lnTo>
                  <a:pt x="90749" y="224815"/>
                </a:lnTo>
                <a:lnTo>
                  <a:pt x="52681" y="205729"/>
                </a:lnTo>
                <a:lnTo>
                  <a:pt x="6216" y="161289"/>
                </a:lnTo>
                <a:lnTo>
                  <a:pt x="0" y="136705"/>
                </a:lnTo>
                <a:lnTo>
                  <a:pt x="6216" y="112135"/>
                </a:lnTo>
                <a:lnTo>
                  <a:pt x="52681" y="67711"/>
                </a:lnTo>
                <a:lnTo>
                  <a:pt x="90749" y="48631"/>
                </a:lnTo>
                <a:lnTo>
                  <a:pt x="137256" y="32154"/>
                </a:lnTo>
                <a:lnTo>
                  <a:pt x="191111" y="18666"/>
                </a:lnTo>
                <a:lnTo>
                  <a:pt x="251225" y="8553"/>
                </a:lnTo>
                <a:lnTo>
                  <a:pt x="316508" y="2202"/>
                </a:lnTo>
                <a:lnTo>
                  <a:pt x="385871" y="0"/>
                </a:lnTo>
                <a:lnTo>
                  <a:pt x="455234" y="2202"/>
                </a:lnTo>
                <a:lnTo>
                  <a:pt x="520517" y="8553"/>
                </a:lnTo>
                <a:lnTo>
                  <a:pt x="580632" y="18666"/>
                </a:lnTo>
                <a:lnTo>
                  <a:pt x="634487" y="32154"/>
                </a:lnTo>
                <a:lnTo>
                  <a:pt x="680993" y="48631"/>
                </a:lnTo>
                <a:lnTo>
                  <a:pt x="719062" y="67711"/>
                </a:lnTo>
                <a:lnTo>
                  <a:pt x="765526" y="112135"/>
                </a:lnTo>
                <a:lnTo>
                  <a:pt x="771743" y="13670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91404" y="3641642"/>
            <a:ext cx="49022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5" dirty="0">
                <a:latin typeface="Courier New"/>
                <a:cs typeface="Courier New"/>
              </a:rPr>
              <a:t>CourseN</a:t>
            </a:r>
            <a:r>
              <a:rPr sz="750" spc="10" dirty="0">
                <a:latin typeface="Courier New"/>
                <a:cs typeface="Courier New"/>
              </a:rPr>
              <a:t>r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50279" y="3933804"/>
            <a:ext cx="598170" cy="274955"/>
          </a:xfrm>
          <a:custGeom>
            <a:avLst/>
            <a:gdLst/>
            <a:ahLst/>
            <a:cxnLst/>
            <a:rect l="l" t="t" r="r" b="b"/>
            <a:pathLst>
              <a:path w="598169" h="274954">
                <a:moveTo>
                  <a:pt x="598143" y="137284"/>
                </a:moveTo>
                <a:lnTo>
                  <a:pt x="574641" y="190700"/>
                </a:lnTo>
                <a:lnTo>
                  <a:pt x="510548" y="234328"/>
                </a:lnTo>
                <a:lnTo>
                  <a:pt x="466286" y="251090"/>
                </a:lnTo>
                <a:lnTo>
                  <a:pt x="415484" y="263747"/>
                </a:lnTo>
                <a:lnTo>
                  <a:pt x="359345" y="271747"/>
                </a:lnTo>
                <a:lnTo>
                  <a:pt x="299071" y="274536"/>
                </a:lnTo>
                <a:lnTo>
                  <a:pt x="238798" y="271747"/>
                </a:lnTo>
                <a:lnTo>
                  <a:pt x="182658" y="263747"/>
                </a:lnTo>
                <a:lnTo>
                  <a:pt x="131857" y="251090"/>
                </a:lnTo>
                <a:lnTo>
                  <a:pt x="87595" y="234328"/>
                </a:lnTo>
                <a:lnTo>
                  <a:pt x="51076" y="214014"/>
                </a:lnTo>
                <a:lnTo>
                  <a:pt x="6076" y="164939"/>
                </a:lnTo>
                <a:lnTo>
                  <a:pt x="0" y="137284"/>
                </a:lnTo>
                <a:lnTo>
                  <a:pt x="6076" y="109615"/>
                </a:lnTo>
                <a:lnTo>
                  <a:pt x="51076" y="60525"/>
                </a:lnTo>
                <a:lnTo>
                  <a:pt x="87595" y="40208"/>
                </a:lnTo>
                <a:lnTo>
                  <a:pt x="131857" y="23445"/>
                </a:lnTo>
                <a:lnTo>
                  <a:pt x="182658" y="10787"/>
                </a:lnTo>
                <a:lnTo>
                  <a:pt x="238798" y="2788"/>
                </a:lnTo>
                <a:lnTo>
                  <a:pt x="299071" y="0"/>
                </a:lnTo>
                <a:lnTo>
                  <a:pt x="359345" y="2788"/>
                </a:lnTo>
                <a:lnTo>
                  <a:pt x="415484" y="10787"/>
                </a:lnTo>
                <a:lnTo>
                  <a:pt x="466286" y="23445"/>
                </a:lnTo>
                <a:lnTo>
                  <a:pt x="510548" y="40208"/>
                </a:lnTo>
                <a:lnTo>
                  <a:pt x="547067" y="60525"/>
                </a:lnTo>
                <a:lnTo>
                  <a:pt x="592067" y="109615"/>
                </a:lnTo>
                <a:lnTo>
                  <a:pt x="598143" y="137284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91698" y="3990952"/>
            <a:ext cx="31686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dirty="0">
                <a:latin typeface="Courier New"/>
                <a:cs typeface="Courier New"/>
              </a:rPr>
              <a:t>Titt</a:t>
            </a:r>
            <a:r>
              <a:rPr sz="750" spc="10" dirty="0">
                <a:latin typeface="Courier New"/>
                <a:cs typeface="Courier New"/>
              </a:rPr>
              <a:t>e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0042" y="2742958"/>
            <a:ext cx="10223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95" dirty="0">
                <a:latin typeface="Trebuchet MS"/>
                <a:cs typeface="Trebuchet MS"/>
              </a:rPr>
              <a:t>n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99522" y="2750579"/>
            <a:ext cx="13716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spc="145" dirty="0">
                <a:latin typeface="Trebuchet MS"/>
                <a:cs typeface="Trebuchet MS"/>
              </a:rPr>
              <a:t>m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0147" y="3083043"/>
            <a:ext cx="365125" cy="965200"/>
          </a:xfrm>
          <a:custGeom>
            <a:avLst/>
            <a:gdLst/>
            <a:ahLst/>
            <a:cxnLst/>
            <a:rect l="l" t="t" r="r" b="b"/>
            <a:pathLst>
              <a:path w="365125" h="965200">
                <a:moveTo>
                  <a:pt x="0" y="7663"/>
                </a:moveTo>
                <a:lnTo>
                  <a:pt x="0" y="273454"/>
                </a:lnTo>
                <a:lnTo>
                  <a:pt x="364970" y="273454"/>
                </a:lnTo>
              </a:path>
              <a:path w="365125" h="965200">
                <a:moveTo>
                  <a:pt x="0" y="0"/>
                </a:moveTo>
                <a:lnTo>
                  <a:pt x="0" y="615283"/>
                </a:lnTo>
                <a:lnTo>
                  <a:pt x="334615" y="615283"/>
                </a:lnTo>
              </a:path>
              <a:path w="365125" h="965200">
                <a:moveTo>
                  <a:pt x="0" y="0"/>
                </a:moveTo>
                <a:lnTo>
                  <a:pt x="0" y="964679"/>
                </a:lnTo>
                <a:lnTo>
                  <a:pt x="349771" y="964679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8726" y="3083043"/>
            <a:ext cx="181610" cy="988060"/>
          </a:xfrm>
          <a:custGeom>
            <a:avLst/>
            <a:gdLst/>
            <a:ahLst/>
            <a:cxnLst/>
            <a:rect l="l" t="t" r="r" b="b"/>
            <a:pathLst>
              <a:path w="181610" h="988060">
                <a:moveTo>
                  <a:pt x="0" y="0"/>
                </a:moveTo>
                <a:lnTo>
                  <a:pt x="0" y="273454"/>
                </a:lnTo>
                <a:lnTo>
                  <a:pt x="173931" y="273454"/>
                </a:lnTo>
              </a:path>
              <a:path w="181610" h="988060">
                <a:moveTo>
                  <a:pt x="0" y="0"/>
                </a:moveTo>
                <a:lnTo>
                  <a:pt x="0" y="638060"/>
                </a:lnTo>
                <a:lnTo>
                  <a:pt x="181552" y="638060"/>
                </a:lnTo>
              </a:path>
              <a:path w="181610" h="988060">
                <a:moveTo>
                  <a:pt x="0" y="0"/>
                </a:moveTo>
                <a:lnTo>
                  <a:pt x="0" y="988045"/>
                </a:lnTo>
                <a:lnTo>
                  <a:pt x="181552" y="988045"/>
                </a:lnTo>
              </a:path>
            </a:pathLst>
          </a:custGeom>
          <a:ln w="15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79092" y="2809599"/>
            <a:ext cx="622300" cy="273685"/>
          </a:xfrm>
          <a:prstGeom prst="rect">
            <a:avLst/>
          </a:prstGeom>
          <a:ln w="15191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65"/>
              </a:spcBef>
            </a:pPr>
            <a:r>
              <a:rPr sz="750" spc="5" dirty="0">
                <a:latin typeface="Courier New"/>
                <a:cs typeface="Courier New"/>
              </a:rPr>
              <a:t>Student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10049" y="2457450"/>
            <a:ext cx="4178300" cy="2197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46990">
              <a:lnSpc>
                <a:spcPts val="1530"/>
              </a:lnSpc>
              <a:spcBef>
                <a:spcPts val="220"/>
              </a:spcBef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@Entity</a:t>
            </a:r>
            <a:endParaRPr sz="1300">
              <a:latin typeface="Courier New"/>
              <a:cs typeface="Courier New"/>
            </a:endParaRPr>
          </a:p>
          <a:p>
            <a:pPr marL="46990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Course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443230" marR="953135">
              <a:lnSpc>
                <a:spcPct val="192300"/>
              </a:lnSpc>
            </a:pPr>
            <a:r>
              <a:rPr sz="1300" b="1" dirty="0">
                <a:latin typeface="Courier New"/>
                <a:cs typeface="Courier New"/>
              </a:rPr>
              <a:t>private </a:t>
            </a:r>
            <a:r>
              <a:rPr sz="1300" spc="-5" dirty="0">
                <a:latin typeface="Courier New"/>
                <a:cs typeface="Courier New"/>
              </a:rPr>
              <a:t>String courseNumber; </a:t>
            </a:r>
            <a:r>
              <a:rPr sz="1300" spc="-77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private </a:t>
            </a:r>
            <a:r>
              <a:rPr sz="1300" spc="-5" dirty="0">
                <a:latin typeface="Courier New"/>
                <a:cs typeface="Courier New"/>
              </a:rPr>
              <a:t>String title;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@ManyToMany</a:t>
            </a:r>
            <a:endParaRPr sz="1300">
              <a:latin typeface="Courier New"/>
              <a:cs typeface="Courier New"/>
            </a:endParaRPr>
          </a:p>
          <a:p>
            <a:pPr marL="443230">
              <a:lnSpc>
                <a:spcPts val="1470"/>
              </a:lnSpc>
            </a:pPr>
            <a:r>
              <a:rPr sz="1300" b="1" dirty="0">
                <a:latin typeface="Courier New"/>
                <a:cs typeface="Courier New"/>
              </a:rPr>
              <a:t>private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List&lt;Student&gt;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students;</a:t>
            </a:r>
            <a:endParaRPr sz="1300">
              <a:latin typeface="Courier New"/>
              <a:cs typeface="Courier New"/>
            </a:endParaRPr>
          </a:p>
          <a:p>
            <a:pPr marL="46990">
              <a:lnSpc>
                <a:spcPts val="1500"/>
              </a:lnSpc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46990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310134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Relationship</a:t>
            </a:r>
            <a:r>
              <a:rPr sz="2200" b="1" spc="-3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20" dirty="0">
                <a:solidFill>
                  <a:srgbClr val="7F7F7F"/>
                </a:solidFill>
                <a:latin typeface="Arial MT"/>
                <a:cs typeface="Arial MT"/>
              </a:rPr>
              <a:t>ManyToMany</a:t>
            </a:r>
            <a:r>
              <a:rPr sz="16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-</a:t>
            </a:r>
            <a:r>
              <a:rPr sz="1600" spc="-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resulting</a:t>
            </a:r>
            <a:r>
              <a:rPr sz="1600" spc="-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SQL</a:t>
            </a:r>
            <a:r>
              <a:rPr sz="1600" spc="-6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DDL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6219" y="1154600"/>
            <a:ext cx="657225" cy="318770"/>
          </a:xfrm>
          <a:prstGeom prst="rect">
            <a:avLst/>
          </a:prstGeom>
          <a:ln w="17707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630"/>
              </a:spcBef>
            </a:pPr>
            <a:r>
              <a:rPr sz="900" spc="-10" dirty="0">
                <a:latin typeface="Courier New"/>
                <a:cs typeface="Courier New"/>
              </a:rPr>
              <a:t>Course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4136" y="1313996"/>
            <a:ext cx="1382395" cy="0"/>
          </a:xfrm>
          <a:custGeom>
            <a:avLst/>
            <a:gdLst/>
            <a:ahLst/>
            <a:cxnLst/>
            <a:rect l="l" t="t" r="r" b="b"/>
            <a:pathLst>
              <a:path w="1382395">
                <a:moveTo>
                  <a:pt x="0" y="0"/>
                </a:moveTo>
                <a:lnTo>
                  <a:pt x="1382083" y="0"/>
                </a:lnTo>
              </a:path>
            </a:pathLst>
          </a:custGeom>
          <a:ln w="17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6992" y="1632727"/>
            <a:ext cx="490855" cy="318770"/>
          </a:xfrm>
          <a:custGeom>
            <a:avLst/>
            <a:gdLst/>
            <a:ahLst/>
            <a:cxnLst/>
            <a:rect l="l" t="t" r="r" b="b"/>
            <a:pathLst>
              <a:path w="490855" h="318769">
                <a:moveTo>
                  <a:pt x="490533" y="159346"/>
                </a:moveTo>
                <a:lnTo>
                  <a:pt x="465604" y="229450"/>
                </a:lnTo>
                <a:lnTo>
                  <a:pt x="436649" y="259046"/>
                </a:lnTo>
                <a:lnTo>
                  <a:pt x="398664" y="283729"/>
                </a:lnTo>
                <a:lnTo>
                  <a:pt x="353120" y="302544"/>
                </a:lnTo>
                <a:lnTo>
                  <a:pt x="301489" y="314534"/>
                </a:lnTo>
                <a:lnTo>
                  <a:pt x="245241" y="318743"/>
                </a:lnTo>
                <a:lnTo>
                  <a:pt x="189013" y="314534"/>
                </a:lnTo>
                <a:lnTo>
                  <a:pt x="137395" y="302544"/>
                </a:lnTo>
                <a:lnTo>
                  <a:pt x="91859" y="283729"/>
                </a:lnTo>
                <a:lnTo>
                  <a:pt x="53880" y="259046"/>
                </a:lnTo>
                <a:lnTo>
                  <a:pt x="24928" y="229450"/>
                </a:lnTo>
                <a:lnTo>
                  <a:pt x="6477" y="195898"/>
                </a:lnTo>
                <a:lnTo>
                  <a:pt x="0" y="159346"/>
                </a:lnTo>
                <a:lnTo>
                  <a:pt x="6477" y="122813"/>
                </a:lnTo>
                <a:lnTo>
                  <a:pt x="24928" y="89274"/>
                </a:lnTo>
                <a:lnTo>
                  <a:pt x="53880" y="59687"/>
                </a:lnTo>
                <a:lnTo>
                  <a:pt x="91859" y="35009"/>
                </a:lnTo>
                <a:lnTo>
                  <a:pt x="137395" y="16198"/>
                </a:lnTo>
                <a:lnTo>
                  <a:pt x="189013" y="4209"/>
                </a:lnTo>
                <a:lnTo>
                  <a:pt x="245241" y="0"/>
                </a:lnTo>
                <a:lnTo>
                  <a:pt x="301489" y="4209"/>
                </a:lnTo>
                <a:lnTo>
                  <a:pt x="353120" y="16198"/>
                </a:lnTo>
                <a:lnTo>
                  <a:pt x="398664" y="35009"/>
                </a:lnTo>
                <a:lnTo>
                  <a:pt x="436649" y="59687"/>
                </a:lnTo>
                <a:lnTo>
                  <a:pt x="465604" y="89274"/>
                </a:lnTo>
                <a:lnTo>
                  <a:pt x="484056" y="122813"/>
                </a:lnTo>
                <a:lnTo>
                  <a:pt x="490533" y="159346"/>
                </a:lnTo>
              </a:path>
            </a:pathLst>
          </a:custGeom>
          <a:ln w="17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71944" y="1701562"/>
            <a:ext cx="160655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1610" y="2031169"/>
            <a:ext cx="1308735" cy="318770"/>
          </a:xfrm>
          <a:custGeom>
            <a:avLst/>
            <a:gdLst/>
            <a:ahLst/>
            <a:cxnLst/>
            <a:rect l="l" t="t" r="r" b="b"/>
            <a:pathLst>
              <a:path w="1308735" h="318769">
                <a:moveTo>
                  <a:pt x="1308594" y="159346"/>
                </a:moveTo>
                <a:lnTo>
                  <a:pt x="1275238" y="209732"/>
                </a:lnTo>
                <a:lnTo>
                  <a:pt x="1219264" y="239802"/>
                </a:lnTo>
                <a:lnTo>
                  <a:pt x="1182354" y="253489"/>
                </a:lnTo>
                <a:lnTo>
                  <a:pt x="1140026" y="266148"/>
                </a:lnTo>
                <a:lnTo>
                  <a:pt x="1092680" y="277681"/>
                </a:lnTo>
                <a:lnTo>
                  <a:pt x="1040716" y="287992"/>
                </a:lnTo>
                <a:lnTo>
                  <a:pt x="984531" y="296983"/>
                </a:lnTo>
                <a:lnTo>
                  <a:pt x="924526" y="304558"/>
                </a:lnTo>
                <a:lnTo>
                  <a:pt x="861099" y="310618"/>
                </a:lnTo>
                <a:lnTo>
                  <a:pt x="794649" y="315067"/>
                </a:lnTo>
                <a:lnTo>
                  <a:pt x="725576" y="317808"/>
                </a:lnTo>
                <a:lnTo>
                  <a:pt x="654278" y="318743"/>
                </a:lnTo>
                <a:lnTo>
                  <a:pt x="582987" y="317808"/>
                </a:lnTo>
                <a:lnTo>
                  <a:pt x="513920" y="315067"/>
                </a:lnTo>
                <a:lnTo>
                  <a:pt x="447476" y="310618"/>
                </a:lnTo>
                <a:lnTo>
                  <a:pt x="384053" y="304558"/>
                </a:lnTo>
                <a:lnTo>
                  <a:pt x="324051" y="296983"/>
                </a:lnTo>
                <a:lnTo>
                  <a:pt x="267870" y="287992"/>
                </a:lnTo>
                <a:lnTo>
                  <a:pt x="215908" y="277681"/>
                </a:lnTo>
                <a:lnTo>
                  <a:pt x="168564" y="266148"/>
                </a:lnTo>
                <a:lnTo>
                  <a:pt x="126237" y="253489"/>
                </a:lnTo>
                <a:lnTo>
                  <a:pt x="89328" y="239802"/>
                </a:lnTo>
                <a:lnTo>
                  <a:pt x="33355" y="209732"/>
                </a:lnTo>
                <a:lnTo>
                  <a:pt x="3839" y="176716"/>
                </a:lnTo>
                <a:lnTo>
                  <a:pt x="0" y="159346"/>
                </a:lnTo>
                <a:lnTo>
                  <a:pt x="3839" y="141985"/>
                </a:lnTo>
                <a:lnTo>
                  <a:pt x="33355" y="108984"/>
                </a:lnTo>
                <a:lnTo>
                  <a:pt x="89328" y="78926"/>
                </a:lnTo>
                <a:lnTo>
                  <a:pt x="126237" y="65243"/>
                </a:lnTo>
                <a:lnTo>
                  <a:pt x="168564" y="52587"/>
                </a:lnTo>
                <a:lnTo>
                  <a:pt x="215908" y="41056"/>
                </a:lnTo>
                <a:lnTo>
                  <a:pt x="267870" y="30747"/>
                </a:lnTo>
                <a:lnTo>
                  <a:pt x="324051" y="21757"/>
                </a:lnTo>
                <a:lnTo>
                  <a:pt x="384053" y="14184"/>
                </a:lnTo>
                <a:lnTo>
                  <a:pt x="447476" y="8124"/>
                </a:lnTo>
                <a:lnTo>
                  <a:pt x="513920" y="3675"/>
                </a:lnTo>
                <a:lnTo>
                  <a:pt x="582987" y="935"/>
                </a:lnTo>
                <a:lnTo>
                  <a:pt x="654278" y="0"/>
                </a:lnTo>
                <a:lnTo>
                  <a:pt x="725576" y="935"/>
                </a:lnTo>
                <a:lnTo>
                  <a:pt x="794649" y="3675"/>
                </a:lnTo>
                <a:lnTo>
                  <a:pt x="861099" y="8124"/>
                </a:lnTo>
                <a:lnTo>
                  <a:pt x="924526" y="14184"/>
                </a:lnTo>
                <a:lnTo>
                  <a:pt x="984531" y="21757"/>
                </a:lnTo>
                <a:lnTo>
                  <a:pt x="1040716" y="30747"/>
                </a:lnTo>
                <a:lnTo>
                  <a:pt x="1092680" y="41056"/>
                </a:lnTo>
                <a:lnTo>
                  <a:pt x="1140026" y="52587"/>
                </a:lnTo>
                <a:lnTo>
                  <a:pt x="1182354" y="65243"/>
                </a:lnTo>
                <a:lnTo>
                  <a:pt x="1219264" y="78926"/>
                </a:lnTo>
                <a:lnTo>
                  <a:pt x="1275238" y="108984"/>
                </a:lnTo>
                <a:lnTo>
                  <a:pt x="1304755" y="141985"/>
                </a:lnTo>
                <a:lnTo>
                  <a:pt x="1308594" y="159346"/>
                </a:lnTo>
              </a:path>
            </a:pathLst>
          </a:custGeom>
          <a:ln w="17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39880" y="2099998"/>
            <a:ext cx="972185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Courier New"/>
                <a:cs typeface="Courier New"/>
              </a:rPr>
              <a:t>Regist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ationNr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9276" y="2438444"/>
            <a:ext cx="627380" cy="318770"/>
          </a:xfrm>
          <a:custGeom>
            <a:avLst/>
            <a:gdLst/>
            <a:ahLst/>
            <a:cxnLst/>
            <a:rect l="l" t="t" r="r" b="b"/>
            <a:pathLst>
              <a:path w="627380" h="318769">
                <a:moveTo>
                  <a:pt x="626891" y="159334"/>
                </a:moveTo>
                <a:lnTo>
                  <a:pt x="602257" y="221383"/>
                </a:lnTo>
                <a:lnTo>
                  <a:pt x="573355" y="248459"/>
                </a:lnTo>
                <a:lnTo>
                  <a:pt x="535080" y="272049"/>
                </a:lnTo>
                <a:lnTo>
                  <a:pt x="488693" y="291511"/>
                </a:lnTo>
                <a:lnTo>
                  <a:pt x="435454" y="306206"/>
                </a:lnTo>
                <a:lnTo>
                  <a:pt x="376626" y="315492"/>
                </a:lnTo>
                <a:lnTo>
                  <a:pt x="313470" y="318730"/>
                </a:lnTo>
                <a:lnTo>
                  <a:pt x="250302" y="315492"/>
                </a:lnTo>
                <a:lnTo>
                  <a:pt x="191463" y="306206"/>
                </a:lnTo>
                <a:lnTo>
                  <a:pt x="138216" y="291511"/>
                </a:lnTo>
                <a:lnTo>
                  <a:pt x="91822" y="272049"/>
                </a:lnTo>
                <a:lnTo>
                  <a:pt x="53541" y="248459"/>
                </a:lnTo>
                <a:lnTo>
                  <a:pt x="24637" y="221383"/>
                </a:lnTo>
                <a:lnTo>
                  <a:pt x="0" y="159334"/>
                </a:lnTo>
                <a:lnTo>
                  <a:pt x="6369" y="127223"/>
                </a:lnTo>
                <a:lnTo>
                  <a:pt x="53541" y="70250"/>
                </a:lnTo>
                <a:lnTo>
                  <a:pt x="91822" y="46669"/>
                </a:lnTo>
                <a:lnTo>
                  <a:pt x="138216" y="27212"/>
                </a:lnTo>
                <a:lnTo>
                  <a:pt x="191463" y="12521"/>
                </a:lnTo>
                <a:lnTo>
                  <a:pt x="250302" y="3237"/>
                </a:lnTo>
                <a:lnTo>
                  <a:pt x="313470" y="0"/>
                </a:lnTo>
                <a:lnTo>
                  <a:pt x="376626" y="3237"/>
                </a:lnTo>
                <a:lnTo>
                  <a:pt x="435454" y="12521"/>
                </a:lnTo>
                <a:lnTo>
                  <a:pt x="488693" y="27212"/>
                </a:lnTo>
                <a:lnTo>
                  <a:pt x="535080" y="46669"/>
                </a:lnTo>
                <a:lnTo>
                  <a:pt x="573355" y="70250"/>
                </a:lnTo>
                <a:lnTo>
                  <a:pt x="602257" y="97315"/>
                </a:lnTo>
                <a:lnTo>
                  <a:pt x="626891" y="159334"/>
                </a:lnTo>
              </a:path>
            </a:pathLst>
          </a:custGeom>
          <a:ln w="17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54814" y="2507270"/>
            <a:ext cx="29591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Courier New"/>
                <a:cs typeface="Courier New"/>
              </a:rPr>
              <a:t>Name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57458" y="1632727"/>
            <a:ext cx="490855" cy="318770"/>
          </a:xfrm>
          <a:custGeom>
            <a:avLst/>
            <a:gdLst/>
            <a:ahLst/>
            <a:cxnLst/>
            <a:rect l="l" t="t" r="r" b="b"/>
            <a:pathLst>
              <a:path w="490854" h="318769">
                <a:moveTo>
                  <a:pt x="490521" y="159346"/>
                </a:moveTo>
                <a:lnTo>
                  <a:pt x="465593" y="229450"/>
                </a:lnTo>
                <a:lnTo>
                  <a:pt x="436642" y="259046"/>
                </a:lnTo>
                <a:lnTo>
                  <a:pt x="398663" y="283729"/>
                </a:lnTo>
                <a:lnTo>
                  <a:pt x="353130" y="302544"/>
                </a:lnTo>
                <a:lnTo>
                  <a:pt x="301515" y="314534"/>
                </a:lnTo>
                <a:lnTo>
                  <a:pt x="245291" y="318743"/>
                </a:lnTo>
                <a:lnTo>
                  <a:pt x="189044" y="314534"/>
                </a:lnTo>
                <a:lnTo>
                  <a:pt x="137413" y="302544"/>
                </a:lnTo>
                <a:lnTo>
                  <a:pt x="91869" y="283729"/>
                </a:lnTo>
                <a:lnTo>
                  <a:pt x="53883" y="259046"/>
                </a:lnTo>
                <a:lnTo>
                  <a:pt x="24929" y="229450"/>
                </a:lnTo>
                <a:lnTo>
                  <a:pt x="6477" y="195898"/>
                </a:lnTo>
                <a:lnTo>
                  <a:pt x="0" y="159346"/>
                </a:lnTo>
                <a:lnTo>
                  <a:pt x="6477" y="122813"/>
                </a:lnTo>
                <a:lnTo>
                  <a:pt x="24929" y="89274"/>
                </a:lnTo>
                <a:lnTo>
                  <a:pt x="53883" y="59687"/>
                </a:lnTo>
                <a:lnTo>
                  <a:pt x="91869" y="35009"/>
                </a:lnTo>
                <a:lnTo>
                  <a:pt x="137413" y="16198"/>
                </a:lnTo>
                <a:lnTo>
                  <a:pt x="189044" y="4209"/>
                </a:lnTo>
                <a:lnTo>
                  <a:pt x="245291" y="0"/>
                </a:lnTo>
                <a:lnTo>
                  <a:pt x="301515" y="4209"/>
                </a:lnTo>
                <a:lnTo>
                  <a:pt x="353130" y="16198"/>
                </a:lnTo>
                <a:lnTo>
                  <a:pt x="398663" y="35009"/>
                </a:lnTo>
                <a:lnTo>
                  <a:pt x="436642" y="59687"/>
                </a:lnTo>
                <a:lnTo>
                  <a:pt x="465593" y="89274"/>
                </a:lnTo>
                <a:lnTo>
                  <a:pt x="484043" y="122813"/>
                </a:lnTo>
                <a:lnTo>
                  <a:pt x="490521" y="159346"/>
                </a:lnTo>
              </a:path>
            </a:pathLst>
          </a:custGeom>
          <a:ln w="17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22403" y="1701562"/>
            <a:ext cx="160655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66341" y="2057718"/>
            <a:ext cx="899794" cy="318770"/>
          </a:xfrm>
          <a:custGeom>
            <a:avLst/>
            <a:gdLst/>
            <a:ahLst/>
            <a:cxnLst/>
            <a:rect l="l" t="t" r="r" b="b"/>
            <a:pathLst>
              <a:path w="899795" h="318769">
                <a:moveTo>
                  <a:pt x="899557" y="159346"/>
                </a:moveTo>
                <a:lnTo>
                  <a:pt x="880515" y="205386"/>
                </a:lnTo>
                <a:lnTo>
                  <a:pt x="827098" y="246145"/>
                </a:lnTo>
                <a:lnTo>
                  <a:pt x="789237" y="263927"/>
                </a:lnTo>
                <a:lnTo>
                  <a:pt x="744870" y="279650"/>
                </a:lnTo>
                <a:lnTo>
                  <a:pt x="694692" y="293066"/>
                </a:lnTo>
                <a:lnTo>
                  <a:pt x="639398" y="303930"/>
                </a:lnTo>
                <a:lnTo>
                  <a:pt x="579684" y="311995"/>
                </a:lnTo>
                <a:lnTo>
                  <a:pt x="516246" y="317015"/>
                </a:lnTo>
                <a:lnTo>
                  <a:pt x="449778" y="318743"/>
                </a:lnTo>
                <a:lnTo>
                  <a:pt x="383311" y="317015"/>
                </a:lnTo>
                <a:lnTo>
                  <a:pt x="319873" y="311995"/>
                </a:lnTo>
                <a:lnTo>
                  <a:pt x="260159" y="303930"/>
                </a:lnTo>
                <a:lnTo>
                  <a:pt x="204865" y="293066"/>
                </a:lnTo>
                <a:lnTo>
                  <a:pt x="154687" y="279650"/>
                </a:lnTo>
                <a:lnTo>
                  <a:pt x="110320" y="263927"/>
                </a:lnTo>
                <a:lnTo>
                  <a:pt x="72459" y="246145"/>
                </a:lnTo>
                <a:lnTo>
                  <a:pt x="19042" y="205386"/>
                </a:lnTo>
                <a:lnTo>
                  <a:pt x="0" y="159346"/>
                </a:lnTo>
                <a:lnTo>
                  <a:pt x="4876" y="135801"/>
                </a:lnTo>
                <a:lnTo>
                  <a:pt x="41802" y="92174"/>
                </a:lnTo>
                <a:lnTo>
                  <a:pt x="110320" y="54807"/>
                </a:lnTo>
                <a:lnTo>
                  <a:pt x="154687" y="39088"/>
                </a:lnTo>
                <a:lnTo>
                  <a:pt x="204865" y="25674"/>
                </a:lnTo>
                <a:lnTo>
                  <a:pt x="260159" y="14811"/>
                </a:lnTo>
                <a:lnTo>
                  <a:pt x="319873" y="6747"/>
                </a:lnTo>
                <a:lnTo>
                  <a:pt x="383311" y="1727"/>
                </a:lnTo>
                <a:lnTo>
                  <a:pt x="449778" y="0"/>
                </a:lnTo>
                <a:lnTo>
                  <a:pt x="516246" y="1727"/>
                </a:lnTo>
                <a:lnTo>
                  <a:pt x="579684" y="6747"/>
                </a:lnTo>
                <a:lnTo>
                  <a:pt x="639398" y="14811"/>
                </a:lnTo>
                <a:lnTo>
                  <a:pt x="694692" y="25674"/>
                </a:lnTo>
                <a:lnTo>
                  <a:pt x="744870" y="39088"/>
                </a:lnTo>
                <a:lnTo>
                  <a:pt x="789237" y="54807"/>
                </a:lnTo>
                <a:lnTo>
                  <a:pt x="827098" y="72585"/>
                </a:lnTo>
                <a:lnTo>
                  <a:pt x="880515" y="113329"/>
                </a:lnTo>
                <a:lnTo>
                  <a:pt x="899557" y="159346"/>
                </a:lnTo>
              </a:path>
            </a:pathLst>
          </a:custGeom>
          <a:ln w="17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32944" y="2126548"/>
            <a:ext cx="567055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0" dirty="0">
                <a:latin typeface="Courier New"/>
                <a:cs typeface="Courier New"/>
              </a:rPr>
              <a:t>Course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-5" dirty="0">
                <a:latin typeface="Courier New"/>
                <a:cs typeface="Courier New"/>
              </a:rPr>
              <a:t>r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66341" y="2464993"/>
            <a:ext cx="697230" cy="320040"/>
          </a:xfrm>
          <a:custGeom>
            <a:avLst/>
            <a:gdLst/>
            <a:ahLst/>
            <a:cxnLst/>
            <a:rect l="l" t="t" r="r" b="b"/>
            <a:pathLst>
              <a:path w="697229" h="320039">
                <a:moveTo>
                  <a:pt x="697207" y="160021"/>
                </a:moveTo>
                <a:lnTo>
                  <a:pt x="675398" y="215834"/>
                </a:lnTo>
                <a:lnTo>
                  <a:pt x="615220" y="263086"/>
                </a:lnTo>
                <a:lnTo>
                  <a:pt x="573205" y="282370"/>
                </a:lnTo>
                <a:lnTo>
                  <a:pt x="524551" y="298157"/>
                </a:lnTo>
                <a:lnTo>
                  <a:pt x="470243" y="309993"/>
                </a:lnTo>
                <a:lnTo>
                  <a:pt x="411266" y="317426"/>
                </a:lnTo>
                <a:lnTo>
                  <a:pt x="348603" y="320005"/>
                </a:lnTo>
                <a:lnTo>
                  <a:pt x="285941" y="317426"/>
                </a:lnTo>
                <a:lnTo>
                  <a:pt x="226963" y="309993"/>
                </a:lnTo>
                <a:lnTo>
                  <a:pt x="172655" y="298157"/>
                </a:lnTo>
                <a:lnTo>
                  <a:pt x="124001" y="282370"/>
                </a:lnTo>
                <a:lnTo>
                  <a:pt x="81986" y="263086"/>
                </a:lnTo>
                <a:lnTo>
                  <a:pt x="47594" y="240757"/>
                </a:lnTo>
                <a:lnTo>
                  <a:pt x="5616" y="188772"/>
                </a:lnTo>
                <a:lnTo>
                  <a:pt x="0" y="160021"/>
                </a:lnTo>
                <a:lnTo>
                  <a:pt x="5616" y="131256"/>
                </a:lnTo>
                <a:lnTo>
                  <a:pt x="47594" y="79253"/>
                </a:lnTo>
                <a:lnTo>
                  <a:pt x="81986" y="56919"/>
                </a:lnTo>
                <a:lnTo>
                  <a:pt x="124001" y="37633"/>
                </a:lnTo>
                <a:lnTo>
                  <a:pt x="172655" y="21846"/>
                </a:lnTo>
                <a:lnTo>
                  <a:pt x="226963" y="10010"/>
                </a:lnTo>
                <a:lnTo>
                  <a:pt x="285941" y="2578"/>
                </a:lnTo>
                <a:lnTo>
                  <a:pt x="348603" y="0"/>
                </a:lnTo>
                <a:lnTo>
                  <a:pt x="411266" y="2578"/>
                </a:lnTo>
                <a:lnTo>
                  <a:pt x="470243" y="10010"/>
                </a:lnTo>
                <a:lnTo>
                  <a:pt x="524551" y="21846"/>
                </a:lnTo>
                <a:lnTo>
                  <a:pt x="573205" y="37633"/>
                </a:lnTo>
                <a:lnTo>
                  <a:pt x="615220" y="56919"/>
                </a:lnTo>
                <a:lnTo>
                  <a:pt x="649613" y="79253"/>
                </a:lnTo>
                <a:lnTo>
                  <a:pt x="691591" y="131256"/>
                </a:lnTo>
                <a:lnTo>
                  <a:pt x="697207" y="160021"/>
                </a:lnTo>
              </a:path>
            </a:pathLst>
          </a:custGeom>
          <a:ln w="17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33286" y="2533709"/>
            <a:ext cx="3651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ourier New"/>
                <a:cs typeface="Courier New"/>
              </a:rPr>
              <a:t>Titt</a:t>
            </a:r>
            <a:r>
              <a:rPr sz="900" dirty="0">
                <a:latin typeface="Courier New"/>
                <a:cs typeface="Courier New"/>
              </a:rPr>
              <a:t>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3180" y="1079025"/>
            <a:ext cx="11430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135" dirty="0">
                <a:latin typeface="Trebuchet MS"/>
                <a:cs typeface="Trebuchet MS"/>
              </a:rPr>
              <a:t>n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09911" y="1087908"/>
            <a:ext cx="15557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b="1" spc="204" dirty="0">
                <a:latin typeface="Trebuchet MS"/>
                <a:cs typeface="Trebuchet MS"/>
              </a:rPr>
              <a:t>m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1576" y="1473331"/>
            <a:ext cx="425450" cy="1124585"/>
          </a:xfrm>
          <a:custGeom>
            <a:avLst/>
            <a:gdLst/>
            <a:ahLst/>
            <a:cxnLst/>
            <a:rect l="l" t="t" r="r" b="b"/>
            <a:pathLst>
              <a:path w="425450" h="1124585">
                <a:moveTo>
                  <a:pt x="0" y="8933"/>
                </a:moveTo>
                <a:lnTo>
                  <a:pt x="0" y="318743"/>
                </a:lnTo>
                <a:lnTo>
                  <a:pt x="425415" y="318743"/>
                </a:lnTo>
              </a:path>
              <a:path w="425450" h="1124585">
                <a:moveTo>
                  <a:pt x="0" y="0"/>
                </a:moveTo>
                <a:lnTo>
                  <a:pt x="0" y="717185"/>
                </a:lnTo>
                <a:lnTo>
                  <a:pt x="390033" y="717185"/>
                </a:lnTo>
              </a:path>
              <a:path w="425450" h="1124585">
                <a:moveTo>
                  <a:pt x="0" y="0"/>
                </a:moveTo>
                <a:lnTo>
                  <a:pt x="0" y="1124447"/>
                </a:lnTo>
                <a:lnTo>
                  <a:pt x="407699" y="1124447"/>
                </a:lnTo>
              </a:path>
            </a:pathLst>
          </a:custGeom>
          <a:ln w="17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54720" y="1473331"/>
            <a:ext cx="212090" cy="1151890"/>
          </a:xfrm>
          <a:custGeom>
            <a:avLst/>
            <a:gdLst/>
            <a:ahLst/>
            <a:cxnLst/>
            <a:rect l="l" t="t" r="r" b="b"/>
            <a:pathLst>
              <a:path w="212089" h="1151889">
                <a:moveTo>
                  <a:pt x="0" y="0"/>
                </a:moveTo>
                <a:lnTo>
                  <a:pt x="0" y="318743"/>
                </a:lnTo>
                <a:lnTo>
                  <a:pt x="202737" y="318743"/>
                </a:lnTo>
              </a:path>
              <a:path w="212089" h="1151889">
                <a:moveTo>
                  <a:pt x="0" y="0"/>
                </a:moveTo>
                <a:lnTo>
                  <a:pt x="0" y="743734"/>
                </a:lnTo>
                <a:lnTo>
                  <a:pt x="211621" y="743734"/>
                </a:lnTo>
              </a:path>
              <a:path w="212089" h="1151889">
                <a:moveTo>
                  <a:pt x="0" y="0"/>
                </a:moveTo>
                <a:lnTo>
                  <a:pt x="0" y="1151684"/>
                </a:lnTo>
                <a:lnTo>
                  <a:pt x="211621" y="1151684"/>
                </a:lnTo>
              </a:path>
            </a:pathLst>
          </a:custGeom>
          <a:ln w="177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19004" y="1154600"/>
            <a:ext cx="725170" cy="318770"/>
          </a:xfrm>
          <a:prstGeom prst="rect">
            <a:avLst/>
          </a:prstGeom>
          <a:ln w="17707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630"/>
              </a:spcBef>
            </a:pPr>
            <a:r>
              <a:rPr sz="900" spc="-10" dirty="0">
                <a:latin typeface="Courier New"/>
                <a:cs typeface="Courier New"/>
              </a:rPr>
              <a:t>Student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6849" y="3435350"/>
            <a:ext cx="3683000" cy="1816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8260" marR="1645285">
              <a:lnSpc>
                <a:spcPts val="1500"/>
              </a:lnSpc>
              <a:spcBef>
                <a:spcPts val="320"/>
              </a:spcBef>
            </a:pPr>
            <a:r>
              <a:rPr sz="1300" b="1" spc="-5" dirty="0">
                <a:latin typeface="Courier New"/>
                <a:cs typeface="Courier New"/>
              </a:rPr>
              <a:t>CREATE</a:t>
            </a:r>
            <a:r>
              <a:rPr sz="1300" b="1" spc="-5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TABLE</a:t>
            </a:r>
            <a:r>
              <a:rPr sz="1300" b="1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endParaRPr sz="1300">
              <a:latin typeface="Courier New"/>
              <a:cs typeface="Courier New"/>
            </a:endParaRPr>
          </a:p>
          <a:p>
            <a:pPr marL="444500" marR="15875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ID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BIGINT</a:t>
            </a:r>
            <a:r>
              <a:rPr sz="1300" spc="-15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PRIMARY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KEY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NOT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NULL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NAME </a:t>
            </a:r>
            <a:r>
              <a:rPr sz="1300" spc="-5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spc="-5" dirty="0">
                <a:latin typeface="Courier New"/>
                <a:cs typeface="Courier New"/>
              </a:rPr>
              <a:t>),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MATRIKELNUMMER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48260">
              <a:lnSpc>
                <a:spcPts val="1430"/>
              </a:lnSpc>
            </a:pP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48260">
              <a:lnSpc>
                <a:spcPts val="1500"/>
              </a:lnSpc>
            </a:pPr>
            <a:r>
              <a:rPr sz="1300" b="1" spc="-5" dirty="0">
                <a:latin typeface="Courier New"/>
                <a:cs typeface="Courier New"/>
              </a:rPr>
              <a:t>CREATE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UNIQUE</a:t>
            </a:r>
            <a:r>
              <a:rPr sz="1300" b="1" spc="-3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INDEX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anIndexNameB</a:t>
            </a:r>
            <a:endParaRPr sz="1300">
              <a:latin typeface="Courier New"/>
              <a:cs typeface="Courier New"/>
            </a:endParaRPr>
          </a:p>
          <a:p>
            <a:pPr marL="48260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ON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STUDENT</a:t>
            </a:r>
            <a:r>
              <a:rPr sz="1300" spc="-20" dirty="0">
                <a:solidFill>
                  <a:srgbClr val="02199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MATRIKELNUMMER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8350" y="1187449"/>
            <a:ext cx="3683000" cy="12446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52069" marR="1740535">
              <a:lnSpc>
                <a:spcPts val="1500"/>
              </a:lnSpc>
              <a:spcBef>
                <a:spcPts val="285"/>
              </a:spcBef>
            </a:pPr>
            <a:r>
              <a:rPr sz="1300" b="1" spc="-5" dirty="0">
                <a:latin typeface="Courier New"/>
                <a:cs typeface="Courier New"/>
              </a:rPr>
              <a:t>CREATE</a:t>
            </a:r>
            <a:r>
              <a:rPr sz="1300" b="1" spc="-5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TABLE</a:t>
            </a:r>
            <a:r>
              <a:rPr sz="1300" b="1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COURSE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endParaRPr sz="1300">
              <a:latin typeface="Courier New"/>
              <a:cs typeface="Courier New"/>
            </a:endParaRPr>
          </a:p>
          <a:p>
            <a:pPr marL="448309" marR="155575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ID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BIGINT</a:t>
            </a:r>
            <a:r>
              <a:rPr sz="1300" spc="-15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PRIMARY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KEY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NOT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NULL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COURSENUMBER</a:t>
            </a:r>
            <a:r>
              <a:rPr sz="1300" spc="160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spc="-5" dirty="0">
                <a:latin typeface="Courier New"/>
                <a:cs typeface="Courier New"/>
              </a:rPr>
              <a:t>),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TITLE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VARCHAR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dirty="0">
                <a:solidFill>
                  <a:srgbClr val="BF8F00"/>
                </a:solidFill>
                <a:latin typeface="Courier New"/>
                <a:cs typeface="Courier New"/>
              </a:rPr>
              <a:t>255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52069">
              <a:lnSpc>
                <a:spcPts val="1460"/>
              </a:lnSpc>
            </a:pPr>
            <a:r>
              <a:rPr sz="1300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8350" y="3435350"/>
            <a:ext cx="3390900" cy="2197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2069" marR="655955">
              <a:lnSpc>
                <a:spcPts val="1500"/>
              </a:lnSpc>
              <a:spcBef>
                <a:spcPts val="320"/>
              </a:spcBef>
            </a:pPr>
            <a:r>
              <a:rPr sz="1300" b="1" spc="-5" dirty="0">
                <a:latin typeface="Courier New"/>
                <a:cs typeface="Courier New"/>
              </a:rPr>
              <a:t>CREATE </a:t>
            </a:r>
            <a:r>
              <a:rPr sz="1300" b="1" dirty="0">
                <a:latin typeface="Courier New"/>
                <a:cs typeface="Courier New"/>
              </a:rPr>
              <a:t>TABLE </a:t>
            </a:r>
            <a:r>
              <a:rPr sz="1300" spc="-5" dirty="0">
                <a:latin typeface="Courier New"/>
                <a:cs typeface="Courier New"/>
              </a:rPr>
              <a:t>COURSE_STUDENT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endParaRPr sz="1300">
              <a:latin typeface="Courier New"/>
              <a:cs typeface="Courier New"/>
            </a:endParaRPr>
          </a:p>
          <a:p>
            <a:pPr marL="448309" marR="160655">
              <a:lnSpc>
                <a:spcPts val="1500"/>
              </a:lnSpc>
            </a:pPr>
            <a:r>
              <a:rPr sz="1300" spc="-5" dirty="0">
                <a:latin typeface="Courier New"/>
                <a:cs typeface="Courier New"/>
              </a:rPr>
              <a:t>COURSES_ID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BIGINT </a:t>
            </a:r>
            <a:r>
              <a:rPr sz="1300" b="1" spc="-5" dirty="0">
                <a:latin typeface="Courier New"/>
                <a:cs typeface="Courier New"/>
              </a:rPr>
              <a:t>NOT </a:t>
            </a:r>
            <a:r>
              <a:rPr sz="1300" b="1" dirty="0">
                <a:latin typeface="Courier New"/>
                <a:cs typeface="Courier New"/>
              </a:rPr>
              <a:t>NULL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STUDENTS_ID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BIGINT</a:t>
            </a:r>
            <a:r>
              <a:rPr sz="1300" spc="-30" dirty="0">
                <a:solidFill>
                  <a:srgbClr val="006DBC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NOT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NULL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FOREIGN </a:t>
            </a:r>
            <a:r>
              <a:rPr sz="1300" b="1" dirty="0">
                <a:latin typeface="Courier New"/>
                <a:cs typeface="Courier New"/>
              </a:rPr>
              <a:t>KEY </a:t>
            </a:r>
            <a:r>
              <a:rPr sz="1300" dirty="0">
                <a:latin typeface="Courier New"/>
                <a:cs typeface="Courier New"/>
              </a:rPr>
              <a:t>( </a:t>
            </a:r>
            <a:r>
              <a:rPr sz="1300" spc="-5" dirty="0">
                <a:latin typeface="Courier New"/>
                <a:cs typeface="Courier New"/>
              </a:rPr>
              <a:t>COURSES_ID </a:t>
            </a:r>
            <a:r>
              <a:rPr sz="1300" dirty="0">
                <a:latin typeface="Courier New"/>
                <a:cs typeface="Courier New"/>
              </a:rPr>
              <a:t>) 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REFERENCES 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COURSE </a:t>
            </a:r>
            <a:r>
              <a:rPr sz="1300" dirty="0">
                <a:latin typeface="Courier New"/>
                <a:cs typeface="Courier New"/>
              </a:rPr>
              <a:t>( </a:t>
            </a:r>
            <a:r>
              <a:rPr sz="1300" b="1" dirty="0">
                <a:latin typeface="Courier New"/>
                <a:cs typeface="Courier New"/>
              </a:rPr>
              <a:t>ID </a:t>
            </a:r>
            <a:r>
              <a:rPr sz="1300" spc="-5" dirty="0">
                <a:latin typeface="Courier New"/>
                <a:cs typeface="Courier New"/>
              </a:rPr>
              <a:t>),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FOREIGN </a:t>
            </a:r>
            <a:r>
              <a:rPr sz="1300" b="1" dirty="0">
                <a:latin typeface="Courier New"/>
                <a:cs typeface="Courier New"/>
              </a:rPr>
              <a:t>KEY </a:t>
            </a:r>
            <a:r>
              <a:rPr sz="1300" dirty="0">
                <a:latin typeface="Courier New"/>
                <a:cs typeface="Courier New"/>
              </a:rPr>
              <a:t>( </a:t>
            </a:r>
            <a:r>
              <a:rPr sz="1300" spc="-5" dirty="0">
                <a:latin typeface="Courier New"/>
                <a:cs typeface="Courier New"/>
              </a:rPr>
              <a:t>STUDENTS_ID </a:t>
            </a:r>
            <a:r>
              <a:rPr sz="1300" dirty="0">
                <a:latin typeface="Courier New"/>
                <a:cs typeface="Courier New"/>
              </a:rPr>
              <a:t>) 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REFERENCES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STUDENT</a:t>
            </a:r>
            <a:r>
              <a:rPr sz="1300" spc="-15" dirty="0">
                <a:solidFill>
                  <a:srgbClr val="021994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ID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52069">
              <a:lnSpc>
                <a:spcPts val="1460"/>
              </a:lnSpc>
            </a:pP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180571"/>
            <a:ext cx="25723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Cascade</a:t>
            </a:r>
            <a:r>
              <a:rPr sz="2200" b="1" spc="-2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and</a:t>
            </a:r>
            <a:r>
              <a:rPr sz="2200" b="1" spc="-2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Fetch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020" y="1079606"/>
            <a:ext cx="8451850" cy="46501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819"/>
              </a:spcBef>
              <a:buClr>
                <a:srgbClr val="FF7E00"/>
              </a:buClr>
              <a:buFont typeface="Trebuchet MS"/>
              <a:buChar char="▪"/>
              <a:tabLst>
                <a:tab pos="265430" algn="l"/>
                <a:tab pos="266065" algn="l"/>
              </a:tabLst>
            </a:pP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Cascade</a:t>
            </a:r>
            <a:r>
              <a:rPr sz="2625" spc="-11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-22" baseline="1587" dirty="0">
                <a:solidFill>
                  <a:srgbClr val="075590"/>
                </a:solidFill>
                <a:latin typeface="Arial MT"/>
                <a:cs typeface="Arial MT"/>
              </a:rPr>
              <a:t>Types</a:t>
            </a:r>
            <a:endParaRPr sz="2625" baseline="1587">
              <a:latin typeface="Arial MT"/>
              <a:cs typeface="Arial MT"/>
            </a:endParaRPr>
          </a:p>
          <a:p>
            <a:pPr marL="722630" marR="986155" lvl="1" indent="-253365">
              <a:lnSpc>
                <a:spcPct val="118000"/>
              </a:lnSpc>
              <a:spcBef>
                <a:spcPts val="350"/>
              </a:spcBef>
              <a:buClr>
                <a:srgbClr val="FF7E00"/>
              </a:buClr>
              <a:buFont typeface="Trebuchet MS"/>
              <a:buChar char="▪"/>
              <a:tabLst>
                <a:tab pos="722630" algn="l"/>
                <a:tab pos="723265" algn="l"/>
              </a:tabLst>
            </a:pP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All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four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relationship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annotations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may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specify</a:t>
            </a:r>
            <a:r>
              <a:rPr sz="2625" spc="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operations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cascaded</a:t>
            </a:r>
            <a:r>
              <a:rPr sz="2625" spc="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to </a:t>
            </a:r>
            <a:r>
              <a:rPr sz="2625" spc="-70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075590"/>
                </a:solidFill>
                <a:latin typeface="Arial MT"/>
                <a:cs typeface="Arial MT"/>
              </a:rPr>
              <a:t>associated</a:t>
            </a:r>
            <a:r>
              <a:rPr sz="175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075590"/>
                </a:solidFill>
                <a:latin typeface="Arial MT"/>
                <a:cs typeface="Arial MT"/>
              </a:rPr>
              <a:t>entities</a:t>
            </a:r>
            <a:endParaRPr sz="1750">
              <a:latin typeface="Arial MT"/>
              <a:cs typeface="Arial MT"/>
            </a:endParaRPr>
          </a:p>
          <a:p>
            <a:pPr marL="722630" lvl="1" indent="-254000">
              <a:lnSpc>
                <a:spcPct val="100000"/>
              </a:lnSpc>
              <a:spcBef>
                <a:spcPts val="755"/>
              </a:spcBef>
              <a:buClr>
                <a:srgbClr val="FF7E00"/>
              </a:buClr>
              <a:buFont typeface="Trebuchet MS"/>
              <a:buChar char="▪"/>
              <a:tabLst>
                <a:tab pos="722630" algn="l"/>
                <a:tab pos="723265" algn="l"/>
              </a:tabLst>
            </a:pP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ALL,</a:t>
            </a:r>
            <a:r>
              <a:rPr sz="2625" spc="-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-30" baseline="1587" dirty="0">
                <a:solidFill>
                  <a:srgbClr val="075590"/>
                </a:solidFill>
                <a:latin typeface="Arial MT"/>
                <a:cs typeface="Arial MT"/>
              </a:rPr>
              <a:t>PERSIST,</a:t>
            </a:r>
            <a:r>
              <a:rPr sz="2625" spc="-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MERGE,</a:t>
            </a:r>
            <a:r>
              <a:rPr sz="2625" spc="-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REMOVE,</a:t>
            </a:r>
            <a:r>
              <a:rPr sz="2625" spc="-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REFRESH,</a:t>
            </a:r>
            <a:r>
              <a:rPr sz="2625" spc="-1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-30" baseline="1587" dirty="0">
                <a:solidFill>
                  <a:srgbClr val="075590"/>
                </a:solidFill>
                <a:latin typeface="Arial MT"/>
                <a:cs typeface="Arial MT"/>
              </a:rPr>
              <a:t>DETACH</a:t>
            </a:r>
            <a:endParaRPr sz="2625" baseline="1587">
              <a:latin typeface="Arial MT"/>
              <a:cs typeface="Arial MT"/>
            </a:endParaRPr>
          </a:p>
          <a:p>
            <a:pPr marL="722630" lvl="1" indent="-254000">
              <a:lnSpc>
                <a:spcPct val="100000"/>
              </a:lnSpc>
              <a:spcBef>
                <a:spcPts val="725"/>
              </a:spcBef>
              <a:buClr>
                <a:srgbClr val="FF7E00"/>
              </a:buClr>
              <a:buFont typeface="Trebuchet MS"/>
              <a:buChar char="▪"/>
              <a:tabLst>
                <a:tab pos="722630" algn="l"/>
                <a:tab pos="723265" algn="l"/>
              </a:tabLst>
            </a:pP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Default</a:t>
            </a:r>
            <a:r>
              <a:rPr sz="2625" spc="-30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is</a:t>
            </a:r>
            <a:r>
              <a:rPr sz="2625" spc="-30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none</a:t>
            </a:r>
            <a:endParaRPr sz="2625" baseline="1587">
              <a:latin typeface="Arial MT"/>
              <a:cs typeface="Arial MT"/>
            </a:endParaRPr>
          </a:p>
          <a:p>
            <a:pPr marL="265430" indent="-253365">
              <a:lnSpc>
                <a:spcPct val="100000"/>
              </a:lnSpc>
              <a:spcBef>
                <a:spcPts val="725"/>
              </a:spcBef>
              <a:buClr>
                <a:srgbClr val="FF7E00"/>
              </a:buClr>
              <a:buFont typeface="Trebuchet MS"/>
              <a:buChar char="▪"/>
              <a:tabLst>
                <a:tab pos="265430" algn="l"/>
                <a:tab pos="266065" algn="l"/>
              </a:tabLst>
            </a:pP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Orphan</a:t>
            </a:r>
            <a:r>
              <a:rPr sz="2625" spc="-30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Removal</a:t>
            </a:r>
            <a:endParaRPr sz="2625" baseline="1587">
              <a:latin typeface="Arial MT"/>
              <a:cs typeface="Arial MT"/>
            </a:endParaRPr>
          </a:p>
          <a:p>
            <a:pPr marL="722630" lvl="1" indent="-254000">
              <a:lnSpc>
                <a:spcPct val="100000"/>
              </a:lnSpc>
              <a:spcBef>
                <a:spcPts val="725"/>
              </a:spcBef>
              <a:buClr>
                <a:srgbClr val="FF7E00"/>
              </a:buClr>
              <a:buFont typeface="Trebuchet MS"/>
              <a:buChar char="▪"/>
              <a:tabLst>
                <a:tab pos="722630" algn="l"/>
                <a:tab pos="723265" algn="l"/>
              </a:tabLst>
            </a:pP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For</a:t>
            </a:r>
            <a:r>
              <a:rPr sz="2625" spc="-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-30" baseline="1587" dirty="0">
                <a:solidFill>
                  <a:srgbClr val="075590"/>
                </a:solidFill>
                <a:latin typeface="Arial MT"/>
                <a:cs typeface="Arial MT"/>
              </a:rPr>
              <a:t>@OneToOne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and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-22" baseline="1587" dirty="0">
                <a:solidFill>
                  <a:srgbClr val="075590"/>
                </a:solidFill>
                <a:latin typeface="Arial MT"/>
                <a:cs typeface="Arial MT"/>
              </a:rPr>
              <a:t>@OneToMany</a:t>
            </a:r>
            <a:r>
              <a:rPr sz="2625" spc="-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relationships</a:t>
            </a:r>
            <a:endParaRPr sz="2625" baseline="1587">
              <a:latin typeface="Arial MT"/>
              <a:cs typeface="Arial MT"/>
            </a:endParaRPr>
          </a:p>
          <a:p>
            <a:pPr marL="722630" lvl="1" indent="-254000">
              <a:lnSpc>
                <a:spcPct val="100000"/>
              </a:lnSpc>
              <a:spcBef>
                <a:spcPts val="725"/>
              </a:spcBef>
              <a:buClr>
                <a:srgbClr val="FF7E00"/>
              </a:buClr>
              <a:buFont typeface="Trebuchet MS"/>
              <a:buChar char="▪"/>
              <a:tabLst>
                <a:tab pos="722630" algn="l"/>
                <a:tab pos="723265" algn="l"/>
              </a:tabLst>
            </a:pP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Default</a:t>
            </a:r>
            <a:r>
              <a:rPr sz="2625" spc="-30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is</a:t>
            </a:r>
            <a:r>
              <a:rPr sz="2625" spc="-22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false</a:t>
            </a:r>
            <a:endParaRPr sz="2625" baseline="1587">
              <a:latin typeface="Arial MT"/>
              <a:cs typeface="Arial MT"/>
            </a:endParaRPr>
          </a:p>
          <a:p>
            <a:pPr marL="265430" indent="-253365">
              <a:lnSpc>
                <a:spcPct val="100000"/>
              </a:lnSpc>
              <a:spcBef>
                <a:spcPts val="725"/>
              </a:spcBef>
              <a:buClr>
                <a:srgbClr val="FF7E00"/>
              </a:buClr>
              <a:buFont typeface="Trebuchet MS"/>
              <a:buChar char="▪"/>
              <a:tabLst>
                <a:tab pos="265430" algn="l"/>
                <a:tab pos="266065" algn="l"/>
              </a:tabLst>
            </a:pP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Fetching</a:t>
            </a:r>
            <a:r>
              <a:rPr sz="2625" spc="-30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Strategies</a:t>
            </a:r>
            <a:endParaRPr sz="2625" baseline="1587">
              <a:latin typeface="Arial MT"/>
              <a:cs typeface="Arial MT"/>
            </a:endParaRPr>
          </a:p>
          <a:p>
            <a:pPr marL="722630" lvl="1" indent="-254000">
              <a:lnSpc>
                <a:spcPct val="100000"/>
              </a:lnSpc>
              <a:spcBef>
                <a:spcPts val="725"/>
              </a:spcBef>
              <a:buClr>
                <a:srgbClr val="FF7E00"/>
              </a:buClr>
              <a:buFont typeface="Trebuchet MS"/>
              <a:buChar char="▪"/>
              <a:tabLst>
                <a:tab pos="722630" algn="l"/>
                <a:tab pos="723265" algn="l"/>
              </a:tabLst>
            </a:pP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Define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how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object hierarchies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are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loaded</a:t>
            </a:r>
            <a:endParaRPr sz="2625" baseline="1587">
              <a:latin typeface="Arial MT"/>
              <a:cs typeface="Arial MT"/>
            </a:endParaRPr>
          </a:p>
          <a:p>
            <a:pPr marL="722630" lvl="1" indent="-254000">
              <a:lnSpc>
                <a:spcPct val="100000"/>
              </a:lnSpc>
              <a:spcBef>
                <a:spcPts val="725"/>
              </a:spcBef>
              <a:buClr>
                <a:srgbClr val="FF7E00"/>
              </a:buClr>
              <a:buFont typeface="Trebuchet MS"/>
              <a:buChar char="▪"/>
              <a:tabLst>
                <a:tab pos="722630" algn="l"/>
                <a:tab pos="723265" algn="l"/>
              </a:tabLst>
            </a:pP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EAGER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=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load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all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related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objects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immediately</a:t>
            </a:r>
            <a:endParaRPr sz="2625" baseline="1587">
              <a:latin typeface="Arial MT"/>
              <a:cs typeface="Arial MT"/>
            </a:endParaRPr>
          </a:p>
          <a:p>
            <a:pPr marL="722630" lvl="1" indent="-254000">
              <a:lnSpc>
                <a:spcPct val="100000"/>
              </a:lnSpc>
              <a:spcBef>
                <a:spcPts val="725"/>
              </a:spcBef>
              <a:buClr>
                <a:srgbClr val="FF7E00"/>
              </a:buClr>
              <a:buFont typeface="Trebuchet MS"/>
              <a:buChar char="▪"/>
              <a:tabLst>
                <a:tab pos="722630" algn="l"/>
                <a:tab pos="723265" algn="l"/>
              </a:tabLst>
            </a:pP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LAZY</a:t>
            </a:r>
            <a:r>
              <a:rPr sz="2625" spc="-44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=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load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related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objects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only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if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they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are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accessed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for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first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time</a:t>
            </a:r>
            <a:endParaRPr sz="2625" baseline="1587">
              <a:latin typeface="Arial MT"/>
              <a:cs typeface="Arial MT"/>
            </a:endParaRPr>
          </a:p>
          <a:p>
            <a:pPr marL="722630" lvl="1" indent="-254000">
              <a:lnSpc>
                <a:spcPct val="100000"/>
              </a:lnSpc>
              <a:spcBef>
                <a:spcPts val="725"/>
              </a:spcBef>
              <a:buClr>
                <a:srgbClr val="FF7E00"/>
              </a:buClr>
              <a:buFont typeface="Trebuchet MS"/>
              <a:buChar char="▪"/>
              <a:tabLst>
                <a:tab pos="722630" algn="l"/>
                <a:tab pos="723265" algn="l"/>
              </a:tabLst>
            </a:pP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Be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 careful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with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EAGER, as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large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object</a:t>
            </a:r>
            <a:r>
              <a:rPr sz="2625" spc="7" baseline="1587" dirty="0">
                <a:solidFill>
                  <a:srgbClr val="075590"/>
                </a:solidFill>
                <a:latin typeface="Arial MT"/>
                <a:cs typeface="Arial MT"/>
              </a:rPr>
              <a:t> graphs may be loaded </a:t>
            </a:r>
            <a:r>
              <a:rPr sz="2625" baseline="1587" dirty="0">
                <a:solidFill>
                  <a:srgbClr val="075590"/>
                </a:solidFill>
                <a:latin typeface="Arial MT"/>
                <a:cs typeface="Arial MT"/>
              </a:rPr>
              <a:t>unintentionally!</a:t>
            </a:r>
            <a:endParaRPr sz="2625" baseline="158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99" y="536171"/>
            <a:ext cx="29451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Persistence</a:t>
            </a:r>
            <a:r>
              <a:rPr sz="2200" b="1" spc="-2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Concepts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7020" y="1158186"/>
            <a:ext cx="8256905" cy="434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10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Persistence</a:t>
            </a:r>
            <a:r>
              <a:rPr sz="3000" spc="-3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Unit</a:t>
            </a:r>
            <a:r>
              <a:rPr sz="3000" spc="-3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(PU)</a:t>
            </a:r>
            <a:endParaRPr sz="3000" baseline="1388">
              <a:latin typeface="Arial MT"/>
              <a:cs typeface="Arial MT"/>
            </a:endParaRPr>
          </a:p>
          <a:p>
            <a:pPr marL="822325" marR="5080" lvl="1" indent="-266700">
              <a:lnSpc>
                <a:spcPts val="1860"/>
              </a:lnSpc>
              <a:spcBef>
                <a:spcPts val="355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Defines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a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set of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entity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classes managed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by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EntityManager instance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in </a:t>
            </a:r>
            <a:r>
              <a:rPr sz="2700" spc="-72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an</a:t>
            </a:r>
            <a:r>
              <a:rPr sz="1800" spc="-5" dirty="0">
                <a:solidFill>
                  <a:srgbClr val="343434"/>
                </a:solidFill>
                <a:latin typeface="Arial MT"/>
                <a:cs typeface="Arial MT"/>
              </a:rPr>
              <a:t> application</a:t>
            </a:r>
            <a:endParaRPr sz="1800">
              <a:latin typeface="Arial MT"/>
              <a:cs typeface="Arial MT"/>
            </a:endParaRPr>
          </a:p>
          <a:p>
            <a:pPr marL="822325" lvl="1" indent="-267335">
              <a:lnSpc>
                <a:spcPct val="100000"/>
              </a:lnSpc>
              <a:spcBef>
                <a:spcPts val="85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Maps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 the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set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of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entity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classes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 to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a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relational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database</a:t>
            </a:r>
            <a:endParaRPr sz="2700" baseline="1543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75590"/>
              </a:buClr>
              <a:buFont typeface="Trebuchet MS"/>
              <a:buChar char="▪"/>
            </a:pPr>
            <a:endParaRPr sz="2150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Persistence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Context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(PC)</a:t>
            </a:r>
            <a:endParaRPr sz="3000" baseline="1388">
              <a:latin typeface="Arial MT"/>
              <a:cs typeface="Arial MT"/>
            </a:endParaRPr>
          </a:p>
          <a:p>
            <a:pPr marL="822325" lvl="1" indent="-267335">
              <a:lnSpc>
                <a:spcPct val="100000"/>
              </a:lnSpc>
              <a:spcBef>
                <a:spcPts val="45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Set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of managed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entity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instances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that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exist in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a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particular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data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store</a:t>
            </a:r>
            <a:endParaRPr sz="2700" baseline="1543">
              <a:latin typeface="Arial MT"/>
              <a:cs typeface="Arial MT"/>
            </a:endParaRPr>
          </a:p>
          <a:p>
            <a:pPr marL="822325" lvl="1" indent="-267335">
              <a:lnSpc>
                <a:spcPct val="100000"/>
              </a:lnSpc>
              <a:spcBef>
                <a:spcPts val="60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Runtime</a:t>
            </a:r>
            <a:r>
              <a:rPr sz="2700" spc="-3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context</a:t>
            </a:r>
            <a:endParaRPr sz="2700" baseline="1543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75590"/>
              </a:buClr>
              <a:buFont typeface="Trebuchet MS"/>
              <a:buChar char="▪"/>
            </a:pPr>
            <a:endParaRPr sz="2150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Entity</a:t>
            </a:r>
            <a:r>
              <a:rPr sz="3000" spc="-44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Manager</a:t>
            </a:r>
            <a:r>
              <a:rPr sz="3000" spc="-44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(EM)</a:t>
            </a:r>
            <a:endParaRPr sz="3000" baseline="1388">
              <a:latin typeface="Arial MT"/>
              <a:cs typeface="Arial MT"/>
            </a:endParaRPr>
          </a:p>
          <a:p>
            <a:pPr marL="822325" lvl="1" indent="-267335">
              <a:lnSpc>
                <a:spcPct val="100000"/>
              </a:lnSpc>
              <a:spcBef>
                <a:spcPts val="45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API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for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interaction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with</a:t>
            </a:r>
            <a:r>
              <a:rPr sz="2700" spc="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2700" spc="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persistence</a:t>
            </a:r>
            <a:r>
              <a:rPr sz="2700" spc="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context</a:t>
            </a:r>
            <a:endParaRPr sz="2700" baseline="1543">
              <a:latin typeface="Arial MT"/>
              <a:cs typeface="Arial MT"/>
            </a:endParaRPr>
          </a:p>
          <a:p>
            <a:pPr marL="822325" lvl="1" indent="-267335">
              <a:lnSpc>
                <a:spcPct val="100000"/>
              </a:lnSpc>
              <a:spcBef>
                <a:spcPts val="60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Manipulates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and</a:t>
            </a:r>
            <a:r>
              <a:rPr sz="2700" spc="22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controls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2700" spc="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lifecycle</a:t>
            </a:r>
            <a:r>
              <a:rPr sz="2700" spc="22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of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a</a:t>
            </a:r>
            <a:r>
              <a:rPr sz="2700" spc="22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persistence</a:t>
            </a:r>
            <a:r>
              <a:rPr sz="2700" spc="22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context</a:t>
            </a:r>
            <a:endParaRPr sz="2700" baseline="1543">
              <a:latin typeface="Arial MT"/>
              <a:cs typeface="Arial MT"/>
            </a:endParaRPr>
          </a:p>
          <a:p>
            <a:pPr marL="822325" lvl="1" indent="-267335">
              <a:lnSpc>
                <a:spcPct val="100000"/>
              </a:lnSpc>
              <a:spcBef>
                <a:spcPts val="60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Creates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and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removes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persistent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entity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instances</a:t>
            </a:r>
            <a:endParaRPr sz="2700" baseline="1543">
              <a:latin typeface="Arial MT"/>
              <a:cs typeface="Arial MT"/>
            </a:endParaRPr>
          </a:p>
          <a:p>
            <a:pPr marL="822325" lvl="1" indent="-267335">
              <a:lnSpc>
                <a:spcPct val="100000"/>
              </a:lnSpc>
              <a:spcBef>
                <a:spcPts val="60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Finds</a:t>
            </a:r>
            <a:r>
              <a:rPr sz="2700" spc="-22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entities</a:t>
            </a:r>
            <a:r>
              <a:rPr sz="2700" spc="-22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using</a:t>
            </a:r>
            <a:r>
              <a:rPr sz="2700" spc="-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primary</a:t>
            </a:r>
            <a:r>
              <a:rPr sz="2700" spc="-22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keys</a:t>
            </a:r>
            <a:endParaRPr sz="2700" baseline="1543">
              <a:latin typeface="Arial MT"/>
              <a:cs typeface="Arial MT"/>
            </a:endParaRPr>
          </a:p>
          <a:p>
            <a:pPr marL="822325" lvl="1" indent="-267335">
              <a:lnSpc>
                <a:spcPct val="100000"/>
              </a:lnSpc>
              <a:spcBef>
                <a:spcPts val="60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Runs</a:t>
            </a:r>
            <a:r>
              <a:rPr sz="2700" spc="-3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queries</a:t>
            </a:r>
            <a:r>
              <a:rPr sz="2700" spc="-3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on</a:t>
            </a:r>
            <a:r>
              <a:rPr sz="2700" spc="-22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entities</a:t>
            </a:r>
            <a:endParaRPr sz="2700" baseline="154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99" y="536171"/>
            <a:ext cx="22155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Persistence</a:t>
            </a:r>
            <a:r>
              <a:rPr sz="2200" b="1" spc="-4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Unit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020" y="1120162"/>
            <a:ext cx="7545070" cy="12807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40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Persistence</a:t>
            </a:r>
            <a:r>
              <a:rPr sz="3000" spc="-3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Unit</a:t>
            </a:r>
            <a:endParaRPr sz="3000" baseline="1388">
              <a:latin typeface="Arial MT"/>
              <a:cs typeface="Arial MT"/>
            </a:endParaRPr>
          </a:p>
          <a:p>
            <a:pPr marL="822325" marR="5080" lvl="1" indent="-266700">
              <a:lnSpc>
                <a:spcPts val="2070"/>
              </a:lnSpc>
              <a:spcBef>
                <a:spcPts val="409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Configuration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to</a:t>
            </a:r>
            <a:r>
              <a:rPr sz="2700" spc="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map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entity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classes in</a:t>
            </a:r>
            <a:r>
              <a:rPr sz="2700" spc="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an</a:t>
            </a:r>
            <a:r>
              <a:rPr sz="2700" spc="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application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to</a:t>
            </a:r>
            <a:r>
              <a:rPr sz="2700" spc="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a</a:t>
            </a:r>
            <a:r>
              <a:rPr sz="2700" spc="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relational </a:t>
            </a:r>
            <a:r>
              <a:rPr sz="2700" spc="-72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43434"/>
                </a:solidFill>
                <a:latin typeface="Arial MT"/>
                <a:cs typeface="Arial MT"/>
              </a:rPr>
              <a:t>database</a:t>
            </a:r>
            <a:endParaRPr sz="1800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229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persistence.xml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defines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one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or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more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persistence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units</a:t>
            </a:r>
            <a:endParaRPr sz="3000" baseline="1388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945" y="2376048"/>
            <a:ext cx="5065395" cy="11709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79400" indent="-266700" algn="just">
              <a:lnSpc>
                <a:spcPct val="100000"/>
              </a:lnSpc>
              <a:spcBef>
                <a:spcPts val="360"/>
              </a:spcBef>
              <a:buClr>
                <a:srgbClr val="075590"/>
              </a:buClr>
              <a:buFont typeface="Trebuchet MS"/>
              <a:buChar char="▪"/>
              <a:tabLst>
                <a:tab pos="279400" algn="l"/>
              </a:tabLst>
            </a:pP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Defined</a:t>
            </a:r>
            <a:r>
              <a:rPr sz="2700" spc="3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under</a:t>
            </a:r>
            <a:r>
              <a:rPr sz="2700" spc="3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15" baseline="1543" dirty="0">
                <a:solidFill>
                  <a:srgbClr val="343434"/>
                </a:solidFill>
                <a:latin typeface="Arial MT"/>
                <a:cs typeface="Arial MT"/>
              </a:rPr>
              <a:t>/conf/META-INF/persistence.xml</a:t>
            </a:r>
            <a:endParaRPr sz="2700" baseline="1543">
              <a:latin typeface="Arial MT"/>
              <a:cs typeface="Arial MT"/>
            </a:endParaRPr>
          </a:p>
          <a:p>
            <a:pPr marL="279400" marR="1401445" indent="-266700" algn="just">
              <a:lnSpc>
                <a:spcPct val="96500"/>
              </a:lnSpc>
              <a:spcBef>
                <a:spcPts val="340"/>
              </a:spcBef>
              <a:buClr>
                <a:srgbClr val="075590"/>
              </a:buClr>
              <a:buFont typeface="Trebuchet MS"/>
              <a:buChar char="▪"/>
              <a:tabLst>
                <a:tab pos="279400" algn="l"/>
              </a:tabLst>
            </a:pP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Classes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wi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t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h J</a:t>
            </a:r>
            <a:r>
              <a:rPr sz="2700" spc="-202" baseline="1543" dirty="0">
                <a:solidFill>
                  <a:srgbClr val="343434"/>
                </a:solidFill>
                <a:latin typeface="Arial MT"/>
                <a:cs typeface="Arial MT"/>
              </a:rPr>
              <a:t>P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A</a:t>
            </a:r>
            <a:r>
              <a:rPr sz="2700" spc="-15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anno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t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a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t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ions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are  </a:t>
            </a:r>
            <a:r>
              <a:rPr sz="1800" spc="-5" dirty="0">
                <a:solidFill>
                  <a:srgbClr val="343434"/>
                </a:solidFill>
                <a:latin typeface="Arial MT"/>
                <a:cs typeface="Arial MT"/>
              </a:rPr>
              <a:t>automatically detected </a:t>
            </a: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upon </a:t>
            </a:r>
            <a:r>
              <a:rPr sz="1800" spc="-5" dirty="0">
                <a:solidFill>
                  <a:srgbClr val="343434"/>
                </a:solidFill>
                <a:latin typeface="Arial MT"/>
                <a:cs typeface="Arial MT"/>
              </a:rPr>
              <a:t>start </a:t>
            </a:r>
            <a:r>
              <a:rPr sz="1800" spc="-49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43434"/>
                </a:solidFill>
                <a:latin typeface="Arial MT"/>
                <a:cs typeface="Arial MT"/>
              </a:rPr>
              <a:t>application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0500" y="3962399"/>
            <a:ext cx="8775700" cy="2692400"/>
            <a:chOff x="190500" y="3962399"/>
            <a:chExt cx="8775700" cy="2692400"/>
          </a:xfrm>
        </p:grpSpPr>
        <p:sp>
          <p:nvSpPr>
            <p:cNvPr id="7" name="object 7"/>
            <p:cNvSpPr/>
            <p:nvPr/>
          </p:nvSpPr>
          <p:spPr>
            <a:xfrm>
              <a:off x="196850" y="3968750"/>
              <a:ext cx="8763000" cy="2679700"/>
            </a:xfrm>
            <a:custGeom>
              <a:avLst/>
              <a:gdLst/>
              <a:ahLst/>
              <a:cxnLst/>
              <a:rect l="l" t="t" r="r" b="b"/>
              <a:pathLst>
                <a:path w="8763000" h="2679700">
                  <a:moveTo>
                    <a:pt x="0" y="0"/>
                  </a:moveTo>
                  <a:lnTo>
                    <a:pt x="8763000" y="0"/>
                  </a:lnTo>
                  <a:lnTo>
                    <a:pt x="8763000" y="2679700"/>
                  </a:lnTo>
                  <a:lnTo>
                    <a:pt x="0" y="2679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850" y="3968749"/>
              <a:ext cx="8763000" cy="2679700"/>
            </a:xfrm>
            <a:custGeom>
              <a:avLst/>
              <a:gdLst/>
              <a:ahLst/>
              <a:cxnLst/>
              <a:rect l="l" t="t" r="r" b="b"/>
              <a:pathLst>
                <a:path w="8763000" h="2679700">
                  <a:moveTo>
                    <a:pt x="0" y="0"/>
                  </a:moveTo>
                  <a:lnTo>
                    <a:pt x="8762999" y="0"/>
                  </a:lnTo>
                  <a:lnTo>
                    <a:pt x="8762999" y="2679700"/>
                  </a:lnTo>
                  <a:lnTo>
                    <a:pt x="0" y="267970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6172" y="3934183"/>
            <a:ext cx="7852409" cy="7950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300480" marR="5080" indent="-1288415">
              <a:lnSpc>
                <a:spcPts val="1500"/>
              </a:lnSpc>
              <a:spcBef>
                <a:spcPts val="200"/>
              </a:spcBef>
            </a:pPr>
            <a:r>
              <a:rPr sz="1300" b="1" dirty="0">
                <a:latin typeface="Courier New"/>
                <a:cs typeface="Courier New"/>
              </a:rPr>
              <a:t>&lt;persistence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xmlns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  <a:hlinkClick r:id="rId3"/>
              </a:rPr>
              <a:t>"http://java.sun.com/xml/ns/persistence" </a:t>
            </a:r>
            <a:r>
              <a:rPr sz="1300" spc="5" dirty="0">
                <a:solidFill>
                  <a:srgbClr val="CD1D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xmlns:</a:t>
            </a:r>
            <a:r>
              <a:rPr sz="1300" spc="-5" dirty="0">
                <a:solidFill>
                  <a:srgbClr val="006DBC"/>
                </a:solidFill>
                <a:latin typeface="Courier New"/>
                <a:cs typeface="Courier New"/>
              </a:rPr>
              <a:t>xsi</a:t>
            </a:r>
            <a:r>
              <a:rPr sz="1300" spc="-5" dirty="0">
                <a:latin typeface="Courier New"/>
                <a:cs typeface="Courier New"/>
              </a:rPr>
              <a:t>=</a:t>
            </a:r>
            <a:r>
              <a:rPr sz="1300" spc="-5" dirty="0">
                <a:solidFill>
                  <a:srgbClr val="CD1D00"/>
                </a:solidFill>
                <a:latin typeface="Courier New"/>
                <a:cs typeface="Courier New"/>
                <a:hlinkClick r:id="rId4"/>
              </a:rPr>
              <a:t>"http://www.w3.org/2001/XMLSchema-instance"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xsi:</a:t>
            </a:r>
            <a:r>
              <a:rPr sz="1300" spc="-5" dirty="0">
                <a:solidFill>
                  <a:srgbClr val="006DBC"/>
                </a:solidFill>
                <a:latin typeface="Courier New"/>
                <a:cs typeface="Courier New"/>
              </a:rPr>
              <a:t>schemaLocation</a:t>
            </a:r>
            <a:r>
              <a:rPr sz="1300" spc="-5" dirty="0">
                <a:latin typeface="Courier New"/>
                <a:cs typeface="Courier New"/>
              </a:rPr>
              <a:t>=</a:t>
            </a:r>
            <a:r>
              <a:rPr sz="1300" spc="-5" dirty="0">
                <a:solidFill>
                  <a:srgbClr val="CD1D00"/>
                </a:solidFill>
                <a:latin typeface="Courier New"/>
                <a:cs typeface="Courier New"/>
                <a:hlinkClick r:id="rId3"/>
              </a:rPr>
              <a:t>"http://java.sun.com/xml/ns/persistence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http://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60"/>
              </a:lnSpc>
            </a:pP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java.sun.com/xml/ns/persistence/persistence_2_0.xsd"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2477" y="4696183"/>
            <a:ext cx="8348345" cy="174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4240">
              <a:lnSpc>
                <a:spcPts val="1530"/>
              </a:lnSpc>
              <a:spcBef>
                <a:spcPts val="100"/>
              </a:spcBef>
            </a:pP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version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"2.0"</a:t>
            </a:r>
            <a:r>
              <a:rPr sz="1300" b="1" dirty="0"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&lt;persistence-unit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name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"defaultPersistenceUnit"</a:t>
            </a:r>
            <a:r>
              <a:rPr sz="1300" spc="-40" dirty="0">
                <a:solidFill>
                  <a:srgbClr val="CD1D0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transaction-type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"RESOURCE_LOCAL"</a:t>
            </a:r>
            <a:r>
              <a:rPr sz="1300" b="1" dirty="0"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ts val="1500"/>
              </a:lnSpc>
            </a:pPr>
            <a:r>
              <a:rPr sz="1300" b="1" spc="-5" dirty="0">
                <a:latin typeface="Courier New"/>
                <a:cs typeface="Courier New"/>
              </a:rPr>
              <a:t>&lt;provider&gt;</a:t>
            </a:r>
            <a:r>
              <a:rPr sz="1300" spc="-5" dirty="0">
                <a:latin typeface="Courier New"/>
                <a:cs typeface="Courier New"/>
              </a:rPr>
              <a:t>org.hibernate.ejb.HibernatePersistence</a:t>
            </a:r>
            <a:r>
              <a:rPr sz="1300" b="1" spc="-5" dirty="0">
                <a:latin typeface="Courier New"/>
                <a:cs typeface="Courier New"/>
              </a:rPr>
              <a:t>&lt;/provider&gt;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ts val="1500"/>
              </a:lnSpc>
            </a:pPr>
            <a:r>
              <a:rPr sz="1300" b="1" spc="-5" dirty="0">
                <a:latin typeface="Courier New"/>
                <a:cs typeface="Courier New"/>
              </a:rPr>
              <a:t>&lt;non-jta-data-source&gt;</a:t>
            </a:r>
            <a:r>
              <a:rPr sz="1300" spc="-5" dirty="0">
                <a:latin typeface="Courier New"/>
                <a:cs typeface="Courier New"/>
              </a:rPr>
              <a:t>DefaultDS</a:t>
            </a:r>
            <a:r>
              <a:rPr sz="1300" b="1" spc="-5" dirty="0">
                <a:latin typeface="Courier New"/>
                <a:cs typeface="Courier New"/>
              </a:rPr>
              <a:t>&lt;/non-jta-data-source&gt;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&lt;properties&gt;</a:t>
            </a:r>
            <a:endParaRPr sz="1300">
              <a:latin typeface="Courier New"/>
              <a:cs typeface="Courier New"/>
            </a:endParaRPr>
          </a:p>
          <a:p>
            <a:pPr marL="80518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&lt;property</a:t>
            </a:r>
            <a:r>
              <a:rPr sz="1300" b="1" spc="4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name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"hibernate.dialect"</a:t>
            </a:r>
            <a:r>
              <a:rPr sz="1300" spc="45" dirty="0">
                <a:solidFill>
                  <a:srgbClr val="CD1D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06DBC"/>
                </a:solidFill>
                <a:latin typeface="Courier New"/>
                <a:cs typeface="Courier New"/>
              </a:rPr>
              <a:t>value</a:t>
            </a:r>
            <a:r>
              <a:rPr sz="1300" spc="-5" dirty="0">
                <a:latin typeface="Courier New"/>
                <a:cs typeface="Courier New"/>
              </a:rPr>
              <a:t>=</a:t>
            </a:r>
            <a:r>
              <a:rPr sz="1300" spc="-5" dirty="0">
                <a:solidFill>
                  <a:srgbClr val="CD1D00"/>
                </a:solidFill>
                <a:latin typeface="Courier New"/>
                <a:cs typeface="Courier New"/>
              </a:rPr>
              <a:t>"org.hibernate.dialect.H2Dialect"</a:t>
            </a:r>
            <a:r>
              <a:rPr sz="1300" b="1" spc="-5" dirty="0">
                <a:latin typeface="Courier New"/>
                <a:cs typeface="Courier New"/>
              </a:rPr>
              <a:t>/&gt;</a:t>
            </a:r>
            <a:endParaRPr sz="1300">
              <a:latin typeface="Courier New"/>
              <a:cs typeface="Courier New"/>
            </a:endParaRPr>
          </a:p>
          <a:p>
            <a:pPr marL="80518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&lt;property</a:t>
            </a:r>
            <a:r>
              <a:rPr sz="1300" b="1" spc="-30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name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"hibernate.hbm2ddl.auto"</a:t>
            </a:r>
            <a:r>
              <a:rPr sz="1300" spc="-30" dirty="0">
                <a:solidFill>
                  <a:srgbClr val="CD1D0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value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"create"</a:t>
            </a:r>
            <a:r>
              <a:rPr sz="1300" spc="-25" dirty="0">
                <a:solidFill>
                  <a:srgbClr val="CD1D00"/>
                </a:solidFill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/&gt;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&lt;/properties&gt;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530"/>
              </a:lnSpc>
            </a:pPr>
            <a:r>
              <a:rPr sz="1300" b="1" spc="-5" dirty="0">
                <a:latin typeface="Courier New"/>
                <a:cs typeface="Courier New"/>
              </a:rPr>
              <a:t>&lt;/persistence-unit&gt;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172" y="6410683"/>
            <a:ext cx="14128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Courier New"/>
                <a:cs typeface="Courier New"/>
              </a:rPr>
              <a:t>&lt;/persistence&gt;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3008" y="6230006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34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08107" y="2870200"/>
            <a:ext cx="4782185" cy="2559050"/>
            <a:chOff x="3308107" y="2870200"/>
            <a:chExt cx="4782185" cy="255905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8107" y="3355332"/>
              <a:ext cx="3316856" cy="207388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485340" y="3439985"/>
              <a:ext cx="3056890" cy="1809114"/>
            </a:xfrm>
            <a:custGeom>
              <a:avLst/>
              <a:gdLst/>
              <a:ahLst/>
              <a:cxnLst/>
              <a:rect l="l" t="t" r="r" b="b"/>
              <a:pathLst>
                <a:path w="3056890" h="1809114">
                  <a:moveTo>
                    <a:pt x="3056380" y="0"/>
                  </a:moveTo>
                  <a:lnTo>
                    <a:pt x="10929" y="1802477"/>
                  </a:lnTo>
                  <a:lnTo>
                    <a:pt x="0" y="1808946"/>
                  </a:lnTo>
                </a:path>
              </a:pathLst>
            </a:custGeom>
            <a:ln w="25400">
              <a:solidFill>
                <a:srgbClr val="FF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91350" y="5190003"/>
              <a:ext cx="136525" cy="114935"/>
            </a:xfrm>
            <a:custGeom>
              <a:avLst/>
              <a:gdLst/>
              <a:ahLst/>
              <a:cxnLst/>
              <a:rect l="l" t="t" r="r" b="b"/>
              <a:pathLst>
                <a:path w="136525" h="114935">
                  <a:moveTo>
                    <a:pt x="73870" y="0"/>
                  </a:moveTo>
                  <a:lnTo>
                    <a:pt x="0" y="114557"/>
                  </a:lnTo>
                  <a:lnTo>
                    <a:pt x="135968" y="104919"/>
                  </a:lnTo>
                  <a:lnTo>
                    <a:pt x="73870" y="0"/>
                  </a:lnTo>
                  <a:close/>
                </a:path>
              </a:pathLst>
            </a:custGeom>
            <a:solidFill>
              <a:srgbClr val="FF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1813" y="3233159"/>
              <a:ext cx="2334843" cy="183600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659060" y="3315127"/>
              <a:ext cx="2067560" cy="1566545"/>
            </a:xfrm>
            <a:custGeom>
              <a:avLst/>
              <a:gdLst/>
              <a:ahLst/>
              <a:cxnLst/>
              <a:rect l="l" t="t" r="r" b="b"/>
              <a:pathLst>
                <a:path w="2067559" h="1566545">
                  <a:moveTo>
                    <a:pt x="2067412" y="0"/>
                  </a:moveTo>
                  <a:lnTo>
                    <a:pt x="10123" y="1558450"/>
                  </a:lnTo>
                  <a:lnTo>
                    <a:pt x="0" y="1566118"/>
                  </a:lnTo>
                </a:path>
              </a:pathLst>
            </a:custGeom>
            <a:ln w="25400">
              <a:solidFill>
                <a:srgbClr val="FF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1999" y="4824985"/>
              <a:ext cx="134620" cy="122555"/>
            </a:xfrm>
            <a:custGeom>
              <a:avLst/>
              <a:gdLst/>
              <a:ahLst/>
              <a:cxnLst/>
              <a:rect l="l" t="t" r="r" b="b"/>
              <a:pathLst>
                <a:path w="134620" h="122554">
                  <a:moveTo>
                    <a:pt x="60373" y="0"/>
                  </a:moveTo>
                  <a:lnTo>
                    <a:pt x="0" y="122212"/>
                  </a:lnTo>
                  <a:lnTo>
                    <a:pt x="133992" y="97184"/>
                  </a:lnTo>
                  <a:lnTo>
                    <a:pt x="60373" y="0"/>
                  </a:lnTo>
                  <a:close/>
                </a:path>
              </a:pathLst>
            </a:custGeom>
            <a:solidFill>
              <a:srgbClr val="FF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72100" y="2870200"/>
              <a:ext cx="2717800" cy="622300"/>
            </a:xfrm>
            <a:custGeom>
              <a:avLst/>
              <a:gdLst/>
              <a:ahLst/>
              <a:cxnLst/>
              <a:rect l="l" t="t" r="r" b="b"/>
              <a:pathLst>
                <a:path w="2717800" h="622300">
                  <a:moveTo>
                    <a:pt x="0" y="0"/>
                  </a:moveTo>
                  <a:lnTo>
                    <a:pt x="2717800" y="0"/>
                  </a:lnTo>
                  <a:lnTo>
                    <a:pt x="2717800" y="6223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72099" y="2870199"/>
            <a:ext cx="2717800" cy="622300"/>
          </a:xfrm>
          <a:prstGeom prst="rect">
            <a:avLst/>
          </a:prstGeom>
          <a:ln w="25400">
            <a:solidFill>
              <a:srgbClr val="FF7E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60960" marR="197485">
              <a:lnSpc>
                <a:spcPts val="1800"/>
              </a:lnSpc>
              <a:spcBef>
                <a:spcPts val="395"/>
              </a:spcBef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Names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must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be</a:t>
            </a:r>
            <a:r>
              <a:rPr sz="16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referenced </a:t>
            </a:r>
            <a:r>
              <a:rPr sz="1600" spc="-4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in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application.conf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7020" y="1153783"/>
            <a:ext cx="2863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API</a:t>
            </a:r>
            <a:r>
              <a:rPr sz="2000" spc="-2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for</a:t>
            </a:r>
            <a:r>
              <a:rPr sz="2000" spc="-2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managing</a:t>
            </a:r>
            <a:r>
              <a:rPr sz="2000" spc="-2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entities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599" y="3263900"/>
            <a:ext cx="2476500" cy="2514600"/>
          </a:xfrm>
          <a:custGeom>
            <a:avLst/>
            <a:gdLst/>
            <a:ahLst/>
            <a:cxnLst/>
            <a:rect l="l" t="t" r="r" b="b"/>
            <a:pathLst>
              <a:path w="2476500" h="2514600">
                <a:moveTo>
                  <a:pt x="0" y="0"/>
                </a:moveTo>
                <a:lnTo>
                  <a:pt x="2476500" y="0"/>
                </a:lnTo>
                <a:lnTo>
                  <a:pt x="2476500" y="2514599"/>
                </a:lnTo>
                <a:lnTo>
                  <a:pt x="0" y="25145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55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70220" y="4880894"/>
            <a:ext cx="161798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83210" marR="5080" indent="-271145">
              <a:lnSpc>
                <a:spcPts val="2800"/>
              </a:lnSpc>
              <a:spcBef>
                <a:spcPts val="259"/>
              </a:spcBef>
            </a:pPr>
            <a:r>
              <a:rPr sz="2400" dirty="0">
                <a:solidFill>
                  <a:srgbClr val="343434"/>
                </a:solidFill>
                <a:latin typeface="Arial MT"/>
                <a:cs typeface="Arial MT"/>
              </a:rPr>
              <a:t>Persis</a:t>
            </a:r>
            <a:r>
              <a:rPr sz="2400" spc="-5" dirty="0">
                <a:solidFill>
                  <a:srgbClr val="343434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343434"/>
                </a:solidFill>
                <a:latin typeface="Arial MT"/>
                <a:cs typeface="Arial MT"/>
              </a:rPr>
              <a:t>ence  </a:t>
            </a:r>
            <a:r>
              <a:rPr sz="2400" spc="-5" dirty="0">
                <a:solidFill>
                  <a:srgbClr val="343434"/>
                </a:solidFill>
                <a:latin typeface="Arial MT"/>
                <a:cs typeface="Arial MT"/>
              </a:rPr>
              <a:t>Context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899" y="536171"/>
            <a:ext cx="2028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Entity</a:t>
            </a:r>
            <a:r>
              <a:rPr sz="2200" b="1" spc="-7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Manager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3008" y="6230006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35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3999" y="3695700"/>
            <a:ext cx="1593850" cy="1638300"/>
            <a:chOff x="323999" y="3695700"/>
            <a:chExt cx="1593850" cy="1638300"/>
          </a:xfrm>
        </p:grpSpPr>
        <p:sp>
          <p:nvSpPr>
            <p:cNvPr id="9" name="object 9"/>
            <p:cNvSpPr/>
            <p:nvPr/>
          </p:nvSpPr>
          <p:spPr>
            <a:xfrm>
              <a:off x="336699" y="3708400"/>
              <a:ext cx="1568450" cy="1612900"/>
            </a:xfrm>
            <a:custGeom>
              <a:avLst/>
              <a:gdLst/>
              <a:ahLst/>
              <a:cxnLst/>
              <a:rect l="l" t="t" r="r" b="b"/>
              <a:pathLst>
                <a:path w="1568450" h="1612900">
                  <a:moveTo>
                    <a:pt x="1338950" y="0"/>
                  </a:moveTo>
                  <a:lnTo>
                    <a:pt x="232052" y="0"/>
                  </a:lnTo>
                  <a:lnTo>
                    <a:pt x="185552" y="4919"/>
                  </a:lnTo>
                  <a:lnTo>
                    <a:pt x="142696" y="18980"/>
                  </a:lnTo>
                  <a:lnTo>
                    <a:pt x="104271" y="41139"/>
                  </a:lnTo>
                  <a:lnTo>
                    <a:pt x="71066" y="70349"/>
                  </a:lnTo>
                  <a:lnTo>
                    <a:pt x="43869" y="105568"/>
                  </a:lnTo>
                  <a:lnTo>
                    <a:pt x="23467" y="145749"/>
                  </a:lnTo>
                  <a:lnTo>
                    <a:pt x="10648" y="189847"/>
                  </a:lnTo>
                  <a:lnTo>
                    <a:pt x="6200" y="236819"/>
                  </a:lnTo>
                  <a:lnTo>
                    <a:pt x="0" y="1384837"/>
                  </a:lnTo>
                  <a:lnTo>
                    <a:pt x="4714" y="1431432"/>
                  </a:lnTo>
                  <a:lnTo>
                    <a:pt x="18235" y="1474538"/>
                  </a:lnTo>
                  <a:lnTo>
                    <a:pt x="39630" y="1513317"/>
                  </a:lnTo>
                  <a:lnTo>
                    <a:pt x="67966" y="1546927"/>
                  </a:lnTo>
                  <a:lnTo>
                    <a:pt x="102309" y="1574531"/>
                  </a:lnTo>
                  <a:lnTo>
                    <a:pt x="141727" y="1595287"/>
                  </a:lnTo>
                  <a:lnTo>
                    <a:pt x="185286" y="1608356"/>
                  </a:lnTo>
                  <a:lnTo>
                    <a:pt x="232052" y="1612900"/>
                  </a:lnTo>
                  <a:lnTo>
                    <a:pt x="1338950" y="1612900"/>
                  </a:lnTo>
                  <a:lnTo>
                    <a:pt x="1385601" y="1608356"/>
                  </a:lnTo>
                  <a:lnTo>
                    <a:pt x="1428853" y="1595287"/>
                  </a:lnTo>
                  <a:lnTo>
                    <a:pt x="1467838" y="1574531"/>
                  </a:lnTo>
                  <a:lnTo>
                    <a:pt x="1501685" y="1546927"/>
                  </a:lnTo>
                  <a:lnTo>
                    <a:pt x="1529524" y="1513317"/>
                  </a:lnTo>
                  <a:lnTo>
                    <a:pt x="1550486" y="1474538"/>
                  </a:lnTo>
                  <a:lnTo>
                    <a:pt x="1563701" y="1431432"/>
                  </a:lnTo>
                  <a:lnTo>
                    <a:pt x="1568300" y="1384837"/>
                  </a:lnTo>
                  <a:lnTo>
                    <a:pt x="1568300" y="236819"/>
                  </a:lnTo>
                  <a:lnTo>
                    <a:pt x="1563701" y="189847"/>
                  </a:lnTo>
                  <a:lnTo>
                    <a:pt x="1550486" y="145749"/>
                  </a:lnTo>
                  <a:lnTo>
                    <a:pt x="1529524" y="105568"/>
                  </a:lnTo>
                  <a:lnTo>
                    <a:pt x="1501685" y="70349"/>
                  </a:lnTo>
                  <a:lnTo>
                    <a:pt x="1467838" y="41139"/>
                  </a:lnTo>
                  <a:lnTo>
                    <a:pt x="1428853" y="18980"/>
                  </a:lnTo>
                  <a:lnTo>
                    <a:pt x="1385601" y="4919"/>
                  </a:lnTo>
                  <a:lnTo>
                    <a:pt x="1338950" y="0"/>
                  </a:lnTo>
                  <a:close/>
                </a:path>
              </a:pathLst>
            </a:custGeom>
            <a:solidFill>
              <a:srgbClr val="76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699" y="3708400"/>
              <a:ext cx="1568450" cy="1612900"/>
            </a:xfrm>
            <a:custGeom>
              <a:avLst/>
              <a:gdLst/>
              <a:ahLst/>
              <a:cxnLst/>
              <a:rect l="l" t="t" r="r" b="b"/>
              <a:pathLst>
                <a:path w="1568450" h="1612900">
                  <a:moveTo>
                    <a:pt x="0" y="1384837"/>
                  </a:moveTo>
                  <a:lnTo>
                    <a:pt x="6199" y="236818"/>
                  </a:lnTo>
                  <a:lnTo>
                    <a:pt x="10648" y="189847"/>
                  </a:lnTo>
                  <a:lnTo>
                    <a:pt x="23467" y="145748"/>
                  </a:lnTo>
                  <a:lnTo>
                    <a:pt x="43869" y="105568"/>
                  </a:lnTo>
                  <a:lnTo>
                    <a:pt x="71066" y="70349"/>
                  </a:lnTo>
                  <a:lnTo>
                    <a:pt x="104271" y="41139"/>
                  </a:lnTo>
                  <a:lnTo>
                    <a:pt x="142696" y="18980"/>
                  </a:lnTo>
                  <a:lnTo>
                    <a:pt x="185552" y="4919"/>
                  </a:lnTo>
                  <a:lnTo>
                    <a:pt x="232052" y="0"/>
                  </a:lnTo>
                  <a:lnTo>
                    <a:pt x="1338950" y="0"/>
                  </a:lnTo>
                  <a:lnTo>
                    <a:pt x="1385601" y="4919"/>
                  </a:lnTo>
                  <a:lnTo>
                    <a:pt x="1428853" y="18980"/>
                  </a:lnTo>
                  <a:lnTo>
                    <a:pt x="1467838" y="41139"/>
                  </a:lnTo>
                  <a:lnTo>
                    <a:pt x="1501685" y="70349"/>
                  </a:lnTo>
                  <a:lnTo>
                    <a:pt x="1529524" y="105568"/>
                  </a:lnTo>
                  <a:lnTo>
                    <a:pt x="1550486" y="145748"/>
                  </a:lnTo>
                  <a:lnTo>
                    <a:pt x="1563701" y="189847"/>
                  </a:lnTo>
                  <a:lnTo>
                    <a:pt x="1568300" y="236818"/>
                  </a:lnTo>
                  <a:lnTo>
                    <a:pt x="1568300" y="1384837"/>
                  </a:lnTo>
                  <a:lnTo>
                    <a:pt x="1563701" y="1431432"/>
                  </a:lnTo>
                  <a:lnTo>
                    <a:pt x="1550486" y="1474538"/>
                  </a:lnTo>
                  <a:lnTo>
                    <a:pt x="1529524" y="1513317"/>
                  </a:lnTo>
                  <a:lnTo>
                    <a:pt x="1501685" y="1546928"/>
                  </a:lnTo>
                  <a:lnTo>
                    <a:pt x="1467838" y="1574531"/>
                  </a:lnTo>
                  <a:lnTo>
                    <a:pt x="1428853" y="1595287"/>
                  </a:lnTo>
                  <a:lnTo>
                    <a:pt x="1385601" y="1608356"/>
                  </a:lnTo>
                  <a:lnTo>
                    <a:pt x="1338950" y="1612900"/>
                  </a:lnTo>
                  <a:lnTo>
                    <a:pt x="232052" y="1612900"/>
                  </a:lnTo>
                  <a:lnTo>
                    <a:pt x="185285" y="1608356"/>
                  </a:lnTo>
                  <a:lnTo>
                    <a:pt x="141727" y="1595287"/>
                  </a:lnTo>
                  <a:lnTo>
                    <a:pt x="102309" y="1574531"/>
                  </a:lnTo>
                  <a:lnTo>
                    <a:pt x="67966" y="1546928"/>
                  </a:lnTo>
                  <a:lnTo>
                    <a:pt x="39630" y="1513317"/>
                  </a:lnTo>
                  <a:lnTo>
                    <a:pt x="18235" y="1474538"/>
                  </a:lnTo>
                  <a:lnTo>
                    <a:pt x="4714" y="1431432"/>
                  </a:lnTo>
                  <a:lnTo>
                    <a:pt x="0" y="1384837"/>
                  </a:lnTo>
                  <a:close/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2283" y="4199981"/>
            <a:ext cx="1240155" cy="62230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360045">
              <a:lnSpc>
                <a:spcPts val="2300"/>
              </a:lnSpc>
              <a:spcBef>
                <a:spcPts val="259"/>
              </a:spcBef>
            </a:pPr>
            <a:r>
              <a:rPr sz="2000" dirty="0">
                <a:solidFill>
                  <a:srgbClr val="343434"/>
                </a:solidFill>
                <a:latin typeface="Arial MT"/>
                <a:cs typeface="Arial MT"/>
              </a:rPr>
              <a:t>Play </a:t>
            </a:r>
            <a:r>
              <a:rPr sz="20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434"/>
                </a:solidFill>
                <a:latin typeface="Arial MT"/>
                <a:cs typeface="Arial MT"/>
              </a:rPr>
              <a:t>applica</a:t>
            </a:r>
            <a:r>
              <a:rPr sz="2000" spc="-5" dirty="0">
                <a:solidFill>
                  <a:srgbClr val="343434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343434"/>
                </a:solidFill>
                <a:latin typeface="Arial MT"/>
                <a:cs typeface="Arial MT"/>
              </a:rPr>
              <a:t>ion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15083" y="2743200"/>
            <a:ext cx="3341370" cy="3556000"/>
            <a:chOff x="2615083" y="2743200"/>
            <a:chExt cx="3341370" cy="3556000"/>
          </a:xfrm>
        </p:grpSpPr>
        <p:sp>
          <p:nvSpPr>
            <p:cNvPr id="13" name="object 13"/>
            <p:cNvSpPr/>
            <p:nvPr/>
          </p:nvSpPr>
          <p:spPr>
            <a:xfrm>
              <a:off x="2627783" y="2755900"/>
              <a:ext cx="3315970" cy="3530600"/>
            </a:xfrm>
            <a:custGeom>
              <a:avLst/>
              <a:gdLst/>
              <a:ahLst/>
              <a:cxnLst/>
              <a:rect l="l" t="t" r="r" b="b"/>
              <a:pathLst>
                <a:path w="3315970" h="3530600">
                  <a:moveTo>
                    <a:pt x="2760295" y="0"/>
                  </a:moveTo>
                  <a:lnTo>
                    <a:pt x="552072" y="0"/>
                  </a:lnTo>
                  <a:lnTo>
                    <a:pt x="504446" y="2019"/>
                  </a:lnTo>
                  <a:lnTo>
                    <a:pt x="457962" y="7968"/>
                  </a:lnTo>
                  <a:lnTo>
                    <a:pt x="412783" y="17682"/>
                  </a:lnTo>
                  <a:lnTo>
                    <a:pt x="369074" y="30998"/>
                  </a:lnTo>
                  <a:lnTo>
                    <a:pt x="326998" y="47750"/>
                  </a:lnTo>
                  <a:lnTo>
                    <a:pt x="286719" y="67775"/>
                  </a:lnTo>
                  <a:lnTo>
                    <a:pt x="248400" y="90908"/>
                  </a:lnTo>
                  <a:lnTo>
                    <a:pt x="212206" y="116986"/>
                  </a:lnTo>
                  <a:lnTo>
                    <a:pt x="178300" y="145844"/>
                  </a:lnTo>
                  <a:lnTo>
                    <a:pt x="146846" y="177318"/>
                  </a:lnTo>
                  <a:lnTo>
                    <a:pt x="118007" y="211243"/>
                  </a:lnTo>
                  <a:lnTo>
                    <a:pt x="91948" y="247456"/>
                  </a:lnTo>
                  <a:lnTo>
                    <a:pt x="68832" y="285792"/>
                  </a:lnTo>
                  <a:lnTo>
                    <a:pt x="48824" y="326087"/>
                  </a:lnTo>
                  <a:lnTo>
                    <a:pt x="32085" y="368178"/>
                  </a:lnTo>
                  <a:lnTo>
                    <a:pt x="18782" y="411899"/>
                  </a:lnTo>
                  <a:lnTo>
                    <a:pt x="9077" y="457086"/>
                  </a:lnTo>
                  <a:lnTo>
                    <a:pt x="3133" y="503576"/>
                  </a:lnTo>
                  <a:lnTo>
                    <a:pt x="1116" y="551204"/>
                  </a:lnTo>
                  <a:lnTo>
                    <a:pt x="0" y="2975451"/>
                  </a:lnTo>
                  <a:lnTo>
                    <a:pt x="2026" y="3023111"/>
                  </a:lnTo>
                  <a:lnTo>
                    <a:pt x="7995" y="3069691"/>
                  </a:lnTo>
                  <a:lnTo>
                    <a:pt x="17740" y="3115020"/>
                  </a:lnTo>
                  <a:lnTo>
                    <a:pt x="31097" y="3158928"/>
                  </a:lnTo>
                  <a:lnTo>
                    <a:pt x="47898" y="3201243"/>
                  </a:lnTo>
                  <a:lnTo>
                    <a:pt x="67980" y="3241795"/>
                  </a:lnTo>
                  <a:lnTo>
                    <a:pt x="91175" y="3280411"/>
                  </a:lnTo>
                  <a:lnTo>
                    <a:pt x="117318" y="3316921"/>
                  </a:lnTo>
                  <a:lnTo>
                    <a:pt x="146243" y="3351154"/>
                  </a:lnTo>
                  <a:lnTo>
                    <a:pt x="177786" y="3382939"/>
                  </a:lnTo>
                  <a:lnTo>
                    <a:pt x="211779" y="3412104"/>
                  </a:lnTo>
                  <a:lnTo>
                    <a:pt x="248057" y="3438479"/>
                  </a:lnTo>
                  <a:lnTo>
                    <a:pt x="286455" y="3461893"/>
                  </a:lnTo>
                  <a:lnTo>
                    <a:pt x="326807" y="3482174"/>
                  </a:lnTo>
                  <a:lnTo>
                    <a:pt x="368947" y="3499151"/>
                  </a:lnTo>
                  <a:lnTo>
                    <a:pt x="412709" y="3512653"/>
                  </a:lnTo>
                  <a:lnTo>
                    <a:pt x="457928" y="3522509"/>
                  </a:lnTo>
                  <a:lnTo>
                    <a:pt x="504437" y="3528548"/>
                  </a:lnTo>
                  <a:lnTo>
                    <a:pt x="552072" y="3530600"/>
                  </a:lnTo>
                  <a:lnTo>
                    <a:pt x="2760295" y="3530600"/>
                  </a:lnTo>
                  <a:lnTo>
                    <a:pt x="2807958" y="3528548"/>
                  </a:lnTo>
                  <a:lnTo>
                    <a:pt x="2854546" y="3522509"/>
                  </a:lnTo>
                  <a:lnTo>
                    <a:pt x="2899889" y="3512653"/>
                  </a:lnTo>
                  <a:lnTo>
                    <a:pt x="2943815" y="3499151"/>
                  </a:lnTo>
                  <a:lnTo>
                    <a:pt x="2986151" y="3482174"/>
                  </a:lnTo>
                  <a:lnTo>
                    <a:pt x="3026727" y="3461893"/>
                  </a:lnTo>
                  <a:lnTo>
                    <a:pt x="3065369" y="3438479"/>
                  </a:lnTo>
                  <a:lnTo>
                    <a:pt x="3101908" y="3412104"/>
                  </a:lnTo>
                  <a:lnTo>
                    <a:pt x="3136170" y="3382939"/>
                  </a:lnTo>
                  <a:lnTo>
                    <a:pt x="3167984" y="3351154"/>
                  </a:lnTo>
                  <a:lnTo>
                    <a:pt x="3197178" y="3316921"/>
                  </a:lnTo>
                  <a:lnTo>
                    <a:pt x="3223581" y="3280411"/>
                  </a:lnTo>
                  <a:lnTo>
                    <a:pt x="3247021" y="3241795"/>
                  </a:lnTo>
                  <a:lnTo>
                    <a:pt x="3267326" y="3201243"/>
                  </a:lnTo>
                  <a:lnTo>
                    <a:pt x="3284324" y="3158928"/>
                  </a:lnTo>
                  <a:lnTo>
                    <a:pt x="3297844" y="3115020"/>
                  </a:lnTo>
                  <a:lnTo>
                    <a:pt x="3307714" y="3069691"/>
                  </a:lnTo>
                  <a:lnTo>
                    <a:pt x="3313762" y="3023111"/>
                  </a:lnTo>
                  <a:lnTo>
                    <a:pt x="3315816" y="2975451"/>
                  </a:lnTo>
                  <a:lnTo>
                    <a:pt x="3315816" y="551204"/>
                  </a:lnTo>
                  <a:lnTo>
                    <a:pt x="3313762" y="503576"/>
                  </a:lnTo>
                  <a:lnTo>
                    <a:pt x="3307714" y="457086"/>
                  </a:lnTo>
                  <a:lnTo>
                    <a:pt x="3297844" y="411899"/>
                  </a:lnTo>
                  <a:lnTo>
                    <a:pt x="3284324" y="368178"/>
                  </a:lnTo>
                  <a:lnTo>
                    <a:pt x="3267326" y="326087"/>
                  </a:lnTo>
                  <a:lnTo>
                    <a:pt x="3247021" y="285792"/>
                  </a:lnTo>
                  <a:lnTo>
                    <a:pt x="3223581" y="247456"/>
                  </a:lnTo>
                  <a:lnTo>
                    <a:pt x="3197178" y="211243"/>
                  </a:lnTo>
                  <a:lnTo>
                    <a:pt x="3167984" y="177318"/>
                  </a:lnTo>
                  <a:lnTo>
                    <a:pt x="3136170" y="145844"/>
                  </a:lnTo>
                  <a:lnTo>
                    <a:pt x="3101908" y="116986"/>
                  </a:lnTo>
                  <a:lnTo>
                    <a:pt x="3065369" y="90908"/>
                  </a:lnTo>
                  <a:lnTo>
                    <a:pt x="3026727" y="67775"/>
                  </a:lnTo>
                  <a:lnTo>
                    <a:pt x="2986151" y="47750"/>
                  </a:lnTo>
                  <a:lnTo>
                    <a:pt x="2943815" y="30998"/>
                  </a:lnTo>
                  <a:lnTo>
                    <a:pt x="2899889" y="17682"/>
                  </a:lnTo>
                  <a:lnTo>
                    <a:pt x="2854546" y="7968"/>
                  </a:lnTo>
                  <a:lnTo>
                    <a:pt x="2807958" y="2019"/>
                  </a:lnTo>
                  <a:lnTo>
                    <a:pt x="2760295" y="0"/>
                  </a:lnTo>
                  <a:close/>
                </a:path>
              </a:pathLst>
            </a:custGeom>
            <a:solidFill>
              <a:srgbClr val="D4FB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27783" y="2755900"/>
              <a:ext cx="3315970" cy="3530600"/>
            </a:xfrm>
            <a:custGeom>
              <a:avLst/>
              <a:gdLst/>
              <a:ahLst/>
              <a:cxnLst/>
              <a:rect l="l" t="t" r="r" b="b"/>
              <a:pathLst>
                <a:path w="3315970" h="3530600">
                  <a:moveTo>
                    <a:pt x="0" y="2975451"/>
                  </a:moveTo>
                  <a:lnTo>
                    <a:pt x="1116" y="551204"/>
                  </a:lnTo>
                  <a:lnTo>
                    <a:pt x="3133" y="503576"/>
                  </a:lnTo>
                  <a:lnTo>
                    <a:pt x="9076" y="457086"/>
                  </a:lnTo>
                  <a:lnTo>
                    <a:pt x="18782" y="411899"/>
                  </a:lnTo>
                  <a:lnTo>
                    <a:pt x="32085" y="368178"/>
                  </a:lnTo>
                  <a:lnTo>
                    <a:pt x="48823" y="326087"/>
                  </a:lnTo>
                  <a:lnTo>
                    <a:pt x="68832" y="285792"/>
                  </a:lnTo>
                  <a:lnTo>
                    <a:pt x="91948" y="247456"/>
                  </a:lnTo>
                  <a:lnTo>
                    <a:pt x="118007" y="211243"/>
                  </a:lnTo>
                  <a:lnTo>
                    <a:pt x="146845" y="177317"/>
                  </a:lnTo>
                  <a:lnTo>
                    <a:pt x="178300" y="145844"/>
                  </a:lnTo>
                  <a:lnTo>
                    <a:pt x="212206" y="116986"/>
                  </a:lnTo>
                  <a:lnTo>
                    <a:pt x="248400" y="90908"/>
                  </a:lnTo>
                  <a:lnTo>
                    <a:pt x="286718" y="67775"/>
                  </a:lnTo>
                  <a:lnTo>
                    <a:pt x="326998" y="47750"/>
                  </a:lnTo>
                  <a:lnTo>
                    <a:pt x="369074" y="30998"/>
                  </a:lnTo>
                  <a:lnTo>
                    <a:pt x="412783" y="17682"/>
                  </a:lnTo>
                  <a:lnTo>
                    <a:pt x="457962" y="7968"/>
                  </a:lnTo>
                  <a:lnTo>
                    <a:pt x="504446" y="2019"/>
                  </a:lnTo>
                  <a:lnTo>
                    <a:pt x="552072" y="0"/>
                  </a:lnTo>
                  <a:lnTo>
                    <a:pt x="2760295" y="0"/>
                  </a:lnTo>
                  <a:lnTo>
                    <a:pt x="2807958" y="2019"/>
                  </a:lnTo>
                  <a:lnTo>
                    <a:pt x="2854546" y="7968"/>
                  </a:lnTo>
                  <a:lnTo>
                    <a:pt x="2899889" y="17682"/>
                  </a:lnTo>
                  <a:lnTo>
                    <a:pt x="2943815" y="30998"/>
                  </a:lnTo>
                  <a:lnTo>
                    <a:pt x="2986151" y="47750"/>
                  </a:lnTo>
                  <a:lnTo>
                    <a:pt x="3026727" y="67775"/>
                  </a:lnTo>
                  <a:lnTo>
                    <a:pt x="3065369" y="90908"/>
                  </a:lnTo>
                  <a:lnTo>
                    <a:pt x="3101908" y="116986"/>
                  </a:lnTo>
                  <a:lnTo>
                    <a:pt x="3136170" y="145844"/>
                  </a:lnTo>
                  <a:lnTo>
                    <a:pt x="3167984" y="177317"/>
                  </a:lnTo>
                  <a:lnTo>
                    <a:pt x="3197178" y="211243"/>
                  </a:lnTo>
                  <a:lnTo>
                    <a:pt x="3223581" y="247456"/>
                  </a:lnTo>
                  <a:lnTo>
                    <a:pt x="3247021" y="285792"/>
                  </a:lnTo>
                  <a:lnTo>
                    <a:pt x="3267326" y="326087"/>
                  </a:lnTo>
                  <a:lnTo>
                    <a:pt x="3284324" y="368178"/>
                  </a:lnTo>
                  <a:lnTo>
                    <a:pt x="3297844" y="411899"/>
                  </a:lnTo>
                  <a:lnTo>
                    <a:pt x="3307714" y="457086"/>
                  </a:lnTo>
                  <a:lnTo>
                    <a:pt x="3313762" y="503576"/>
                  </a:lnTo>
                  <a:lnTo>
                    <a:pt x="3315816" y="551204"/>
                  </a:lnTo>
                  <a:lnTo>
                    <a:pt x="3315816" y="2975451"/>
                  </a:lnTo>
                  <a:lnTo>
                    <a:pt x="3313762" y="3023111"/>
                  </a:lnTo>
                  <a:lnTo>
                    <a:pt x="3307714" y="3069691"/>
                  </a:lnTo>
                  <a:lnTo>
                    <a:pt x="3297844" y="3115020"/>
                  </a:lnTo>
                  <a:lnTo>
                    <a:pt x="3284324" y="3158928"/>
                  </a:lnTo>
                  <a:lnTo>
                    <a:pt x="3267326" y="3201243"/>
                  </a:lnTo>
                  <a:lnTo>
                    <a:pt x="3247021" y="3241794"/>
                  </a:lnTo>
                  <a:lnTo>
                    <a:pt x="3223581" y="3280411"/>
                  </a:lnTo>
                  <a:lnTo>
                    <a:pt x="3197178" y="3316921"/>
                  </a:lnTo>
                  <a:lnTo>
                    <a:pt x="3167984" y="3351154"/>
                  </a:lnTo>
                  <a:lnTo>
                    <a:pt x="3136170" y="3382938"/>
                  </a:lnTo>
                  <a:lnTo>
                    <a:pt x="3101908" y="3412104"/>
                  </a:lnTo>
                  <a:lnTo>
                    <a:pt x="3065369" y="3438479"/>
                  </a:lnTo>
                  <a:lnTo>
                    <a:pt x="3026727" y="3461892"/>
                  </a:lnTo>
                  <a:lnTo>
                    <a:pt x="2986151" y="3482173"/>
                  </a:lnTo>
                  <a:lnTo>
                    <a:pt x="2943815" y="3499150"/>
                  </a:lnTo>
                  <a:lnTo>
                    <a:pt x="2899889" y="3512652"/>
                  </a:lnTo>
                  <a:lnTo>
                    <a:pt x="2854546" y="3522509"/>
                  </a:lnTo>
                  <a:lnTo>
                    <a:pt x="2807958" y="3528548"/>
                  </a:lnTo>
                  <a:lnTo>
                    <a:pt x="2760295" y="3530599"/>
                  </a:lnTo>
                  <a:lnTo>
                    <a:pt x="552072" y="3530599"/>
                  </a:lnTo>
                  <a:lnTo>
                    <a:pt x="504437" y="3528548"/>
                  </a:lnTo>
                  <a:lnTo>
                    <a:pt x="457927" y="3522509"/>
                  </a:lnTo>
                  <a:lnTo>
                    <a:pt x="412708" y="3512652"/>
                  </a:lnTo>
                  <a:lnTo>
                    <a:pt x="368946" y="3499150"/>
                  </a:lnTo>
                  <a:lnTo>
                    <a:pt x="326807" y="3482173"/>
                  </a:lnTo>
                  <a:lnTo>
                    <a:pt x="286455" y="3461892"/>
                  </a:lnTo>
                  <a:lnTo>
                    <a:pt x="248057" y="3438479"/>
                  </a:lnTo>
                  <a:lnTo>
                    <a:pt x="211779" y="3412104"/>
                  </a:lnTo>
                  <a:lnTo>
                    <a:pt x="177786" y="3382938"/>
                  </a:lnTo>
                  <a:lnTo>
                    <a:pt x="146243" y="3351154"/>
                  </a:lnTo>
                  <a:lnTo>
                    <a:pt x="117318" y="3316921"/>
                  </a:lnTo>
                  <a:lnTo>
                    <a:pt x="91175" y="3280411"/>
                  </a:lnTo>
                  <a:lnTo>
                    <a:pt x="67980" y="3241794"/>
                  </a:lnTo>
                  <a:lnTo>
                    <a:pt x="47898" y="3201243"/>
                  </a:lnTo>
                  <a:lnTo>
                    <a:pt x="31097" y="3158928"/>
                  </a:lnTo>
                  <a:lnTo>
                    <a:pt x="17740" y="3115020"/>
                  </a:lnTo>
                  <a:lnTo>
                    <a:pt x="7995" y="3069691"/>
                  </a:lnTo>
                  <a:lnTo>
                    <a:pt x="2026" y="3023111"/>
                  </a:lnTo>
                  <a:lnTo>
                    <a:pt x="0" y="2975451"/>
                  </a:lnTo>
                  <a:close/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22500" y="2990514"/>
            <a:ext cx="2769235" cy="300863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767080">
              <a:lnSpc>
                <a:spcPct val="95400"/>
              </a:lnSpc>
              <a:spcBef>
                <a:spcPts val="229"/>
              </a:spcBef>
            </a:pPr>
            <a:r>
              <a:rPr sz="2400" spc="-5" dirty="0">
                <a:solidFill>
                  <a:srgbClr val="343434"/>
                </a:solidFill>
                <a:latin typeface="Arial MT"/>
                <a:cs typeface="Arial MT"/>
              </a:rPr>
              <a:t>EntityManager </a:t>
            </a:r>
            <a:r>
              <a:rPr sz="2400" spc="-65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434"/>
                </a:solidFill>
                <a:latin typeface="Courier New"/>
                <a:cs typeface="Courier New"/>
              </a:rPr>
              <a:t>persist() </a:t>
            </a:r>
            <a:r>
              <a:rPr sz="2000" spc="5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43434"/>
                </a:solidFill>
                <a:latin typeface="Courier New"/>
                <a:cs typeface="Courier New"/>
              </a:rPr>
              <a:t>remove() </a:t>
            </a:r>
            <a:r>
              <a:rPr sz="2000" spc="5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43434"/>
                </a:solidFill>
                <a:latin typeface="Courier New"/>
                <a:cs typeface="Courier New"/>
              </a:rPr>
              <a:t>refresh() </a:t>
            </a:r>
            <a:r>
              <a:rPr sz="2000" spc="5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43434"/>
                </a:solidFill>
                <a:latin typeface="Courier New"/>
                <a:cs typeface="Courier New"/>
              </a:rPr>
              <a:t>merge() </a:t>
            </a:r>
            <a:r>
              <a:rPr sz="2000" spc="5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43434"/>
                </a:solidFill>
                <a:latin typeface="Courier New"/>
                <a:cs typeface="Courier New"/>
              </a:rPr>
              <a:t>find() </a:t>
            </a:r>
            <a:r>
              <a:rPr sz="2000" spc="5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43434"/>
                </a:solidFill>
                <a:latin typeface="Courier New"/>
                <a:cs typeface="Courier New"/>
              </a:rPr>
              <a:t>contains() </a:t>
            </a:r>
            <a:r>
              <a:rPr sz="2000" spc="5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43434"/>
                </a:solidFill>
                <a:latin typeface="Courier New"/>
                <a:cs typeface="Courier New"/>
              </a:rPr>
              <a:t>flush() </a:t>
            </a:r>
            <a:r>
              <a:rPr sz="2000" spc="5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43434"/>
                </a:solidFill>
                <a:latin typeface="Courier New"/>
                <a:cs typeface="Courier New"/>
              </a:rPr>
              <a:t>createQuery()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343434"/>
                </a:solidFill>
                <a:latin typeface="Courier New"/>
                <a:cs typeface="Courier New"/>
              </a:rPr>
              <a:t>createNamedQuery()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81199" y="4448357"/>
            <a:ext cx="541655" cy="209550"/>
            <a:chOff x="1981199" y="4448357"/>
            <a:chExt cx="541655" cy="209550"/>
          </a:xfrm>
        </p:grpSpPr>
        <p:sp>
          <p:nvSpPr>
            <p:cNvPr id="17" name="object 17"/>
            <p:cNvSpPr/>
            <p:nvPr/>
          </p:nvSpPr>
          <p:spPr>
            <a:xfrm>
              <a:off x="1981199" y="4552950"/>
              <a:ext cx="444500" cy="0"/>
            </a:xfrm>
            <a:custGeom>
              <a:avLst/>
              <a:gdLst/>
              <a:ahLst/>
              <a:cxnLst/>
              <a:rect l="l" t="t" r="r" b="b"/>
              <a:pathLst>
                <a:path w="444500">
                  <a:moveTo>
                    <a:pt x="0" y="0"/>
                  </a:moveTo>
                  <a:lnTo>
                    <a:pt x="422221" y="0"/>
                  </a:lnTo>
                  <a:lnTo>
                    <a:pt x="444499" y="0"/>
                  </a:lnTo>
                </a:path>
              </a:pathLst>
            </a:custGeom>
            <a:ln w="381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3125" y="4448357"/>
              <a:ext cx="209367" cy="20918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6138907" y="4651557"/>
            <a:ext cx="1603375" cy="209550"/>
            <a:chOff x="6138907" y="4651557"/>
            <a:chExt cx="1603375" cy="209550"/>
          </a:xfrm>
        </p:grpSpPr>
        <p:sp>
          <p:nvSpPr>
            <p:cNvPr id="20" name="object 20"/>
            <p:cNvSpPr/>
            <p:nvPr/>
          </p:nvSpPr>
          <p:spPr>
            <a:xfrm>
              <a:off x="6235700" y="4756149"/>
              <a:ext cx="1409700" cy="0"/>
            </a:xfrm>
            <a:custGeom>
              <a:avLst/>
              <a:gdLst/>
              <a:ahLst/>
              <a:cxnLst/>
              <a:rect l="l" t="t" r="r" b="b"/>
              <a:pathLst>
                <a:path w="1409700">
                  <a:moveTo>
                    <a:pt x="0" y="0"/>
                  </a:moveTo>
                  <a:lnTo>
                    <a:pt x="15178" y="0"/>
                  </a:lnTo>
                  <a:lnTo>
                    <a:pt x="1384436" y="0"/>
                  </a:lnTo>
                  <a:lnTo>
                    <a:pt x="1409699" y="0"/>
                  </a:lnTo>
                </a:path>
              </a:pathLst>
            </a:custGeom>
            <a:ln w="381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32825" y="4651557"/>
              <a:ext cx="209367" cy="2091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8907" y="4651557"/>
              <a:ext cx="209367" cy="20918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046243" y="2294445"/>
            <a:ext cx="162687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solidFill>
                  <a:srgbClr val="343434"/>
                </a:solidFill>
                <a:latin typeface="Arial MT"/>
                <a:cs typeface="Arial MT"/>
              </a:rPr>
              <a:t>Configuration</a:t>
            </a:r>
            <a:r>
              <a:rPr sz="1800" spc="-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in </a:t>
            </a:r>
            <a:r>
              <a:rPr sz="1800" spc="-484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43434"/>
                </a:solidFill>
                <a:latin typeface="Arial MT"/>
                <a:cs typeface="Arial MT"/>
              </a:rPr>
              <a:t>persistence.xml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48672" y="2015901"/>
            <a:ext cx="2841625" cy="2856230"/>
            <a:chOff x="6048672" y="2015901"/>
            <a:chExt cx="2841625" cy="2856230"/>
          </a:xfrm>
        </p:grpSpPr>
        <p:sp>
          <p:nvSpPr>
            <p:cNvPr id="25" name="object 25"/>
            <p:cNvSpPr/>
            <p:nvPr/>
          </p:nvSpPr>
          <p:spPr>
            <a:xfrm>
              <a:off x="6711114" y="2034951"/>
              <a:ext cx="461009" cy="922019"/>
            </a:xfrm>
            <a:custGeom>
              <a:avLst/>
              <a:gdLst/>
              <a:ahLst/>
              <a:cxnLst/>
              <a:rect l="l" t="t" r="r" b="b"/>
              <a:pathLst>
                <a:path w="461009" h="922019">
                  <a:moveTo>
                    <a:pt x="460768" y="0"/>
                  </a:moveTo>
                  <a:lnTo>
                    <a:pt x="8519" y="904499"/>
                  </a:lnTo>
                  <a:lnTo>
                    <a:pt x="0" y="921537"/>
                  </a:lnTo>
                </a:path>
              </a:pathLst>
            </a:custGeom>
            <a:ln w="38099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5003" y="2816781"/>
              <a:ext cx="191925" cy="22628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9700" y="3733800"/>
              <a:ext cx="1130300" cy="113780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061372" y="3363923"/>
              <a:ext cx="1409700" cy="647700"/>
            </a:xfrm>
            <a:custGeom>
              <a:avLst/>
              <a:gdLst/>
              <a:ahLst/>
              <a:cxnLst/>
              <a:rect l="l" t="t" r="r" b="b"/>
              <a:pathLst>
                <a:path w="1409700" h="647700">
                  <a:moveTo>
                    <a:pt x="730599" y="0"/>
                  </a:moveTo>
                  <a:lnTo>
                    <a:pt x="679070" y="0"/>
                  </a:lnTo>
                  <a:lnTo>
                    <a:pt x="627652" y="1721"/>
                  </a:lnTo>
                  <a:lnTo>
                    <a:pt x="576567" y="5165"/>
                  </a:lnTo>
                  <a:lnTo>
                    <a:pt x="526035" y="10330"/>
                  </a:lnTo>
                  <a:lnTo>
                    <a:pt x="476279" y="17216"/>
                  </a:lnTo>
                  <a:lnTo>
                    <a:pt x="427520" y="25825"/>
                  </a:lnTo>
                  <a:lnTo>
                    <a:pt x="379980" y="36155"/>
                  </a:lnTo>
                  <a:lnTo>
                    <a:pt x="333881" y="48207"/>
                  </a:lnTo>
                  <a:lnTo>
                    <a:pt x="289443" y="61980"/>
                  </a:lnTo>
                  <a:lnTo>
                    <a:pt x="246889" y="77475"/>
                  </a:lnTo>
                  <a:lnTo>
                    <a:pt x="206441" y="94692"/>
                  </a:lnTo>
                  <a:lnTo>
                    <a:pt x="158056" y="119302"/>
                  </a:lnTo>
                  <a:lnTo>
                    <a:pt x="116123" y="145525"/>
                  </a:lnTo>
                  <a:lnTo>
                    <a:pt x="80641" y="173129"/>
                  </a:lnTo>
                  <a:lnTo>
                    <a:pt x="51610" y="201885"/>
                  </a:lnTo>
                  <a:lnTo>
                    <a:pt x="12902" y="261932"/>
                  </a:lnTo>
                  <a:lnTo>
                    <a:pt x="0" y="323821"/>
                  </a:lnTo>
                  <a:lnTo>
                    <a:pt x="3225" y="354880"/>
                  </a:lnTo>
                  <a:lnTo>
                    <a:pt x="29030" y="416078"/>
                  </a:lnTo>
                  <a:lnTo>
                    <a:pt x="80641" y="474511"/>
                  </a:lnTo>
                  <a:lnTo>
                    <a:pt x="116123" y="502116"/>
                  </a:lnTo>
                  <a:lnTo>
                    <a:pt x="158056" y="528338"/>
                  </a:lnTo>
                  <a:lnTo>
                    <a:pt x="206441" y="552948"/>
                  </a:lnTo>
                  <a:lnTo>
                    <a:pt x="246889" y="570165"/>
                  </a:lnTo>
                  <a:lnTo>
                    <a:pt x="289443" y="585660"/>
                  </a:lnTo>
                  <a:lnTo>
                    <a:pt x="333881" y="599433"/>
                  </a:lnTo>
                  <a:lnTo>
                    <a:pt x="379980" y="611485"/>
                  </a:lnTo>
                  <a:lnTo>
                    <a:pt x="427520" y="621815"/>
                  </a:lnTo>
                  <a:lnTo>
                    <a:pt x="476279" y="630424"/>
                  </a:lnTo>
                  <a:lnTo>
                    <a:pt x="526035" y="637310"/>
                  </a:lnTo>
                  <a:lnTo>
                    <a:pt x="576567" y="642475"/>
                  </a:lnTo>
                  <a:lnTo>
                    <a:pt x="627652" y="645919"/>
                  </a:lnTo>
                  <a:lnTo>
                    <a:pt x="679070" y="647641"/>
                  </a:lnTo>
                  <a:lnTo>
                    <a:pt x="730599" y="647641"/>
                  </a:lnTo>
                  <a:lnTo>
                    <a:pt x="782017" y="645919"/>
                  </a:lnTo>
                  <a:lnTo>
                    <a:pt x="833103" y="642475"/>
                  </a:lnTo>
                  <a:lnTo>
                    <a:pt x="883635" y="637310"/>
                  </a:lnTo>
                  <a:lnTo>
                    <a:pt x="933391" y="630424"/>
                  </a:lnTo>
                  <a:lnTo>
                    <a:pt x="982149" y="621815"/>
                  </a:lnTo>
                  <a:lnTo>
                    <a:pt x="1029689" y="611485"/>
                  </a:lnTo>
                  <a:lnTo>
                    <a:pt x="1075789" y="599433"/>
                  </a:lnTo>
                  <a:lnTo>
                    <a:pt x="1120227" y="585660"/>
                  </a:lnTo>
                  <a:lnTo>
                    <a:pt x="1162780" y="570165"/>
                  </a:lnTo>
                  <a:lnTo>
                    <a:pt x="1203229" y="552948"/>
                  </a:lnTo>
                  <a:lnTo>
                    <a:pt x="1251614" y="528338"/>
                  </a:lnTo>
                  <a:lnTo>
                    <a:pt x="1293548" y="502116"/>
                  </a:lnTo>
                  <a:lnTo>
                    <a:pt x="1329030" y="474511"/>
                  </a:lnTo>
                  <a:lnTo>
                    <a:pt x="1358061" y="445755"/>
                  </a:lnTo>
                  <a:lnTo>
                    <a:pt x="1396769" y="385709"/>
                  </a:lnTo>
                  <a:lnTo>
                    <a:pt x="1409671" y="323821"/>
                  </a:lnTo>
                  <a:lnTo>
                    <a:pt x="1406446" y="292761"/>
                  </a:lnTo>
                  <a:lnTo>
                    <a:pt x="1380640" y="231563"/>
                  </a:lnTo>
                  <a:lnTo>
                    <a:pt x="1329030" y="173129"/>
                  </a:lnTo>
                  <a:lnTo>
                    <a:pt x="1293548" y="145525"/>
                  </a:lnTo>
                  <a:lnTo>
                    <a:pt x="1251614" y="119302"/>
                  </a:lnTo>
                  <a:lnTo>
                    <a:pt x="1203229" y="94692"/>
                  </a:lnTo>
                  <a:lnTo>
                    <a:pt x="1162780" y="77475"/>
                  </a:lnTo>
                  <a:lnTo>
                    <a:pt x="1120227" y="61980"/>
                  </a:lnTo>
                  <a:lnTo>
                    <a:pt x="1075789" y="48207"/>
                  </a:lnTo>
                  <a:lnTo>
                    <a:pt x="1029689" y="36155"/>
                  </a:lnTo>
                  <a:lnTo>
                    <a:pt x="982149" y="25825"/>
                  </a:lnTo>
                  <a:lnTo>
                    <a:pt x="933391" y="17216"/>
                  </a:lnTo>
                  <a:lnTo>
                    <a:pt x="883635" y="10330"/>
                  </a:lnTo>
                  <a:lnTo>
                    <a:pt x="833103" y="5165"/>
                  </a:lnTo>
                  <a:lnTo>
                    <a:pt x="782017" y="1721"/>
                  </a:lnTo>
                  <a:lnTo>
                    <a:pt x="730599" y="0"/>
                  </a:lnTo>
                  <a:close/>
                </a:path>
              </a:pathLst>
            </a:custGeom>
            <a:solidFill>
              <a:srgbClr val="76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61372" y="3363923"/>
              <a:ext cx="1409700" cy="647700"/>
            </a:xfrm>
            <a:custGeom>
              <a:avLst/>
              <a:gdLst/>
              <a:ahLst/>
              <a:cxnLst/>
              <a:rect l="l" t="t" r="r" b="b"/>
              <a:pathLst>
                <a:path w="1409700" h="647700">
                  <a:moveTo>
                    <a:pt x="1203229" y="94692"/>
                  </a:moveTo>
                  <a:lnTo>
                    <a:pt x="1251614" y="119302"/>
                  </a:lnTo>
                  <a:lnTo>
                    <a:pt x="1293548" y="145525"/>
                  </a:lnTo>
                  <a:lnTo>
                    <a:pt x="1329030" y="173129"/>
                  </a:lnTo>
                  <a:lnTo>
                    <a:pt x="1358061" y="201885"/>
                  </a:lnTo>
                  <a:lnTo>
                    <a:pt x="1396769" y="261931"/>
                  </a:lnTo>
                  <a:lnTo>
                    <a:pt x="1409671" y="323820"/>
                  </a:lnTo>
                  <a:lnTo>
                    <a:pt x="1406446" y="354880"/>
                  </a:lnTo>
                  <a:lnTo>
                    <a:pt x="1380640" y="416078"/>
                  </a:lnTo>
                  <a:lnTo>
                    <a:pt x="1329030" y="474512"/>
                  </a:lnTo>
                  <a:lnTo>
                    <a:pt x="1293548" y="502116"/>
                  </a:lnTo>
                  <a:lnTo>
                    <a:pt x="1251614" y="528338"/>
                  </a:lnTo>
                  <a:lnTo>
                    <a:pt x="1203229" y="552948"/>
                  </a:lnTo>
                  <a:lnTo>
                    <a:pt x="1162781" y="570165"/>
                  </a:lnTo>
                  <a:lnTo>
                    <a:pt x="1120227" y="585660"/>
                  </a:lnTo>
                  <a:lnTo>
                    <a:pt x="1075789" y="599434"/>
                  </a:lnTo>
                  <a:lnTo>
                    <a:pt x="1029690" y="611486"/>
                  </a:lnTo>
                  <a:lnTo>
                    <a:pt x="982150" y="621816"/>
                  </a:lnTo>
                  <a:lnTo>
                    <a:pt x="933391" y="630424"/>
                  </a:lnTo>
                  <a:lnTo>
                    <a:pt x="883635" y="637311"/>
                  </a:lnTo>
                  <a:lnTo>
                    <a:pt x="833103" y="642476"/>
                  </a:lnTo>
                  <a:lnTo>
                    <a:pt x="782018" y="645919"/>
                  </a:lnTo>
                  <a:lnTo>
                    <a:pt x="730600" y="647641"/>
                  </a:lnTo>
                  <a:lnTo>
                    <a:pt x="679071" y="647641"/>
                  </a:lnTo>
                  <a:lnTo>
                    <a:pt x="627653" y="645919"/>
                  </a:lnTo>
                  <a:lnTo>
                    <a:pt x="576567" y="642476"/>
                  </a:lnTo>
                  <a:lnTo>
                    <a:pt x="526036" y="637311"/>
                  </a:lnTo>
                  <a:lnTo>
                    <a:pt x="476280" y="630424"/>
                  </a:lnTo>
                  <a:lnTo>
                    <a:pt x="427521" y="621816"/>
                  </a:lnTo>
                  <a:lnTo>
                    <a:pt x="379981" y="611486"/>
                  </a:lnTo>
                  <a:lnTo>
                    <a:pt x="333881" y="599434"/>
                  </a:lnTo>
                  <a:lnTo>
                    <a:pt x="289444" y="585660"/>
                  </a:lnTo>
                  <a:lnTo>
                    <a:pt x="246890" y="570165"/>
                  </a:lnTo>
                  <a:lnTo>
                    <a:pt x="206441" y="552948"/>
                  </a:lnTo>
                  <a:lnTo>
                    <a:pt x="158056" y="528338"/>
                  </a:lnTo>
                  <a:lnTo>
                    <a:pt x="116123" y="502116"/>
                  </a:lnTo>
                  <a:lnTo>
                    <a:pt x="80641" y="474512"/>
                  </a:lnTo>
                  <a:lnTo>
                    <a:pt x="51610" y="445755"/>
                  </a:lnTo>
                  <a:lnTo>
                    <a:pt x="12902" y="385709"/>
                  </a:lnTo>
                  <a:lnTo>
                    <a:pt x="0" y="323820"/>
                  </a:lnTo>
                  <a:lnTo>
                    <a:pt x="3225" y="292761"/>
                  </a:lnTo>
                  <a:lnTo>
                    <a:pt x="29030" y="231563"/>
                  </a:lnTo>
                  <a:lnTo>
                    <a:pt x="80641" y="173129"/>
                  </a:lnTo>
                  <a:lnTo>
                    <a:pt x="116123" y="145525"/>
                  </a:lnTo>
                  <a:lnTo>
                    <a:pt x="158056" y="119302"/>
                  </a:lnTo>
                  <a:lnTo>
                    <a:pt x="206441" y="94692"/>
                  </a:lnTo>
                  <a:lnTo>
                    <a:pt x="246890" y="77475"/>
                  </a:lnTo>
                  <a:lnTo>
                    <a:pt x="289444" y="61980"/>
                  </a:lnTo>
                  <a:lnTo>
                    <a:pt x="333881" y="48207"/>
                  </a:lnTo>
                  <a:lnTo>
                    <a:pt x="379981" y="36155"/>
                  </a:lnTo>
                  <a:lnTo>
                    <a:pt x="427521" y="25825"/>
                  </a:lnTo>
                  <a:lnTo>
                    <a:pt x="476280" y="17216"/>
                  </a:lnTo>
                  <a:lnTo>
                    <a:pt x="526036" y="10330"/>
                  </a:lnTo>
                  <a:lnTo>
                    <a:pt x="576567" y="5165"/>
                  </a:lnTo>
                  <a:lnTo>
                    <a:pt x="627653" y="1721"/>
                  </a:lnTo>
                  <a:lnTo>
                    <a:pt x="679071" y="0"/>
                  </a:lnTo>
                  <a:lnTo>
                    <a:pt x="730600" y="0"/>
                  </a:lnTo>
                  <a:lnTo>
                    <a:pt x="782018" y="1721"/>
                  </a:lnTo>
                  <a:lnTo>
                    <a:pt x="833103" y="5165"/>
                  </a:lnTo>
                  <a:lnTo>
                    <a:pt x="883635" y="10330"/>
                  </a:lnTo>
                  <a:lnTo>
                    <a:pt x="933391" y="17216"/>
                  </a:lnTo>
                  <a:lnTo>
                    <a:pt x="982150" y="25825"/>
                  </a:lnTo>
                  <a:lnTo>
                    <a:pt x="1029690" y="36155"/>
                  </a:lnTo>
                  <a:lnTo>
                    <a:pt x="1075789" y="48207"/>
                  </a:lnTo>
                  <a:lnTo>
                    <a:pt x="1120227" y="61980"/>
                  </a:lnTo>
                  <a:lnTo>
                    <a:pt x="1162781" y="77475"/>
                  </a:lnTo>
                  <a:lnTo>
                    <a:pt x="1203229" y="94692"/>
                  </a:lnTo>
                  <a:close/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72715" y="3895289"/>
              <a:ext cx="1409700" cy="647700"/>
            </a:xfrm>
            <a:custGeom>
              <a:avLst/>
              <a:gdLst/>
              <a:ahLst/>
              <a:cxnLst/>
              <a:rect l="l" t="t" r="r" b="b"/>
              <a:pathLst>
                <a:path w="1409700" h="647700">
                  <a:moveTo>
                    <a:pt x="730600" y="0"/>
                  </a:moveTo>
                  <a:lnTo>
                    <a:pt x="679071" y="0"/>
                  </a:lnTo>
                  <a:lnTo>
                    <a:pt x="627653" y="1721"/>
                  </a:lnTo>
                  <a:lnTo>
                    <a:pt x="576567" y="5165"/>
                  </a:lnTo>
                  <a:lnTo>
                    <a:pt x="526036" y="10330"/>
                  </a:lnTo>
                  <a:lnTo>
                    <a:pt x="476280" y="17216"/>
                  </a:lnTo>
                  <a:lnTo>
                    <a:pt x="427521" y="25825"/>
                  </a:lnTo>
                  <a:lnTo>
                    <a:pt x="379981" y="36155"/>
                  </a:lnTo>
                  <a:lnTo>
                    <a:pt x="333881" y="48207"/>
                  </a:lnTo>
                  <a:lnTo>
                    <a:pt x="289444" y="61980"/>
                  </a:lnTo>
                  <a:lnTo>
                    <a:pt x="246890" y="77475"/>
                  </a:lnTo>
                  <a:lnTo>
                    <a:pt x="206441" y="94692"/>
                  </a:lnTo>
                  <a:lnTo>
                    <a:pt x="158057" y="119302"/>
                  </a:lnTo>
                  <a:lnTo>
                    <a:pt x="116123" y="145525"/>
                  </a:lnTo>
                  <a:lnTo>
                    <a:pt x="80641" y="173129"/>
                  </a:lnTo>
                  <a:lnTo>
                    <a:pt x="51610" y="201885"/>
                  </a:lnTo>
                  <a:lnTo>
                    <a:pt x="12902" y="261931"/>
                  </a:lnTo>
                  <a:lnTo>
                    <a:pt x="0" y="323820"/>
                  </a:lnTo>
                  <a:lnTo>
                    <a:pt x="3225" y="354880"/>
                  </a:lnTo>
                  <a:lnTo>
                    <a:pt x="29030" y="416077"/>
                  </a:lnTo>
                  <a:lnTo>
                    <a:pt x="80641" y="474511"/>
                  </a:lnTo>
                  <a:lnTo>
                    <a:pt x="116123" y="502115"/>
                  </a:lnTo>
                  <a:lnTo>
                    <a:pt x="158057" y="528338"/>
                  </a:lnTo>
                  <a:lnTo>
                    <a:pt x="206441" y="552948"/>
                  </a:lnTo>
                  <a:lnTo>
                    <a:pt x="246890" y="570165"/>
                  </a:lnTo>
                  <a:lnTo>
                    <a:pt x="289444" y="585660"/>
                  </a:lnTo>
                  <a:lnTo>
                    <a:pt x="333881" y="599433"/>
                  </a:lnTo>
                  <a:lnTo>
                    <a:pt x="379981" y="611485"/>
                  </a:lnTo>
                  <a:lnTo>
                    <a:pt x="427521" y="621815"/>
                  </a:lnTo>
                  <a:lnTo>
                    <a:pt x="476280" y="630424"/>
                  </a:lnTo>
                  <a:lnTo>
                    <a:pt x="526036" y="637310"/>
                  </a:lnTo>
                  <a:lnTo>
                    <a:pt x="576567" y="642475"/>
                  </a:lnTo>
                  <a:lnTo>
                    <a:pt x="627653" y="645919"/>
                  </a:lnTo>
                  <a:lnTo>
                    <a:pt x="679071" y="647641"/>
                  </a:lnTo>
                  <a:lnTo>
                    <a:pt x="730600" y="647641"/>
                  </a:lnTo>
                  <a:lnTo>
                    <a:pt x="782018" y="645919"/>
                  </a:lnTo>
                  <a:lnTo>
                    <a:pt x="833103" y="642475"/>
                  </a:lnTo>
                  <a:lnTo>
                    <a:pt x="883635" y="637310"/>
                  </a:lnTo>
                  <a:lnTo>
                    <a:pt x="933391" y="630424"/>
                  </a:lnTo>
                  <a:lnTo>
                    <a:pt x="982150" y="621815"/>
                  </a:lnTo>
                  <a:lnTo>
                    <a:pt x="1029690" y="611485"/>
                  </a:lnTo>
                  <a:lnTo>
                    <a:pt x="1075789" y="599433"/>
                  </a:lnTo>
                  <a:lnTo>
                    <a:pt x="1120227" y="585660"/>
                  </a:lnTo>
                  <a:lnTo>
                    <a:pt x="1162780" y="570165"/>
                  </a:lnTo>
                  <a:lnTo>
                    <a:pt x="1203229" y="552948"/>
                  </a:lnTo>
                  <a:lnTo>
                    <a:pt x="1251614" y="528338"/>
                  </a:lnTo>
                  <a:lnTo>
                    <a:pt x="1293547" y="502115"/>
                  </a:lnTo>
                  <a:lnTo>
                    <a:pt x="1329030" y="474511"/>
                  </a:lnTo>
                  <a:lnTo>
                    <a:pt x="1358060" y="445755"/>
                  </a:lnTo>
                  <a:lnTo>
                    <a:pt x="1396768" y="385709"/>
                  </a:lnTo>
                  <a:lnTo>
                    <a:pt x="1409671" y="323820"/>
                  </a:lnTo>
                  <a:lnTo>
                    <a:pt x="1406445" y="292760"/>
                  </a:lnTo>
                  <a:lnTo>
                    <a:pt x="1380640" y="231563"/>
                  </a:lnTo>
                  <a:lnTo>
                    <a:pt x="1329030" y="173129"/>
                  </a:lnTo>
                  <a:lnTo>
                    <a:pt x="1293547" y="145525"/>
                  </a:lnTo>
                  <a:lnTo>
                    <a:pt x="1251614" y="119302"/>
                  </a:lnTo>
                  <a:lnTo>
                    <a:pt x="1203229" y="94692"/>
                  </a:lnTo>
                  <a:lnTo>
                    <a:pt x="1162780" y="77475"/>
                  </a:lnTo>
                  <a:lnTo>
                    <a:pt x="1120227" y="61980"/>
                  </a:lnTo>
                  <a:lnTo>
                    <a:pt x="1075789" y="48207"/>
                  </a:lnTo>
                  <a:lnTo>
                    <a:pt x="1029690" y="36155"/>
                  </a:lnTo>
                  <a:lnTo>
                    <a:pt x="982150" y="25825"/>
                  </a:lnTo>
                  <a:lnTo>
                    <a:pt x="933391" y="17216"/>
                  </a:lnTo>
                  <a:lnTo>
                    <a:pt x="883635" y="10330"/>
                  </a:lnTo>
                  <a:lnTo>
                    <a:pt x="833103" y="5165"/>
                  </a:lnTo>
                  <a:lnTo>
                    <a:pt x="782018" y="1721"/>
                  </a:lnTo>
                  <a:lnTo>
                    <a:pt x="730600" y="0"/>
                  </a:lnTo>
                  <a:close/>
                </a:path>
              </a:pathLst>
            </a:custGeom>
            <a:solidFill>
              <a:srgbClr val="76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72715" y="3895288"/>
              <a:ext cx="1409700" cy="647700"/>
            </a:xfrm>
            <a:custGeom>
              <a:avLst/>
              <a:gdLst/>
              <a:ahLst/>
              <a:cxnLst/>
              <a:rect l="l" t="t" r="r" b="b"/>
              <a:pathLst>
                <a:path w="1409700" h="647700">
                  <a:moveTo>
                    <a:pt x="1203229" y="94692"/>
                  </a:moveTo>
                  <a:lnTo>
                    <a:pt x="1251614" y="119302"/>
                  </a:lnTo>
                  <a:lnTo>
                    <a:pt x="1293548" y="145525"/>
                  </a:lnTo>
                  <a:lnTo>
                    <a:pt x="1329030" y="173129"/>
                  </a:lnTo>
                  <a:lnTo>
                    <a:pt x="1358061" y="201885"/>
                  </a:lnTo>
                  <a:lnTo>
                    <a:pt x="1396769" y="261931"/>
                  </a:lnTo>
                  <a:lnTo>
                    <a:pt x="1409671" y="323820"/>
                  </a:lnTo>
                  <a:lnTo>
                    <a:pt x="1406446" y="354880"/>
                  </a:lnTo>
                  <a:lnTo>
                    <a:pt x="1380640" y="416078"/>
                  </a:lnTo>
                  <a:lnTo>
                    <a:pt x="1329030" y="474512"/>
                  </a:lnTo>
                  <a:lnTo>
                    <a:pt x="1293548" y="502116"/>
                  </a:lnTo>
                  <a:lnTo>
                    <a:pt x="1251614" y="528338"/>
                  </a:lnTo>
                  <a:lnTo>
                    <a:pt x="1203229" y="552948"/>
                  </a:lnTo>
                  <a:lnTo>
                    <a:pt x="1162781" y="570165"/>
                  </a:lnTo>
                  <a:lnTo>
                    <a:pt x="1120227" y="585660"/>
                  </a:lnTo>
                  <a:lnTo>
                    <a:pt x="1075789" y="599434"/>
                  </a:lnTo>
                  <a:lnTo>
                    <a:pt x="1029690" y="611486"/>
                  </a:lnTo>
                  <a:lnTo>
                    <a:pt x="982150" y="621816"/>
                  </a:lnTo>
                  <a:lnTo>
                    <a:pt x="933391" y="630424"/>
                  </a:lnTo>
                  <a:lnTo>
                    <a:pt x="883635" y="637311"/>
                  </a:lnTo>
                  <a:lnTo>
                    <a:pt x="833103" y="642476"/>
                  </a:lnTo>
                  <a:lnTo>
                    <a:pt x="782018" y="645919"/>
                  </a:lnTo>
                  <a:lnTo>
                    <a:pt x="730600" y="647641"/>
                  </a:lnTo>
                  <a:lnTo>
                    <a:pt x="679071" y="647641"/>
                  </a:lnTo>
                  <a:lnTo>
                    <a:pt x="627653" y="645919"/>
                  </a:lnTo>
                  <a:lnTo>
                    <a:pt x="576567" y="642476"/>
                  </a:lnTo>
                  <a:lnTo>
                    <a:pt x="526036" y="637311"/>
                  </a:lnTo>
                  <a:lnTo>
                    <a:pt x="476280" y="630424"/>
                  </a:lnTo>
                  <a:lnTo>
                    <a:pt x="427521" y="621816"/>
                  </a:lnTo>
                  <a:lnTo>
                    <a:pt x="379981" y="611486"/>
                  </a:lnTo>
                  <a:lnTo>
                    <a:pt x="333881" y="599434"/>
                  </a:lnTo>
                  <a:lnTo>
                    <a:pt x="289444" y="585660"/>
                  </a:lnTo>
                  <a:lnTo>
                    <a:pt x="246890" y="570165"/>
                  </a:lnTo>
                  <a:lnTo>
                    <a:pt x="206441" y="552948"/>
                  </a:lnTo>
                  <a:lnTo>
                    <a:pt x="158056" y="528338"/>
                  </a:lnTo>
                  <a:lnTo>
                    <a:pt x="116123" y="502116"/>
                  </a:lnTo>
                  <a:lnTo>
                    <a:pt x="80641" y="474512"/>
                  </a:lnTo>
                  <a:lnTo>
                    <a:pt x="51610" y="445755"/>
                  </a:lnTo>
                  <a:lnTo>
                    <a:pt x="12902" y="385709"/>
                  </a:lnTo>
                  <a:lnTo>
                    <a:pt x="0" y="323820"/>
                  </a:lnTo>
                  <a:lnTo>
                    <a:pt x="3225" y="292761"/>
                  </a:lnTo>
                  <a:lnTo>
                    <a:pt x="29030" y="231563"/>
                  </a:lnTo>
                  <a:lnTo>
                    <a:pt x="80641" y="173129"/>
                  </a:lnTo>
                  <a:lnTo>
                    <a:pt x="116123" y="145525"/>
                  </a:lnTo>
                  <a:lnTo>
                    <a:pt x="158056" y="119302"/>
                  </a:lnTo>
                  <a:lnTo>
                    <a:pt x="206441" y="94692"/>
                  </a:lnTo>
                  <a:lnTo>
                    <a:pt x="246890" y="77475"/>
                  </a:lnTo>
                  <a:lnTo>
                    <a:pt x="289444" y="61980"/>
                  </a:lnTo>
                  <a:lnTo>
                    <a:pt x="333881" y="48207"/>
                  </a:lnTo>
                  <a:lnTo>
                    <a:pt x="379981" y="36155"/>
                  </a:lnTo>
                  <a:lnTo>
                    <a:pt x="427521" y="25825"/>
                  </a:lnTo>
                  <a:lnTo>
                    <a:pt x="476280" y="17216"/>
                  </a:lnTo>
                  <a:lnTo>
                    <a:pt x="526036" y="10330"/>
                  </a:lnTo>
                  <a:lnTo>
                    <a:pt x="576567" y="5165"/>
                  </a:lnTo>
                  <a:lnTo>
                    <a:pt x="627653" y="1721"/>
                  </a:lnTo>
                  <a:lnTo>
                    <a:pt x="679071" y="0"/>
                  </a:lnTo>
                  <a:lnTo>
                    <a:pt x="730600" y="0"/>
                  </a:lnTo>
                  <a:lnTo>
                    <a:pt x="782018" y="1721"/>
                  </a:lnTo>
                  <a:lnTo>
                    <a:pt x="833103" y="5165"/>
                  </a:lnTo>
                  <a:lnTo>
                    <a:pt x="883635" y="10330"/>
                  </a:lnTo>
                  <a:lnTo>
                    <a:pt x="933391" y="17216"/>
                  </a:lnTo>
                  <a:lnTo>
                    <a:pt x="982150" y="25825"/>
                  </a:lnTo>
                  <a:lnTo>
                    <a:pt x="1029690" y="36155"/>
                  </a:lnTo>
                  <a:lnTo>
                    <a:pt x="1075789" y="48207"/>
                  </a:lnTo>
                  <a:lnTo>
                    <a:pt x="1120227" y="61980"/>
                  </a:lnTo>
                  <a:lnTo>
                    <a:pt x="1162781" y="77475"/>
                  </a:lnTo>
                  <a:lnTo>
                    <a:pt x="1203229" y="94692"/>
                  </a:lnTo>
                  <a:close/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273800" y="1320799"/>
            <a:ext cx="1816100" cy="596900"/>
          </a:xfrm>
          <a:prstGeom prst="rect">
            <a:avLst/>
          </a:prstGeom>
          <a:solidFill>
            <a:srgbClr val="EBEBEB"/>
          </a:solidFill>
          <a:ln w="25400">
            <a:solidFill>
              <a:srgbClr val="00558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250"/>
              </a:spcBef>
            </a:pPr>
            <a:r>
              <a:rPr sz="1800" spc="-5" dirty="0">
                <a:solidFill>
                  <a:srgbClr val="343434"/>
                </a:solidFill>
                <a:latin typeface="Arial MT"/>
                <a:cs typeface="Arial MT"/>
              </a:rPr>
              <a:t>Persistence</a:t>
            </a:r>
            <a:r>
              <a:rPr sz="18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Unit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95751" y="3465559"/>
            <a:ext cx="1052830" cy="9455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40970" marR="316230" indent="-128905">
              <a:lnSpc>
                <a:spcPts val="1500"/>
              </a:lnSpc>
              <a:spcBef>
                <a:spcPts val="200"/>
              </a:spcBef>
            </a:pPr>
            <a:r>
              <a:rPr sz="1300" b="1" dirty="0">
                <a:solidFill>
                  <a:srgbClr val="343434"/>
                </a:solidFill>
                <a:latin typeface="Arial"/>
                <a:cs typeface="Arial"/>
              </a:rPr>
              <a:t>Ma</a:t>
            </a:r>
            <a:r>
              <a:rPr sz="1300" b="1" spc="-5" dirty="0">
                <a:solidFill>
                  <a:srgbClr val="343434"/>
                </a:solidFill>
                <a:latin typeface="Arial"/>
                <a:cs typeface="Arial"/>
              </a:rPr>
              <a:t>n</a:t>
            </a:r>
            <a:r>
              <a:rPr sz="1300" b="1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1300" b="1" spc="-5" dirty="0">
                <a:solidFill>
                  <a:srgbClr val="343434"/>
                </a:solidFill>
                <a:latin typeface="Arial"/>
                <a:cs typeface="Arial"/>
              </a:rPr>
              <a:t>g</a:t>
            </a:r>
            <a:r>
              <a:rPr sz="1300" b="1" dirty="0">
                <a:solidFill>
                  <a:srgbClr val="343434"/>
                </a:solidFill>
                <a:latin typeface="Arial"/>
                <a:cs typeface="Arial"/>
              </a:rPr>
              <a:t>ed  </a:t>
            </a:r>
            <a:r>
              <a:rPr sz="1300" b="1" spc="-5" dirty="0">
                <a:solidFill>
                  <a:srgbClr val="343434"/>
                </a:solidFill>
                <a:latin typeface="Arial"/>
                <a:cs typeface="Arial"/>
              </a:rPr>
              <a:t>Entity</a:t>
            </a:r>
            <a:endParaRPr sz="1300">
              <a:latin typeface="Arial"/>
              <a:cs typeface="Arial"/>
            </a:endParaRPr>
          </a:p>
          <a:p>
            <a:pPr marL="452120" marR="5080" indent="-128905">
              <a:lnSpc>
                <a:spcPts val="1500"/>
              </a:lnSpc>
              <a:spcBef>
                <a:spcPts val="1180"/>
              </a:spcBef>
            </a:pPr>
            <a:r>
              <a:rPr sz="1300" b="1" dirty="0">
                <a:solidFill>
                  <a:srgbClr val="343434"/>
                </a:solidFill>
                <a:latin typeface="Arial"/>
                <a:cs typeface="Arial"/>
              </a:rPr>
              <a:t>Ma</a:t>
            </a:r>
            <a:r>
              <a:rPr sz="1300" b="1" spc="-5" dirty="0">
                <a:solidFill>
                  <a:srgbClr val="343434"/>
                </a:solidFill>
                <a:latin typeface="Arial"/>
                <a:cs typeface="Arial"/>
              </a:rPr>
              <a:t>n</a:t>
            </a:r>
            <a:r>
              <a:rPr sz="1300" b="1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1300" b="1" spc="-5" dirty="0">
                <a:solidFill>
                  <a:srgbClr val="343434"/>
                </a:solidFill>
                <a:latin typeface="Arial"/>
                <a:cs typeface="Arial"/>
              </a:rPr>
              <a:t>g</a:t>
            </a:r>
            <a:r>
              <a:rPr sz="1300" b="1" dirty="0">
                <a:solidFill>
                  <a:srgbClr val="343434"/>
                </a:solidFill>
                <a:latin typeface="Arial"/>
                <a:cs typeface="Arial"/>
              </a:rPr>
              <a:t>ed  </a:t>
            </a:r>
            <a:r>
              <a:rPr sz="1300" b="1" spc="-5" dirty="0">
                <a:solidFill>
                  <a:srgbClr val="343434"/>
                </a:solidFill>
                <a:latin typeface="Arial"/>
                <a:cs typeface="Arial"/>
              </a:rPr>
              <a:t>Entity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99" y="536171"/>
            <a:ext cx="19824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Entity</a:t>
            </a:r>
            <a:r>
              <a:rPr sz="2200" b="1" spc="-4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lifecycle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5708" y="6259549"/>
            <a:ext cx="19812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36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54241" y="1915366"/>
            <a:ext cx="4552315" cy="2649220"/>
            <a:chOff x="2454241" y="1915366"/>
            <a:chExt cx="4552315" cy="2649220"/>
          </a:xfrm>
        </p:grpSpPr>
        <p:sp>
          <p:nvSpPr>
            <p:cNvPr id="6" name="object 6"/>
            <p:cNvSpPr/>
            <p:nvPr/>
          </p:nvSpPr>
          <p:spPr>
            <a:xfrm>
              <a:off x="2466941" y="1928066"/>
              <a:ext cx="4526915" cy="2623820"/>
            </a:xfrm>
            <a:custGeom>
              <a:avLst/>
              <a:gdLst/>
              <a:ahLst/>
              <a:cxnLst/>
              <a:rect l="l" t="t" r="r" b="b"/>
              <a:pathLst>
                <a:path w="4526915" h="2623820">
                  <a:moveTo>
                    <a:pt x="415959" y="865933"/>
                  </a:moveTo>
                  <a:lnTo>
                    <a:pt x="411641" y="862359"/>
                  </a:lnTo>
                  <a:lnTo>
                    <a:pt x="406304" y="818997"/>
                  </a:lnTo>
                  <a:lnTo>
                    <a:pt x="405233" y="776101"/>
                  </a:lnTo>
                  <a:lnTo>
                    <a:pt x="408295" y="733813"/>
                  </a:lnTo>
                  <a:lnTo>
                    <a:pt x="415354" y="692270"/>
                  </a:lnTo>
                  <a:lnTo>
                    <a:pt x="426277" y="651613"/>
                  </a:lnTo>
                  <a:lnTo>
                    <a:pt x="440928" y="611981"/>
                  </a:lnTo>
                  <a:lnTo>
                    <a:pt x="459174" y="573514"/>
                  </a:lnTo>
                  <a:lnTo>
                    <a:pt x="480880" y="536350"/>
                  </a:lnTo>
                  <a:lnTo>
                    <a:pt x="505910" y="500629"/>
                  </a:lnTo>
                  <a:lnTo>
                    <a:pt x="534132" y="466492"/>
                  </a:lnTo>
                  <a:lnTo>
                    <a:pt x="565410" y="434076"/>
                  </a:lnTo>
                  <a:lnTo>
                    <a:pt x="599609" y="403521"/>
                  </a:lnTo>
                  <a:lnTo>
                    <a:pt x="636596" y="374968"/>
                  </a:lnTo>
                  <a:lnTo>
                    <a:pt x="676235" y="348554"/>
                  </a:lnTo>
                  <a:lnTo>
                    <a:pt x="718392" y="324420"/>
                  </a:lnTo>
                  <a:lnTo>
                    <a:pt x="762933" y="302706"/>
                  </a:lnTo>
                  <a:lnTo>
                    <a:pt x="809724" y="283549"/>
                  </a:lnTo>
                  <a:lnTo>
                    <a:pt x="858628" y="267091"/>
                  </a:lnTo>
                  <a:lnTo>
                    <a:pt x="909513" y="253470"/>
                  </a:lnTo>
                  <a:lnTo>
                    <a:pt x="962244" y="242825"/>
                  </a:lnTo>
                  <a:lnTo>
                    <a:pt x="1016686" y="235297"/>
                  </a:lnTo>
                  <a:lnTo>
                    <a:pt x="1068988" y="231243"/>
                  </a:lnTo>
                  <a:lnTo>
                    <a:pt x="1121276" y="230261"/>
                  </a:lnTo>
                  <a:lnTo>
                    <a:pt x="1173337" y="232319"/>
                  </a:lnTo>
                  <a:lnTo>
                    <a:pt x="1224963" y="237383"/>
                  </a:lnTo>
                  <a:lnTo>
                    <a:pt x="1275944" y="245419"/>
                  </a:lnTo>
                  <a:lnTo>
                    <a:pt x="1326070" y="256396"/>
                  </a:lnTo>
                  <a:lnTo>
                    <a:pt x="1375131" y="270279"/>
                  </a:lnTo>
                  <a:lnTo>
                    <a:pt x="1422917" y="287036"/>
                  </a:lnTo>
                  <a:lnTo>
                    <a:pt x="1469219" y="306633"/>
                  </a:lnTo>
                  <a:lnTo>
                    <a:pt x="1495065" y="272069"/>
                  </a:lnTo>
                  <a:lnTo>
                    <a:pt x="1524224" y="240036"/>
                  </a:lnTo>
                  <a:lnTo>
                    <a:pt x="1556431" y="210597"/>
                  </a:lnTo>
                  <a:lnTo>
                    <a:pt x="1591417" y="183819"/>
                  </a:lnTo>
                  <a:lnTo>
                    <a:pt x="1628918" y="159765"/>
                  </a:lnTo>
                  <a:lnTo>
                    <a:pt x="1668666" y="138499"/>
                  </a:lnTo>
                  <a:lnTo>
                    <a:pt x="1710395" y="120087"/>
                  </a:lnTo>
                  <a:lnTo>
                    <a:pt x="1753839" y="104591"/>
                  </a:lnTo>
                  <a:lnTo>
                    <a:pt x="1798731" y="92078"/>
                  </a:lnTo>
                  <a:lnTo>
                    <a:pt x="1844804" y="82610"/>
                  </a:lnTo>
                  <a:lnTo>
                    <a:pt x="1891793" y="76253"/>
                  </a:lnTo>
                  <a:lnTo>
                    <a:pt x="1939431" y="73071"/>
                  </a:lnTo>
                  <a:lnTo>
                    <a:pt x="1987451" y="73127"/>
                  </a:lnTo>
                  <a:lnTo>
                    <a:pt x="2035587" y="76488"/>
                  </a:lnTo>
                  <a:lnTo>
                    <a:pt x="2083573" y="83216"/>
                  </a:lnTo>
                  <a:lnTo>
                    <a:pt x="2131142" y="93377"/>
                  </a:lnTo>
                  <a:lnTo>
                    <a:pt x="2178027" y="107035"/>
                  </a:lnTo>
                  <a:lnTo>
                    <a:pt x="2223962" y="124254"/>
                  </a:lnTo>
                  <a:lnTo>
                    <a:pt x="2258909" y="140209"/>
                  </a:lnTo>
                  <a:lnTo>
                    <a:pt x="2323889" y="177829"/>
                  </a:lnTo>
                  <a:lnTo>
                    <a:pt x="2353667" y="199345"/>
                  </a:lnTo>
                  <a:lnTo>
                    <a:pt x="2378285" y="165152"/>
                  </a:lnTo>
                  <a:lnTo>
                    <a:pt x="2406841" y="133878"/>
                  </a:lnTo>
                  <a:lnTo>
                    <a:pt x="2438962" y="105620"/>
                  </a:lnTo>
                  <a:lnTo>
                    <a:pt x="2474273" y="80479"/>
                  </a:lnTo>
                  <a:lnTo>
                    <a:pt x="2512401" y="58551"/>
                  </a:lnTo>
                  <a:lnTo>
                    <a:pt x="2552972" y="39935"/>
                  </a:lnTo>
                  <a:lnTo>
                    <a:pt x="2595612" y="24731"/>
                  </a:lnTo>
                  <a:lnTo>
                    <a:pt x="2639948" y="13037"/>
                  </a:lnTo>
                  <a:lnTo>
                    <a:pt x="2685606" y="4951"/>
                  </a:lnTo>
                  <a:lnTo>
                    <a:pt x="2732212" y="573"/>
                  </a:lnTo>
                  <a:lnTo>
                    <a:pt x="2779392" y="0"/>
                  </a:lnTo>
                  <a:lnTo>
                    <a:pt x="2826772" y="3331"/>
                  </a:lnTo>
                  <a:lnTo>
                    <a:pt x="2873979" y="10664"/>
                  </a:lnTo>
                  <a:lnTo>
                    <a:pt x="2920639" y="22099"/>
                  </a:lnTo>
                  <a:lnTo>
                    <a:pt x="2966377" y="37735"/>
                  </a:lnTo>
                  <a:lnTo>
                    <a:pt x="3011682" y="58191"/>
                  </a:lnTo>
                  <a:lnTo>
                    <a:pt x="3053602" y="82505"/>
                  </a:lnTo>
                  <a:lnTo>
                    <a:pt x="3091745" y="110423"/>
                  </a:lnTo>
                  <a:lnTo>
                    <a:pt x="3125718" y="141686"/>
                  </a:lnTo>
                  <a:lnTo>
                    <a:pt x="3161326" y="111841"/>
                  </a:lnTo>
                  <a:lnTo>
                    <a:pt x="3199836" y="85479"/>
                  </a:lnTo>
                  <a:lnTo>
                    <a:pt x="3240890" y="62623"/>
                  </a:lnTo>
                  <a:lnTo>
                    <a:pt x="3284127" y="43298"/>
                  </a:lnTo>
                  <a:lnTo>
                    <a:pt x="3329187" y="27525"/>
                  </a:lnTo>
                  <a:lnTo>
                    <a:pt x="3375710" y="15329"/>
                  </a:lnTo>
                  <a:lnTo>
                    <a:pt x="3423335" y="6733"/>
                  </a:lnTo>
                  <a:lnTo>
                    <a:pt x="3471703" y="1761"/>
                  </a:lnTo>
                  <a:lnTo>
                    <a:pt x="3520453" y="434"/>
                  </a:lnTo>
                  <a:lnTo>
                    <a:pt x="3569226" y="2778"/>
                  </a:lnTo>
                  <a:lnTo>
                    <a:pt x="3617661" y="8815"/>
                  </a:lnTo>
                  <a:lnTo>
                    <a:pt x="3665397" y="18569"/>
                  </a:lnTo>
                  <a:lnTo>
                    <a:pt x="3712076" y="32063"/>
                  </a:lnTo>
                  <a:lnTo>
                    <a:pt x="3757336" y="49320"/>
                  </a:lnTo>
                  <a:lnTo>
                    <a:pt x="3800818" y="70365"/>
                  </a:lnTo>
                  <a:lnTo>
                    <a:pt x="3842162" y="95219"/>
                  </a:lnTo>
                  <a:lnTo>
                    <a:pt x="3884673" y="127050"/>
                  </a:lnTo>
                  <a:lnTo>
                    <a:pt x="3922004" y="162279"/>
                  </a:lnTo>
                  <a:lnTo>
                    <a:pt x="3953866" y="200513"/>
                  </a:lnTo>
                  <a:lnTo>
                    <a:pt x="3979971" y="241358"/>
                  </a:lnTo>
                  <a:lnTo>
                    <a:pt x="4000030" y="284418"/>
                  </a:lnTo>
                  <a:lnTo>
                    <a:pt x="4013753" y="329301"/>
                  </a:lnTo>
                  <a:lnTo>
                    <a:pt x="4064946" y="342403"/>
                  </a:lnTo>
                  <a:lnTo>
                    <a:pt x="4113442" y="358980"/>
                  </a:lnTo>
                  <a:lnTo>
                    <a:pt x="4159078" y="378807"/>
                  </a:lnTo>
                  <a:lnTo>
                    <a:pt x="4201689" y="401655"/>
                  </a:lnTo>
                  <a:lnTo>
                    <a:pt x="4241111" y="427299"/>
                  </a:lnTo>
                  <a:lnTo>
                    <a:pt x="4277180" y="455511"/>
                  </a:lnTo>
                  <a:lnTo>
                    <a:pt x="4309731" y="486065"/>
                  </a:lnTo>
                  <a:lnTo>
                    <a:pt x="4338601" y="518734"/>
                  </a:lnTo>
                  <a:lnTo>
                    <a:pt x="4363624" y="553291"/>
                  </a:lnTo>
                  <a:lnTo>
                    <a:pt x="4384637" y="589509"/>
                  </a:lnTo>
                  <a:lnTo>
                    <a:pt x="4401476" y="627161"/>
                  </a:lnTo>
                  <a:lnTo>
                    <a:pt x="4413976" y="666022"/>
                  </a:lnTo>
                  <a:lnTo>
                    <a:pt x="4421973" y="705863"/>
                  </a:lnTo>
                  <a:lnTo>
                    <a:pt x="4425303" y="746458"/>
                  </a:lnTo>
                  <a:lnTo>
                    <a:pt x="4423802" y="787580"/>
                  </a:lnTo>
                  <a:lnTo>
                    <a:pt x="4417305" y="829003"/>
                  </a:lnTo>
                  <a:lnTo>
                    <a:pt x="4405648" y="870500"/>
                  </a:lnTo>
                  <a:lnTo>
                    <a:pt x="4387431" y="914206"/>
                  </a:lnTo>
                  <a:lnTo>
                    <a:pt x="4380086" y="928415"/>
                  </a:lnTo>
                  <a:lnTo>
                    <a:pt x="4412147" y="964077"/>
                  </a:lnTo>
                  <a:lnTo>
                    <a:pt x="4440197" y="1001009"/>
                  </a:lnTo>
                  <a:lnTo>
                    <a:pt x="4464266" y="1039035"/>
                  </a:lnTo>
                  <a:lnTo>
                    <a:pt x="4484382" y="1077981"/>
                  </a:lnTo>
                  <a:lnTo>
                    <a:pt x="4500574" y="1117674"/>
                  </a:lnTo>
                  <a:lnTo>
                    <a:pt x="4512871" y="1157939"/>
                  </a:lnTo>
                  <a:lnTo>
                    <a:pt x="4521302" y="1198601"/>
                  </a:lnTo>
                  <a:lnTo>
                    <a:pt x="4525896" y="1239487"/>
                  </a:lnTo>
                  <a:lnTo>
                    <a:pt x="4526683" y="1280423"/>
                  </a:lnTo>
                  <a:lnTo>
                    <a:pt x="4523690" y="1321233"/>
                  </a:lnTo>
                  <a:lnTo>
                    <a:pt x="4516948" y="1361745"/>
                  </a:lnTo>
                  <a:lnTo>
                    <a:pt x="4506484" y="1401783"/>
                  </a:lnTo>
                  <a:lnTo>
                    <a:pt x="4492329" y="1441173"/>
                  </a:lnTo>
                  <a:lnTo>
                    <a:pt x="4474511" y="1479742"/>
                  </a:lnTo>
                  <a:lnTo>
                    <a:pt x="4453059" y="1517315"/>
                  </a:lnTo>
                  <a:lnTo>
                    <a:pt x="4428002" y="1553717"/>
                  </a:lnTo>
                  <a:lnTo>
                    <a:pt x="4399369" y="1588775"/>
                  </a:lnTo>
                  <a:lnTo>
                    <a:pt x="4367190" y="1622314"/>
                  </a:lnTo>
                  <a:lnTo>
                    <a:pt x="4331492" y="1654161"/>
                  </a:lnTo>
                  <a:lnTo>
                    <a:pt x="4292306" y="1684140"/>
                  </a:lnTo>
                  <a:lnTo>
                    <a:pt x="4249659" y="1712078"/>
                  </a:lnTo>
                  <a:lnTo>
                    <a:pt x="4207187" y="1735887"/>
                  </a:lnTo>
                  <a:lnTo>
                    <a:pt x="4162763" y="1757105"/>
                  </a:lnTo>
                  <a:lnTo>
                    <a:pt x="4116580" y="1775669"/>
                  </a:lnTo>
                  <a:lnTo>
                    <a:pt x="4068832" y="1791514"/>
                  </a:lnTo>
                  <a:lnTo>
                    <a:pt x="4019711" y="1804577"/>
                  </a:lnTo>
                  <a:lnTo>
                    <a:pt x="3969411" y="1814793"/>
                  </a:lnTo>
                  <a:lnTo>
                    <a:pt x="3918123" y="1822098"/>
                  </a:lnTo>
                  <a:lnTo>
                    <a:pt x="3915901" y="1863244"/>
                  </a:lnTo>
                  <a:lnTo>
                    <a:pt x="3909355" y="1903418"/>
                  </a:lnTo>
                  <a:lnTo>
                    <a:pt x="3898667" y="1942477"/>
                  </a:lnTo>
                  <a:lnTo>
                    <a:pt x="3884020" y="1980277"/>
                  </a:lnTo>
                  <a:lnTo>
                    <a:pt x="3865594" y="2016677"/>
                  </a:lnTo>
                  <a:lnTo>
                    <a:pt x="3843571" y="2051532"/>
                  </a:lnTo>
                  <a:lnTo>
                    <a:pt x="3818134" y="2084699"/>
                  </a:lnTo>
                  <a:lnTo>
                    <a:pt x="3789463" y="2116035"/>
                  </a:lnTo>
                  <a:lnTo>
                    <a:pt x="3757741" y="2145398"/>
                  </a:lnTo>
                  <a:lnTo>
                    <a:pt x="3723150" y="2172643"/>
                  </a:lnTo>
                  <a:lnTo>
                    <a:pt x="3685870" y="2197628"/>
                  </a:lnTo>
                  <a:lnTo>
                    <a:pt x="3646085" y="2220210"/>
                  </a:lnTo>
                  <a:lnTo>
                    <a:pt x="3603975" y="2240246"/>
                  </a:lnTo>
                  <a:lnTo>
                    <a:pt x="3559722" y="2257591"/>
                  </a:lnTo>
                  <a:lnTo>
                    <a:pt x="3513508" y="2272104"/>
                  </a:lnTo>
                  <a:lnTo>
                    <a:pt x="3465515" y="2283641"/>
                  </a:lnTo>
                  <a:lnTo>
                    <a:pt x="3415925" y="2292059"/>
                  </a:lnTo>
                  <a:lnTo>
                    <a:pt x="3364919" y="2297215"/>
                  </a:lnTo>
                  <a:lnTo>
                    <a:pt x="3312679" y="2298965"/>
                  </a:lnTo>
                  <a:lnTo>
                    <a:pt x="3264270" y="2297439"/>
                  </a:lnTo>
                  <a:lnTo>
                    <a:pt x="3216361" y="2292893"/>
                  </a:lnTo>
                  <a:lnTo>
                    <a:pt x="3169173" y="2285376"/>
                  </a:lnTo>
                  <a:lnTo>
                    <a:pt x="3122927" y="2274940"/>
                  </a:lnTo>
                  <a:lnTo>
                    <a:pt x="3077846" y="2261634"/>
                  </a:lnTo>
                  <a:lnTo>
                    <a:pt x="3034149" y="2245508"/>
                  </a:lnTo>
                  <a:lnTo>
                    <a:pt x="2992058" y="2226611"/>
                  </a:lnTo>
                  <a:lnTo>
                    <a:pt x="2974920" y="2266065"/>
                  </a:lnTo>
                  <a:lnTo>
                    <a:pt x="2954465" y="2303857"/>
                  </a:lnTo>
                  <a:lnTo>
                    <a:pt x="2930862" y="2339912"/>
                  </a:lnTo>
                  <a:lnTo>
                    <a:pt x="2904281" y="2374160"/>
                  </a:lnTo>
                  <a:lnTo>
                    <a:pt x="2874894" y="2406528"/>
                  </a:lnTo>
                  <a:lnTo>
                    <a:pt x="2842870" y="2436945"/>
                  </a:lnTo>
                  <a:lnTo>
                    <a:pt x="2808381" y="2465337"/>
                  </a:lnTo>
                  <a:lnTo>
                    <a:pt x="2771595" y="2491634"/>
                  </a:lnTo>
                  <a:lnTo>
                    <a:pt x="2732685" y="2515763"/>
                  </a:lnTo>
                  <a:lnTo>
                    <a:pt x="2691819" y="2537651"/>
                  </a:lnTo>
                  <a:lnTo>
                    <a:pt x="2649168" y="2557228"/>
                  </a:lnTo>
                  <a:lnTo>
                    <a:pt x="2604904" y="2574420"/>
                  </a:lnTo>
                  <a:lnTo>
                    <a:pt x="2559196" y="2589156"/>
                  </a:lnTo>
                  <a:lnTo>
                    <a:pt x="2512214" y="2601363"/>
                  </a:lnTo>
                  <a:lnTo>
                    <a:pt x="2464129" y="2610970"/>
                  </a:lnTo>
                  <a:lnTo>
                    <a:pt x="2415111" y="2617905"/>
                  </a:lnTo>
                  <a:lnTo>
                    <a:pt x="2365331" y="2622095"/>
                  </a:lnTo>
                  <a:lnTo>
                    <a:pt x="2314958" y="2623468"/>
                  </a:lnTo>
                  <a:lnTo>
                    <a:pt x="2264164" y="2621953"/>
                  </a:lnTo>
                  <a:lnTo>
                    <a:pt x="2213119" y="2617477"/>
                  </a:lnTo>
                  <a:lnTo>
                    <a:pt x="2161993" y="2609967"/>
                  </a:lnTo>
                  <a:lnTo>
                    <a:pt x="2110956" y="2599353"/>
                  </a:lnTo>
                  <a:lnTo>
                    <a:pt x="2059596" y="2585337"/>
                  </a:lnTo>
                  <a:lnTo>
                    <a:pt x="2010002" y="2568337"/>
                  </a:lnTo>
                  <a:lnTo>
                    <a:pt x="1962365" y="2548467"/>
                  </a:lnTo>
                  <a:lnTo>
                    <a:pt x="1916874" y="2525836"/>
                  </a:lnTo>
                  <a:lnTo>
                    <a:pt x="1873720" y="2500557"/>
                  </a:lnTo>
                  <a:lnTo>
                    <a:pt x="1833091" y="2472740"/>
                  </a:lnTo>
                  <a:lnTo>
                    <a:pt x="1795179" y="2442497"/>
                  </a:lnTo>
                  <a:lnTo>
                    <a:pt x="1760173" y="2409938"/>
                  </a:lnTo>
                  <a:lnTo>
                    <a:pt x="1728262" y="2375175"/>
                  </a:lnTo>
                  <a:lnTo>
                    <a:pt x="1683650" y="2394920"/>
                  </a:lnTo>
                  <a:lnTo>
                    <a:pt x="1638156" y="2412209"/>
                  </a:lnTo>
                  <a:lnTo>
                    <a:pt x="1591911" y="2427066"/>
                  </a:lnTo>
                  <a:lnTo>
                    <a:pt x="1545044" y="2439518"/>
                  </a:lnTo>
                  <a:lnTo>
                    <a:pt x="1497685" y="2449590"/>
                  </a:lnTo>
                  <a:lnTo>
                    <a:pt x="1449964" y="2457308"/>
                  </a:lnTo>
                  <a:lnTo>
                    <a:pt x="1402011" y="2462697"/>
                  </a:lnTo>
                  <a:lnTo>
                    <a:pt x="1353955" y="2465783"/>
                  </a:lnTo>
                  <a:lnTo>
                    <a:pt x="1305927" y="2466592"/>
                  </a:lnTo>
                  <a:lnTo>
                    <a:pt x="1258057" y="2465149"/>
                  </a:lnTo>
                  <a:lnTo>
                    <a:pt x="1210474" y="2461480"/>
                  </a:lnTo>
                  <a:lnTo>
                    <a:pt x="1163308" y="2455610"/>
                  </a:lnTo>
                  <a:lnTo>
                    <a:pt x="1116689" y="2447565"/>
                  </a:lnTo>
                  <a:lnTo>
                    <a:pt x="1070748" y="2437371"/>
                  </a:lnTo>
                  <a:lnTo>
                    <a:pt x="1025613" y="2425052"/>
                  </a:lnTo>
                  <a:lnTo>
                    <a:pt x="981415" y="2410636"/>
                  </a:lnTo>
                  <a:lnTo>
                    <a:pt x="938283" y="2394147"/>
                  </a:lnTo>
                  <a:lnTo>
                    <a:pt x="896348" y="2375610"/>
                  </a:lnTo>
                  <a:lnTo>
                    <a:pt x="855740" y="2355053"/>
                  </a:lnTo>
                  <a:lnTo>
                    <a:pt x="816587" y="2332499"/>
                  </a:lnTo>
                  <a:lnTo>
                    <a:pt x="779021" y="2307975"/>
                  </a:lnTo>
                  <a:lnTo>
                    <a:pt x="743171" y="2281506"/>
                  </a:lnTo>
                  <a:lnTo>
                    <a:pt x="709167" y="2253118"/>
                  </a:lnTo>
                  <a:lnTo>
                    <a:pt x="677138" y="2222837"/>
                  </a:lnTo>
                  <a:lnTo>
                    <a:pt x="647215" y="2190688"/>
                  </a:lnTo>
                  <a:lnTo>
                    <a:pt x="619528" y="2156696"/>
                  </a:lnTo>
                  <a:lnTo>
                    <a:pt x="610988" y="2145187"/>
                  </a:lnTo>
                  <a:lnTo>
                    <a:pt x="557778" y="2147667"/>
                  </a:lnTo>
                  <a:lnTo>
                    <a:pt x="505669" y="2145366"/>
                  </a:lnTo>
                  <a:lnTo>
                    <a:pt x="455042" y="2138520"/>
                  </a:lnTo>
                  <a:lnTo>
                    <a:pt x="406277" y="2127364"/>
                  </a:lnTo>
                  <a:lnTo>
                    <a:pt x="359753" y="2112136"/>
                  </a:lnTo>
                  <a:lnTo>
                    <a:pt x="315851" y="2093071"/>
                  </a:lnTo>
                  <a:lnTo>
                    <a:pt x="274950" y="2070404"/>
                  </a:lnTo>
                  <a:lnTo>
                    <a:pt x="237431" y="2044372"/>
                  </a:lnTo>
                  <a:lnTo>
                    <a:pt x="203673" y="2015211"/>
                  </a:lnTo>
                  <a:lnTo>
                    <a:pt x="174056" y="1983156"/>
                  </a:lnTo>
                  <a:lnTo>
                    <a:pt x="148960" y="1948444"/>
                  </a:lnTo>
                  <a:lnTo>
                    <a:pt x="128766" y="1911310"/>
                  </a:lnTo>
                  <a:lnTo>
                    <a:pt x="113853" y="1871991"/>
                  </a:lnTo>
                  <a:lnTo>
                    <a:pt x="104600" y="1830723"/>
                  </a:lnTo>
                  <a:lnTo>
                    <a:pt x="101503" y="1785849"/>
                  </a:lnTo>
                  <a:lnTo>
                    <a:pt x="105497" y="1741454"/>
                  </a:lnTo>
                  <a:lnTo>
                    <a:pt x="116376" y="1698025"/>
                  </a:lnTo>
                  <a:lnTo>
                    <a:pt x="133936" y="1656053"/>
                  </a:lnTo>
                  <a:lnTo>
                    <a:pt x="157972" y="1616026"/>
                  </a:lnTo>
                  <a:lnTo>
                    <a:pt x="188280" y="1578435"/>
                  </a:lnTo>
                  <a:lnTo>
                    <a:pt x="224655" y="1543767"/>
                  </a:lnTo>
                  <a:lnTo>
                    <a:pt x="177224" y="1518501"/>
                  </a:lnTo>
                  <a:lnTo>
                    <a:pt x="135054" y="1489431"/>
                  </a:lnTo>
                  <a:lnTo>
                    <a:pt x="98299" y="1457017"/>
                  </a:lnTo>
                  <a:lnTo>
                    <a:pt x="67110" y="1421723"/>
                  </a:lnTo>
                  <a:lnTo>
                    <a:pt x="41640" y="1384011"/>
                  </a:lnTo>
                  <a:lnTo>
                    <a:pt x="22042" y="1344342"/>
                  </a:lnTo>
                  <a:lnTo>
                    <a:pt x="8468" y="1303179"/>
                  </a:lnTo>
                  <a:lnTo>
                    <a:pt x="1069" y="1260984"/>
                  </a:lnTo>
                  <a:lnTo>
                    <a:pt x="0" y="1218218"/>
                  </a:lnTo>
                  <a:lnTo>
                    <a:pt x="5411" y="1175345"/>
                  </a:lnTo>
                  <a:lnTo>
                    <a:pt x="17455" y="1132825"/>
                  </a:lnTo>
                  <a:lnTo>
                    <a:pt x="36285" y="1091122"/>
                  </a:lnTo>
                  <a:lnTo>
                    <a:pt x="62053" y="1050696"/>
                  </a:lnTo>
                  <a:lnTo>
                    <a:pt x="91825" y="1015155"/>
                  </a:lnTo>
                  <a:lnTo>
                    <a:pt x="125988" y="982997"/>
                  </a:lnTo>
                  <a:lnTo>
                    <a:pt x="164187" y="954460"/>
                  </a:lnTo>
                  <a:lnTo>
                    <a:pt x="206066" y="929780"/>
                  </a:lnTo>
                  <a:lnTo>
                    <a:pt x="251269" y="909191"/>
                  </a:lnTo>
                  <a:lnTo>
                    <a:pt x="299439" y="892931"/>
                  </a:lnTo>
                  <a:lnTo>
                    <a:pt x="350221" y="881236"/>
                  </a:lnTo>
                  <a:lnTo>
                    <a:pt x="403259" y="874341"/>
                  </a:lnTo>
                  <a:lnTo>
                    <a:pt x="415959" y="865933"/>
                  </a:lnTo>
                  <a:close/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96466" y="2061241"/>
              <a:ext cx="4148454" cy="2228215"/>
            </a:xfrm>
            <a:custGeom>
              <a:avLst/>
              <a:gdLst/>
              <a:ahLst/>
              <a:cxnLst/>
              <a:rect l="l" t="t" r="r" b="b"/>
              <a:pathLst>
                <a:path w="4148454" h="2228215">
                  <a:moveTo>
                    <a:pt x="265109" y="1444880"/>
                  </a:moveTo>
                  <a:lnTo>
                    <a:pt x="209697" y="1445616"/>
                  </a:lnTo>
                  <a:lnTo>
                    <a:pt x="154884" y="1441044"/>
                  </a:lnTo>
                  <a:lnTo>
                    <a:pt x="101266" y="1431273"/>
                  </a:lnTo>
                  <a:lnTo>
                    <a:pt x="49439" y="1416412"/>
                  </a:lnTo>
                  <a:lnTo>
                    <a:pt x="0" y="1396569"/>
                  </a:lnTo>
                </a:path>
                <a:path w="4148454" h="2228215">
                  <a:moveTo>
                    <a:pt x="499018" y="1973574"/>
                  </a:moveTo>
                  <a:lnTo>
                    <a:pt x="470794" y="1981597"/>
                  </a:lnTo>
                  <a:lnTo>
                    <a:pt x="441991" y="1988137"/>
                  </a:lnTo>
                  <a:lnTo>
                    <a:pt x="412704" y="1993176"/>
                  </a:lnTo>
                  <a:lnTo>
                    <a:pt x="383027" y="1996696"/>
                  </a:lnTo>
                </a:path>
                <a:path w="4148454" h="2228215">
                  <a:moveTo>
                    <a:pt x="1498498" y="2227616"/>
                  </a:moveTo>
                  <a:lnTo>
                    <a:pt x="1478370" y="2202384"/>
                  </a:lnTo>
                  <a:lnTo>
                    <a:pt x="1459988" y="2176356"/>
                  </a:lnTo>
                  <a:lnTo>
                    <a:pt x="1443388" y="2149590"/>
                  </a:lnTo>
                  <a:lnTo>
                    <a:pt x="1428609" y="2122143"/>
                  </a:lnTo>
                </a:path>
                <a:path w="4148454" h="2228215">
                  <a:moveTo>
                    <a:pt x="2790913" y="1964603"/>
                  </a:moveTo>
                  <a:lnTo>
                    <a:pt x="2786847" y="1993943"/>
                  </a:lnTo>
                  <a:lnTo>
                    <a:pt x="2780831" y="2023052"/>
                  </a:lnTo>
                  <a:lnTo>
                    <a:pt x="2772879" y="2051870"/>
                  </a:lnTo>
                  <a:lnTo>
                    <a:pt x="2763006" y="2080336"/>
                  </a:lnTo>
                </a:path>
                <a:path w="4148454" h="2228215">
                  <a:moveTo>
                    <a:pt x="3345808" y="1249514"/>
                  </a:moveTo>
                  <a:lnTo>
                    <a:pt x="3396240" y="1271246"/>
                  </a:lnTo>
                  <a:lnTo>
                    <a:pt x="3443307" y="1296339"/>
                  </a:lnTo>
                  <a:lnTo>
                    <a:pt x="3486815" y="1324548"/>
                  </a:lnTo>
                  <a:lnTo>
                    <a:pt x="3526568" y="1355628"/>
                  </a:lnTo>
                  <a:lnTo>
                    <a:pt x="3562373" y="1389334"/>
                  </a:lnTo>
                  <a:lnTo>
                    <a:pt x="3594035" y="1425422"/>
                  </a:lnTo>
                  <a:lnTo>
                    <a:pt x="3621359" y="1463645"/>
                  </a:lnTo>
                  <a:lnTo>
                    <a:pt x="3644152" y="1503759"/>
                  </a:lnTo>
                  <a:lnTo>
                    <a:pt x="3662218" y="1545518"/>
                  </a:lnTo>
                  <a:lnTo>
                    <a:pt x="3675363" y="1588679"/>
                  </a:lnTo>
                  <a:lnTo>
                    <a:pt x="3683392" y="1632996"/>
                  </a:lnTo>
                  <a:lnTo>
                    <a:pt x="3686112" y="1678223"/>
                  </a:lnTo>
                </a:path>
                <a:path w="4148454" h="2228215">
                  <a:moveTo>
                    <a:pt x="4148427" y="788831"/>
                  </a:moveTo>
                  <a:lnTo>
                    <a:pt x="4119656" y="834373"/>
                  </a:lnTo>
                  <a:lnTo>
                    <a:pt x="4084558" y="876858"/>
                  </a:lnTo>
                  <a:lnTo>
                    <a:pt x="4043514" y="915877"/>
                  </a:lnTo>
                  <a:lnTo>
                    <a:pt x="3996905" y="951021"/>
                  </a:lnTo>
                </a:path>
                <a:path w="4148454" h="2228215">
                  <a:moveTo>
                    <a:pt x="3784846" y="187034"/>
                  </a:moveTo>
                  <a:lnTo>
                    <a:pt x="3788604" y="206053"/>
                  </a:lnTo>
                  <a:lnTo>
                    <a:pt x="3791192" y="225181"/>
                  </a:lnTo>
                  <a:lnTo>
                    <a:pt x="3792607" y="244385"/>
                  </a:lnTo>
                  <a:lnTo>
                    <a:pt x="3792846" y="263632"/>
                  </a:lnTo>
                </a:path>
                <a:path w="4148454" h="2228215">
                  <a:moveTo>
                    <a:pt x="2817182" y="97685"/>
                  </a:moveTo>
                  <a:lnTo>
                    <a:pt x="2833177" y="71654"/>
                  </a:lnTo>
                  <a:lnTo>
                    <a:pt x="2851496" y="46632"/>
                  </a:lnTo>
                  <a:lnTo>
                    <a:pt x="2872064" y="22715"/>
                  </a:lnTo>
                  <a:lnTo>
                    <a:pt x="2894804" y="0"/>
                  </a:lnTo>
                </a:path>
                <a:path w="4148454" h="2228215">
                  <a:moveTo>
                    <a:pt x="2091174" y="144239"/>
                  </a:moveTo>
                  <a:lnTo>
                    <a:pt x="2098068" y="122516"/>
                  </a:lnTo>
                  <a:lnTo>
                    <a:pt x="2106650" y="101193"/>
                  </a:lnTo>
                  <a:lnTo>
                    <a:pt x="2116892" y="80331"/>
                  </a:lnTo>
                  <a:lnTo>
                    <a:pt x="2128768" y="59992"/>
                  </a:lnTo>
                </a:path>
                <a:path w="4148454" h="2228215">
                  <a:moveTo>
                    <a:pt x="1239156" y="172849"/>
                  </a:moveTo>
                  <a:lnTo>
                    <a:pt x="1275481" y="190813"/>
                  </a:lnTo>
                  <a:lnTo>
                    <a:pt x="1310326" y="210460"/>
                  </a:lnTo>
                  <a:lnTo>
                    <a:pt x="1343596" y="231736"/>
                  </a:lnTo>
                  <a:lnTo>
                    <a:pt x="1375197" y="254583"/>
                  </a:lnTo>
                </a:path>
                <a:path w="4148454" h="2228215">
                  <a:moveTo>
                    <a:pt x="205873" y="815199"/>
                  </a:moveTo>
                  <a:lnTo>
                    <a:pt x="198322" y="793991"/>
                  </a:lnTo>
                  <a:lnTo>
                    <a:pt x="191844" y="772573"/>
                  </a:lnTo>
                  <a:lnTo>
                    <a:pt x="186445" y="750969"/>
                  </a:lnTo>
                  <a:lnTo>
                    <a:pt x="182131" y="729206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83709" y="2264100"/>
            <a:ext cx="2753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43434"/>
                </a:solidFill>
                <a:latin typeface="Arial MT"/>
                <a:cs typeface="Arial MT"/>
              </a:rPr>
              <a:t>Persistence</a:t>
            </a:r>
            <a:r>
              <a:rPr sz="24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43434"/>
                </a:solidFill>
                <a:latin typeface="Arial MT"/>
                <a:cs typeface="Arial MT"/>
              </a:rPr>
              <a:t>Context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1600" y="1997257"/>
            <a:ext cx="541655" cy="209550"/>
            <a:chOff x="101600" y="1997257"/>
            <a:chExt cx="541655" cy="209550"/>
          </a:xfrm>
        </p:grpSpPr>
        <p:sp>
          <p:nvSpPr>
            <p:cNvPr id="10" name="object 10"/>
            <p:cNvSpPr/>
            <p:nvPr/>
          </p:nvSpPr>
          <p:spPr>
            <a:xfrm>
              <a:off x="101600" y="2101849"/>
              <a:ext cx="444500" cy="0"/>
            </a:xfrm>
            <a:custGeom>
              <a:avLst/>
              <a:gdLst/>
              <a:ahLst/>
              <a:cxnLst/>
              <a:rect l="l" t="t" r="r" b="b"/>
              <a:pathLst>
                <a:path w="444500">
                  <a:moveTo>
                    <a:pt x="0" y="0"/>
                  </a:moveTo>
                  <a:lnTo>
                    <a:pt x="429613" y="0"/>
                  </a:lnTo>
                  <a:lnTo>
                    <a:pt x="444500" y="0"/>
                  </a:lnTo>
                </a:path>
              </a:pathLst>
            </a:custGeom>
            <a:ln w="381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525" y="1997257"/>
              <a:ext cx="209366" cy="20918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176685" y="1743223"/>
            <a:ext cx="5222875" cy="3154680"/>
            <a:chOff x="2176685" y="1743223"/>
            <a:chExt cx="5222875" cy="3154680"/>
          </a:xfrm>
        </p:grpSpPr>
        <p:sp>
          <p:nvSpPr>
            <p:cNvPr id="13" name="object 13"/>
            <p:cNvSpPr/>
            <p:nvPr/>
          </p:nvSpPr>
          <p:spPr>
            <a:xfrm>
              <a:off x="2195735" y="2463303"/>
              <a:ext cx="425450" cy="304165"/>
            </a:xfrm>
            <a:custGeom>
              <a:avLst/>
              <a:gdLst/>
              <a:ahLst/>
              <a:cxnLst/>
              <a:rect l="l" t="t" r="r" b="b"/>
              <a:pathLst>
                <a:path w="425450" h="304164">
                  <a:moveTo>
                    <a:pt x="0" y="0"/>
                  </a:moveTo>
                  <a:lnTo>
                    <a:pt x="409790" y="292707"/>
                  </a:lnTo>
                  <a:lnTo>
                    <a:pt x="425292" y="303780"/>
                  </a:lnTo>
                </a:path>
              </a:pathLst>
            </a:custGeom>
            <a:ln w="381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7672" y="2625483"/>
              <a:ext cx="222119" cy="19786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632449" y="4394200"/>
              <a:ext cx="0" cy="406400"/>
            </a:xfrm>
            <a:custGeom>
              <a:avLst/>
              <a:gdLst/>
              <a:ahLst/>
              <a:cxnLst/>
              <a:rect l="l" t="t" r="r" b="b"/>
              <a:pathLst>
                <a:path h="406400">
                  <a:moveTo>
                    <a:pt x="0" y="0"/>
                  </a:moveTo>
                  <a:lnTo>
                    <a:pt x="0" y="406399"/>
                  </a:lnTo>
                </a:path>
              </a:pathLst>
            </a:custGeom>
            <a:ln w="381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7857" y="4688025"/>
              <a:ext cx="209184" cy="20936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444207" y="1799483"/>
              <a:ext cx="425450" cy="304165"/>
            </a:xfrm>
            <a:custGeom>
              <a:avLst/>
              <a:gdLst/>
              <a:ahLst/>
              <a:cxnLst/>
              <a:rect l="l" t="t" r="r" b="b"/>
              <a:pathLst>
                <a:path w="425450" h="304164">
                  <a:moveTo>
                    <a:pt x="0" y="303780"/>
                  </a:moveTo>
                  <a:lnTo>
                    <a:pt x="409790" y="11072"/>
                  </a:lnTo>
                  <a:lnTo>
                    <a:pt x="425292" y="0"/>
                  </a:lnTo>
                </a:path>
              </a:pathLst>
            </a:custGeom>
            <a:ln w="381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26143" y="1743223"/>
              <a:ext cx="222120" cy="19786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49747" y="2247280"/>
              <a:ext cx="431165" cy="369570"/>
            </a:xfrm>
            <a:custGeom>
              <a:avLst/>
              <a:gdLst/>
              <a:ahLst/>
              <a:cxnLst/>
              <a:rect l="l" t="t" r="r" b="b"/>
              <a:pathLst>
                <a:path w="431165" h="369569">
                  <a:moveTo>
                    <a:pt x="430565" y="0"/>
                  </a:moveTo>
                  <a:lnTo>
                    <a:pt x="14463" y="356658"/>
                  </a:lnTo>
                  <a:lnTo>
                    <a:pt x="0" y="369056"/>
                  </a:lnTo>
                </a:path>
              </a:pathLst>
            </a:custGeom>
            <a:ln w="381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76256" y="2472994"/>
              <a:ext cx="217359" cy="20633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3020" y="1608192"/>
            <a:ext cx="661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7E00"/>
                </a:solidFill>
                <a:latin typeface="Arial MT"/>
                <a:cs typeface="Arial MT"/>
              </a:rPr>
              <a:t>ne</a:t>
            </a:r>
            <a:r>
              <a:rPr sz="2000" spc="-5" dirty="0">
                <a:solidFill>
                  <a:srgbClr val="FF7E00"/>
                </a:solidFill>
                <a:latin typeface="Arial MT"/>
                <a:cs typeface="Arial MT"/>
              </a:rPr>
              <a:t>w</a:t>
            </a:r>
            <a:r>
              <a:rPr sz="2000" dirty="0">
                <a:solidFill>
                  <a:srgbClr val="FF7E00"/>
                </a:solidFill>
                <a:latin typeface="Arial MT"/>
                <a:cs typeface="Arial MT"/>
              </a:rPr>
              <a:t>()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36668" y="2688311"/>
            <a:ext cx="942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7E00"/>
                </a:solidFill>
                <a:latin typeface="Arial MT"/>
                <a:cs typeface="Arial MT"/>
              </a:rPr>
              <a:t>persist()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41323" y="2400281"/>
            <a:ext cx="915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7E00"/>
                </a:solidFill>
                <a:latin typeface="Arial MT"/>
                <a:cs typeface="Arial MT"/>
              </a:rPr>
              <a:t>merge()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33083" y="4525059"/>
            <a:ext cx="1042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7E00"/>
                </a:solidFill>
                <a:latin typeface="Arial MT"/>
                <a:cs typeface="Arial MT"/>
              </a:rPr>
              <a:t>remove()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126823" y="1555594"/>
            <a:ext cx="1229995" cy="386080"/>
            <a:chOff x="4126823" y="1555594"/>
            <a:chExt cx="1229995" cy="386080"/>
          </a:xfrm>
        </p:grpSpPr>
        <p:sp>
          <p:nvSpPr>
            <p:cNvPr id="26" name="object 26"/>
            <p:cNvSpPr/>
            <p:nvPr/>
          </p:nvSpPr>
          <p:spPr>
            <a:xfrm>
              <a:off x="4145873" y="1574644"/>
              <a:ext cx="1145540" cy="347980"/>
            </a:xfrm>
            <a:custGeom>
              <a:avLst/>
              <a:gdLst/>
              <a:ahLst/>
              <a:cxnLst/>
              <a:rect l="l" t="t" r="r" b="b"/>
              <a:pathLst>
                <a:path w="1145539" h="347980">
                  <a:moveTo>
                    <a:pt x="11028" y="347559"/>
                  </a:moveTo>
                  <a:lnTo>
                    <a:pt x="2588" y="311150"/>
                  </a:lnTo>
                  <a:lnTo>
                    <a:pt x="0" y="276022"/>
                  </a:lnTo>
                  <a:lnTo>
                    <a:pt x="11525" y="210190"/>
                  </a:lnTo>
                  <a:lnTo>
                    <a:pt x="43903" y="151225"/>
                  </a:lnTo>
                  <a:lnTo>
                    <a:pt x="95431" y="100287"/>
                  </a:lnTo>
                  <a:lnTo>
                    <a:pt x="127845" y="78190"/>
                  </a:lnTo>
                  <a:lnTo>
                    <a:pt x="164408" y="58534"/>
                  </a:lnTo>
                  <a:lnTo>
                    <a:pt x="204907" y="41466"/>
                  </a:lnTo>
                  <a:lnTo>
                    <a:pt x="249131" y="27129"/>
                  </a:lnTo>
                  <a:lnTo>
                    <a:pt x="296865" y="15669"/>
                  </a:lnTo>
                  <a:lnTo>
                    <a:pt x="347898" y="7231"/>
                  </a:lnTo>
                  <a:lnTo>
                    <a:pt x="402017" y="1959"/>
                  </a:lnTo>
                  <a:lnTo>
                    <a:pt x="459009" y="0"/>
                  </a:lnTo>
                  <a:lnTo>
                    <a:pt x="518661" y="1497"/>
                  </a:lnTo>
                  <a:lnTo>
                    <a:pt x="572721" y="5769"/>
                  </a:lnTo>
                  <a:lnTo>
                    <a:pt x="626541" y="12697"/>
                  </a:lnTo>
                  <a:lnTo>
                    <a:pt x="679873" y="22167"/>
                  </a:lnTo>
                  <a:lnTo>
                    <a:pt x="732470" y="34066"/>
                  </a:lnTo>
                  <a:lnTo>
                    <a:pt x="784086" y="48282"/>
                  </a:lnTo>
                  <a:lnTo>
                    <a:pt x="834473" y="64703"/>
                  </a:lnTo>
                  <a:lnTo>
                    <a:pt x="883384" y="83215"/>
                  </a:lnTo>
                  <a:lnTo>
                    <a:pt x="930573" y="103707"/>
                  </a:lnTo>
                  <a:lnTo>
                    <a:pt x="975793" y="126065"/>
                  </a:lnTo>
                  <a:lnTo>
                    <a:pt x="1018796" y="150177"/>
                  </a:lnTo>
                  <a:lnTo>
                    <a:pt x="1059336" y="175930"/>
                  </a:lnTo>
                  <a:lnTo>
                    <a:pt x="1097166" y="203211"/>
                  </a:lnTo>
                  <a:lnTo>
                    <a:pt x="1132039" y="231909"/>
                  </a:lnTo>
                  <a:lnTo>
                    <a:pt x="1144968" y="245929"/>
                  </a:lnTo>
                </a:path>
              </a:pathLst>
            </a:custGeom>
            <a:ln w="38099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47107" y="1676647"/>
              <a:ext cx="209351" cy="215081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244980" y="1208082"/>
            <a:ext cx="929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43434"/>
                </a:solidFill>
                <a:latin typeface="Arial MT"/>
                <a:cs typeface="Arial MT"/>
              </a:rPr>
              <a:t>updates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425157" y="3884414"/>
            <a:ext cx="811530" cy="667385"/>
            <a:chOff x="6425157" y="3884414"/>
            <a:chExt cx="811530" cy="667385"/>
          </a:xfrm>
        </p:grpSpPr>
        <p:sp>
          <p:nvSpPr>
            <p:cNvPr id="30" name="object 30"/>
            <p:cNvSpPr/>
            <p:nvPr/>
          </p:nvSpPr>
          <p:spPr>
            <a:xfrm>
              <a:off x="6444207" y="3903464"/>
              <a:ext cx="717550" cy="587375"/>
            </a:xfrm>
            <a:custGeom>
              <a:avLst/>
              <a:gdLst/>
              <a:ahLst/>
              <a:cxnLst/>
              <a:rect l="l" t="t" r="r" b="b"/>
              <a:pathLst>
                <a:path w="717550" h="587375">
                  <a:moveTo>
                    <a:pt x="0" y="0"/>
                  </a:moveTo>
                  <a:lnTo>
                    <a:pt x="702430" y="574715"/>
                  </a:lnTo>
                  <a:lnTo>
                    <a:pt x="717174" y="586779"/>
                  </a:lnTo>
                </a:path>
              </a:pathLst>
            </a:custGeom>
            <a:ln w="381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17538" y="4347245"/>
              <a:ext cx="218757" cy="204291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723719" y="3753241"/>
            <a:ext cx="2232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343434"/>
                </a:solidFill>
                <a:latin typeface="Arial MT"/>
                <a:cs typeface="Arial MT"/>
              </a:rPr>
              <a:t>Transaction</a:t>
            </a:r>
            <a:r>
              <a:rPr sz="2000" spc="-6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434"/>
                </a:solidFill>
                <a:latin typeface="Arial MT"/>
                <a:cs typeface="Arial MT"/>
              </a:rPr>
              <a:t>commit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0523" y="4134685"/>
            <a:ext cx="190690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solidFill>
                  <a:srgbClr val="343434"/>
                </a:solidFill>
                <a:latin typeface="Arial MT"/>
                <a:cs typeface="Arial MT"/>
              </a:rPr>
              <a:t>Guaranteed</a:t>
            </a:r>
            <a:r>
              <a:rPr sz="1800" spc="-6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scope </a:t>
            </a:r>
            <a:r>
              <a:rPr sz="1800" spc="-484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object</a:t>
            </a:r>
            <a:r>
              <a:rPr sz="18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43434"/>
                </a:solidFill>
                <a:latin typeface="Arial MT"/>
                <a:cs typeface="Arial MT"/>
              </a:rPr>
              <a:t>identity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0523" y="4960185"/>
            <a:ext cx="256730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solidFill>
                  <a:srgbClr val="343434"/>
                </a:solidFill>
                <a:latin typeface="Arial MT"/>
                <a:cs typeface="Arial MT"/>
              </a:rPr>
              <a:t>Only</a:t>
            </a:r>
            <a:r>
              <a:rPr sz="1800" spc="-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one</a:t>
            </a:r>
            <a:r>
              <a:rPr sz="1800" spc="-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managed</a:t>
            </a:r>
            <a:r>
              <a:rPr sz="1800" spc="-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43434"/>
                </a:solidFill>
                <a:latin typeface="Arial MT"/>
                <a:cs typeface="Arial MT"/>
              </a:rPr>
              <a:t>entity </a:t>
            </a:r>
            <a:r>
              <a:rPr sz="1800" spc="-484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PC</a:t>
            </a:r>
            <a:r>
              <a:rPr sz="1800" spc="-5" dirty="0">
                <a:solidFill>
                  <a:srgbClr val="343434"/>
                </a:solidFill>
                <a:latin typeface="Arial MT"/>
                <a:cs typeface="Arial MT"/>
              </a:rPr>
              <a:t> represents</a:t>
            </a:r>
            <a:r>
              <a:rPr sz="18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43434"/>
                </a:solidFill>
                <a:latin typeface="Arial MT"/>
                <a:cs typeface="Arial MT"/>
              </a:rPr>
              <a:t>row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71575" y="1555799"/>
            <a:ext cx="7245984" cy="4102735"/>
            <a:chOff x="871575" y="1555799"/>
            <a:chExt cx="7245984" cy="4102735"/>
          </a:xfrm>
        </p:grpSpPr>
        <p:sp>
          <p:nvSpPr>
            <p:cNvPr id="36" name="object 36"/>
            <p:cNvSpPr/>
            <p:nvPr/>
          </p:nvSpPr>
          <p:spPr>
            <a:xfrm>
              <a:off x="1907703" y="3878463"/>
              <a:ext cx="563880" cy="313055"/>
            </a:xfrm>
            <a:custGeom>
              <a:avLst/>
              <a:gdLst/>
              <a:ahLst/>
              <a:cxnLst/>
              <a:rect l="l" t="t" r="r" b="b"/>
              <a:pathLst>
                <a:path w="563880" h="313054">
                  <a:moveTo>
                    <a:pt x="0" y="313033"/>
                  </a:moveTo>
                  <a:lnTo>
                    <a:pt x="546807" y="9251"/>
                  </a:lnTo>
                  <a:lnTo>
                    <a:pt x="563459" y="0"/>
                  </a:lnTo>
                </a:path>
              </a:pathLst>
            </a:custGeom>
            <a:ln w="381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30094" y="3827400"/>
              <a:ext cx="225681" cy="1888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79839" y="4551536"/>
              <a:ext cx="837104" cy="11064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84275" y="1568498"/>
              <a:ext cx="1583055" cy="729615"/>
            </a:xfrm>
            <a:custGeom>
              <a:avLst/>
              <a:gdLst/>
              <a:ahLst/>
              <a:cxnLst/>
              <a:rect l="l" t="t" r="r" b="b"/>
              <a:pathLst>
                <a:path w="1583055" h="729614">
                  <a:moveTo>
                    <a:pt x="817915" y="0"/>
                  </a:moveTo>
                  <a:lnTo>
                    <a:pt x="765081" y="0"/>
                  </a:lnTo>
                  <a:lnTo>
                    <a:pt x="712341" y="1616"/>
                  </a:lnTo>
                  <a:lnTo>
                    <a:pt x="659886" y="4849"/>
                  </a:lnTo>
                  <a:lnTo>
                    <a:pt x="607904" y="9698"/>
                  </a:lnTo>
                  <a:lnTo>
                    <a:pt x="556585" y="16163"/>
                  </a:lnTo>
                  <a:lnTo>
                    <a:pt x="506118" y="24245"/>
                  </a:lnTo>
                  <a:lnTo>
                    <a:pt x="456693" y="33944"/>
                  </a:lnTo>
                  <a:lnTo>
                    <a:pt x="408499" y="45258"/>
                  </a:lnTo>
                  <a:lnTo>
                    <a:pt x="361726" y="58190"/>
                  </a:lnTo>
                  <a:lnTo>
                    <a:pt x="316563" y="72737"/>
                  </a:lnTo>
                  <a:lnTo>
                    <a:pt x="273199" y="88901"/>
                  </a:lnTo>
                  <a:lnTo>
                    <a:pt x="231824" y="106681"/>
                  </a:lnTo>
                  <a:lnTo>
                    <a:pt x="183170" y="131223"/>
                  </a:lnTo>
                  <a:lnTo>
                    <a:pt x="140239" y="157221"/>
                  </a:lnTo>
                  <a:lnTo>
                    <a:pt x="103033" y="184495"/>
                  </a:lnTo>
                  <a:lnTo>
                    <a:pt x="71550" y="212863"/>
                  </a:lnTo>
                  <a:lnTo>
                    <a:pt x="45792" y="242141"/>
                  </a:lnTo>
                  <a:lnTo>
                    <a:pt x="11448" y="302701"/>
                  </a:lnTo>
                  <a:lnTo>
                    <a:pt x="0" y="364719"/>
                  </a:lnTo>
                  <a:lnTo>
                    <a:pt x="2862" y="395820"/>
                  </a:lnTo>
                  <a:lnTo>
                    <a:pt x="25758" y="457291"/>
                  </a:lnTo>
                  <a:lnTo>
                    <a:pt x="71550" y="516576"/>
                  </a:lnTo>
                  <a:lnTo>
                    <a:pt x="103033" y="544944"/>
                  </a:lnTo>
                  <a:lnTo>
                    <a:pt x="140239" y="572218"/>
                  </a:lnTo>
                  <a:lnTo>
                    <a:pt x="183170" y="598217"/>
                  </a:lnTo>
                  <a:lnTo>
                    <a:pt x="231824" y="622758"/>
                  </a:lnTo>
                  <a:lnTo>
                    <a:pt x="273199" y="640539"/>
                  </a:lnTo>
                  <a:lnTo>
                    <a:pt x="316563" y="656702"/>
                  </a:lnTo>
                  <a:lnTo>
                    <a:pt x="361726" y="671250"/>
                  </a:lnTo>
                  <a:lnTo>
                    <a:pt x="408499" y="684181"/>
                  </a:lnTo>
                  <a:lnTo>
                    <a:pt x="456693" y="695495"/>
                  </a:lnTo>
                  <a:lnTo>
                    <a:pt x="506118" y="705194"/>
                  </a:lnTo>
                  <a:lnTo>
                    <a:pt x="556585" y="713276"/>
                  </a:lnTo>
                  <a:lnTo>
                    <a:pt x="607904" y="719741"/>
                  </a:lnTo>
                  <a:lnTo>
                    <a:pt x="659886" y="724590"/>
                  </a:lnTo>
                  <a:lnTo>
                    <a:pt x="712341" y="727823"/>
                  </a:lnTo>
                  <a:lnTo>
                    <a:pt x="765081" y="729439"/>
                  </a:lnTo>
                  <a:lnTo>
                    <a:pt x="817915" y="729439"/>
                  </a:lnTo>
                  <a:lnTo>
                    <a:pt x="870655" y="727823"/>
                  </a:lnTo>
                  <a:lnTo>
                    <a:pt x="923111" y="724590"/>
                  </a:lnTo>
                  <a:lnTo>
                    <a:pt x="975093" y="719741"/>
                  </a:lnTo>
                  <a:lnTo>
                    <a:pt x="1026412" y="713276"/>
                  </a:lnTo>
                  <a:lnTo>
                    <a:pt x="1076879" y="705194"/>
                  </a:lnTo>
                  <a:lnTo>
                    <a:pt x="1126304" y="695495"/>
                  </a:lnTo>
                  <a:lnTo>
                    <a:pt x="1174497" y="684181"/>
                  </a:lnTo>
                  <a:lnTo>
                    <a:pt x="1221271" y="671250"/>
                  </a:lnTo>
                  <a:lnTo>
                    <a:pt x="1266434" y="656702"/>
                  </a:lnTo>
                  <a:lnTo>
                    <a:pt x="1309798" y="640539"/>
                  </a:lnTo>
                  <a:lnTo>
                    <a:pt x="1351173" y="622758"/>
                  </a:lnTo>
                  <a:lnTo>
                    <a:pt x="1399827" y="598217"/>
                  </a:lnTo>
                  <a:lnTo>
                    <a:pt x="1442758" y="572218"/>
                  </a:lnTo>
                  <a:lnTo>
                    <a:pt x="1479964" y="544944"/>
                  </a:lnTo>
                  <a:lnTo>
                    <a:pt x="1511446" y="516576"/>
                  </a:lnTo>
                  <a:lnTo>
                    <a:pt x="1537204" y="487298"/>
                  </a:lnTo>
                  <a:lnTo>
                    <a:pt x="1571549" y="426738"/>
                  </a:lnTo>
                  <a:lnTo>
                    <a:pt x="1582997" y="364719"/>
                  </a:lnTo>
                  <a:lnTo>
                    <a:pt x="1580135" y="333619"/>
                  </a:lnTo>
                  <a:lnTo>
                    <a:pt x="1557239" y="272148"/>
                  </a:lnTo>
                  <a:lnTo>
                    <a:pt x="1511446" y="212863"/>
                  </a:lnTo>
                  <a:lnTo>
                    <a:pt x="1479964" y="184495"/>
                  </a:lnTo>
                  <a:lnTo>
                    <a:pt x="1442758" y="157221"/>
                  </a:lnTo>
                  <a:lnTo>
                    <a:pt x="1399827" y="131223"/>
                  </a:lnTo>
                  <a:lnTo>
                    <a:pt x="1351173" y="106681"/>
                  </a:lnTo>
                  <a:lnTo>
                    <a:pt x="1309798" y="88901"/>
                  </a:lnTo>
                  <a:lnTo>
                    <a:pt x="1266434" y="72737"/>
                  </a:lnTo>
                  <a:lnTo>
                    <a:pt x="1221271" y="58190"/>
                  </a:lnTo>
                  <a:lnTo>
                    <a:pt x="1174497" y="45258"/>
                  </a:lnTo>
                  <a:lnTo>
                    <a:pt x="1126304" y="33944"/>
                  </a:lnTo>
                  <a:lnTo>
                    <a:pt x="1076879" y="24245"/>
                  </a:lnTo>
                  <a:lnTo>
                    <a:pt x="1026412" y="16163"/>
                  </a:lnTo>
                  <a:lnTo>
                    <a:pt x="975093" y="9698"/>
                  </a:lnTo>
                  <a:lnTo>
                    <a:pt x="923111" y="4849"/>
                  </a:lnTo>
                  <a:lnTo>
                    <a:pt x="870655" y="1616"/>
                  </a:lnTo>
                  <a:lnTo>
                    <a:pt x="817915" y="0"/>
                  </a:lnTo>
                  <a:close/>
                </a:path>
              </a:pathLst>
            </a:custGeom>
            <a:solidFill>
              <a:srgbClr val="76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84275" y="1568499"/>
              <a:ext cx="1583055" cy="729615"/>
            </a:xfrm>
            <a:custGeom>
              <a:avLst/>
              <a:gdLst/>
              <a:ahLst/>
              <a:cxnLst/>
              <a:rect l="l" t="t" r="r" b="b"/>
              <a:pathLst>
                <a:path w="1583055" h="729614">
                  <a:moveTo>
                    <a:pt x="1351173" y="106681"/>
                  </a:moveTo>
                  <a:lnTo>
                    <a:pt x="1399827" y="131222"/>
                  </a:lnTo>
                  <a:lnTo>
                    <a:pt x="1442758" y="157221"/>
                  </a:lnTo>
                  <a:lnTo>
                    <a:pt x="1479964" y="184495"/>
                  </a:lnTo>
                  <a:lnTo>
                    <a:pt x="1511446" y="212862"/>
                  </a:lnTo>
                  <a:lnTo>
                    <a:pt x="1537205" y="242140"/>
                  </a:lnTo>
                  <a:lnTo>
                    <a:pt x="1571549" y="302701"/>
                  </a:lnTo>
                  <a:lnTo>
                    <a:pt x="1582997" y="364719"/>
                  </a:lnTo>
                  <a:lnTo>
                    <a:pt x="1580135" y="395819"/>
                  </a:lnTo>
                  <a:lnTo>
                    <a:pt x="1557239" y="457291"/>
                  </a:lnTo>
                  <a:lnTo>
                    <a:pt x="1511446" y="516576"/>
                  </a:lnTo>
                  <a:lnTo>
                    <a:pt x="1479964" y="544944"/>
                  </a:lnTo>
                  <a:lnTo>
                    <a:pt x="1442758" y="572218"/>
                  </a:lnTo>
                  <a:lnTo>
                    <a:pt x="1399827" y="598217"/>
                  </a:lnTo>
                  <a:lnTo>
                    <a:pt x="1351173" y="622758"/>
                  </a:lnTo>
                  <a:lnTo>
                    <a:pt x="1309798" y="640538"/>
                  </a:lnTo>
                  <a:lnTo>
                    <a:pt x="1266434" y="656702"/>
                  </a:lnTo>
                  <a:lnTo>
                    <a:pt x="1221271" y="671249"/>
                  </a:lnTo>
                  <a:lnTo>
                    <a:pt x="1174498" y="684180"/>
                  </a:lnTo>
                  <a:lnTo>
                    <a:pt x="1126304" y="695495"/>
                  </a:lnTo>
                  <a:lnTo>
                    <a:pt x="1076879" y="705193"/>
                  </a:lnTo>
                  <a:lnTo>
                    <a:pt x="1026412" y="713275"/>
                  </a:lnTo>
                  <a:lnTo>
                    <a:pt x="975093" y="719741"/>
                  </a:lnTo>
                  <a:lnTo>
                    <a:pt x="923111" y="724590"/>
                  </a:lnTo>
                  <a:lnTo>
                    <a:pt x="870655" y="727823"/>
                  </a:lnTo>
                  <a:lnTo>
                    <a:pt x="817916" y="729439"/>
                  </a:lnTo>
                  <a:lnTo>
                    <a:pt x="765081" y="729439"/>
                  </a:lnTo>
                  <a:lnTo>
                    <a:pt x="712341" y="727823"/>
                  </a:lnTo>
                  <a:lnTo>
                    <a:pt x="659886" y="724590"/>
                  </a:lnTo>
                  <a:lnTo>
                    <a:pt x="607904" y="719741"/>
                  </a:lnTo>
                  <a:lnTo>
                    <a:pt x="556585" y="713275"/>
                  </a:lnTo>
                  <a:lnTo>
                    <a:pt x="506118" y="705193"/>
                  </a:lnTo>
                  <a:lnTo>
                    <a:pt x="456693" y="695495"/>
                  </a:lnTo>
                  <a:lnTo>
                    <a:pt x="408499" y="684180"/>
                  </a:lnTo>
                  <a:lnTo>
                    <a:pt x="361726" y="671249"/>
                  </a:lnTo>
                  <a:lnTo>
                    <a:pt x="316563" y="656702"/>
                  </a:lnTo>
                  <a:lnTo>
                    <a:pt x="273199" y="640538"/>
                  </a:lnTo>
                  <a:lnTo>
                    <a:pt x="231824" y="622758"/>
                  </a:lnTo>
                  <a:lnTo>
                    <a:pt x="183170" y="598217"/>
                  </a:lnTo>
                  <a:lnTo>
                    <a:pt x="140239" y="572218"/>
                  </a:lnTo>
                  <a:lnTo>
                    <a:pt x="103033" y="544944"/>
                  </a:lnTo>
                  <a:lnTo>
                    <a:pt x="71550" y="516576"/>
                  </a:lnTo>
                  <a:lnTo>
                    <a:pt x="45792" y="487298"/>
                  </a:lnTo>
                  <a:lnTo>
                    <a:pt x="11448" y="426737"/>
                  </a:lnTo>
                  <a:lnTo>
                    <a:pt x="0" y="364719"/>
                  </a:lnTo>
                  <a:lnTo>
                    <a:pt x="2862" y="333619"/>
                  </a:lnTo>
                  <a:lnTo>
                    <a:pt x="25758" y="272148"/>
                  </a:lnTo>
                  <a:lnTo>
                    <a:pt x="71550" y="212862"/>
                  </a:lnTo>
                  <a:lnTo>
                    <a:pt x="103033" y="184495"/>
                  </a:lnTo>
                  <a:lnTo>
                    <a:pt x="140239" y="157221"/>
                  </a:lnTo>
                  <a:lnTo>
                    <a:pt x="183170" y="131222"/>
                  </a:lnTo>
                  <a:lnTo>
                    <a:pt x="231824" y="106681"/>
                  </a:lnTo>
                  <a:lnTo>
                    <a:pt x="273199" y="88900"/>
                  </a:lnTo>
                  <a:lnTo>
                    <a:pt x="316563" y="72737"/>
                  </a:lnTo>
                  <a:lnTo>
                    <a:pt x="361726" y="58189"/>
                  </a:lnTo>
                  <a:lnTo>
                    <a:pt x="408499" y="45258"/>
                  </a:lnTo>
                  <a:lnTo>
                    <a:pt x="456693" y="33943"/>
                  </a:lnTo>
                  <a:lnTo>
                    <a:pt x="506118" y="24245"/>
                  </a:lnTo>
                  <a:lnTo>
                    <a:pt x="556585" y="16163"/>
                  </a:lnTo>
                  <a:lnTo>
                    <a:pt x="607904" y="9698"/>
                  </a:lnTo>
                  <a:lnTo>
                    <a:pt x="659886" y="4849"/>
                  </a:lnTo>
                  <a:lnTo>
                    <a:pt x="712341" y="1616"/>
                  </a:lnTo>
                  <a:lnTo>
                    <a:pt x="765081" y="0"/>
                  </a:lnTo>
                  <a:lnTo>
                    <a:pt x="817916" y="0"/>
                  </a:lnTo>
                  <a:lnTo>
                    <a:pt x="870655" y="1616"/>
                  </a:lnTo>
                  <a:lnTo>
                    <a:pt x="923111" y="4849"/>
                  </a:lnTo>
                  <a:lnTo>
                    <a:pt x="975093" y="9698"/>
                  </a:lnTo>
                  <a:lnTo>
                    <a:pt x="1026412" y="16163"/>
                  </a:lnTo>
                  <a:lnTo>
                    <a:pt x="1076879" y="24245"/>
                  </a:lnTo>
                  <a:lnTo>
                    <a:pt x="1126304" y="33943"/>
                  </a:lnTo>
                  <a:lnTo>
                    <a:pt x="1174498" y="45258"/>
                  </a:lnTo>
                  <a:lnTo>
                    <a:pt x="1221271" y="58189"/>
                  </a:lnTo>
                  <a:lnTo>
                    <a:pt x="1266434" y="72737"/>
                  </a:lnTo>
                  <a:lnTo>
                    <a:pt x="1309798" y="88900"/>
                  </a:lnTo>
                  <a:lnTo>
                    <a:pt x="1351173" y="106681"/>
                  </a:lnTo>
                  <a:close/>
                </a:path>
              </a:pathLst>
            </a:custGeom>
            <a:ln w="25399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143782" y="1776794"/>
            <a:ext cx="10642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343434"/>
                </a:solidFill>
                <a:latin typeface="Arial"/>
                <a:cs typeface="Arial"/>
              </a:rPr>
              <a:t>New</a:t>
            </a:r>
            <a:r>
              <a:rPr sz="1600" b="1" spc="-7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Entity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887772" y="2823545"/>
            <a:ext cx="1608455" cy="755015"/>
            <a:chOff x="2887772" y="2823545"/>
            <a:chExt cx="1608455" cy="755015"/>
          </a:xfrm>
        </p:grpSpPr>
        <p:sp>
          <p:nvSpPr>
            <p:cNvPr id="43" name="object 43"/>
            <p:cNvSpPr/>
            <p:nvPr/>
          </p:nvSpPr>
          <p:spPr>
            <a:xfrm>
              <a:off x="2900473" y="2836245"/>
              <a:ext cx="1583055" cy="729615"/>
            </a:xfrm>
            <a:custGeom>
              <a:avLst/>
              <a:gdLst/>
              <a:ahLst/>
              <a:cxnLst/>
              <a:rect l="l" t="t" r="r" b="b"/>
              <a:pathLst>
                <a:path w="1583054" h="729614">
                  <a:moveTo>
                    <a:pt x="817916" y="0"/>
                  </a:moveTo>
                  <a:lnTo>
                    <a:pt x="765081" y="0"/>
                  </a:lnTo>
                  <a:lnTo>
                    <a:pt x="712342" y="1616"/>
                  </a:lnTo>
                  <a:lnTo>
                    <a:pt x="659886" y="4849"/>
                  </a:lnTo>
                  <a:lnTo>
                    <a:pt x="607904" y="9698"/>
                  </a:lnTo>
                  <a:lnTo>
                    <a:pt x="556585" y="16163"/>
                  </a:lnTo>
                  <a:lnTo>
                    <a:pt x="506118" y="24245"/>
                  </a:lnTo>
                  <a:lnTo>
                    <a:pt x="456693" y="33943"/>
                  </a:lnTo>
                  <a:lnTo>
                    <a:pt x="408499" y="45258"/>
                  </a:lnTo>
                  <a:lnTo>
                    <a:pt x="361726" y="58189"/>
                  </a:lnTo>
                  <a:lnTo>
                    <a:pt x="316563" y="72736"/>
                  </a:lnTo>
                  <a:lnTo>
                    <a:pt x="273199" y="88900"/>
                  </a:lnTo>
                  <a:lnTo>
                    <a:pt x="231824" y="106680"/>
                  </a:lnTo>
                  <a:lnTo>
                    <a:pt x="183169" y="131222"/>
                  </a:lnTo>
                  <a:lnTo>
                    <a:pt x="140239" y="157221"/>
                  </a:lnTo>
                  <a:lnTo>
                    <a:pt x="103032" y="184495"/>
                  </a:lnTo>
                  <a:lnTo>
                    <a:pt x="71550" y="212862"/>
                  </a:lnTo>
                  <a:lnTo>
                    <a:pt x="45792" y="242141"/>
                  </a:lnTo>
                  <a:lnTo>
                    <a:pt x="11448" y="302701"/>
                  </a:lnTo>
                  <a:lnTo>
                    <a:pt x="0" y="364720"/>
                  </a:lnTo>
                  <a:lnTo>
                    <a:pt x="2862" y="395820"/>
                  </a:lnTo>
                  <a:lnTo>
                    <a:pt x="25758" y="457291"/>
                  </a:lnTo>
                  <a:lnTo>
                    <a:pt x="71550" y="516577"/>
                  </a:lnTo>
                  <a:lnTo>
                    <a:pt x="103032" y="544944"/>
                  </a:lnTo>
                  <a:lnTo>
                    <a:pt x="140239" y="572218"/>
                  </a:lnTo>
                  <a:lnTo>
                    <a:pt x="183169" y="598217"/>
                  </a:lnTo>
                  <a:lnTo>
                    <a:pt x="231824" y="622759"/>
                  </a:lnTo>
                  <a:lnTo>
                    <a:pt x="273199" y="640539"/>
                  </a:lnTo>
                  <a:lnTo>
                    <a:pt x="316563" y="656703"/>
                  </a:lnTo>
                  <a:lnTo>
                    <a:pt x="361726" y="671250"/>
                  </a:lnTo>
                  <a:lnTo>
                    <a:pt x="408499" y="684181"/>
                  </a:lnTo>
                  <a:lnTo>
                    <a:pt x="456693" y="695496"/>
                  </a:lnTo>
                  <a:lnTo>
                    <a:pt x="506118" y="705194"/>
                  </a:lnTo>
                  <a:lnTo>
                    <a:pt x="556585" y="713276"/>
                  </a:lnTo>
                  <a:lnTo>
                    <a:pt x="607904" y="719741"/>
                  </a:lnTo>
                  <a:lnTo>
                    <a:pt x="659886" y="724591"/>
                  </a:lnTo>
                  <a:lnTo>
                    <a:pt x="712342" y="727823"/>
                  </a:lnTo>
                  <a:lnTo>
                    <a:pt x="765081" y="729440"/>
                  </a:lnTo>
                  <a:lnTo>
                    <a:pt x="817916" y="729440"/>
                  </a:lnTo>
                  <a:lnTo>
                    <a:pt x="870656" y="727823"/>
                  </a:lnTo>
                  <a:lnTo>
                    <a:pt x="923111" y="724591"/>
                  </a:lnTo>
                  <a:lnTo>
                    <a:pt x="975093" y="719741"/>
                  </a:lnTo>
                  <a:lnTo>
                    <a:pt x="1026412" y="713276"/>
                  </a:lnTo>
                  <a:lnTo>
                    <a:pt x="1076879" y="705194"/>
                  </a:lnTo>
                  <a:lnTo>
                    <a:pt x="1126304" y="695496"/>
                  </a:lnTo>
                  <a:lnTo>
                    <a:pt x="1174498" y="684181"/>
                  </a:lnTo>
                  <a:lnTo>
                    <a:pt x="1221271" y="671250"/>
                  </a:lnTo>
                  <a:lnTo>
                    <a:pt x="1266434" y="656703"/>
                  </a:lnTo>
                  <a:lnTo>
                    <a:pt x="1309798" y="640539"/>
                  </a:lnTo>
                  <a:lnTo>
                    <a:pt x="1351173" y="622759"/>
                  </a:lnTo>
                  <a:lnTo>
                    <a:pt x="1399827" y="598217"/>
                  </a:lnTo>
                  <a:lnTo>
                    <a:pt x="1442757" y="572218"/>
                  </a:lnTo>
                  <a:lnTo>
                    <a:pt x="1479964" y="544944"/>
                  </a:lnTo>
                  <a:lnTo>
                    <a:pt x="1511446" y="516577"/>
                  </a:lnTo>
                  <a:lnTo>
                    <a:pt x="1537204" y="487298"/>
                  </a:lnTo>
                  <a:lnTo>
                    <a:pt x="1571549" y="426738"/>
                  </a:lnTo>
                  <a:lnTo>
                    <a:pt x="1582997" y="364720"/>
                  </a:lnTo>
                  <a:lnTo>
                    <a:pt x="1580135" y="333619"/>
                  </a:lnTo>
                  <a:lnTo>
                    <a:pt x="1557238" y="272148"/>
                  </a:lnTo>
                  <a:lnTo>
                    <a:pt x="1511446" y="212862"/>
                  </a:lnTo>
                  <a:lnTo>
                    <a:pt x="1479964" y="184495"/>
                  </a:lnTo>
                  <a:lnTo>
                    <a:pt x="1442757" y="157221"/>
                  </a:lnTo>
                  <a:lnTo>
                    <a:pt x="1399827" y="131222"/>
                  </a:lnTo>
                  <a:lnTo>
                    <a:pt x="1351173" y="106680"/>
                  </a:lnTo>
                  <a:lnTo>
                    <a:pt x="1309798" y="88900"/>
                  </a:lnTo>
                  <a:lnTo>
                    <a:pt x="1266434" y="72736"/>
                  </a:lnTo>
                  <a:lnTo>
                    <a:pt x="1221271" y="58189"/>
                  </a:lnTo>
                  <a:lnTo>
                    <a:pt x="1174498" y="45258"/>
                  </a:lnTo>
                  <a:lnTo>
                    <a:pt x="1126304" y="33943"/>
                  </a:lnTo>
                  <a:lnTo>
                    <a:pt x="1076879" y="24245"/>
                  </a:lnTo>
                  <a:lnTo>
                    <a:pt x="1026412" y="16163"/>
                  </a:lnTo>
                  <a:lnTo>
                    <a:pt x="975093" y="9698"/>
                  </a:lnTo>
                  <a:lnTo>
                    <a:pt x="923111" y="4849"/>
                  </a:lnTo>
                  <a:lnTo>
                    <a:pt x="870656" y="1616"/>
                  </a:lnTo>
                  <a:lnTo>
                    <a:pt x="817916" y="0"/>
                  </a:lnTo>
                  <a:close/>
                </a:path>
              </a:pathLst>
            </a:custGeom>
            <a:solidFill>
              <a:srgbClr val="76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00472" y="2836245"/>
              <a:ext cx="1583055" cy="729615"/>
            </a:xfrm>
            <a:custGeom>
              <a:avLst/>
              <a:gdLst/>
              <a:ahLst/>
              <a:cxnLst/>
              <a:rect l="l" t="t" r="r" b="b"/>
              <a:pathLst>
                <a:path w="1583054" h="729614">
                  <a:moveTo>
                    <a:pt x="1351173" y="106681"/>
                  </a:moveTo>
                  <a:lnTo>
                    <a:pt x="1399827" y="131222"/>
                  </a:lnTo>
                  <a:lnTo>
                    <a:pt x="1442758" y="157221"/>
                  </a:lnTo>
                  <a:lnTo>
                    <a:pt x="1479964" y="184495"/>
                  </a:lnTo>
                  <a:lnTo>
                    <a:pt x="1511446" y="212862"/>
                  </a:lnTo>
                  <a:lnTo>
                    <a:pt x="1537205" y="242140"/>
                  </a:lnTo>
                  <a:lnTo>
                    <a:pt x="1571549" y="302701"/>
                  </a:lnTo>
                  <a:lnTo>
                    <a:pt x="1582997" y="364719"/>
                  </a:lnTo>
                  <a:lnTo>
                    <a:pt x="1580135" y="395819"/>
                  </a:lnTo>
                  <a:lnTo>
                    <a:pt x="1557239" y="457291"/>
                  </a:lnTo>
                  <a:lnTo>
                    <a:pt x="1511446" y="516576"/>
                  </a:lnTo>
                  <a:lnTo>
                    <a:pt x="1479964" y="544944"/>
                  </a:lnTo>
                  <a:lnTo>
                    <a:pt x="1442758" y="572218"/>
                  </a:lnTo>
                  <a:lnTo>
                    <a:pt x="1399827" y="598217"/>
                  </a:lnTo>
                  <a:lnTo>
                    <a:pt x="1351173" y="622758"/>
                  </a:lnTo>
                  <a:lnTo>
                    <a:pt x="1309798" y="640538"/>
                  </a:lnTo>
                  <a:lnTo>
                    <a:pt x="1266434" y="656702"/>
                  </a:lnTo>
                  <a:lnTo>
                    <a:pt x="1221271" y="671249"/>
                  </a:lnTo>
                  <a:lnTo>
                    <a:pt x="1174498" y="684180"/>
                  </a:lnTo>
                  <a:lnTo>
                    <a:pt x="1126304" y="695495"/>
                  </a:lnTo>
                  <a:lnTo>
                    <a:pt x="1076879" y="705193"/>
                  </a:lnTo>
                  <a:lnTo>
                    <a:pt x="1026412" y="713275"/>
                  </a:lnTo>
                  <a:lnTo>
                    <a:pt x="975093" y="719741"/>
                  </a:lnTo>
                  <a:lnTo>
                    <a:pt x="923111" y="724590"/>
                  </a:lnTo>
                  <a:lnTo>
                    <a:pt x="870655" y="727823"/>
                  </a:lnTo>
                  <a:lnTo>
                    <a:pt x="817916" y="729439"/>
                  </a:lnTo>
                  <a:lnTo>
                    <a:pt x="765081" y="729439"/>
                  </a:lnTo>
                  <a:lnTo>
                    <a:pt x="712341" y="727823"/>
                  </a:lnTo>
                  <a:lnTo>
                    <a:pt x="659886" y="724590"/>
                  </a:lnTo>
                  <a:lnTo>
                    <a:pt x="607904" y="719741"/>
                  </a:lnTo>
                  <a:lnTo>
                    <a:pt x="556585" y="713275"/>
                  </a:lnTo>
                  <a:lnTo>
                    <a:pt x="506118" y="705193"/>
                  </a:lnTo>
                  <a:lnTo>
                    <a:pt x="456693" y="695495"/>
                  </a:lnTo>
                  <a:lnTo>
                    <a:pt x="408499" y="684180"/>
                  </a:lnTo>
                  <a:lnTo>
                    <a:pt x="361726" y="671249"/>
                  </a:lnTo>
                  <a:lnTo>
                    <a:pt x="316563" y="656702"/>
                  </a:lnTo>
                  <a:lnTo>
                    <a:pt x="273199" y="640538"/>
                  </a:lnTo>
                  <a:lnTo>
                    <a:pt x="231824" y="622758"/>
                  </a:lnTo>
                  <a:lnTo>
                    <a:pt x="183170" y="598217"/>
                  </a:lnTo>
                  <a:lnTo>
                    <a:pt x="140239" y="572218"/>
                  </a:lnTo>
                  <a:lnTo>
                    <a:pt x="103033" y="544944"/>
                  </a:lnTo>
                  <a:lnTo>
                    <a:pt x="71550" y="516576"/>
                  </a:lnTo>
                  <a:lnTo>
                    <a:pt x="45792" y="487298"/>
                  </a:lnTo>
                  <a:lnTo>
                    <a:pt x="11448" y="426737"/>
                  </a:lnTo>
                  <a:lnTo>
                    <a:pt x="0" y="364719"/>
                  </a:lnTo>
                  <a:lnTo>
                    <a:pt x="2862" y="333619"/>
                  </a:lnTo>
                  <a:lnTo>
                    <a:pt x="25758" y="272148"/>
                  </a:lnTo>
                  <a:lnTo>
                    <a:pt x="71550" y="212862"/>
                  </a:lnTo>
                  <a:lnTo>
                    <a:pt x="103033" y="184495"/>
                  </a:lnTo>
                  <a:lnTo>
                    <a:pt x="140239" y="157221"/>
                  </a:lnTo>
                  <a:lnTo>
                    <a:pt x="183170" y="131222"/>
                  </a:lnTo>
                  <a:lnTo>
                    <a:pt x="231824" y="106681"/>
                  </a:lnTo>
                  <a:lnTo>
                    <a:pt x="273199" y="88900"/>
                  </a:lnTo>
                  <a:lnTo>
                    <a:pt x="316563" y="72737"/>
                  </a:lnTo>
                  <a:lnTo>
                    <a:pt x="361726" y="58189"/>
                  </a:lnTo>
                  <a:lnTo>
                    <a:pt x="408499" y="45258"/>
                  </a:lnTo>
                  <a:lnTo>
                    <a:pt x="456693" y="33943"/>
                  </a:lnTo>
                  <a:lnTo>
                    <a:pt x="506118" y="24245"/>
                  </a:lnTo>
                  <a:lnTo>
                    <a:pt x="556585" y="16163"/>
                  </a:lnTo>
                  <a:lnTo>
                    <a:pt x="607904" y="9698"/>
                  </a:lnTo>
                  <a:lnTo>
                    <a:pt x="659886" y="4849"/>
                  </a:lnTo>
                  <a:lnTo>
                    <a:pt x="712341" y="1616"/>
                  </a:lnTo>
                  <a:lnTo>
                    <a:pt x="765081" y="0"/>
                  </a:lnTo>
                  <a:lnTo>
                    <a:pt x="817916" y="0"/>
                  </a:lnTo>
                  <a:lnTo>
                    <a:pt x="870655" y="1616"/>
                  </a:lnTo>
                  <a:lnTo>
                    <a:pt x="923111" y="4849"/>
                  </a:lnTo>
                  <a:lnTo>
                    <a:pt x="975093" y="9698"/>
                  </a:lnTo>
                  <a:lnTo>
                    <a:pt x="1026412" y="16163"/>
                  </a:lnTo>
                  <a:lnTo>
                    <a:pt x="1076879" y="24245"/>
                  </a:lnTo>
                  <a:lnTo>
                    <a:pt x="1126304" y="33943"/>
                  </a:lnTo>
                  <a:lnTo>
                    <a:pt x="1174498" y="45258"/>
                  </a:lnTo>
                  <a:lnTo>
                    <a:pt x="1221271" y="58189"/>
                  </a:lnTo>
                  <a:lnTo>
                    <a:pt x="1266434" y="72737"/>
                  </a:lnTo>
                  <a:lnTo>
                    <a:pt x="1309798" y="88900"/>
                  </a:lnTo>
                  <a:lnTo>
                    <a:pt x="1351173" y="106681"/>
                  </a:lnTo>
                  <a:close/>
                </a:path>
              </a:pathLst>
            </a:custGeom>
            <a:ln w="25399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238983" y="2926035"/>
            <a:ext cx="906144" cy="4978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70815" marR="5080" indent="-158750">
              <a:lnSpc>
                <a:spcPts val="1800"/>
              </a:lnSpc>
              <a:spcBef>
                <a:spcPts val="260"/>
              </a:spcBef>
            </a:pPr>
            <a:r>
              <a:rPr sz="1600" b="1" dirty="0">
                <a:solidFill>
                  <a:srgbClr val="343434"/>
                </a:solidFill>
                <a:latin typeface="Arial"/>
                <a:cs typeface="Arial"/>
              </a:rPr>
              <a:t>Ma</a:t>
            </a: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g</a:t>
            </a:r>
            <a:r>
              <a:rPr sz="1600" b="1" dirty="0">
                <a:solidFill>
                  <a:srgbClr val="343434"/>
                </a:solidFill>
                <a:latin typeface="Arial"/>
                <a:cs typeface="Arial"/>
              </a:rPr>
              <a:t>ed  </a:t>
            </a: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Entity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591079" y="2702887"/>
            <a:ext cx="1841500" cy="1318895"/>
            <a:chOff x="4591079" y="2702887"/>
            <a:chExt cx="1841500" cy="1318895"/>
          </a:xfrm>
        </p:grpSpPr>
        <p:sp>
          <p:nvSpPr>
            <p:cNvPr id="47" name="object 47"/>
            <p:cNvSpPr/>
            <p:nvPr/>
          </p:nvSpPr>
          <p:spPr>
            <a:xfrm>
              <a:off x="4836447" y="2715588"/>
              <a:ext cx="1583055" cy="729615"/>
            </a:xfrm>
            <a:custGeom>
              <a:avLst/>
              <a:gdLst/>
              <a:ahLst/>
              <a:cxnLst/>
              <a:rect l="l" t="t" r="r" b="b"/>
              <a:pathLst>
                <a:path w="1583054" h="729614">
                  <a:moveTo>
                    <a:pt x="817915" y="0"/>
                  </a:moveTo>
                  <a:lnTo>
                    <a:pt x="765081" y="0"/>
                  </a:lnTo>
                  <a:lnTo>
                    <a:pt x="712341" y="1616"/>
                  </a:lnTo>
                  <a:lnTo>
                    <a:pt x="659886" y="4849"/>
                  </a:lnTo>
                  <a:lnTo>
                    <a:pt x="607904" y="9698"/>
                  </a:lnTo>
                  <a:lnTo>
                    <a:pt x="556584" y="16163"/>
                  </a:lnTo>
                  <a:lnTo>
                    <a:pt x="506118" y="24245"/>
                  </a:lnTo>
                  <a:lnTo>
                    <a:pt x="456693" y="33943"/>
                  </a:lnTo>
                  <a:lnTo>
                    <a:pt x="408499" y="45258"/>
                  </a:lnTo>
                  <a:lnTo>
                    <a:pt x="361726" y="58189"/>
                  </a:lnTo>
                  <a:lnTo>
                    <a:pt x="316562" y="72736"/>
                  </a:lnTo>
                  <a:lnTo>
                    <a:pt x="273199" y="88900"/>
                  </a:lnTo>
                  <a:lnTo>
                    <a:pt x="231824" y="106680"/>
                  </a:lnTo>
                  <a:lnTo>
                    <a:pt x="183169" y="131222"/>
                  </a:lnTo>
                  <a:lnTo>
                    <a:pt x="140239" y="157220"/>
                  </a:lnTo>
                  <a:lnTo>
                    <a:pt x="103032" y="184495"/>
                  </a:lnTo>
                  <a:lnTo>
                    <a:pt x="71550" y="212862"/>
                  </a:lnTo>
                  <a:lnTo>
                    <a:pt x="45792" y="242140"/>
                  </a:lnTo>
                  <a:lnTo>
                    <a:pt x="11448" y="302701"/>
                  </a:lnTo>
                  <a:lnTo>
                    <a:pt x="0" y="364719"/>
                  </a:lnTo>
                  <a:lnTo>
                    <a:pt x="2862" y="395819"/>
                  </a:lnTo>
                  <a:lnTo>
                    <a:pt x="25758" y="457291"/>
                  </a:lnTo>
                  <a:lnTo>
                    <a:pt x="71550" y="516576"/>
                  </a:lnTo>
                  <a:lnTo>
                    <a:pt x="103032" y="544943"/>
                  </a:lnTo>
                  <a:lnTo>
                    <a:pt x="140239" y="572217"/>
                  </a:lnTo>
                  <a:lnTo>
                    <a:pt x="183169" y="598216"/>
                  </a:lnTo>
                  <a:lnTo>
                    <a:pt x="231824" y="622758"/>
                  </a:lnTo>
                  <a:lnTo>
                    <a:pt x="273199" y="640538"/>
                  </a:lnTo>
                  <a:lnTo>
                    <a:pt x="316562" y="656702"/>
                  </a:lnTo>
                  <a:lnTo>
                    <a:pt x="361726" y="671249"/>
                  </a:lnTo>
                  <a:lnTo>
                    <a:pt x="408499" y="684180"/>
                  </a:lnTo>
                  <a:lnTo>
                    <a:pt x="456693" y="695495"/>
                  </a:lnTo>
                  <a:lnTo>
                    <a:pt x="506118" y="705193"/>
                  </a:lnTo>
                  <a:lnTo>
                    <a:pt x="556584" y="713275"/>
                  </a:lnTo>
                  <a:lnTo>
                    <a:pt x="607904" y="719741"/>
                  </a:lnTo>
                  <a:lnTo>
                    <a:pt x="659886" y="724590"/>
                  </a:lnTo>
                  <a:lnTo>
                    <a:pt x="712341" y="727823"/>
                  </a:lnTo>
                  <a:lnTo>
                    <a:pt x="765081" y="729439"/>
                  </a:lnTo>
                  <a:lnTo>
                    <a:pt x="817915" y="729439"/>
                  </a:lnTo>
                  <a:lnTo>
                    <a:pt x="870655" y="727823"/>
                  </a:lnTo>
                  <a:lnTo>
                    <a:pt x="923111" y="724590"/>
                  </a:lnTo>
                  <a:lnTo>
                    <a:pt x="975093" y="719741"/>
                  </a:lnTo>
                  <a:lnTo>
                    <a:pt x="1026412" y="713275"/>
                  </a:lnTo>
                  <a:lnTo>
                    <a:pt x="1076879" y="705193"/>
                  </a:lnTo>
                  <a:lnTo>
                    <a:pt x="1126303" y="695495"/>
                  </a:lnTo>
                  <a:lnTo>
                    <a:pt x="1174497" y="684180"/>
                  </a:lnTo>
                  <a:lnTo>
                    <a:pt x="1221271" y="671249"/>
                  </a:lnTo>
                  <a:lnTo>
                    <a:pt x="1266434" y="656702"/>
                  </a:lnTo>
                  <a:lnTo>
                    <a:pt x="1309798" y="640538"/>
                  </a:lnTo>
                  <a:lnTo>
                    <a:pt x="1351173" y="622758"/>
                  </a:lnTo>
                  <a:lnTo>
                    <a:pt x="1399827" y="598216"/>
                  </a:lnTo>
                  <a:lnTo>
                    <a:pt x="1442757" y="572217"/>
                  </a:lnTo>
                  <a:lnTo>
                    <a:pt x="1479964" y="544943"/>
                  </a:lnTo>
                  <a:lnTo>
                    <a:pt x="1511446" y="516576"/>
                  </a:lnTo>
                  <a:lnTo>
                    <a:pt x="1537204" y="487298"/>
                  </a:lnTo>
                  <a:lnTo>
                    <a:pt x="1571549" y="426737"/>
                  </a:lnTo>
                  <a:lnTo>
                    <a:pt x="1582997" y="364719"/>
                  </a:lnTo>
                  <a:lnTo>
                    <a:pt x="1580135" y="333619"/>
                  </a:lnTo>
                  <a:lnTo>
                    <a:pt x="1557238" y="272147"/>
                  </a:lnTo>
                  <a:lnTo>
                    <a:pt x="1511446" y="212862"/>
                  </a:lnTo>
                  <a:lnTo>
                    <a:pt x="1479964" y="184495"/>
                  </a:lnTo>
                  <a:lnTo>
                    <a:pt x="1442757" y="157220"/>
                  </a:lnTo>
                  <a:lnTo>
                    <a:pt x="1399827" y="131222"/>
                  </a:lnTo>
                  <a:lnTo>
                    <a:pt x="1351173" y="106680"/>
                  </a:lnTo>
                  <a:lnTo>
                    <a:pt x="1309798" y="88900"/>
                  </a:lnTo>
                  <a:lnTo>
                    <a:pt x="1266434" y="72736"/>
                  </a:lnTo>
                  <a:lnTo>
                    <a:pt x="1221271" y="58189"/>
                  </a:lnTo>
                  <a:lnTo>
                    <a:pt x="1174497" y="45258"/>
                  </a:lnTo>
                  <a:lnTo>
                    <a:pt x="1126303" y="33943"/>
                  </a:lnTo>
                  <a:lnTo>
                    <a:pt x="1076879" y="24245"/>
                  </a:lnTo>
                  <a:lnTo>
                    <a:pt x="1026412" y="16163"/>
                  </a:lnTo>
                  <a:lnTo>
                    <a:pt x="975093" y="9698"/>
                  </a:lnTo>
                  <a:lnTo>
                    <a:pt x="923111" y="4849"/>
                  </a:lnTo>
                  <a:lnTo>
                    <a:pt x="870655" y="1616"/>
                  </a:lnTo>
                  <a:lnTo>
                    <a:pt x="817915" y="0"/>
                  </a:lnTo>
                  <a:close/>
                </a:path>
              </a:pathLst>
            </a:custGeom>
            <a:solidFill>
              <a:srgbClr val="76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36446" y="2715587"/>
              <a:ext cx="1583055" cy="729615"/>
            </a:xfrm>
            <a:custGeom>
              <a:avLst/>
              <a:gdLst/>
              <a:ahLst/>
              <a:cxnLst/>
              <a:rect l="l" t="t" r="r" b="b"/>
              <a:pathLst>
                <a:path w="1583054" h="729614">
                  <a:moveTo>
                    <a:pt x="1351173" y="106681"/>
                  </a:moveTo>
                  <a:lnTo>
                    <a:pt x="1399827" y="131222"/>
                  </a:lnTo>
                  <a:lnTo>
                    <a:pt x="1442758" y="157221"/>
                  </a:lnTo>
                  <a:lnTo>
                    <a:pt x="1479964" y="184495"/>
                  </a:lnTo>
                  <a:lnTo>
                    <a:pt x="1511446" y="212862"/>
                  </a:lnTo>
                  <a:lnTo>
                    <a:pt x="1537205" y="242140"/>
                  </a:lnTo>
                  <a:lnTo>
                    <a:pt x="1571549" y="302701"/>
                  </a:lnTo>
                  <a:lnTo>
                    <a:pt x="1582997" y="364719"/>
                  </a:lnTo>
                  <a:lnTo>
                    <a:pt x="1580135" y="395819"/>
                  </a:lnTo>
                  <a:lnTo>
                    <a:pt x="1557239" y="457291"/>
                  </a:lnTo>
                  <a:lnTo>
                    <a:pt x="1511446" y="516576"/>
                  </a:lnTo>
                  <a:lnTo>
                    <a:pt x="1479964" y="544944"/>
                  </a:lnTo>
                  <a:lnTo>
                    <a:pt x="1442758" y="572218"/>
                  </a:lnTo>
                  <a:lnTo>
                    <a:pt x="1399827" y="598217"/>
                  </a:lnTo>
                  <a:lnTo>
                    <a:pt x="1351173" y="622758"/>
                  </a:lnTo>
                  <a:lnTo>
                    <a:pt x="1309798" y="640538"/>
                  </a:lnTo>
                  <a:lnTo>
                    <a:pt x="1266434" y="656702"/>
                  </a:lnTo>
                  <a:lnTo>
                    <a:pt x="1221271" y="671249"/>
                  </a:lnTo>
                  <a:lnTo>
                    <a:pt x="1174498" y="684180"/>
                  </a:lnTo>
                  <a:lnTo>
                    <a:pt x="1126304" y="695495"/>
                  </a:lnTo>
                  <a:lnTo>
                    <a:pt x="1076879" y="705193"/>
                  </a:lnTo>
                  <a:lnTo>
                    <a:pt x="1026412" y="713275"/>
                  </a:lnTo>
                  <a:lnTo>
                    <a:pt x="975093" y="719741"/>
                  </a:lnTo>
                  <a:lnTo>
                    <a:pt x="923111" y="724590"/>
                  </a:lnTo>
                  <a:lnTo>
                    <a:pt x="870655" y="727823"/>
                  </a:lnTo>
                  <a:lnTo>
                    <a:pt x="817916" y="729439"/>
                  </a:lnTo>
                  <a:lnTo>
                    <a:pt x="765081" y="729439"/>
                  </a:lnTo>
                  <a:lnTo>
                    <a:pt x="712341" y="727823"/>
                  </a:lnTo>
                  <a:lnTo>
                    <a:pt x="659886" y="724590"/>
                  </a:lnTo>
                  <a:lnTo>
                    <a:pt x="607904" y="719741"/>
                  </a:lnTo>
                  <a:lnTo>
                    <a:pt x="556585" y="713275"/>
                  </a:lnTo>
                  <a:lnTo>
                    <a:pt x="506118" y="705193"/>
                  </a:lnTo>
                  <a:lnTo>
                    <a:pt x="456693" y="695495"/>
                  </a:lnTo>
                  <a:lnTo>
                    <a:pt x="408499" y="684180"/>
                  </a:lnTo>
                  <a:lnTo>
                    <a:pt x="361726" y="671249"/>
                  </a:lnTo>
                  <a:lnTo>
                    <a:pt x="316563" y="656702"/>
                  </a:lnTo>
                  <a:lnTo>
                    <a:pt x="273199" y="640538"/>
                  </a:lnTo>
                  <a:lnTo>
                    <a:pt x="231824" y="622758"/>
                  </a:lnTo>
                  <a:lnTo>
                    <a:pt x="183170" y="598217"/>
                  </a:lnTo>
                  <a:lnTo>
                    <a:pt x="140239" y="572218"/>
                  </a:lnTo>
                  <a:lnTo>
                    <a:pt x="103033" y="544944"/>
                  </a:lnTo>
                  <a:lnTo>
                    <a:pt x="71550" y="516576"/>
                  </a:lnTo>
                  <a:lnTo>
                    <a:pt x="45792" y="487298"/>
                  </a:lnTo>
                  <a:lnTo>
                    <a:pt x="11448" y="426737"/>
                  </a:lnTo>
                  <a:lnTo>
                    <a:pt x="0" y="364719"/>
                  </a:lnTo>
                  <a:lnTo>
                    <a:pt x="2862" y="333619"/>
                  </a:lnTo>
                  <a:lnTo>
                    <a:pt x="25758" y="272148"/>
                  </a:lnTo>
                  <a:lnTo>
                    <a:pt x="71550" y="212862"/>
                  </a:lnTo>
                  <a:lnTo>
                    <a:pt x="103033" y="184495"/>
                  </a:lnTo>
                  <a:lnTo>
                    <a:pt x="140239" y="157221"/>
                  </a:lnTo>
                  <a:lnTo>
                    <a:pt x="183170" y="131222"/>
                  </a:lnTo>
                  <a:lnTo>
                    <a:pt x="231824" y="106681"/>
                  </a:lnTo>
                  <a:lnTo>
                    <a:pt x="273199" y="88900"/>
                  </a:lnTo>
                  <a:lnTo>
                    <a:pt x="316563" y="72737"/>
                  </a:lnTo>
                  <a:lnTo>
                    <a:pt x="361726" y="58189"/>
                  </a:lnTo>
                  <a:lnTo>
                    <a:pt x="408499" y="45258"/>
                  </a:lnTo>
                  <a:lnTo>
                    <a:pt x="456693" y="33943"/>
                  </a:lnTo>
                  <a:lnTo>
                    <a:pt x="506118" y="24245"/>
                  </a:lnTo>
                  <a:lnTo>
                    <a:pt x="556585" y="16163"/>
                  </a:lnTo>
                  <a:lnTo>
                    <a:pt x="607904" y="9698"/>
                  </a:lnTo>
                  <a:lnTo>
                    <a:pt x="659886" y="4849"/>
                  </a:lnTo>
                  <a:lnTo>
                    <a:pt x="712341" y="1616"/>
                  </a:lnTo>
                  <a:lnTo>
                    <a:pt x="765081" y="0"/>
                  </a:lnTo>
                  <a:lnTo>
                    <a:pt x="817916" y="0"/>
                  </a:lnTo>
                  <a:lnTo>
                    <a:pt x="870655" y="1616"/>
                  </a:lnTo>
                  <a:lnTo>
                    <a:pt x="923111" y="4849"/>
                  </a:lnTo>
                  <a:lnTo>
                    <a:pt x="975093" y="9698"/>
                  </a:lnTo>
                  <a:lnTo>
                    <a:pt x="1026412" y="16163"/>
                  </a:lnTo>
                  <a:lnTo>
                    <a:pt x="1076879" y="24245"/>
                  </a:lnTo>
                  <a:lnTo>
                    <a:pt x="1126304" y="33943"/>
                  </a:lnTo>
                  <a:lnTo>
                    <a:pt x="1174498" y="45258"/>
                  </a:lnTo>
                  <a:lnTo>
                    <a:pt x="1221271" y="58189"/>
                  </a:lnTo>
                  <a:lnTo>
                    <a:pt x="1266434" y="72737"/>
                  </a:lnTo>
                  <a:lnTo>
                    <a:pt x="1309798" y="88900"/>
                  </a:lnTo>
                  <a:lnTo>
                    <a:pt x="1351173" y="106681"/>
                  </a:lnTo>
                  <a:close/>
                </a:path>
              </a:pathLst>
            </a:custGeom>
            <a:ln w="25399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03779" y="3279183"/>
              <a:ext cx="1583055" cy="729615"/>
            </a:xfrm>
            <a:custGeom>
              <a:avLst/>
              <a:gdLst/>
              <a:ahLst/>
              <a:cxnLst/>
              <a:rect l="l" t="t" r="r" b="b"/>
              <a:pathLst>
                <a:path w="1583054" h="729614">
                  <a:moveTo>
                    <a:pt x="817916" y="0"/>
                  </a:moveTo>
                  <a:lnTo>
                    <a:pt x="765081" y="0"/>
                  </a:lnTo>
                  <a:lnTo>
                    <a:pt x="712342" y="1616"/>
                  </a:lnTo>
                  <a:lnTo>
                    <a:pt x="659886" y="4849"/>
                  </a:lnTo>
                  <a:lnTo>
                    <a:pt x="607904" y="9698"/>
                  </a:lnTo>
                  <a:lnTo>
                    <a:pt x="556585" y="16163"/>
                  </a:lnTo>
                  <a:lnTo>
                    <a:pt x="506118" y="24245"/>
                  </a:lnTo>
                  <a:lnTo>
                    <a:pt x="456693" y="33944"/>
                  </a:lnTo>
                  <a:lnTo>
                    <a:pt x="408499" y="45258"/>
                  </a:lnTo>
                  <a:lnTo>
                    <a:pt x="361726" y="58190"/>
                  </a:lnTo>
                  <a:lnTo>
                    <a:pt x="316563" y="72737"/>
                  </a:lnTo>
                  <a:lnTo>
                    <a:pt x="273199" y="88901"/>
                  </a:lnTo>
                  <a:lnTo>
                    <a:pt x="231825" y="106681"/>
                  </a:lnTo>
                  <a:lnTo>
                    <a:pt x="183170" y="131223"/>
                  </a:lnTo>
                  <a:lnTo>
                    <a:pt x="140239" y="157221"/>
                  </a:lnTo>
                  <a:lnTo>
                    <a:pt x="103033" y="184495"/>
                  </a:lnTo>
                  <a:lnTo>
                    <a:pt x="71550" y="212863"/>
                  </a:lnTo>
                  <a:lnTo>
                    <a:pt x="45792" y="242141"/>
                  </a:lnTo>
                  <a:lnTo>
                    <a:pt x="11448" y="302701"/>
                  </a:lnTo>
                  <a:lnTo>
                    <a:pt x="0" y="364719"/>
                  </a:lnTo>
                  <a:lnTo>
                    <a:pt x="2862" y="395820"/>
                  </a:lnTo>
                  <a:lnTo>
                    <a:pt x="25758" y="457291"/>
                  </a:lnTo>
                  <a:lnTo>
                    <a:pt x="71550" y="516576"/>
                  </a:lnTo>
                  <a:lnTo>
                    <a:pt x="103033" y="544944"/>
                  </a:lnTo>
                  <a:lnTo>
                    <a:pt x="140239" y="572218"/>
                  </a:lnTo>
                  <a:lnTo>
                    <a:pt x="183170" y="598217"/>
                  </a:lnTo>
                  <a:lnTo>
                    <a:pt x="231825" y="622758"/>
                  </a:lnTo>
                  <a:lnTo>
                    <a:pt x="273199" y="640539"/>
                  </a:lnTo>
                  <a:lnTo>
                    <a:pt x="316563" y="656702"/>
                  </a:lnTo>
                  <a:lnTo>
                    <a:pt x="361726" y="671250"/>
                  </a:lnTo>
                  <a:lnTo>
                    <a:pt x="408499" y="684181"/>
                  </a:lnTo>
                  <a:lnTo>
                    <a:pt x="456693" y="695495"/>
                  </a:lnTo>
                  <a:lnTo>
                    <a:pt x="506118" y="705194"/>
                  </a:lnTo>
                  <a:lnTo>
                    <a:pt x="556585" y="713276"/>
                  </a:lnTo>
                  <a:lnTo>
                    <a:pt x="607904" y="719741"/>
                  </a:lnTo>
                  <a:lnTo>
                    <a:pt x="659886" y="724590"/>
                  </a:lnTo>
                  <a:lnTo>
                    <a:pt x="712342" y="727823"/>
                  </a:lnTo>
                  <a:lnTo>
                    <a:pt x="765081" y="729439"/>
                  </a:lnTo>
                  <a:lnTo>
                    <a:pt x="817916" y="729439"/>
                  </a:lnTo>
                  <a:lnTo>
                    <a:pt x="870655" y="727823"/>
                  </a:lnTo>
                  <a:lnTo>
                    <a:pt x="923111" y="724590"/>
                  </a:lnTo>
                  <a:lnTo>
                    <a:pt x="975093" y="719741"/>
                  </a:lnTo>
                  <a:lnTo>
                    <a:pt x="1026412" y="713276"/>
                  </a:lnTo>
                  <a:lnTo>
                    <a:pt x="1076879" y="705194"/>
                  </a:lnTo>
                  <a:lnTo>
                    <a:pt x="1126304" y="695495"/>
                  </a:lnTo>
                  <a:lnTo>
                    <a:pt x="1174497" y="684181"/>
                  </a:lnTo>
                  <a:lnTo>
                    <a:pt x="1221271" y="671250"/>
                  </a:lnTo>
                  <a:lnTo>
                    <a:pt x="1266434" y="656702"/>
                  </a:lnTo>
                  <a:lnTo>
                    <a:pt x="1309797" y="640539"/>
                  </a:lnTo>
                  <a:lnTo>
                    <a:pt x="1351172" y="622758"/>
                  </a:lnTo>
                  <a:lnTo>
                    <a:pt x="1399827" y="598217"/>
                  </a:lnTo>
                  <a:lnTo>
                    <a:pt x="1442757" y="572218"/>
                  </a:lnTo>
                  <a:lnTo>
                    <a:pt x="1479964" y="544944"/>
                  </a:lnTo>
                  <a:lnTo>
                    <a:pt x="1511446" y="516576"/>
                  </a:lnTo>
                  <a:lnTo>
                    <a:pt x="1537205" y="487298"/>
                  </a:lnTo>
                  <a:lnTo>
                    <a:pt x="1571549" y="426738"/>
                  </a:lnTo>
                  <a:lnTo>
                    <a:pt x="1582997" y="364719"/>
                  </a:lnTo>
                  <a:lnTo>
                    <a:pt x="1580135" y="333619"/>
                  </a:lnTo>
                  <a:lnTo>
                    <a:pt x="1557239" y="272148"/>
                  </a:lnTo>
                  <a:lnTo>
                    <a:pt x="1511446" y="212863"/>
                  </a:lnTo>
                  <a:lnTo>
                    <a:pt x="1479964" y="184495"/>
                  </a:lnTo>
                  <a:lnTo>
                    <a:pt x="1442757" y="157221"/>
                  </a:lnTo>
                  <a:lnTo>
                    <a:pt x="1399827" y="131223"/>
                  </a:lnTo>
                  <a:lnTo>
                    <a:pt x="1351172" y="106681"/>
                  </a:lnTo>
                  <a:lnTo>
                    <a:pt x="1309797" y="88901"/>
                  </a:lnTo>
                  <a:lnTo>
                    <a:pt x="1266434" y="72737"/>
                  </a:lnTo>
                  <a:lnTo>
                    <a:pt x="1221271" y="58190"/>
                  </a:lnTo>
                  <a:lnTo>
                    <a:pt x="1174497" y="45258"/>
                  </a:lnTo>
                  <a:lnTo>
                    <a:pt x="1126304" y="33944"/>
                  </a:lnTo>
                  <a:lnTo>
                    <a:pt x="1076879" y="24245"/>
                  </a:lnTo>
                  <a:lnTo>
                    <a:pt x="1026412" y="16163"/>
                  </a:lnTo>
                  <a:lnTo>
                    <a:pt x="975093" y="9698"/>
                  </a:lnTo>
                  <a:lnTo>
                    <a:pt x="923111" y="4849"/>
                  </a:lnTo>
                  <a:lnTo>
                    <a:pt x="870655" y="1616"/>
                  </a:lnTo>
                  <a:lnTo>
                    <a:pt x="817916" y="0"/>
                  </a:lnTo>
                  <a:close/>
                </a:path>
              </a:pathLst>
            </a:custGeom>
            <a:solidFill>
              <a:srgbClr val="76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03779" y="3279184"/>
              <a:ext cx="1583055" cy="729615"/>
            </a:xfrm>
            <a:custGeom>
              <a:avLst/>
              <a:gdLst/>
              <a:ahLst/>
              <a:cxnLst/>
              <a:rect l="l" t="t" r="r" b="b"/>
              <a:pathLst>
                <a:path w="1583054" h="729614">
                  <a:moveTo>
                    <a:pt x="1351173" y="106681"/>
                  </a:moveTo>
                  <a:lnTo>
                    <a:pt x="1399827" y="131222"/>
                  </a:lnTo>
                  <a:lnTo>
                    <a:pt x="1442758" y="157221"/>
                  </a:lnTo>
                  <a:lnTo>
                    <a:pt x="1479964" y="184495"/>
                  </a:lnTo>
                  <a:lnTo>
                    <a:pt x="1511446" y="212862"/>
                  </a:lnTo>
                  <a:lnTo>
                    <a:pt x="1537205" y="242140"/>
                  </a:lnTo>
                  <a:lnTo>
                    <a:pt x="1571549" y="302701"/>
                  </a:lnTo>
                  <a:lnTo>
                    <a:pt x="1582997" y="364719"/>
                  </a:lnTo>
                  <a:lnTo>
                    <a:pt x="1580135" y="395819"/>
                  </a:lnTo>
                  <a:lnTo>
                    <a:pt x="1557239" y="457291"/>
                  </a:lnTo>
                  <a:lnTo>
                    <a:pt x="1511446" y="516576"/>
                  </a:lnTo>
                  <a:lnTo>
                    <a:pt x="1479964" y="544944"/>
                  </a:lnTo>
                  <a:lnTo>
                    <a:pt x="1442758" y="572218"/>
                  </a:lnTo>
                  <a:lnTo>
                    <a:pt x="1399827" y="598217"/>
                  </a:lnTo>
                  <a:lnTo>
                    <a:pt x="1351173" y="622758"/>
                  </a:lnTo>
                  <a:lnTo>
                    <a:pt x="1309798" y="640538"/>
                  </a:lnTo>
                  <a:lnTo>
                    <a:pt x="1266434" y="656702"/>
                  </a:lnTo>
                  <a:lnTo>
                    <a:pt x="1221271" y="671249"/>
                  </a:lnTo>
                  <a:lnTo>
                    <a:pt x="1174498" y="684180"/>
                  </a:lnTo>
                  <a:lnTo>
                    <a:pt x="1126304" y="695495"/>
                  </a:lnTo>
                  <a:lnTo>
                    <a:pt x="1076879" y="705193"/>
                  </a:lnTo>
                  <a:lnTo>
                    <a:pt x="1026412" y="713275"/>
                  </a:lnTo>
                  <a:lnTo>
                    <a:pt x="975093" y="719741"/>
                  </a:lnTo>
                  <a:lnTo>
                    <a:pt x="923111" y="724590"/>
                  </a:lnTo>
                  <a:lnTo>
                    <a:pt x="870655" y="727823"/>
                  </a:lnTo>
                  <a:lnTo>
                    <a:pt x="817916" y="729439"/>
                  </a:lnTo>
                  <a:lnTo>
                    <a:pt x="765081" y="729439"/>
                  </a:lnTo>
                  <a:lnTo>
                    <a:pt x="712341" y="727823"/>
                  </a:lnTo>
                  <a:lnTo>
                    <a:pt x="659886" y="724590"/>
                  </a:lnTo>
                  <a:lnTo>
                    <a:pt x="607904" y="719741"/>
                  </a:lnTo>
                  <a:lnTo>
                    <a:pt x="556585" y="713275"/>
                  </a:lnTo>
                  <a:lnTo>
                    <a:pt x="506118" y="705193"/>
                  </a:lnTo>
                  <a:lnTo>
                    <a:pt x="456693" y="695495"/>
                  </a:lnTo>
                  <a:lnTo>
                    <a:pt x="408499" y="684180"/>
                  </a:lnTo>
                  <a:lnTo>
                    <a:pt x="361726" y="671249"/>
                  </a:lnTo>
                  <a:lnTo>
                    <a:pt x="316563" y="656702"/>
                  </a:lnTo>
                  <a:lnTo>
                    <a:pt x="273199" y="640538"/>
                  </a:lnTo>
                  <a:lnTo>
                    <a:pt x="231824" y="622758"/>
                  </a:lnTo>
                  <a:lnTo>
                    <a:pt x="183170" y="598217"/>
                  </a:lnTo>
                  <a:lnTo>
                    <a:pt x="140239" y="572218"/>
                  </a:lnTo>
                  <a:lnTo>
                    <a:pt x="103033" y="544944"/>
                  </a:lnTo>
                  <a:lnTo>
                    <a:pt x="71550" y="516576"/>
                  </a:lnTo>
                  <a:lnTo>
                    <a:pt x="45792" y="487298"/>
                  </a:lnTo>
                  <a:lnTo>
                    <a:pt x="11448" y="426737"/>
                  </a:lnTo>
                  <a:lnTo>
                    <a:pt x="0" y="364719"/>
                  </a:lnTo>
                  <a:lnTo>
                    <a:pt x="2862" y="333619"/>
                  </a:lnTo>
                  <a:lnTo>
                    <a:pt x="25758" y="272148"/>
                  </a:lnTo>
                  <a:lnTo>
                    <a:pt x="71550" y="212862"/>
                  </a:lnTo>
                  <a:lnTo>
                    <a:pt x="103033" y="184495"/>
                  </a:lnTo>
                  <a:lnTo>
                    <a:pt x="140239" y="157221"/>
                  </a:lnTo>
                  <a:lnTo>
                    <a:pt x="183170" y="131222"/>
                  </a:lnTo>
                  <a:lnTo>
                    <a:pt x="231824" y="106681"/>
                  </a:lnTo>
                  <a:lnTo>
                    <a:pt x="273199" y="88900"/>
                  </a:lnTo>
                  <a:lnTo>
                    <a:pt x="316563" y="72737"/>
                  </a:lnTo>
                  <a:lnTo>
                    <a:pt x="361726" y="58189"/>
                  </a:lnTo>
                  <a:lnTo>
                    <a:pt x="408499" y="45258"/>
                  </a:lnTo>
                  <a:lnTo>
                    <a:pt x="456693" y="33943"/>
                  </a:lnTo>
                  <a:lnTo>
                    <a:pt x="506118" y="24245"/>
                  </a:lnTo>
                  <a:lnTo>
                    <a:pt x="556585" y="16163"/>
                  </a:lnTo>
                  <a:lnTo>
                    <a:pt x="607904" y="9698"/>
                  </a:lnTo>
                  <a:lnTo>
                    <a:pt x="659886" y="4849"/>
                  </a:lnTo>
                  <a:lnTo>
                    <a:pt x="712341" y="1616"/>
                  </a:lnTo>
                  <a:lnTo>
                    <a:pt x="765081" y="0"/>
                  </a:lnTo>
                  <a:lnTo>
                    <a:pt x="817916" y="0"/>
                  </a:lnTo>
                  <a:lnTo>
                    <a:pt x="870655" y="1616"/>
                  </a:lnTo>
                  <a:lnTo>
                    <a:pt x="923111" y="4849"/>
                  </a:lnTo>
                  <a:lnTo>
                    <a:pt x="975093" y="9698"/>
                  </a:lnTo>
                  <a:lnTo>
                    <a:pt x="1026412" y="16163"/>
                  </a:lnTo>
                  <a:lnTo>
                    <a:pt x="1076879" y="24245"/>
                  </a:lnTo>
                  <a:lnTo>
                    <a:pt x="1126304" y="33943"/>
                  </a:lnTo>
                  <a:lnTo>
                    <a:pt x="1174498" y="45258"/>
                  </a:lnTo>
                  <a:lnTo>
                    <a:pt x="1221271" y="58189"/>
                  </a:lnTo>
                  <a:lnTo>
                    <a:pt x="1266434" y="72737"/>
                  </a:lnTo>
                  <a:lnTo>
                    <a:pt x="1309798" y="88900"/>
                  </a:lnTo>
                  <a:lnTo>
                    <a:pt x="1351173" y="106681"/>
                  </a:lnTo>
                  <a:close/>
                </a:path>
              </a:pathLst>
            </a:custGeom>
            <a:ln w="25399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942291" y="2805377"/>
            <a:ext cx="1139190" cy="10617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03225" marR="5080" indent="-158750">
              <a:lnSpc>
                <a:spcPts val="1800"/>
              </a:lnSpc>
              <a:spcBef>
                <a:spcPts val="260"/>
              </a:spcBef>
            </a:pPr>
            <a:r>
              <a:rPr sz="1600" b="1" dirty="0">
                <a:solidFill>
                  <a:srgbClr val="343434"/>
                </a:solidFill>
                <a:latin typeface="Arial"/>
                <a:cs typeface="Arial"/>
              </a:rPr>
              <a:t>Ma</a:t>
            </a: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g</a:t>
            </a:r>
            <a:r>
              <a:rPr sz="1600" b="1" dirty="0">
                <a:solidFill>
                  <a:srgbClr val="343434"/>
                </a:solidFill>
                <a:latin typeface="Arial"/>
                <a:cs typeface="Arial"/>
              </a:rPr>
              <a:t>ed  </a:t>
            </a: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Entity</a:t>
            </a:r>
            <a:endParaRPr sz="1600">
              <a:latin typeface="Arial"/>
              <a:cs typeface="Arial"/>
            </a:endParaRPr>
          </a:p>
          <a:p>
            <a:pPr marL="170815" marR="237490" indent="-158750">
              <a:lnSpc>
                <a:spcPts val="1800"/>
              </a:lnSpc>
              <a:spcBef>
                <a:spcPts val="835"/>
              </a:spcBef>
            </a:pPr>
            <a:r>
              <a:rPr sz="1600" b="1" dirty="0">
                <a:solidFill>
                  <a:srgbClr val="343434"/>
                </a:solidFill>
                <a:latin typeface="Arial"/>
                <a:cs typeface="Arial"/>
              </a:rPr>
              <a:t>Ma</a:t>
            </a: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g</a:t>
            </a:r>
            <a:r>
              <a:rPr sz="1600" b="1" dirty="0">
                <a:solidFill>
                  <a:srgbClr val="343434"/>
                </a:solidFill>
                <a:latin typeface="Arial"/>
                <a:cs typeface="Arial"/>
              </a:rPr>
              <a:t>ed  </a:t>
            </a: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Entity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083817" y="1447787"/>
            <a:ext cx="1608455" cy="755015"/>
            <a:chOff x="7083817" y="1447787"/>
            <a:chExt cx="1608455" cy="755015"/>
          </a:xfrm>
        </p:grpSpPr>
        <p:sp>
          <p:nvSpPr>
            <p:cNvPr id="53" name="object 53"/>
            <p:cNvSpPr/>
            <p:nvPr/>
          </p:nvSpPr>
          <p:spPr>
            <a:xfrm>
              <a:off x="7096517" y="1460487"/>
              <a:ext cx="1583055" cy="729615"/>
            </a:xfrm>
            <a:custGeom>
              <a:avLst/>
              <a:gdLst/>
              <a:ahLst/>
              <a:cxnLst/>
              <a:rect l="l" t="t" r="r" b="b"/>
              <a:pathLst>
                <a:path w="1583054" h="729614">
                  <a:moveTo>
                    <a:pt x="817916" y="0"/>
                  </a:moveTo>
                  <a:lnTo>
                    <a:pt x="765081" y="0"/>
                  </a:lnTo>
                  <a:lnTo>
                    <a:pt x="712342" y="1616"/>
                  </a:lnTo>
                  <a:lnTo>
                    <a:pt x="659886" y="4849"/>
                  </a:lnTo>
                  <a:lnTo>
                    <a:pt x="607904" y="9698"/>
                  </a:lnTo>
                  <a:lnTo>
                    <a:pt x="556585" y="16163"/>
                  </a:lnTo>
                  <a:lnTo>
                    <a:pt x="506118" y="24245"/>
                  </a:lnTo>
                  <a:lnTo>
                    <a:pt x="456693" y="33943"/>
                  </a:lnTo>
                  <a:lnTo>
                    <a:pt x="408499" y="45258"/>
                  </a:lnTo>
                  <a:lnTo>
                    <a:pt x="361726" y="58189"/>
                  </a:lnTo>
                  <a:lnTo>
                    <a:pt x="316563" y="72736"/>
                  </a:lnTo>
                  <a:lnTo>
                    <a:pt x="273199" y="88900"/>
                  </a:lnTo>
                  <a:lnTo>
                    <a:pt x="231825" y="106680"/>
                  </a:lnTo>
                  <a:lnTo>
                    <a:pt x="183170" y="131222"/>
                  </a:lnTo>
                  <a:lnTo>
                    <a:pt x="140239" y="157220"/>
                  </a:lnTo>
                  <a:lnTo>
                    <a:pt x="103033" y="184495"/>
                  </a:lnTo>
                  <a:lnTo>
                    <a:pt x="71550" y="212862"/>
                  </a:lnTo>
                  <a:lnTo>
                    <a:pt x="45792" y="242140"/>
                  </a:lnTo>
                  <a:lnTo>
                    <a:pt x="11448" y="302701"/>
                  </a:lnTo>
                  <a:lnTo>
                    <a:pt x="0" y="364719"/>
                  </a:lnTo>
                  <a:lnTo>
                    <a:pt x="2862" y="395819"/>
                  </a:lnTo>
                  <a:lnTo>
                    <a:pt x="25758" y="457291"/>
                  </a:lnTo>
                  <a:lnTo>
                    <a:pt x="71550" y="516576"/>
                  </a:lnTo>
                  <a:lnTo>
                    <a:pt x="103033" y="544943"/>
                  </a:lnTo>
                  <a:lnTo>
                    <a:pt x="140239" y="572217"/>
                  </a:lnTo>
                  <a:lnTo>
                    <a:pt x="183170" y="598216"/>
                  </a:lnTo>
                  <a:lnTo>
                    <a:pt x="231825" y="622758"/>
                  </a:lnTo>
                  <a:lnTo>
                    <a:pt x="273199" y="640538"/>
                  </a:lnTo>
                  <a:lnTo>
                    <a:pt x="316563" y="656701"/>
                  </a:lnTo>
                  <a:lnTo>
                    <a:pt x="361726" y="671249"/>
                  </a:lnTo>
                  <a:lnTo>
                    <a:pt x="408499" y="684180"/>
                  </a:lnTo>
                  <a:lnTo>
                    <a:pt x="456693" y="695494"/>
                  </a:lnTo>
                  <a:lnTo>
                    <a:pt x="506118" y="705193"/>
                  </a:lnTo>
                  <a:lnTo>
                    <a:pt x="556585" y="713275"/>
                  </a:lnTo>
                  <a:lnTo>
                    <a:pt x="607904" y="719740"/>
                  </a:lnTo>
                  <a:lnTo>
                    <a:pt x="659886" y="724589"/>
                  </a:lnTo>
                  <a:lnTo>
                    <a:pt x="712342" y="727822"/>
                  </a:lnTo>
                  <a:lnTo>
                    <a:pt x="765081" y="729438"/>
                  </a:lnTo>
                  <a:lnTo>
                    <a:pt x="817916" y="729438"/>
                  </a:lnTo>
                  <a:lnTo>
                    <a:pt x="870655" y="727822"/>
                  </a:lnTo>
                  <a:lnTo>
                    <a:pt x="923111" y="724589"/>
                  </a:lnTo>
                  <a:lnTo>
                    <a:pt x="975093" y="719740"/>
                  </a:lnTo>
                  <a:lnTo>
                    <a:pt x="1026412" y="713275"/>
                  </a:lnTo>
                  <a:lnTo>
                    <a:pt x="1076879" y="705193"/>
                  </a:lnTo>
                  <a:lnTo>
                    <a:pt x="1126304" y="695494"/>
                  </a:lnTo>
                  <a:lnTo>
                    <a:pt x="1174497" y="684180"/>
                  </a:lnTo>
                  <a:lnTo>
                    <a:pt x="1221271" y="671249"/>
                  </a:lnTo>
                  <a:lnTo>
                    <a:pt x="1266434" y="656701"/>
                  </a:lnTo>
                  <a:lnTo>
                    <a:pt x="1309797" y="640538"/>
                  </a:lnTo>
                  <a:lnTo>
                    <a:pt x="1351172" y="622758"/>
                  </a:lnTo>
                  <a:lnTo>
                    <a:pt x="1399827" y="598216"/>
                  </a:lnTo>
                  <a:lnTo>
                    <a:pt x="1442757" y="572217"/>
                  </a:lnTo>
                  <a:lnTo>
                    <a:pt x="1479964" y="544943"/>
                  </a:lnTo>
                  <a:lnTo>
                    <a:pt x="1511446" y="516576"/>
                  </a:lnTo>
                  <a:lnTo>
                    <a:pt x="1537205" y="487298"/>
                  </a:lnTo>
                  <a:lnTo>
                    <a:pt x="1571549" y="426737"/>
                  </a:lnTo>
                  <a:lnTo>
                    <a:pt x="1582997" y="364719"/>
                  </a:lnTo>
                  <a:lnTo>
                    <a:pt x="1580135" y="333619"/>
                  </a:lnTo>
                  <a:lnTo>
                    <a:pt x="1557239" y="272147"/>
                  </a:lnTo>
                  <a:lnTo>
                    <a:pt x="1511446" y="212862"/>
                  </a:lnTo>
                  <a:lnTo>
                    <a:pt x="1479964" y="184495"/>
                  </a:lnTo>
                  <a:lnTo>
                    <a:pt x="1442757" y="157220"/>
                  </a:lnTo>
                  <a:lnTo>
                    <a:pt x="1399827" y="131222"/>
                  </a:lnTo>
                  <a:lnTo>
                    <a:pt x="1351172" y="106680"/>
                  </a:lnTo>
                  <a:lnTo>
                    <a:pt x="1309797" y="88900"/>
                  </a:lnTo>
                  <a:lnTo>
                    <a:pt x="1266434" y="72736"/>
                  </a:lnTo>
                  <a:lnTo>
                    <a:pt x="1221271" y="58189"/>
                  </a:lnTo>
                  <a:lnTo>
                    <a:pt x="1174497" y="45258"/>
                  </a:lnTo>
                  <a:lnTo>
                    <a:pt x="1126304" y="33943"/>
                  </a:lnTo>
                  <a:lnTo>
                    <a:pt x="1076879" y="24245"/>
                  </a:lnTo>
                  <a:lnTo>
                    <a:pt x="1026412" y="16163"/>
                  </a:lnTo>
                  <a:lnTo>
                    <a:pt x="975093" y="9698"/>
                  </a:lnTo>
                  <a:lnTo>
                    <a:pt x="923111" y="4849"/>
                  </a:lnTo>
                  <a:lnTo>
                    <a:pt x="870655" y="1616"/>
                  </a:lnTo>
                  <a:lnTo>
                    <a:pt x="817916" y="0"/>
                  </a:lnTo>
                  <a:close/>
                </a:path>
              </a:pathLst>
            </a:custGeom>
            <a:solidFill>
              <a:srgbClr val="76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96517" y="1460487"/>
              <a:ext cx="1583055" cy="729615"/>
            </a:xfrm>
            <a:custGeom>
              <a:avLst/>
              <a:gdLst/>
              <a:ahLst/>
              <a:cxnLst/>
              <a:rect l="l" t="t" r="r" b="b"/>
              <a:pathLst>
                <a:path w="1583054" h="729614">
                  <a:moveTo>
                    <a:pt x="1351173" y="106681"/>
                  </a:moveTo>
                  <a:lnTo>
                    <a:pt x="1399827" y="131222"/>
                  </a:lnTo>
                  <a:lnTo>
                    <a:pt x="1442758" y="157221"/>
                  </a:lnTo>
                  <a:lnTo>
                    <a:pt x="1479964" y="184495"/>
                  </a:lnTo>
                  <a:lnTo>
                    <a:pt x="1511446" y="212862"/>
                  </a:lnTo>
                  <a:lnTo>
                    <a:pt x="1537205" y="242140"/>
                  </a:lnTo>
                  <a:lnTo>
                    <a:pt x="1571549" y="302701"/>
                  </a:lnTo>
                  <a:lnTo>
                    <a:pt x="1582997" y="364719"/>
                  </a:lnTo>
                  <a:lnTo>
                    <a:pt x="1580135" y="395819"/>
                  </a:lnTo>
                  <a:lnTo>
                    <a:pt x="1557239" y="457291"/>
                  </a:lnTo>
                  <a:lnTo>
                    <a:pt x="1511446" y="516576"/>
                  </a:lnTo>
                  <a:lnTo>
                    <a:pt x="1479964" y="544944"/>
                  </a:lnTo>
                  <a:lnTo>
                    <a:pt x="1442758" y="572218"/>
                  </a:lnTo>
                  <a:lnTo>
                    <a:pt x="1399827" y="598217"/>
                  </a:lnTo>
                  <a:lnTo>
                    <a:pt x="1351173" y="622758"/>
                  </a:lnTo>
                  <a:lnTo>
                    <a:pt x="1309798" y="640538"/>
                  </a:lnTo>
                  <a:lnTo>
                    <a:pt x="1266434" y="656702"/>
                  </a:lnTo>
                  <a:lnTo>
                    <a:pt x="1221271" y="671249"/>
                  </a:lnTo>
                  <a:lnTo>
                    <a:pt x="1174498" y="684180"/>
                  </a:lnTo>
                  <a:lnTo>
                    <a:pt x="1126304" y="695495"/>
                  </a:lnTo>
                  <a:lnTo>
                    <a:pt x="1076879" y="705193"/>
                  </a:lnTo>
                  <a:lnTo>
                    <a:pt x="1026412" y="713275"/>
                  </a:lnTo>
                  <a:lnTo>
                    <a:pt x="975093" y="719741"/>
                  </a:lnTo>
                  <a:lnTo>
                    <a:pt x="923111" y="724590"/>
                  </a:lnTo>
                  <a:lnTo>
                    <a:pt x="870655" y="727823"/>
                  </a:lnTo>
                  <a:lnTo>
                    <a:pt x="817916" y="729439"/>
                  </a:lnTo>
                  <a:lnTo>
                    <a:pt x="765081" y="729439"/>
                  </a:lnTo>
                  <a:lnTo>
                    <a:pt x="712341" y="727823"/>
                  </a:lnTo>
                  <a:lnTo>
                    <a:pt x="659886" y="724590"/>
                  </a:lnTo>
                  <a:lnTo>
                    <a:pt x="607904" y="719741"/>
                  </a:lnTo>
                  <a:lnTo>
                    <a:pt x="556585" y="713275"/>
                  </a:lnTo>
                  <a:lnTo>
                    <a:pt x="506118" y="705193"/>
                  </a:lnTo>
                  <a:lnTo>
                    <a:pt x="456693" y="695495"/>
                  </a:lnTo>
                  <a:lnTo>
                    <a:pt x="408499" y="684180"/>
                  </a:lnTo>
                  <a:lnTo>
                    <a:pt x="361726" y="671249"/>
                  </a:lnTo>
                  <a:lnTo>
                    <a:pt x="316563" y="656702"/>
                  </a:lnTo>
                  <a:lnTo>
                    <a:pt x="273199" y="640538"/>
                  </a:lnTo>
                  <a:lnTo>
                    <a:pt x="231824" y="622758"/>
                  </a:lnTo>
                  <a:lnTo>
                    <a:pt x="183170" y="598217"/>
                  </a:lnTo>
                  <a:lnTo>
                    <a:pt x="140239" y="572218"/>
                  </a:lnTo>
                  <a:lnTo>
                    <a:pt x="103033" y="544944"/>
                  </a:lnTo>
                  <a:lnTo>
                    <a:pt x="71550" y="516576"/>
                  </a:lnTo>
                  <a:lnTo>
                    <a:pt x="45792" y="487298"/>
                  </a:lnTo>
                  <a:lnTo>
                    <a:pt x="11448" y="426737"/>
                  </a:lnTo>
                  <a:lnTo>
                    <a:pt x="0" y="364719"/>
                  </a:lnTo>
                  <a:lnTo>
                    <a:pt x="2862" y="333619"/>
                  </a:lnTo>
                  <a:lnTo>
                    <a:pt x="25758" y="272148"/>
                  </a:lnTo>
                  <a:lnTo>
                    <a:pt x="71550" y="212862"/>
                  </a:lnTo>
                  <a:lnTo>
                    <a:pt x="103033" y="184495"/>
                  </a:lnTo>
                  <a:lnTo>
                    <a:pt x="140239" y="157221"/>
                  </a:lnTo>
                  <a:lnTo>
                    <a:pt x="183170" y="131222"/>
                  </a:lnTo>
                  <a:lnTo>
                    <a:pt x="231824" y="106681"/>
                  </a:lnTo>
                  <a:lnTo>
                    <a:pt x="273199" y="88900"/>
                  </a:lnTo>
                  <a:lnTo>
                    <a:pt x="316563" y="72737"/>
                  </a:lnTo>
                  <a:lnTo>
                    <a:pt x="361726" y="58189"/>
                  </a:lnTo>
                  <a:lnTo>
                    <a:pt x="408499" y="45258"/>
                  </a:lnTo>
                  <a:lnTo>
                    <a:pt x="456693" y="33943"/>
                  </a:lnTo>
                  <a:lnTo>
                    <a:pt x="506118" y="24245"/>
                  </a:lnTo>
                  <a:lnTo>
                    <a:pt x="556585" y="16163"/>
                  </a:lnTo>
                  <a:lnTo>
                    <a:pt x="607904" y="9698"/>
                  </a:lnTo>
                  <a:lnTo>
                    <a:pt x="659886" y="4849"/>
                  </a:lnTo>
                  <a:lnTo>
                    <a:pt x="712341" y="1616"/>
                  </a:lnTo>
                  <a:lnTo>
                    <a:pt x="765081" y="0"/>
                  </a:lnTo>
                  <a:lnTo>
                    <a:pt x="817916" y="0"/>
                  </a:lnTo>
                  <a:lnTo>
                    <a:pt x="870655" y="1616"/>
                  </a:lnTo>
                  <a:lnTo>
                    <a:pt x="923111" y="4849"/>
                  </a:lnTo>
                  <a:lnTo>
                    <a:pt x="975093" y="9698"/>
                  </a:lnTo>
                  <a:lnTo>
                    <a:pt x="1026412" y="16163"/>
                  </a:lnTo>
                  <a:lnTo>
                    <a:pt x="1076879" y="24245"/>
                  </a:lnTo>
                  <a:lnTo>
                    <a:pt x="1126304" y="33943"/>
                  </a:lnTo>
                  <a:lnTo>
                    <a:pt x="1174498" y="45258"/>
                  </a:lnTo>
                  <a:lnTo>
                    <a:pt x="1221271" y="58189"/>
                  </a:lnTo>
                  <a:lnTo>
                    <a:pt x="1266434" y="72737"/>
                  </a:lnTo>
                  <a:lnTo>
                    <a:pt x="1309798" y="88900"/>
                  </a:lnTo>
                  <a:lnTo>
                    <a:pt x="1351173" y="106681"/>
                  </a:lnTo>
                  <a:close/>
                </a:path>
              </a:pathLst>
            </a:custGeom>
            <a:ln w="25399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824900" y="906007"/>
            <a:ext cx="3185795" cy="115506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421765" marR="5080" indent="-576580">
              <a:lnSpc>
                <a:spcPts val="1800"/>
              </a:lnSpc>
              <a:spcBef>
                <a:spcPts val="260"/>
              </a:spcBef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No</a:t>
            </a:r>
            <a:r>
              <a:rPr sz="16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longer</a:t>
            </a:r>
            <a:r>
              <a:rPr sz="1600" spc="-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associated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with </a:t>
            </a:r>
            <a:r>
              <a:rPr sz="1600" spc="-4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persistence</a:t>
            </a:r>
            <a:r>
              <a:rPr sz="1600" spc="-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context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725"/>
              </a:lnSpc>
            </a:pPr>
            <a:r>
              <a:rPr sz="2000" dirty="0">
                <a:solidFill>
                  <a:srgbClr val="343434"/>
                </a:solidFill>
                <a:latin typeface="Arial MT"/>
                <a:cs typeface="Arial MT"/>
              </a:rPr>
              <a:t>PC</a:t>
            </a:r>
            <a:r>
              <a:rPr sz="2000" spc="-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43434"/>
                </a:solidFill>
                <a:latin typeface="Arial MT"/>
                <a:cs typeface="Arial MT"/>
              </a:rPr>
              <a:t>ends</a:t>
            </a:r>
            <a:endParaRPr sz="2000">
              <a:latin typeface="Arial MT"/>
              <a:cs typeface="Arial MT"/>
            </a:endParaRPr>
          </a:p>
          <a:p>
            <a:pPr marL="940435" algn="ctr">
              <a:lnSpc>
                <a:spcPts val="1545"/>
              </a:lnSpc>
            </a:pP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Detached</a:t>
            </a:r>
            <a:endParaRPr sz="1600">
              <a:latin typeface="Arial"/>
              <a:cs typeface="Arial"/>
            </a:endParaRPr>
          </a:p>
          <a:p>
            <a:pPr marL="940435" algn="ctr">
              <a:lnSpc>
                <a:spcPts val="1860"/>
              </a:lnSpc>
            </a:pP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Entity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836690" y="4990080"/>
            <a:ext cx="1608455" cy="755015"/>
            <a:chOff x="4836690" y="4990080"/>
            <a:chExt cx="1608455" cy="755015"/>
          </a:xfrm>
        </p:grpSpPr>
        <p:sp>
          <p:nvSpPr>
            <p:cNvPr id="57" name="object 57"/>
            <p:cNvSpPr/>
            <p:nvPr/>
          </p:nvSpPr>
          <p:spPr>
            <a:xfrm>
              <a:off x="4849391" y="5002780"/>
              <a:ext cx="1583055" cy="729615"/>
            </a:xfrm>
            <a:custGeom>
              <a:avLst/>
              <a:gdLst/>
              <a:ahLst/>
              <a:cxnLst/>
              <a:rect l="l" t="t" r="r" b="b"/>
              <a:pathLst>
                <a:path w="1583054" h="729614">
                  <a:moveTo>
                    <a:pt x="817915" y="0"/>
                  </a:moveTo>
                  <a:lnTo>
                    <a:pt x="765080" y="0"/>
                  </a:lnTo>
                  <a:lnTo>
                    <a:pt x="712341" y="1616"/>
                  </a:lnTo>
                  <a:lnTo>
                    <a:pt x="659885" y="4849"/>
                  </a:lnTo>
                  <a:lnTo>
                    <a:pt x="607903" y="9698"/>
                  </a:lnTo>
                  <a:lnTo>
                    <a:pt x="556584" y="16163"/>
                  </a:lnTo>
                  <a:lnTo>
                    <a:pt x="506117" y="24245"/>
                  </a:lnTo>
                  <a:lnTo>
                    <a:pt x="456692" y="33943"/>
                  </a:lnTo>
                  <a:lnTo>
                    <a:pt x="408498" y="45258"/>
                  </a:lnTo>
                  <a:lnTo>
                    <a:pt x="361725" y="58189"/>
                  </a:lnTo>
                  <a:lnTo>
                    <a:pt x="316562" y="72736"/>
                  </a:lnTo>
                  <a:lnTo>
                    <a:pt x="273199" y="88900"/>
                  </a:lnTo>
                  <a:lnTo>
                    <a:pt x="231824" y="106680"/>
                  </a:lnTo>
                  <a:lnTo>
                    <a:pt x="183169" y="131222"/>
                  </a:lnTo>
                  <a:lnTo>
                    <a:pt x="140239" y="157221"/>
                  </a:lnTo>
                  <a:lnTo>
                    <a:pt x="103032" y="184495"/>
                  </a:lnTo>
                  <a:lnTo>
                    <a:pt x="71550" y="212862"/>
                  </a:lnTo>
                  <a:lnTo>
                    <a:pt x="45792" y="242141"/>
                  </a:lnTo>
                  <a:lnTo>
                    <a:pt x="11448" y="302701"/>
                  </a:lnTo>
                  <a:lnTo>
                    <a:pt x="0" y="364719"/>
                  </a:lnTo>
                  <a:lnTo>
                    <a:pt x="2862" y="395820"/>
                  </a:lnTo>
                  <a:lnTo>
                    <a:pt x="25758" y="457291"/>
                  </a:lnTo>
                  <a:lnTo>
                    <a:pt x="71550" y="516576"/>
                  </a:lnTo>
                  <a:lnTo>
                    <a:pt x="103032" y="544944"/>
                  </a:lnTo>
                  <a:lnTo>
                    <a:pt x="140239" y="572218"/>
                  </a:lnTo>
                  <a:lnTo>
                    <a:pt x="183169" y="598217"/>
                  </a:lnTo>
                  <a:lnTo>
                    <a:pt x="231824" y="622758"/>
                  </a:lnTo>
                  <a:lnTo>
                    <a:pt x="273199" y="640538"/>
                  </a:lnTo>
                  <a:lnTo>
                    <a:pt x="316562" y="656702"/>
                  </a:lnTo>
                  <a:lnTo>
                    <a:pt x="361725" y="671250"/>
                  </a:lnTo>
                  <a:lnTo>
                    <a:pt x="408498" y="684181"/>
                  </a:lnTo>
                  <a:lnTo>
                    <a:pt x="456692" y="695495"/>
                  </a:lnTo>
                  <a:lnTo>
                    <a:pt x="506117" y="705194"/>
                  </a:lnTo>
                  <a:lnTo>
                    <a:pt x="556584" y="713275"/>
                  </a:lnTo>
                  <a:lnTo>
                    <a:pt x="607903" y="719741"/>
                  </a:lnTo>
                  <a:lnTo>
                    <a:pt x="659885" y="724590"/>
                  </a:lnTo>
                  <a:lnTo>
                    <a:pt x="712341" y="727823"/>
                  </a:lnTo>
                  <a:lnTo>
                    <a:pt x="765080" y="729439"/>
                  </a:lnTo>
                  <a:lnTo>
                    <a:pt x="817915" y="729439"/>
                  </a:lnTo>
                  <a:lnTo>
                    <a:pt x="870655" y="727823"/>
                  </a:lnTo>
                  <a:lnTo>
                    <a:pt x="923110" y="724590"/>
                  </a:lnTo>
                  <a:lnTo>
                    <a:pt x="975092" y="719741"/>
                  </a:lnTo>
                  <a:lnTo>
                    <a:pt x="1026412" y="713275"/>
                  </a:lnTo>
                  <a:lnTo>
                    <a:pt x="1076878" y="705194"/>
                  </a:lnTo>
                  <a:lnTo>
                    <a:pt x="1126303" y="695495"/>
                  </a:lnTo>
                  <a:lnTo>
                    <a:pt x="1174497" y="684181"/>
                  </a:lnTo>
                  <a:lnTo>
                    <a:pt x="1221270" y="671250"/>
                  </a:lnTo>
                  <a:lnTo>
                    <a:pt x="1266434" y="656702"/>
                  </a:lnTo>
                  <a:lnTo>
                    <a:pt x="1309798" y="640538"/>
                  </a:lnTo>
                  <a:lnTo>
                    <a:pt x="1351173" y="622758"/>
                  </a:lnTo>
                  <a:lnTo>
                    <a:pt x="1399827" y="598217"/>
                  </a:lnTo>
                  <a:lnTo>
                    <a:pt x="1442757" y="572218"/>
                  </a:lnTo>
                  <a:lnTo>
                    <a:pt x="1479964" y="544944"/>
                  </a:lnTo>
                  <a:lnTo>
                    <a:pt x="1511446" y="516576"/>
                  </a:lnTo>
                  <a:lnTo>
                    <a:pt x="1537204" y="487298"/>
                  </a:lnTo>
                  <a:lnTo>
                    <a:pt x="1571549" y="426738"/>
                  </a:lnTo>
                  <a:lnTo>
                    <a:pt x="1582997" y="364719"/>
                  </a:lnTo>
                  <a:lnTo>
                    <a:pt x="1580135" y="333619"/>
                  </a:lnTo>
                  <a:lnTo>
                    <a:pt x="1557238" y="272148"/>
                  </a:lnTo>
                  <a:lnTo>
                    <a:pt x="1511446" y="212862"/>
                  </a:lnTo>
                  <a:lnTo>
                    <a:pt x="1479964" y="184495"/>
                  </a:lnTo>
                  <a:lnTo>
                    <a:pt x="1442757" y="157221"/>
                  </a:lnTo>
                  <a:lnTo>
                    <a:pt x="1399827" y="131222"/>
                  </a:lnTo>
                  <a:lnTo>
                    <a:pt x="1351173" y="106680"/>
                  </a:lnTo>
                  <a:lnTo>
                    <a:pt x="1309798" y="88900"/>
                  </a:lnTo>
                  <a:lnTo>
                    <a:pt x="1266434" y="72736"/>
                  </a:lnTo>
                  <a:lnTo>
                    <a:pt x="1221270" y="58189"/>
                  </a:lnTo>
                  <a:lnTo>
                    <a:pt x="1174497" y="45258"/>
                  </a:lnTo>
                  <a:lnTo>
                    <a:pt x="1126303" y="33943"/>
                  </a:lnTo>
                  <a:lnTo>
                    <a:pt x="1076878" y="24245"/>
                  </a:lnTo>
                  <a:lnTo>
                    <a:pt x="1026412" y="16163"/>
                  </a:lnTo>
                  <a:lnTo>
                    <a:pt x="975092" y="9698"/>
                  </a:lnTo>
                  <a:lnTo>
                    <a:pt x="923110" y="4849"/>
                  </a:lnTo>
                  <a:lnTo>
                    <a:pt x="870655" y="1616"/>
                  </a:lnTo>
                  <a:lnTo>
                    <a:pt x="81791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49390" y="5002780"/>
              <a:ext cx="1583055" cy="729615"/>
            </a:xfrm>
            <a:custGeom>
              <a:avLst/>
              <a:gdLst/>
              <a:ahLst/>
              <a:cxnLst/>
              <a:rect l="l" t="t" r="r" b="b"/>
              <a:pathLst>
                <a:path w="1583054" h="729614">
                  <a:moveTo>
                    <a:pt x="1351173" y="106681"/>
                  </a:moveTo>
                  <a:lnTo>
                    <a:pt x="1399827" y="131222"/>
                  </a:lnTo>
                  <a:lnTo>
                    <a:pt x="1442758" y="157221"/>
                  </a:lnTo>
                  <a:lnTo>
                    <a:pt x="1479964" y="184495"/>
                  </a:lnTo>
                  <a:lnTo>
                    <a:pt x="1511446" y="212862"/>
                  </a:lnTo>
                  <a:lnTo>
                    <a:pt x="1537205" y="242140"/>
                  </a:lnTo>
                  <a:lnTo>
                    <a:pt x="1571549" y="302701"/>
                  </a:lnTo>
                  <a:lnTo>
                    <a:pt x="1582997" y="364719"/>
                  </a:lnTo>
                  <a:lnTo>
                    <a:pt x="1580135" y="395819"/>
                  </a:lnTo>
                  <a:lnTo>
                    <a:pt x="1557239" y="457291"/>
                  </a:lnTo>
                  <a:lnTo>
                    <a:pt x="1511446" y="516576"/>
                  </a:lnTo>
                  <a:lnTo>
                    <a:pt x="1479964" y="544944"/>
                  </a:lnTo>
                  <a:lnTo>
                    <a:pt x="1442758" y="572218"/>
                  </a:lnTo>
                  <a:lnTo>
                    <a:pt x="1399827" y="598217"/>
                  </a:lnTo>
                  <a:lnTo>
                    <a:pt x="1351173" y="622758"/>
                  </a:lnTo>
                  <a:lnTo>
                    <a:pt x="1309798" y="640538"/>
                  </a:lnTo>
                  <a:lnTo>
                    <a:pt x="1266434" y="656702"/>
                  </a:lnTo>
                  <a:lnTo>
                    <a:pt x="1221271" y="671249"/>
                  </a:lnTo>
                  <a:lnTo>
                    <a:pt x="1174498" y="684180"/>
                  </a:lnTo>
                  <a:lnTo>
                    <a:pt x="1126304" y="695495"/>
                  </a:lnTo>
                  <a:lnTo>
                    <a:pt x="1076879" y="705193"/>
                  </a:lnTo>
                  <a:lnTo>
                    <a:pt x="1026412" y="713275"/>
                  </a:lnTo>
                  <a:lnTo>
                    <a:pt x="975093" y="719741"/>
                  </a:lnTo>
                  <a:lnTo>
                    <a:pt x="923111" y="724590"/>
                  </a:lnTo>
                  <a:lnTo>
                    <a:pt x="870655" y="727823"/>
                  </a:lnTo>
                  <a:lnTo>
                    <a:pt x="817916" y="729439"/>
                  </a:lnTo>
                  <a:lnTo>
                    <a:pt x="765081" y="729439"/>
                  </a:lnTo>
                  <a:lnTo>
                    <a:pt x="712341" y="727823"/>
                  </a:lnTo>
                  <a:lnTo>
                    <a:pt x="659886" y="724590"/>
                  </a:lnTo>
                  <a:lnTo>
                    <a:pt x="607904" y="719741"/>
                  </a:lnTo>
                  <a:lnTo>
                    <a:pt x="556585" y="713275"/>
                  </a:lnTo>
                  <a:lnTo>
                    <a:pt x="506118" y="705193"/>
                  </a:lnTo>
                  <a:lnTo>
                    <a:pt x="456693" y="695495"/>
                  </a:lnTo>
                  <a:lnTo>
                    <a:pt x="408499" y="684180"/>
                  </a:lnTo>
                  <a:lnTo>
                    <a:pt x="361726" y="671249"/>
                  </a:lnTo>
                  <a:lnTo>
                    <a:pt x="316563" y="656702"/>
                  </a:lnTo>
                  <a:lnTo>
                    <a:pt x="273199" y="640538"/>
                  </a:lnTo>
                  <a:lnTo>
                    <a:pt x="231824" y="622758"/>
                  </a:lnTo>
                  <a:lnTo>
                    <a:pt x="183170" y="598217"/>
                  </a:lnTo>
                  <a:lnTo>
                    <a:pt x="140239" y="572218"/>
                  </a:lnTo>
                  <a:lnTo>
                    <a:pt x="103033" y="544944"/>
                  </a:lnTo>
                  <a:lnTo>
                    <a:pt x="71550" y="516576"/>
                  </a:lnTo>
                  <a:lnTo>
                    <a:pt x="45792" y="487298"/>
                  </a:lnTo>
                  <a:lnTo>
                    <a:pt x="11448" y="426737"/>
                  </a:lnTo>
                  <a:lnTo>
                    <a:pt x="0" y="364719"/>
                  </a:lnTo>
                  <a:lnTo>
                    <a:pt x="2862" y="333619"/>
                  </a:lnTo>
                  <a:lnTo>
                    <a:pt x="25758" y="272148"/>
                  </a:lnTo>
                  <a:lnTo>
                    <a:pt x="71550" y="212862"/>
                  </a:lnTo>
                  <a:lnTo>
                    <a:pt x="103033" y="184495"/>
                  </a:lnTo>
                  <a:lnTo>
                    <a:pt x="140239" y="157221"/>
                  </a:lnTo>
                  <a:lnTo>
                    <a:pt x="183170" y="131222"/>
                  </a:lnTo>
                  <a:lnTo>
                    <a:pt x="231824" y="106681"/>
                  </a:lnTo>
                  <a:lnTo>
                    <a:pt x="273199" y="88900"/>
                  </a:lnTo>
                  <a:lnTo>
                    <a:pt x="316563" y="72737"/>
                  </a:lnTo>
                  <a:lnTo>
                    <a:pt x="361726" y="58189"/>
                  </a:lnTo>
                  <a:lnTo>
                    <a:pt x="408499" y="45258"/>
                  </a:lnTo>
                  <a:lnTo>
                    <a:pt x="456693" y="33943"/>
                  </a:lnTo>
                  <a:lnTo>
                    <a:pt x="506118" y="24245"/>
                  </a:lnTo>
                  <a:lnTo>
                    <a:pt x="556585" y="16163"/>
                  </a:lnTo>
                  <a:lnTo>
                    <a:pt x="607904" y="9698"/>
                  </a:lnTo>
                  <a:lnTo>
                    <a:pt x="659886" y="4849"/>
                  </a:lnTo>
                  <a:lnTo>
                    <a:pt x="712341" y="1616"/>
                  </a:lnTo>
                  <a:lnTo>
                    <a:pt x="765081" y="0"/>
                  </a:lnTo>
                  <a:lnTo>
                    <a:pt x="817916" y="0"/>
                  </a:lnTo>
                  <a:lnTo>
                    <a:pt x="870655" y="1616"/>
                  </a:lnTo>
                  <a:lnTo>
                    <a:pt x="923111" y="4849"/>
                  </a:lnTo>
                  <a:lnTo>
                    <a:pt x="975093" y="9698"/>
                  </a:lnTo>
                  <a:lnTo>
                    <a:pt x="1026412" y="16163"/>
                  </a:lnTo>
                  <a:lnTo>
                    <a:pt x="1076879" y="24245"/>
                  </a:lnTo>
                  <a:lnTo>
                    <a:pt x="1126304" y="33943"/>
                  </a:lnTo>
                  <a:lnTo>
                    <a:pt x="1174498" y="45258"/>
                  </a:lnTo>
                  <a:lnTo>
                    <a:pt x="1221271" y="58189"/>
                  </a:lnTo>
                  <a:lnTo>
                    <a:pt x="1266434" y="72737"/>
                  </a:lnTo>
                  <a:lnTo>
                    <a:pt x="1309798" y="88900"/>
                  </a:lnTo>
                  <a:lnTo>
                    <a:pt x="1351173" y="106681"/>
                  </a:lnTo>
                  <a:close/>
                </a:path>
              </a:pathLst>
            </a:custGeom>
            <a:ln w="25399">
              <a:solidFill>
                <a:srgbClr val="00558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170895" y="5105270"/>
            <a:ext cx="940435" cy="4978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87325" marR="5080" indent="-175260">
              <a:lnSpc>
                <a:spcPts val="1800"/>
              </a:lnSpc>
              <a:spcBef>
                <a:spcPts val="259"/>
              </a:spcBef>
            </a:pP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Removed  Entity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33350" y="5886450"/>
            <a:ext cx="8877300" cy="787400"/>
          </a:xfrm>
          <a:custGeom>
            <a:avLst/>
            <a:gdLst/>
            <a:ahLst/>
            <a:cxnLst/>
            <a:rect l="l" t="t" r="r" b="b"/>
            <a:pathLst>
              <a:path w="8877300" h="787400">
                <a:moveTo>
                  <a:pt x="0" y="0"/>
                </a:moveTo>
                <a:lnTo>
                  <a:pt x="8877300" y="0"/>
                </a:lnTo>
                <a:lnTo>
                  <a:pt x="8877300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33350" y="5886450"/>
            <a:ext cx="8877300" cy="7874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8895" marR="133350">
              <a:lnSpc>
                <a:spcPts val="1800"/>
              </a:lnSpc>
              <a:spcBef>
                <a:spcPts val="37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Entities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in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managed/persistent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state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may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be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manipulated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by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application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any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changes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will </a:t>
            </a:r>
            <a:r>
              <a:rPr sz="1600" spc="-4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be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automatically</a:t>
            </a:r>
            <a:r>
              <a:rPr sz="1600" b="1" spc="1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detected</a:t>
            </a:r>
            <a:r>
              <a:rPr sz="1600" b="1" spc="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and</a:t>
            </a:r>
            <a:r>
              <a:rPr sz="1600" b="1" spc="1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43434"/>
                </a:solidFill>
                <a:latin typeface="Arial"/>
                <a:cs typeface="Arial"/>
              </a:rPr>
              <a:t>persisted</a:t>
            </a:r>
            <a:r>
              <a:rPr sz="1600" b="1" spc="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when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persistence</a:t>
            </a:r>
            <a:r>
              <a:rPr sz="16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context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is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flushed.</a:t>
            </a:r>
            <a:r>
              <a:rPr sz="1600" spc="-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There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is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no 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need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to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call a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particular method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to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make your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modifications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persistent.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77" y="5819775"/>
            <a:ext cx="8496657" cy="742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782002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Entity</a:t>
            </a:r>
            <a:r>
              <a:rPr sz="2200" b="1" spc="-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manager</a:t>
            </a:r>
            <a:r>
              <a:rPr sz="2200" b="1" spc="-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samples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0" dirty="0">
                <a:solidFill>
                  <a:srgbClr val="7F7F7F"/>
                </a:solidFill>
                <a:latin typeface="Arial MT"/>
                <a:cs typeface="Arial MT"/>
              </a:rPr>
              <a:t>Typically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one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addresses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 the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entity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manager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 from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a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dedicated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persistence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service class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850" y="1276349"/>
            <a:ext cx="4178300" cy="8636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47040" marR="156210" indent="-396875">
              <a:lnSpc>
                <a:spcPts val="1500"/>
              </a:lnSpc>
              <a:spcBef>
                <a:spcPts val="320"/>
              </a:spcBef>
            </a:pPr>
            <a:r>
              <a:rPr sz="1300" b="1" dirty="0">
                <a:latin typeface="Courier New"/>
                <a:cs typeface="Courier New"/>
              </a:rPr>
              <a:t>public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void 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persist</a:t>
            </a:r>
            <a:r>
              <a:rPr sz="1300" spc="-5" dirty="0">
                <a:latin typeface="Courier New"/>
                <a:cs typeface="Courier New"/>
              </a:rPr>
              <a:t>(BaseEntity entity) </a:t>
            </a:r>
            <a:r>
              <a:rPr sz="1300" dirty="0">
                <a:latin typeface="Courier New"/>
                <a:cs typeface="Courier New"/>
              </a:rPr>
              <a:t>{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em</a:t>
            </a:r>
            <a:r>
              <a:rPr sz="1300" spc="-5" dirty="0">
                <a:latin typeface="Courier New"/>
                <a:cs typeface="Courier New"/>
              </a:rPr>
              <a:t>().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persist</a:t>
            </a:r>
            <a:r>
              <a:rPr sz="1300" spc="-5" dirty="0">
                <a:latin typeface="Courier New"/>
                <a:cs typeface="Courier New"/>
              </a:rPr>
              <a:t>(entity);</a:t>
            </a:r>
            <a:endParaRPr sz="1300">
              <a:latin typeface="Courier New"/>
              <a:cs typeface="Courier New"/>
            </a:endParaRPr>
          </a:p>
          <a:p>
            <a:pPr marL="50800">
              <a:lnSpc>
                <a:spcPts val="146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850" y="2406649"/>
            <a:ext cx="5067300" cy="8636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50800">
              <a:lnSpc>
                <a:spcPts val="1530"/>
              </a:lnSpc>
              <a:spcBef>
                <a:spcPts val="185"/>
              </a:spcBef>
            </a:pPr>
            <a:r>
              <a:rPr sz="1300" b="1" dirty="0">
                <a:latin typeface="Courier New"/>
                <a:cs typeface="Courier New"/>
              </a:rPr>
              <a:t>public</a:t>
            </a:r>
            <a:r>
              <a:rPr sz="1300" b="1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&lt;T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BaseEntity&gt;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T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merge</a:t>
            </a:r>
            <a:r>
              <a:rPr sz="1300" spc="-5" dirty="0">
                <a:latin typeface="Courier New"/>
                <a:cs typeface="Courier New"/>
              </a:rPr>
              <a:t>(T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entity)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44704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return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em</a:t>
            </a:r>
            <a:r>
              <a:rPr sz="1300" spc="-5" dirty="0">
                <a:latin typeface="Courier New"/>
                <a:cs typeface="Courier New"/>
              </a:rPr>
              <a:t>().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merge</a:t>
            </a:r>
            <a:r>
              <a:rPr sz="1300" spc="-5" dirty="0">
                <a:latin typeface="Courier New"/>
                <a:cs typeface="Courier New"/>
              </a:rPr>
              <a:t>(entity);</a:t>
            </a:r>
            <a:endParaRPr sz="1300">
              <a:latin typeface="Courier New"/>
              <a:cs typeface="Courier New"/>
            </a:endParaRPr>
          </a:p>
          <a:p>
            <a:pPr marL="50800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850" y="3524250"/>
            <a:ext cx="6756400" cy="1054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50800">
              <a:lnSpc>
                <a:spcPts val="1530"/>
              </a:lnSpc>
              <a:spcBef>
                <a:spcPts val="245"/>
              </a:spcBef>
            </a:pPr>
            <a:r>
              <a:rPr sz="1300" b="1" dirty="0">
                <a:latin typeface="Courier New"/>
                <a:cs typeface="Courier New"/>
              </a:rPr>
              <a:t>public</a:t>
            </a:r>
            <a:r>
              <a:rPr sz="1300" b="1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&lt;T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BaseEntity&gt;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T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findEntity</a:t>
            </a:r>
            <a:r>
              <a:rPr sz="1300" spc="-5" dirty="0">
                <a:latin typeface="Courier New"/>
                <a:cs typeface="Courier New"/>
              </a:rPr>
              <a:t>(Long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id,</a:t>
            </a:r>
            <a:endParaRPr sz="1300">
              <a:latin typeface="Courier New"/>
              <a:cs typeface="Courier New"/>
            </a:endParaRPr>
          </a:p>
          <a:p>
            <a:pPr marL="4311015">
              <a:lnSpc>
                <a:spcPts val="1500"/>
              </a:lnSpc>
            </a:pPr>
            <a:r>
              <a:rPr sz="1300" spc="-5" dirty="0">
                <a:latin typeface="Courier New"/>
                <a:cs typeface="Courier New"/>
              </a:rPr>
              <a:t>Class&lt;T&gt;</a:t>
            </a:r>
            <a:r>
              <a:rPr sz="1300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entityClazz)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447040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return</a:t>
            </a:r>
            <a:r>
              <a:rPr sz="1300" b="1" spc="-20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em</a:t>
            </a:r>
            <a:r>
              <a:rPr sz="1300" spc="-5" dirty="0">
                <a:latin typeface="Courier New"/>
                <a:cs typeface="Courier New"/>
              </a:rPr>
              <a:t>().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find</a:t>
            </a:r>
            <a:r>
              <a:rPr sz="1300" spc="-5" dirty="0">
                <a:latin typeface="Courier New"/>
                <a:cs typeface="Courier New"/>
              </a:rPr>
              <a:t>(entityClazz,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id);</a:t>
            </a:r>
            <a:endParaRPr sz="1300">
              <a:latin typeface="Courier New"/>
              <a:cs typeface="Courier New"/>
            </a:endParaRPr>
          </a:p>
          <a:p>
            <a:pPr marL="50800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850" y="4679950"/>
            <a:ext cx="4076700" cy="8636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447040" marR="154305" indent="-396875">
              <a:lnSpc>
                <a:spcPts val="1500"/>
              </a:lnSpc>
              <a:spcBef>
                <a:spcPts val="285"/>
              </a:spcBef>
            </a:pPr>
            <a:r>
              <a:rPr sz="1300" b="1" dirty="0">
                <a:latin typeface="Courier New"/>
                <a:cs typeface="Courier New"/>
              </a:rPr>
              <a:t>public </a:t>
            </a:r>
            <a:r>
              <a:rPr sz="1300" dirty="0">
                <a:solidFill>
                  <a:srgbClr val="006DBC"/>
                </a:solidFill>
                <a:latin typeface="Courier New"/>
                <a:cs typeface="Courier New"/>
              </a:rPr>
              <a:t>void 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remove</a:t>
            </a:r>
            <a:r>
              <a:rPr sz="1300" spc="-5" dirty="0">
                <a:latin typeface="Courier New"/>
                <a:cs typeface="Courier New"/>
              </a:rPr>
              <a:t>(BaseEntity entity) </a:t>
            </a:r>
            <a:r>
              <a:rPr sz="1300" dirty="0">
                <a:latin typeface="Courier New"/>
                <a:cs typeface="Courier New"/>
              </a:rPr>
              <a:t>{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em</a:t>
            </a:r>
            <a:r>
              <a:rPr sz="1300" spc="-5" dirty="0">
                <a:latin typeface="Courier New"/>
                <a:cs typeface="Courier New"/>
              </a:rPr>
              <a:t>().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remove</a:t>
            </a:r>
            <a:r>
              <a:rPr sz="1300" spc="-5" dirty="0">
                <a:latin typeface="Courier New"/>
                <a:cs typeface="Courier New"/>
              </a:rPr>
              <a:t>(entity);</a:t>
            </a:r>
            <a:endParaRPr sz="1300">
              <a:latin typeface="Courier New"/>
              <a:cs typeface="Courier New"/>
            </a:endParaRPr>
          </a:p>
          <a:p>
            <a:pPr marL="50800">
              <a:lnSpc>
                <a:spcPts val="146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3413" y="1429510"/>
            <a:ext cx="3623310" cy="6045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200"/>
              </a:spcBef>
            </a:pP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Make an entity </a:t>
            </a:r>
            <a:r>
              <a:rPr sz="1300" spc="-5" dirty="0">
                <a:solidFill>
                  <a:srgbClr val="343434"/>
                </a:solidFill>
                <a:latin typeface="Arial MT"/>
                <a:cs typeface="Arial MT"/>
              </a:rPr>
              <a:t>instance 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managed and </a:t>
            </a:r>
            <a:r>
              <a:rPr sz="1300" spc="-5" dirty="0">
                <a:solidFill>
                  <a:srgbClr val="343434"/>
                </a:solidFill>
                <a:latin typeface="Arial MT"/>
                <a:cs typeface="Arial MT"/>
              </a:rPr>
              <a:t>persistent. </a:t>
            </a:r>
            <a:r>
              <a:rPr sz="1300" spc="-35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43434"/>
                </a:solidFill>
                <a:latin typeface="Arial MT"/>
                <a:cs typeface="Arial MT"/>
              </a:rPr>
              <a:t>Throws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43434"/>
                </a:solidFill>
                <a:latin typeface="Arial MT"/>
                <a:cs typeface="Arial MT"/>
              </a:rPr>
              <a:t>EntityExistsException, 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if the entity </a:t>
            </a:r>
            <a:r>
              <a:rPr sz="13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43434"/>
                </a:solidFill>
                <a:latin typeface="Arial MT"/>
                <a:cs typeface="Arial MT"/>
              </a:rPr>
              <a:t>instance 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already </a:t>
            </a:r>
            <a:r>
              <a:rPr sz="1300" spc="-5" dirty="0">
                <a:solidFill>
                  <a:srgbClr val="343434"/>
                </a:solidFill>
                <a:latin typeface="Arial MT"/>
                <a:cs typeface="Arial MT"/>
              </a:rPr>
              <a:t>exists.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2983" y="2444743"/>
            <a:ext cx="3136265" cy="7950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200"/>
              </a:spcBef>
            </a:pP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Make an entity </a:t>
            </a:r>
            <a:r>
              <a:rPr sz="1300" spc="-5" dirty="0">
                <a:solidFill>
                  <a:srgbClr val="343434"/>
                </a:solidFill>
                <a:latin typeface="Arial MT"/>
                <a:cs typeface="Arial MT"/>
              </a:rPr>
              <a:t>instance 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managed and </a:t>
            </a:r>
            <a:r>
              <a:rPr sz="13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43434"/>
                </a:solidFill>
                <a:latin typeface="Arial MT"/>
                <a:cs typeface="Arial MT"/>
              </a:rPr>
              <a:t>persistent.</a:t>
            </a:r>
            <a:r>
              <a:rPr sz="13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If</a:t>
            </a:r>
            <a:r>
              <a:rPr sz="13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it</a:t>
            </a:r>
            <a:r>
              <a:rPr sz="13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does</a:t>
            </a:r>
            <a:r>
              <a:rPr sz="13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not</a:t>
            </a:r>
            <a:r>
              <a:rPr sz="13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exist</a:t>
            </a:r>
            <a:r>
              <a:rPr sz="13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yet,</a:t>
            </a:r>
            <a:r>
              <a:rPr sz="13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persist</a:t>
            </a:r>
            <a:r>
              <a:rPr sz="13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it. </a:t>
            </a:r>
            <a:r>
              <a:rPr sz="1300" spc="-3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If it already </a:t>
            </a:r>
            <a:r>
              <a:rPr sz="1300" spc="-5" dirty="0">
                <a:solidFill>
                  <a:srgbClr val="343434"/>
                </a:solidFill>
                <a:latin typeface="Arial MT"/>
                <a:cs typeface="Arial MT"/>
              </a:rPr>
              <a:t>exists, 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the entity </a:t>
            </a:r>
            <a:r>
              <a:rPr sz="1300" spc="-5" dirty="0">
                <a:solidFill>
                  <a:srgbClr val="343434"/>
                </a:solidFill>
                <a:latin typeface="Arial MT"/>
                <a:cs typeface="Arial MT"/>
              </a:rPr>
              <a:t>instance 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is </a:t>
            </a:r>
            <a:r>
              <a:rPr sz="13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updated.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3413" y="4982580"/>
            <a:ext cx="16224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Remove</a:t>
            </a:r>
            <a:r>
              <a:rPr sz="1300" spc="-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3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43434"/>
                </a:solidFill>
                <a:latin typeface="Arial MT"/>
                <a:cs typeface="Arial MT"/>
              </a:rPr>
              <a:t>instance.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94621" y="3840505"/>
            <a:ext cx="1723389" cy="4140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200"/>
              </a:spcBef>
            </a:pPr>
            <a:r>
              <a:rPr sz="1300" spc="-5" dirty="0">
                <a:solidFill>
                  <a:srgbClr val="343434"/>
                </a:solidFill>
                <a:latin typeface="Arial MT"/>
                <a:cs typeface="Arial MT"/>
              </a:rPr>
              <a:t>Find</a:t>
            </a:r>
            <a:r>
              <a:rPr sz="1300" spc="-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3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entity</a:t>
            </a:r>
            <a:r>
              <a:rPr sz="13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43434"/>
                </a:solidFill>
                <a:latin typeface="Arial MT"/>
                <a:cs typeface="Arial MT"/>
              </a:rPr>
              <a:t>instance </a:t>
            </a:r>
            <a:r>
              <a:rPr sz="1300" spc="-3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using</a:t>
            </a:r>
            <a:r>
              <a:rPr sz="1300" spc="-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300" spc="-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primary</a:t>
            </a:r>
            <a:r>
              <a:rPr sz="1300" spc="-25" dirty="0">
                <a:solidFill>
                  <a:srgbClr val="343434"/>
                </a:solidFill>
                <a:latin typeface="Arial MT"/>
                <a:cs typeface="Arial MT"/>
              </a:rPr>
              <a:t> key.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99" y="536171"/>
            <a:ext cx="21209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Finding</a:t>
            </a:r>
            <a:r>
              <a:rPr sz="2200" b="1" spc="-6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Entities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7020" y="1147051"/>
            <a:ext cx="8427720" cy="44958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73685" indent="-261620">
              <a:lnSpc>
                <a:spcPct val="100000"/>
              </a:lnSpc>
              <a:spcBef>
                <a:spcPts val="275"/>
              </a:spcBef>
              <a:buClr>
                <a:srgbClr val="FF7E00"/>
              </a:buClr>
              <a:buFont typeface="Trebuchet MS"/>
              <a:buChar char="▪"/>
              <a:tabLst>
                <a:tab pos="273685" algn="l"/>
                <a:tab pos="274320" algn="l"/>
              </a:tabLst>
            </a:pP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Find entity</a:t>
            </a:r>
            <a:r>
              <a:rPr sz="2700" spc="15" baseline="3086" dirty="0">
                <a:solidFill>
                  <a:srgbClr val="075590"/>
                </a:solidFill>
                <a:latin typeface="Arial MT"/>
                <a:cs typeface="Arial MT"/>
              </a:rPr>
              <a:t> by </a:t>
            </a: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primary</a:t>
            </a:r>
            <a:r>
              <a:rPr sz="2700" spc="15" baseline="3086" dirty="0">
                <a:solidFill>
                  <a:srgbClr val="075590"/>
                </a:solidFill>
                <a:latin typeface="Arial MT"/>
                <a:cs typeface="Arial MT"/>
              </a:rPr>
              <a:t> key </a:t>
            </a: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using</a:t>
            </a:r>
            <a:r>
              <a:rPr sz="2700" spc="15" baseline="3086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EntityManager</a:t>
            </a:r>
            <a:endParaRPr sz="2700" baseline="3086">
              <a:latin typeface="Arial MT"/>
              <a:cs typeface="Arial MT"/>
            </a:endParaRPr>
          </a:p>
          <a:p>
            <a:pPr marL="299720">
              <a:lnSpc>
                <a:spcPct val="100000"/>
              </a:lnSpc>
              <a:spcBef>
                <a:spcPts val="185"/>
              </a:spcBef>
            </a:pPr>
            <a:r>
              <a:rPr sz="1600" b="1" spc="15" dirty="0">
                <a:solidFill>
                  <a:srgbClr val="343434"/>
                </a:solidFill>
                <a:latin typeface="Courier New"/>
                <a:cs typeface="Courier New"/>
              </a:rPr>
              <a:t>&lt;T&gt;</a:t>
            </a:r>
            <a:r>
              <a:rPr sz="1600" b="1" spc="30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1600" b="1" spc="20" dirty="0">
                <a:solidFill>
                  <a:srgbClr val="343434"/>
                </a:solidFill>
                <a:latin typeface="Courier New"/>
                <a:cs typeface="Courier New"/>
              </a:rPr>
              <a:t>T</a:t>
            </a:r>
            <a:r>
              <a:rPr sz="1600" b="1" spc="30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1600" b="1" u="heavy" spc="15" dirty="0">
                <a:solidFill>
                  <a:srgbClr val="343434"/>
                </a:solidFill>
                <a:uFill>
                  <a:solidFill>
                    <a:srgbClr val="343434"/>
                  </a:solidFill>
                </a:uFill>
                <a:latin typeface="Courier New"/>
                <a:cs typeface="Courier New"/>
              </a:rPr>
              <a:t>find</a:t>
            </a:r>
            <a:r>
              <a:rPr sz="1600" b="1" spc="15" dirty="0">
                <a:solidFill>
                  <a:srgbClr val="343434"/>
                </a:solidFill>
                <a:latin typeface="Courier New"/>
                <a:cs typeface="Courier New"/>
              </a:rPr>
              <a:t>(Class&lt;T&gt;</a:t>
            </a:r>
            <a:r>
              <a:rPr sz="1600" b="1" spc="35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1600" b="1" spc="15" dirty="0">
                <a:solidFill>
                  <a:srgbClr val="343434"/>
                </a:solidFill>
                <a:latin typeface="Courier New"/>
                <a:cs typeface="Courier New"/>
              </a:rPr>
              <a:t>entityClass,</a:t>
            </a:r>
            <a:r>
              <a:rPr sz="1600" b="1" spc="30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1600" b="1" spc="15" dirty="0">
                <a:solidFill>
                  <a:srgbClr val="343434"/>
                </a:solidFill>
                <a:latin typeface="Courier New"/>
                <a:cs typeface="Courier New"/>
              </a:rPr>
              <a:t>Object</a:t>
            </a:r>
            <a:r>
              <a:rPr sz="1600" b="1" spc="35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1600" b="1" spc="20" dirty="0">
                <a:solidFill>
                  <a:srgbClr val="343434"/>
                </a:solidFill>
                <a:latin typeface="Courier New"/>
                <a:cs typeface="Courier New"/>
              </a:rPr>
              <a:t>primaryKey)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ourier New"/>
              <a:cs typeface="Courier New"/>
            </a:endParaRPr>
          </a:p>
          <a:p>
            <a:pPr marL="273685" indent="-261620">
              <a:lnSpc>
                <a:spcPct val="100000"/>
              </a:lnSpc>
              <a:spcBef>
                <a:spcPts val="5"/>
              </a:spcBef>
              <a:buClr>
                <a:srgbClr val="FF7E00"/>
              </a:buClr>
              <a:buFont typeface="Trebuchet MS"/>
              <a:buChar char="▪"/>
              <a:tabLst>
                <a:tab pos="273685" algn="l"/>
                <a:tab pos="274320" algn="l"/>
              </a:tabLst>
            </a:pPr>
            <a:r>
              <a:rPr sz="2700" spc="15" baseline="3086" dirty="0">
                <a:solidFill>
                  <a:srgbClr val="075590"/>
                </a:solidFill>
                <a:latin typeface="Arial MT"/>
                <a:cs typeface="Arial MT"/>
              </a:rPr>
              <a:t>Example:</a:t>
            </a:r>
            <a:endParaRPr sz="2700" baseline="3086">
              <a:latin typeface="Arial MT"/>
              <a:cs typeface="Arial MT"/>
            </a:endParaRPr>
          </a:p>
          <a:p>
            <a:pPr marL="299720">
              <a:lnSpc>
                <a:spcPct val="100000"/>
              </a:lnSpc>
              <a:spcBef>
                <a:spcPts val="105"/>
              </a:spcBef>
            </a:pPr>
            <a:r>
              <a:rPr sz="1600" b="1" spc="20" dirty="0">
                <a:solidFill>
                  <a:srgbClr val="343434"/>
                </a:solidFill>
                <a:latin typeface="Courier New"/>
                <a:cs typeface="Courier New"/>
              </a:rPr>
              <a:t>Student</a:t>
            </a:r>
            <a:r>
              <a:rPr sz="1600" b="1" spc="25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1600" b="1" spc="20" dirty="0">
                <a:solidFill>
                  <a:srgbClr val="343434"/>
                </a:solidFill>
                <a:latin typeface="Courier New"/>
                <a:cs typeface="Courier New"/>
              </a:rPr>
              <a:t>student</a:t>
            </a:r>
            <a:r>
              <a:rPr sz="1600" b="1" spc="30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1600" b="1" spc="20" dirty="0">
                <a:solidFill>
                  <a:srgbClr val="343434"/>
                </a:solidFill>
                <a:latin typeface="Courier New"/>
                <a:cs typeface="Courier New"/>
              </a:rPr>
              <a:t>=</a:t>
            </a:r>
            <a:r>
              <a:rPr sz="1600" b="1" spc="25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1600" b="1" spc="20" dirty="0">
                <a:solidFill>
                  <a:srgbClr val="343434"/>
                </a:solidFill>
                <a:latin typeface="Courier New"/>
                <a:cs typeface="Courier New"/>
              </a:rPr>
              <a:t>entityManager.find(Student.class,</a:t>
            </a:r>
            <a:r>
              <a:rPr sz="1600" b="1" spc="30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1600" b="1" spc="15" dirty="0">
                <a:solidFill>
                  <a:srgbClr val="343434"/>
                </a:solidFill>
                <a:latin typeface="Courier New"/>
                <a:cs typeface="Courier New"/>
              </a:rPr>
              <a:t>id);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50">
              <a:latin typeface="Courier New"/>
              <a:cs typeface="Courier New"/>
            </a:endParaRPr>
          </a:p>
          <a:p>
            <a:pPr marL="273685" indent="-261620">
              <a:lnSpc>
                <a:spcPct val="100000"/>
              </a:lnSpc>
              <a:buClr>
                <a:srgbClr val="FF7E00"/>
              </a:buClr>
              <a:buFont typeface="Trebuchet MS"/>
              <a:buChar char="▪"/>
              <a:tabLst>
                <a:tab pos="273685" algn="l"/>
                <a:tab pos="274320" algn="l"/>
              </a:tabLst>
            </a:pP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For</a:t>
            </a:r>
            <a:r>
              <a:rPr sz="2700" spc="-15" baseline="3086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700" spc="15" baseline="3086" dirty="0">
                <a:solidFill>
                  <a:srgbClr val="075590"/>
                </a:solidFill>
                <a:latin typeface="Arial MT"/>
                <a:cs typeface="Arial MT"/>
              </a:rPr>
              <a:t>complex</a:t>
            </a:r>
            <a:r>
              <a:rPr sz="2700" spc="-15" baseline="3086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queries</a:t>
            </a:r>
            <a:r>
              <a:rPr sz="2700" spc="-7" baseline="3086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700" spc="15" baseline="3086" dirty="0">
                <a:solidFill>
                  <a:srgbClr val="075590"/>
                </a:solidFill>
                <a:latin typeface="Arial MT"/>
                <a:cs typeface="Arial MT"/>
              </a:rPr>
              <a:t>use</a:t>
            </a:r>
            <a:endParaRPr sz="2700" baseline="3086">
              <a:latin typeface="Arial MT"/>
              <a:cs typeface="Arial MT"/>
            </a:endParaRPr>
          </a:p>
          <a:p>
            <a:pPr marL="798195" lvl="1" indent="-243840">
              <a:lnSpc>
                <a:spcPct val="100000"/>
              </a:lnSpc>
              <a:spcBef>
                <a:spcPts val="229"/>
              </a:spcBef>
              <a:buClr>
                <a:srgbClr val="075590"/>
              </a:buClr>
              <a:buFont typeface="Trebuchet MS"/>
              <a:buChar char="▪"/>
              <a:tabLst>
                <a:tab pos="798195" algn="l"/>
                <a:tab pos="798830" algn="l"/>
              </a:tabLst>
            </a:pPr>
            <a:r>
              <a:rPr sz="2400" spc="30" baseline="1736" dirty="0">
                <a:solidFill>
                  <a:srgbClr val="343434"/>
                </a:solidFill>
                <a:latin typeface="Arial MT"/>
                <a:cs typeface="Arial MT"/>
              </a:rPr>
              <a:t>Java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Persistence Query</a:t>
            </a:r>
            <a:r>
              <a:rPr sz="2400" spc="30" baseline="1736" dirty="0">
                <a:solidFill>
                  <a:srgbClr val="343434"/>
                </a:solidFill>
                <a:latin typeface="Arial MT"/>
                <a:cs typeface="Arial MT"/>
              </a:rPr>
              <a:t> Language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(JPQL) or Hibernate Query</a:t>
            </a:r>
            <a:r>
              <a:rPr sz="2400" spc="30" baseline="1736" dirty="0">
                <a:solidFill>
                  <a:srgbClr val="343434"/>
                </a:solidFill>
                <a:latin typeface="Arial MT"/>
                <a:cs typeface="Arial MT"/>
              </a:rPr>
              <a:t> Language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(HQL)</a:t>
            </a:r>
            <a:endParaRPr sz="2400" baseline="1736">
              <a:latin typeface="Arial MT"/>
              <a:cs typeface="Arial MT"/>
            </a:endParaRPr>
          </a:p>
          <a:p>
            <a:pPr marL="1141095" marR="5080" lvl="2" indent="-243204">
              <a:lnSpc>
                <a:spcPct val="98200"/>
              </a:lnSpc>
              <a:spcBef>
                <a:spcPts val="305"/>
              </a:spcBef>
              <a:buClr>
                <a:srgbClr val="075590"/>
              </a:buClr>
              <a:buFont typeface="Trebuchet MS"/>
              <a:buChar char="▪"/>
              <a:tabLst>
                <a:tab pos="1141095" algn="l"/>
                <a:tab pos="1141730" algn="l"/>
              </a:tabLst>
            </a:pP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Both are object </a:t>
            </a:r>
            <a:r>
              <a:rPr sz="2400" spc="30" baseline="1736" dirty="0">
                <a:solidFill>
                  <a:srgbClr val="343434"/>
                </a:solidFill>
                <a:latin typeface="Arial MT"/>
                <a:cs typeface="Arial MT"/>
              </a:rPr>
              <a:t>model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focused query languages similar </a:t>
            </a:r>
            <a:r>
              <a:rPr sz="2400" spc="15" baseline="1736" dirty="0">
                <a:solidFill>
                  <a:srgbClr val="343434"/>
                </a:solidFill>
                <a:latin typeface="Arial MT"/>
                <a:cs typeface="Arial MT"/>
              </a:rPr>
              <a:t>in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nature</a:t>
            </a:r>
            <a:r>
              <a:rPr sz="2400" spc="30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15" baseline="1736" dirty="0">
                <a:solidFill>
                  <a:srgbClr val="343434"/>
                </a:solidFill>
                <a:latin typeface="Arial MT"/>
                <a:cs typeface="Arial MT"/>
              </a:rPr>
              <a:t>to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30" baseline="1736" dirty="0">
                <a:solidFill>
                  <a:srgbClr val="343434"/>
                </a:solidFill>
                <a:latin typeface="Arial MT"/>
                <a:cs typeface="Arial MT"/>
              </a:rPr>
              <a:t>SQL.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30" baseline="1736" dirty="0">
                <a:solidFill>
                  <a:srgbClr val="343434"/>
                </a:solidFill>
                <a:latin typeface="Arial MT"/>
                <a:cs typeface="Arial MT"/>
              </a:rPr>
              <a:t>JPQL </a:t>
            </a:r>
            <a:r>
              <a:rPr sz="2400" spc="-644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is </a:t>
            </a:r>
            <a:r>
              <a:rPr sz="1600" spc="20" dirty="0">
                <a:solidFill>
                  <a:srgbClr val="343434"/>
                </a:solidFill>
                <a:latin typeface="Arial MT"/>
                <a:cs typeface="Arial MT"/>
              </a:rPr>
              <a:t>a </a:t>
            </a:r>
            <a:r>
              <a:rPr sz="1600" spc="15" dirty="0">
                <a:solidFill>
                  <a:srgbClr val="343434"/>
                </a:solidFill>
                <a:latin typeface="Arial MT"/>
                <a:cs typeface="Arial MT"/>
              </a:rPr>
              <a:t>heavily-inspired-by subset of </a:t>
            </a:r>
            <a:r>
              <a:rPr sz="1600" spc="20" dirty="0">
                <a:solidFill>
                  <a:srgbClr val="343434"/>
                </a:solidFill>
                <a:latin typeface="Arial MT"/>
                <a:cs typeface="Arial MT"/>
              </a:rPr>
              <a:t>HQL. </a:t>
            </a:r>
            <a:r>
              <a:rPr sz="1600" spc="25" dirty="0">
                <a:solidFill>
                  <a:srgbClr val="343434"/>
                </a:solidFill>
                <a:latin typeface="Arial MT"/>
                <a:cs typeface="Arial MT"/>
              </a:rPr>
              <a:t>A </a:t>
            </a:r>
            <a:r>
              <a:rPr sz="1600" spc="20" dirty="0">
                <a:solidFill>
                  <a:srgbClr val="343434"/>
                </a:solidFill>
                <a:latin typeface="Arial MT"/>
                <a:cs typeface="Arial MT"/>
              </a:rPr>
              <a:t>JPQL </a:t>
            </a:r>
            <a:r>
              <a:rPr sz="1600" spc="15" dirty="0">
                <a:solidFill>
                  <a:srgbClr val="343434"/>
                </a:solidFill>
                <a:latin typeface="Arial MT"/>
                <a:cs typeface="Arial MT"/>
              </a:rPr>
              <a:t>query 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is </a:t>
            </a:r>
            <a:r>
              <a:rPr sz="1600" spc="15" dirty="0">
                <a:solidFill>
                  <a:srgbClr val="343434"/>
                </a:solidFill>
                <a:latin typeface="Arial MT"/>
                <a:cs typeface="Arial MT"/>
              </a:rPr>
              <a:t>always </a:t>
            </a:r>
            <a:r>
              <a:rPr sz="1600" spc="20" dirty="0">
                <a:solidFill>
                  <a:srgbClr val="343434"/>
                </a:solidFill>
                <a:latin typeface="Arial MT"/>
                <a:cs typeface="Arial MT"/>
              </a:rPr>
              <a:t>a </a:t>
            </a:r>
            <a:r>
              <a:rPr sz="1600" spc="15" dirty="0">
                <a:solidFill>
                  <a:srgbClr val="343434"/>
                </a:solidFill>
                <a:latin typeface="Arial MT"/>
                <a:cs typeface="Arial MT"/>
              </a:rPr>
              <a:t>valid </a:t>
            </a:r>
            <a:r>
              <a:rPr sz="1600" spc="20" dirty="0">
                <a:solidFill>
                  <a:srgbClr val="343434"/>
                </a:solidFill>
                <a:latin typeface="Arial MT"/>
                <a:cs typeface="Arial MT"/>
              </a:rPr>
              <a:t>HQL </a:t>
            </a:r>
            <a:r>
              <a:rPr sz="1600" spc="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query,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15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15" dirty="0">
                <a:solidFill>
                  <a:srgbClr val="343434"/>
                </a:solidFill>
                <a:latin typeface="Arial MT"/>
                <a:cs typeface="Arial MT"/>
              </a:rPr>
              <a:t>reverse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 is </a:t>
            </a:r>
            <a:r>
              <a:rPr sz="1600" spc="15" dirty="0">
                <a:solidFill>
                  <a:srgbClr val="343434"/>
                </a:solidFill>
                <a:latin typeface="Arial MT"/>
                <a:cs typeface="Arial MT"/>
              </a:rPr>
              <a:t>not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15" dirty="0">
                <a:solidFill>
                  <a:srgbClr val="343434"/>
                </a:solidFill>
                <a:latin typeface="Arial MT"/>
                <a:cs typeface="Arial MT"/>
              </a:rPr>
              <a:t>true</a:t>
            </a:r>
            <a:r>
              <a:rPr sz="1600" spc="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however.</a:t>
            </a:r>
            <a:endParaRPr sz="1600">
              <a:latin typeface="Arial MT"/>
              <a:cs typeface="Arial MT"/>
            </a:endParaRPr>
          </a:p>
          <a:p>
            <a:pPr marL="798195" lvl="1" indent="-243840">
              <a:lnSpc>
                <a:spcPct val="100000"/>
              </a:lnSpc>
              <a:spcBef>
                <a:spcPts val="305"/>
              </a:spcBef>
              <a:buClr>
                <a:srgbClr val="075590"/>
              </a:buClr>
              <a:buFont typeface="Trebuchet MS"/>
              <a:buChar char="▪"/>
              <a:tabLst>
                <a:tab pos="798195" algn="l"/>
                <a:tab pos="798830" algn="l"/>
              </a:tabLst>
            </a:pPr>
            <a:r>
              <a:rPr sz="2400" spc="15" baseline="1736" dirty="0">
                <a:solidFill>
                  <a:srgbClr val="343434"/>
                </a:solidFill>
                <a:latin typeface="Arial MT"/>
                <a:cs typeface="Arial MT"/>
              </a:rPr>
              <a:t>Criteria</a:t>
            </a:r>
            <a:r>
              <a:rPr sz="2400" spc="-157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30" baseline="1736" dirty="0">
                <a:solidFill>
                  <a:srgbClr val="343434"/>
                </a:solidFill>
                <a:latin typeface="Arial MT"/>
                <a:cs typeface="Arial MT"/>
              </a:rPr>
              <a:t>API</a:t>
            </a:r>
            <a:endParaRPr sz="2400" baseline="1736">
              <a:latin typeface="Arial MT"/>
              <a:cs typeface="Arial MT"/>
            </a:endParaRPr>
          </a:p>
          <a:p>
            <a:pPr marL="798195" lvl="1" indent="-243840">
              <a:lnSpc>
                <a:spcPct val="100000"/>
              </a:lnSpc>
              <a:spcBef>
                <a:spcPts val="275"/>
              </a:spcBef>
              <a:buClr>
                <a:srgbClr val="075590"/>
              </a:buClr>
              <a:buFont typeface="Trebuchet MS"/>
              <a:buChar char="▪"/>
              <a:tabLst>
                <a:tab pos="798195" algn="l"/>
                <a:tab pos="798830" algn="l"/>
              </a:tabLst>
            </a:pP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Native</a:t>
            </a:r>
            <a:r>
              <a:rPr sz="2400" spc="-30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Queries</a:t>
            </a:r>
            <a:endParaRPr sz="2400" baseline="1736">
              <a:latin typeface="Arial MT"/>
              <a:cs typeface="Arial MT"/>
            </a:endParaRPr>
          </a:p>
          <a:p>
            <a:pPr marL="273685" indent="-261620">
              <a:lnSpc>
                <a:spcPct val="100000"/>
              </a:lnSpc>
              <a:spcBef>
                <a:spcPts val="315"/>
              </a:spcBef>
              <a:buClr>
                <a:srgbClr val="FF7E00"/>
              </a:buClr>
              <a:buFont typeface="Trebuchet MS"/>
              <a:buChar char="▪"/>
              <a:tabLst>
                <a:tab pos="273685" algn="l"/>
                <a:tab pos="274320" algn="l"/>
              </a:tabLst>
            </a:pP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EntityManager</a:t>
            </a:r>
            <a:r>
              <a:rPr sz="2700" spc="15" baseline="3086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provides</a:t>
            </a:r>
            <a:r>
              <a:rPr sz="2700" spc="22" baseline="3086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700" spc="15" baseline="3086" dirty="0">
                <a:solidFill>
                  <a:srgbClr val="075590"/>
                </a:solidFill>
                <a:latin typeface="Arial MT"/>
                <a:cs typeface="Arial MT"/>
              </a:rPr>
              <a:t>methods</a:t>
            </a:r>
            <a:r>
              <a:rPr sz="2700" spc="22" baseline="3086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for</a:t>
            </a:r>
            <a:r>
              <a:rPr sz="2700" spc="22" baseline="3086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creating</a:t>
            </a:r>
            <a:r>
              <a:rPr sz="2700" spc="15" baseline="3086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Query</a:t>
            </a:r>
            <a:r>
              <a:rPr sz="2700" spc="22" baseline="3086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700" spc="7" baseline="3086" dirty="0">
                <a:solidFill>
                  <a:srgbClr val="075590"/>
                </a:solidFill>
                <a:latin typeface="Arial MT"/>
                <a:cs typeface="Arial MT"/>
              </a:rPr>
              <a:t>objects</a:t>
            </a:r>
            <a:endParaRPr sz="2700" baseline="3086">
              <a:latin typeface="Arial MT"/>
              <a:cs typeface="Arial MT"/>
            </a:endParaRPr>
          </a:p>
          <a:p>
            <a:pPr marL="798195" lvl="1" indent="-243840">
              <a:lnSpc>
                <a:spcPct val="100000"/>
              </a:lnSpc>
              <a:spcBef>
                <a:spcPts val="225"/>
              </a:spcBef>
              <a:buClr>
                <a:srgbClr val="075590"/>
              </a:buClr>
              <a:buFont typeface="Trebuchet MS"/>
              <a:buChar char="▪"/>
              <a:tabLst>
                <a:tab pos="798195" algn="l"/>
                <a:tab pos="798830" algn="l"/>
              </a:tabLst>
            </a:pP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createQuery</a:t>
            </a:r>
            <a:endParaRPr sz="2400" baseline="1736">
              <a:latin typeface="Arial MT"/>
              <a:cs typeface="Arial MT"/>
            </a:endParaRPr>
          </a:p>
          <a:p>
            <a:pPr marL="798195" lvl="1" indent="-243840">
              <a:lnSpc>
                <a:spcPct val="100000"/>
              </a:lnSpc>
              <a:spcBef>
                <a:spcPts val="275"/>
              </a:spcBef>
              <a:buClr>
                <a:srgbClr val="075590"/>
              </a:buClr>
              <a:buFont typeface="Trebuchet MS"/>
              <a:buChar char="▪"/>
              <a:tabLst>
                <a:tab pos="798195" algn="l"/>
                <a:tab pos="798830" algn="l"/>
              </a:tabLst>
            </a:pP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createNativeQuery</a:t>
            </a:r>
            <a:r>
              <a:rPr sz="2400" spc="7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(using</a:t>
            </a:r>
            <a:r>
              <a:rPr sz="2400" spc="15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plain</a:t>
            </a:r>
            <a:r>
              <a:rPr sz="2400" spc="15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30" baseline="1736" dirty="0">
                <a:solidFill>
                  <a:srgbClr val="343434"/>
                </a:solidFill>
                <a:latin typeface="Arial MT"/>
                <a:cs typeface="Arial MT"/>
              </a:rPr>
              <a:t>SQL</a:t>
            </a:r>
            <a:r>
              <a:rPr sz="2400" spc="-82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15" baseline="1736" dirty="0">
                <a:solidFill>
                  <a:srgbClr val="343434"/>
                </a:solidFill>
                <a:latin typeface="Arial MT"/>
                <a:cs typeface="Arial MT"/>
              </a:rPr>
              <a:t>- </a:t>
            </a:r>
            <a:r>
              <a:rPr sz="2400" spc="22" baseline="1736" dirty="0">
                <a:solidFill>
                  <a:srgbClr val="343434"/>
                </a:solidFill>
                <a:latin typeface="Arial MT"/>
                <a:cs typeface="Arial MT"/>
              </a:rPr>
              <a:t>not</a:t>
            </a:r>
            <a:r>
              <a:rPr sz="2400" spc="15" baseline="17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400" spc="30" baseline="1736" dirty="0">
                <a:solidFill>
                  <a:srgbClr val="343434"/>
                </a:solidFill>
                <a:latin typeface="Arial MT"/>
                <a:cs typeface="Arial MT"/>
              </a:rPr>
              <a:t>recommended)</a:t>
            </a:r>
            <a:endParaRPr sz="2400" baseline="1736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99" y="536171"/>
            <a:ext cx="1423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JPQL/HQL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39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7020" y="1133623"/>
            <a:ext cx="8136255" cy="46793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360"/>
              </a:spcBef>
              <a:buClr>
                <a:srgbClr val="FF7E00"/>
              </a:buClr>
              <a:buFont typeface="Trebuchet MS"/>
              <a:buChar char="▪"/>
              <a:tabLst>
                <a:tab pos="288290" algn="l"/>
                <a:tab pos="288925" algn="l"/>
              </a:tabLst>
            </a:pP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Similar</a:t>
            </a:r>
            <a:r>
              <a:rPr sz="2850" spc="-30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r>
              <a:rPr sz="2850" spc="-22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SQL</a:t>
            </a:r>
            <a:endParaRPr sz="2850" baseline="2923">
              <a:latin typeface="Arial MT"/>
              <a:cs typeface="Arial MT"/>
            </a:endParaRPr>
          </a:p>
          <a:p>
            <a:pPr marL="288290" marR="5080" indent="-276225">
              <a:lnSpc>
                <a:spcPts val="2120"/>
              </a:lnSpc>
              <a:spcBef>
                <a:spcPts val="470"/>
              </a:spcBef>
              <a:buClr>
                <a:srgbClr val="FF7E00"/>
              </a:buClr>
              <a:buFont typeface="Trebuchet MS"/>
              <a:buChar char="▪"/>
              <a:tabLst>
                <a:tab pos="288290" algn="l"/>
                <a:tab pos="288925" algn="l"/>
              </a:tabLst>
            </a:pPr>
            <a:r>
              <a:rPr sz="2850" baseline="2923" dirty="0">
                <a:solidFill>
                  <a:srgbClr val="075590"/>
                </a:solidFill>
                <a:latin typeface="Arial MT"/>
                <a:cs typeface="Arial MT"/>
              </a:rPr>
              <a:t>Works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with entities 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as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defined in the application 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and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*not* with 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SQL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table </a:t>
            </a:r>
            <a:r>
              <a:rPr sz="2850" spc="-772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900" spc="10" dirty="0">
                <a:solidFill>
                  <a:srgbClr val="075590"/>
                </a:solidFill>
                <a:latin typeface="Arial MT"/>
                <a:cs typeface="Arial MT"/>
              </a:rPr>
              <a:t>names</a:t>
            </a:r>
            <a:r>
              <a:rPr sz="19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900" spc="10" dirty="0">
                <a:solidFill>
                  <a:srgbClr val="075590"/>
                </a:solidFill>
                <a:latin typeface="Arial MT"/>
                <a:cs typeface="Arial MT"/>
              </a:rPr>
              <a:t>and</a:t>
            </a:r>
            <a:r>
              <a:rPr sz="1900" spc="5" dirty="0">
                <a:solidFill>
                  <a:srgbClr val="075590"/>
                </a:solidFill>
                <a:latin typeface="Arial MT"/>
                <a:cs typeface="Arial MT"/>
              </a:rPr>
              <a:t> attribute </a:t>
            </a:r>
            <a:r>
              <a:rPr sz="1900" spc="10" dirty="0">
                <a:solidFill>
                  <a:srgbClr val="075590"/>
                </a:solidFill>
                <a:latin typeface="Arial MT"/>
                <a:cs typeface="Arial MT"/>
              </a:rPr>
              <a:t>names</a:t>
            </a:r>
            <a:endParaRPr sz="1900">
              <a:latin typeface="Arial MT"/>
              <a:cs typeface="Arial MT"/>
            </a:endParaRPr>
          </a:p>
          <a:p>
            <a:pPr marL="288290" indent="-276225">
              <a:lnSpc>
                <a:spcPct val="100000"/>
              </a:lnSpc>
              <a:spcBef>
                <a:spcPts val="300"/>
              </a:spcBef>
              <a:buClr>
                <a:srgbClr val="FF7E00"/>
              </a:buClr>
              <a:buFont typeface="Trebuchet MS"/>
              <a:buChar char="▪"/>
              <a:tabLst>
                <a:tab pos="288290" algn="l"/>
                <a:tab pos="288925" algn="l"/>
              </a:tabLst>
            </a:pP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Portable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(they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abstract</a:t>
            </a:r>
            <a:r>
              <a:rPr sz="2850" spc="22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from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vendor-specific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 SQL)</a:t>
            </a:r>
            <a:endParaRPr sz="2850" baseline="2923">
              <a:latin typeface="Arial MT"/>
              <a:cs typeface="Arial MT"/>
            </a:endParaRPr>
          </a:p>
          <a:p>
            <a:pPr marL="288290" marR="438784" indent="-276225">
              <a:lnSpc>
                <a:spcPts val="2120"/>
              </a:lnSpc>
              <a:spcBef>
                <a:spcPts val="470"/>
              </a:spcBef>
              <a:buClr>
                <a:srgbClr val="FF7E00"/>
              </a:buClr>
              <a:buFont typeface="Trebuchet MS"/>
              <a:buChar char="▪"/>
              <a:tabLst>
                <a:tab pos="288290" algn="l"/>
                <a:tab pos="288925" algn="l"/>
              </a:tabLst>
            </a:pP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Returns entities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(no 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need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worry 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about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result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sets 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and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their</a:t>
            </a: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 manual </a:t>
            </a:r>
            <a:r>
              <a:rPr sz="2850" spc="-772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900" spc="5" dirty="0">
                <a:solidFill>
                  <a:srgbClr val="075590"/>
                </a:solidFill>
                <a:latin typeface="Arial MT"/>
                <a:cs typeface="Arial MT"/>
              </a:rPr>
              <a:t>conversion</a:t>
            </a:r>
            <a:r>
              <a:rPr sz="19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1900" spc="5" dirty="0">
                <a:solidFill>
                  <a:srgbClr val="075590"/>
                </a:solidFill>
                <a:latin typeface="Arial MT"/>
                <a:cs typeface="Arial MT"/>
              </a:rPr>
              <a:t>to </a:t>
            </a:r>
            <a:r>
              <a:rPr sz="1900" spc="10" dirty="0">
                <a:solidFill>
                  <a:srgbClr val="075590"/>
                </a:solidFill>
                <a:latin typeface="Arial MT"/>
                <a:cs typeface="Arial MT"/>
              </a:rPr>
              <a:t>POJOs)</a:t>
            </a:r>
            <a:endParaRPr sz="1900">
              <a:latin typeface="Arial MT"/>
              <a:cs typeface="Arial MT"/>
            </a:endParaRPr>
          </a:p>
          <a:p>
            <a:pPr marL="288290" indent="-276225">
              <a:lnSpc>
                <a:spcPct val="100000"/>
              </a:lnSpc>
              <a:spcBef>
                <a:spcPts val="305"/>
              </a:spcBef>
              <a:buClr>
                <a:srgbClr val="FF7E00"/>
              </a:buClr>
              <a:buFont typeface="Trebuchet MS"/>
              <a:buChar char="▪"/>
              <a:tabLst>
                <a:tab pos="288290" algn="l"/>
                <a:tab pos="288925" algn="l"/>
              </a:tabLst>
            </a:pP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Select,</a:t>
            </a:r>
            <a:r>
              <a:rPr sz="2850" spc="-15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update,</a:t>
            </a:r>
            <a:r>
              <a:rPr sz="2850" spc="-7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delete</a:t>
            </a:r>
            <a:endParaRPr sz="2850" baseline="2923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7E00"/>
              </a:buClr>
              <a:buFont typeface="Trebuchet MS"/>
              <a:buChar char="▪"/>
            </a:pPr>
            <a:endParaRPr sz="2400">
              <a:latin typeface="Arial MT"/>
              <a:cs typeface="Arial MT"/>
            </a:endParaRPr>
          </a:p>
          <a:p>
            <a:pPr marL="288290" indent="-276225">
              <a:lnSpc>
                <a:spcPct val="100000"/>
              </a:lnSpc>
              <a:buClr>
                <a:srgbClr val="FF7E00"/>
              </a:buClr>
              <a:buFont typeface="Trebuchet MS"/>
              <a:buChar char="▪"/>
              <a:tabLst>
                <a:tab pos="288290" algn="l"/>
                <a:tab pos="288925" algn="l"/>
              </a:tabLst>
            </a:pPr>
            <a:r>
              <a:rPr sz="2850" spc="15" baseline="2923" dirty="0">
                <a:solidFill>
                  <a:srgbClr val="075590"/>
                </a:solidFill>
                <a:latin typeface="Arial MT"/>
                <a:cs typeface="Arial MT"/>
              </a:rPr>
              <a:t>Support</a:t>
            </a:r>
            <a:r>
              <a:rPr sz="2850" spc="-60" baseline="292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850" spc="7" baseline="2923" dirty="0">
                <a:solidFill>
                  <a:srgbClr val="075590"/>
                </a:solidFill>
                <a:latin typeface="Arial MT"/>
                <a:cs typeface="Arial MT"/>
              </a:rPr>
              <a:t>for</a:t>
            </a:r>
            <a:endParaRPr sz="2850" baseline="2923">
              <a:latin typeface="Arial MT"/>
              <a:cs typeface="Arial MT"/>
            </a:endParaRPr>
          </a:p>
          <a:p>
            <a:pPr marL="811530" lvl="1" indent="-257175">
              <a:lnSpc>
                <a:spcPct val="100000"/>
              </a:lnSpc>
              <a:spcBef>
                <a:spcPts val="325"/>
              </a:spcBef>
              <a:buClr>
                <a:srgbClr val="075590"/>
              </a:buClr>
              <a:buFont typeface="Trebuchet MS"/>
              <a:buChar char="▪"/>
              <a:tabLst>
                <a:tab pos="811530" algn="l"/>
                <a:tab pos="812165" algn="l"/>
              </a:tabLst>
            </a:pPr>
            <a:r>
              <a:rPr sz="2550" spc="15" baseline="1633" dirty="0">
                <a:solidFill>
                  <a:srgbClr val="343434"/>
                </a:solidFill>
                <a:latin typeface="Arial MT"/>
                <a:cs typeface="Arial MT"/>
              </a:rPr>
              <a:t>Joins</a:t>
            </a:r>
            <a:endParaRPr sz="2550" baseline="1633">
              <a:latin typeface="Arial MT"/>
              <a:cs typeface="Arial MT"/>
            </a:endParaRPr>
          </a:p>
          <a:p>
            <a:pPr marL="811530" lvl="1" indent="-257175">
              <a:lnSpc>
                <a:spcPct val="100000"/>
              </a:lnSpc>
              <a:spcBef>
                <a:spcPts val="370"/>
              </a:spcBef>
              <a:buClr>
                <a:srgbClr val="075590"/>
              </a:buClr>
              <a:buFont typeface="Trebuchet MS"/>
              <a:buChar char="▪"/>
              <a:tabLst>
                <a:tab pos="811530" algn="l"/>
                <a:tab pos="812165" algn="l"/>
              </a:tabLst>
            </a:pPr>
            <a:r>
              <a:rPr sz="2550" spc="15" baseline="1633" dirty="0">
                <a:solidFill>
                  <a:srgbClr val="343434"/>
                </a:solidFill>
                <a:latin typeface="Arial MT"/>
                <a:cs typeface="Arial MT"/>
              </a:rPr>
              <a:t>Conditional</a:t>
            </a:r>
            <a:r>
              <a:rPr sz="2550" spc="-15" baseline="163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550" spc="15" baseline="1633" dirty="0">
                <a:solidFill>
                  <a:srgbClr val="343434"/>
                </a:solidFill>
                <a:latin typeface="Arial MT"/>
                <a:cs typeface="Arial MT"/>
              </a:rPr>
              <a:t>Expressions</a:t>
            </a:r>
            <a:endParaRPr sz="2550" baseline="1633">
              <a:latin typeface="Arial MT"/>
              <a:cs typeface="Arial MT"/>
            </a:endParaRPr>
          </a:p>
          <a:p>
            <a:pPr marL="811530" lvl="1" indent="-257175">
              <a:lnSpc>
                <a:spcPct val="100000"/>
              </a:lnSpc>
              <a:spcBef>
                <a:spcPts val="370"/>
              </a:spcBef>
              <a:buClr>
                <a:srgbClr val="075590"/>
              </a:buClr>
              <a:buFont typeface="Trebuchet MS"/>
              <a:buChar char="▪"/>
              <a:tabLst>
                <a:tab pos="811530" algn="l"/>
                <a:tab pos="812165" algn="l"/>
              </a:tabLst>
            </a:pPr>
            <a:r>
              <a:rPr sz="2550" spc="15" baseline="1633" dirty="0">
                <a:solidFill>
                  <a:srgbClr val="343434"/>
                </a:solidFill>
                <a:latin typeface="Arial MT"/>
                <a:cs typeface="Arial MT"/>
              </a:rPr>
              <a:t>Functional</a:t>
            </a:r>
            <a:r>
              <a:rPr sz="2550" spc="-22" baseline="163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550" spc="15" baseline="1633" dirty="0">
                <a:solidFill>
                  <a:srgbClr val="343434"/>
                </a:solidFill>
                <a:latin typeface="Arial MT"/>
                <a:cs typeface="Arial MT"/>
              </a:rPr>
              <a:t>Expressions</a:t>
            </a:r>
            <a:endParaRPr sz="2550" baseline="1633">
              <a:latin typeface="Arial MT"/>
              <a:cs typeface="Arial MT"/>
            </a:endParaRPr>
          </a:p>
          <a:p>
            <a:pPr marL="811530" lvl="1" indent="-257175">
              <a:lnSpc>
                <a:spcPct val="100000"/>
              </a:lnSpc>
              <a:spcBef>
                <a:spcPts val="370"/>
              </a:spcBef>
              <a:buClr>
                <a:srgbClr val="075590"/>
              </a:buClr>
              <a:buFont typeface="Trebuchet MS"/>
              <a:buChar char="▪"/>
              <a:tabLst>
                <a:tab pos="811530" algn="l"/>
                <a:tab pos="812165" algn="l"/>
              </a:tabLst>
            </a:pPr>
            <a:r>
              <a:rPr sz="2550" spc="15" baseline="1633" dirty="0">
                <a:solidFill>
                  <a:srgbClr val="343434"/>
                </a:solidFill>
                <a:latin typeface="Arial MT"/>
                <a:cs typeface="Arial MT"/>
              </a:rPr>
              <a:t>Subqueries</a:t>
            </a:r>
            <a:endParaRPr sz="2550" baseline="1633">
              <a:latin typeface="Arial MT"/>
              <a:cs typeface="Arial MT"/>
            </a:endParaRPr>
          </a:p>
          <a:p>
            <a:pPr marL="811530" lvl="1" indent="-257175">
              <a:lnSpc>
                <a:spcPct val="100000"/>
              </a:lnSpc>
              <a:spcBef>
                <a:spcPts val="375"/>
              </a:spcBef>
              <a:buClr>
                <a:srgbClr val="075590"/>
              </a:buClr>
              <a:buFont typeface="Trebuchet MS"/>
              <a:buChar char="▪"/>
              <a:tabLst>
                <a:tab pos="811530" algn="l"/>
                <a:tab pos="812165" algn="l"/>
              </a:tabLst>
            </a:pPr>
            <a:r>
              <a:rPr sz="2550" spc="15" baseline="1633" dirty="0">
                <a:solidFill>
                  <a:srgbClr val="343434"/>
                </a:solidFill>
                <a:latin typeface="Arial MT"/>
                <a:cs typeface="Arial MT"/>
              </a:rPr>
              <a:t>Order</a:t>
            </a:r>
            <a:r>
              <a:rPr sz="2550" baseline="163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550" spc="-52" baseline="1633" dirty="0">
                <a:solidFill>
                  <a:srgbClr val="343434"/>
                </a:solidFill>
                <a:latin typeface="Arial MT"/>
                <a:cs typeface="Arial MT"/>
              </a:rPr>
              <a:t>by,</a:t>
            </a:r>
            <a:r>
              <a:rPr sz="2550" baseline="163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550" spc="15" baseline="1633" dirty="0">
                <a:solidFill>
                  <a:srgbClr val="343434"/>
                </a:solidFill>
                <a:latin typeface="Arial MT"/>
                <a:cs typeface="Arial MT"/>
              </a:rPr>
              <a:t>group</a:t>
            </a:r>
            <a:r>
              <a:rPr sz="2550" spc="7" baseline="163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550" spc="-52" baseline="1633" dirty="0">
                <a:solidFill>
                  <a:srgbClr val="343434"/>
                </a:solidFill>
                <a:latin typeface="Arial MT"/>
                <a:cs typeface="Arial MT"/>
              </a:rPr>
              <a:t>by,</a:t>
            </a:r>
            <a:r>
              <a:rPr sz="2550" baseline="163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550" spc="15" baseline="1633" dirty="0">
                <a:solidFill>
                  <a:srgbClr val="343434"/>
                </a:solidFill>
                <a:latin typeface="Arial MT"/>
                <a:cs typeface="Arial MT"/>
              </a:rPr>
              <a:t>having</a:t>
            </a:r>
            <a:endParaRPr sz="2550" baseline="1633">
              <a:latin typeface="Arial MT"/>
              <a:cs typeface="Arial MT"/>
            </a:endParaRPr>
          </a:p>
          <a:p>
            <a:pPr marL="811530" lvl="1" indent="-257175">
              <a:lnSpc>
                <a:spcPct val="100000"/>
              </a:lnSpc>
              <a:spcBef>
                <a:spcPts val="370"/>
              </a:spcBef>
              <a:buClr>
                <a:srgbClr val="075590"/>
              </a:buClr>
              <a:buFont typeface="Trebuchet MS"/>
              <a:buChar char="▪"/>
              <a:tabLst>
                <a:tab pos="811530" algn="l"/>
                <a:tab pos="812165" algn="l"/>
              </a:tabLst>
            </a:pPr>
            <a:r>
              <a:rPr sz="2550" spc="37" baseline="1633" dirty="0">
                <a:solidFill>
                  <a:srgbClr val="343434"/>
                </a:solidFill>
                <a:latin typeface="Arial MT"/>
                <a:cs typeface="Arial MT"/>
              </a:rPr>
              <a:t>…</a:t>
            </a:r>
            <a:endParaRPr sz="2550" baseline="16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196850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Motivation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Accompanying</a:t>
            </a:r>
            <a:r>
              <a:rPr sz="1600" spc="-8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model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85873" y="1347116"/>
            <a:ext cx="708660" cy="344170"/>
          </a:xfrm>
          <a:prstGeom prst="rect">
            <a:avLst/>
          </a:prstGeom>
          <a:ln w="19095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705"/>
              </a:spcBef>
            </a:pPr>
            <a:r>
              <a:rPr sz="950" dirty="0">
                <a:latin typeface="Courier New"/>
                <a:cs typeface="Courier New"/>
              </a:rPr>
              <a:t>Course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95507" y="1519359"/>
            <a:ext cx="1490980" cy="0"/>
          </a:xfrm>
          <a:custGeom>
            <a:avLst/>
            <a:gdLst/>
            <a:ahLst/>
            <a:cxnLst/>
            <a:rect l="l" t="t" r="r" b="b"/>
            <a:pathLst>
              <a:path w="1490979">
                <a:moveTo>
                  <a:pt x="0" y="0"/>
                </a:moveTo>
                <a:lnTo>
                  <a:pt x="1490367" y="0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63288" y="1863062"/>
            <a:ext cx="529590" cy="344170"/>
          </a:xfrm>
          <a:custGeom>
            <a:avLst/>
            <a:gdLst/>
            <a:ahLst/>
            <a:cxnLst/>
            <a:rect l="l" t="t" r="r" b="b"/>
            <a:pathLst>
              <a:path w="529589" h="344169">
                <a:moveTo>
                  <a:pt x="528966" y="171831"/>
                </a:moveTo>
                <a:lnTo>
                  <a:pt x="508181" y="238742"/>
                </a:lnTo>
                <a:lnTo>
                  <a:pt x="451498" y="293377"/>
                </a:lnTo>
                <a:lnTo>
                  <a:pt x="412352" y="314364"/>
                </a:lnTo>
                <a:lnTo>
                  <a:pt x="367421" y="330210"/>
                </a:lnTo>
                <a:lnTo>
                  <a:pt x="317768" y="340224"/>
                </a:lnTo>
                <a:lnTo>
                  <a:pt x="264456" y="343716"/>
                </a:lnTo>
                <a:lnTo>
                  <a:pt x="211162" y="340224"/>
                </a:lnTo>
                <a:lnTo>
                  <a:pt x="161522" y="330210"/>
                </a:lnTo>
                <a:lnTo>
                  <a:pt x="116600" y="314364"/>
                </a:lnTo>
                <a:lnTo>
                  <a:pt x="77461" y="293377"/>
                </a:lnTo>
                <a:lnTo>
                  <a:pt x="45167" y="267939"/>
                </a:lnTo>
                <a:lnTo>
                  <a:pt x="5373" y="206475"/>
                </a:lnTo>
                <a:lnTo>
                  <a:pt x="0" y="171831"/>
                </a:lnTo>
                <a:lnTo>
                  <a:pt x="5373" y="137204"/>
                </a:lnTo>
                <a:lnTo>
                  <a:pt x="45167" y="75763"/>
                </a:lnTo>
                <a:lnTo>
                  <a:pt x="77461" y="50332"/>
                </a:lnTo>
                <a:lnTo>
                  <a:pt x="116600" y="29349"/>
                </a:lnTo>
                <a:lnTo>
                  <a:pt x="161522" y="13504"/>
                </a:lnTo>
                <a:lnTo>
                  <a:pt x="211162" y="3491"/>
                </a:lnTo>
                <a:lnTo>
                  <a:pt x="264456" y="0"/>
                </a:lnTo>
                <a:lnTo>
                  <a:pt x="317768" y="3491"/>
                </a:lnTo>
                <a:lnTo>
                  <a:pt x="367421" y="13504"/>
                </a:lnTo>
                <a:lnTo>
                  <a:pt x="412352" y="29349"/>
                </a:lnTo>
                <a:lnTo>
                  <a:pt x="451498" y="50332"/>
                </a:lnTo>
                <a:lnTo>
                  <a:pt x="483795" y="75763"/>
                </a:lnTo>
                <a:lnTo>
                  <a:pt x="523593" y="137204"/>
                </a:lnTo>
                <a:lnTo>
                  <a:pt x="528966" y="171831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42153" y="1938285"/>
            <a:ext cx="1714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25133" y="2292721"/>
            <a:ext cx="1411605" cy="344170"/>
          </a:xfrm>
          <a:custGeom>
            <a:avLst/>
            <a:gdLst/>
            <a:ahLst/>
            <a:cxnLst/>
            <a:rect l="l" t="t" r="r" b="b"/>
            <a:pathLst>
              <a:path w="1411604" h="344169">
                <a:moveTo>
                  <a:pt x="1411120" y="171831"/>
                </a:moveTo>
                <a:lnTo>
                  <a:pt x="1379400" y="222949"/>
                </a:lnTo>
                <a:lnTo>
                  <a:pt x="1325964" y="253767"/>
                </a:lnTo>
                <a:lnTo>
                  <a:pt x="1250005" y="281171"/>
                </a:lnTo>
                <a:lnTo>
                  <a:pt x="1204467" y="293377"/>
                </a:lnTo>
                <a:lnTo>
                  <a:pt x="1154361" y="304470"/>
                </a:lnTo>
                <a:lnTo>
                  <a:pt x="1100044" y="314364"/>
                </a:lnTo>
                <a:lnTo>
                  <a:pt x="1041869" y="322973"/>
                </a:lnTo>
                <a:lnTo>
                  <a:pt x="980191" y="330210"/>
                </a:lnTo>
                <a:lnTo>
                  <a:pt x="915364" y="335989"/>
                </a:lnTo>
                <a:lnTo>
                  <a:pt x="847744" y="340224"/>
                </a:lnTo>
                <a:lnTo>
                  <a:pt x="777684" y="342829"/>
                </a:lnTo>
                <a:lnTo>
                  <a:pt x="705540" y="343716"/>
                </a:lnTo>
                <a:lnTo>
                  <a:pt x="633402" y="342829"/>
                </a:lnTo>
                <a:lnTo>
                  <a:pt x="563349" y="340224"/>
                </a:lnTo>
                <a:lnTo>
                  <a:pt x="495734" y="335989"/>
                </a:lnTo>
                <a:lnTo>
                  <a:pt x="430912" y="330210"/>
                </a:lnTo>
                <a:lnTo>
                  <a:pt x="369238" y="322973"/>
                </a:lnTo>
                <a:lnTo>
                  <a:pt x="311066" y="314364"/>
                </a:lnTo>
                <a:lnTo>
                  <a:pt x="256751" y="304470"/>
                </a:lnTo>
                <a:lnTo>
                  <a:pt x="206648" y="293377"/>
                </a:lnTo>
                <a:lnTo>
                  <a:pt x="161111" y="281171"/>
                </a:lnTo>
                <a:lnTo>
                  <a:pt x="120495" y="267939"/>
                </a:lnTo>
                <a:lnTo>
                  <a:pt x="55444" y="238742"/>
                </a:lnTo>
                <a:lnTo>
                  <a:pt x="14334" y="206475"/>
                </a:lnTo>
                <a:lnTo>
                  <a:pt x="0" y="171831"/>
                </a:lnTo>
                <a:lnTo>
                  <a:pt x="3642" y="154264"/>
                </a:lnTo>
                <a:lnTo>
                  <a:pt x="31719" y="120738"/>
                </a:lnTo>
                <a:lnTo>
                  <a:pt x="85154" y="89931"/>
                </a:lnTo>
                <a:lnTo>
                  <a:pt x="161111" y="62535"/>
                </a:lnTo>
                <a:lnTo>
                  <a:pt x="206648" y="50332"/>
                </a:lnTo>
                <a:lnTo>
                  <a:pt x="256751" y="39241"/>
                </a:lnTo>
                <a:lnTo>
                  <a:pt x="311066" y="29349"/>
                </a:lnTo>
                <a:lnTo>
                  <a:pt x="369238" y="20741"/>
                </a:lnTo>
                <a:lnTo>
                  <a:pt x="430912" y="13504"/>
                </a:lnTo>
                <a:lnTo>
                  <a:pt x="495734" y="7726"/>
                </a:lnTo>
                <a:lnTo>
                  <a:pt x="563349" y="3491"/>
                </a:lnTo>
                <a:lnTo>
                  <a:pt x="633402" y="887"/>
                </a:lnTo>
                <a:lnTo>
                  <a:pt x="705540" y="0"/>
                </a:lnTo>
                <a:lnTo>
                  <a:pt x="777684" y="887"/>
                </a:lnTo>
                <a:lnTo>
                  <a:pt x="847744" y="3491"/>
                </a:lnTo>
                <a:lnTo>
                  <a:pt x="915364" y="7726"/>
                </a:lnTo>
                <a:lnTo>
                  <a:pt x="980191" y="13504"/>
                </a:lnTo>
                <a:lnTo>
                  <a:pt x="1041869" y="20741"/>
                </a:lnTo>
                <a:lnTo>
                  <a:pt x="1100044" y="29349"/>
                </a:lnTo>
                <a:lnTo>
                  <a:pt x="1154361" y="39241"/>
                </a:lnTo>
                <a:lnTo>
                  <a:pt x="1204467" y="50332"/>
                </a:lnTo>
                <a:lnTo>
                  <a:pt x="1250005" y="62535"/>
                </a:lnTo>
                <a:lnTo>
                  <a:pt x="1290622" y="75763"/>
                </a:lnTo>
                <a:lnTo>
                  <a:pt x="1355674" y="104951"/>
                </a:lnTo>
                <a:lnTo>
                  <a:pt x="1396786" y="137204"/>
                </a:lnTo>
                <a:lnTo>
                  <a:pt x="1411120" y="171831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07577" y="2367938"/>
            <a:ext cx="104648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Courier New"/>
                <a:cs typeface="Courier New"/>
              </a:rPr>
              <a:t>RegistrationNr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44183" y="2731905"/>
            <a:ext cx="676275" cy="344170"/>
          </a:xfrm>
          <a:custGeom>
            <a:avLst/>
            <a:gdLst/>
            <a:ahLst/>
            <a:cxnLst/>
            <a:rect l="l" t="t" r="r" b="b"/>
            <a:pathLst>
              <a:path w="676275" h="344169">
                <a:moveTo>
                  <a:pt x="676007" y="171817"/>
                </a:moveTo>
                <a:lnTo>
                  <a:pt x="654859" y="231799"/>
                </a:lnTo>
                <a:lnTo>
                  <a:pt x="596508" y="282566"/>
                </a:lnTo>
                <a:lnTo>
                  <a:pt x="555770" y="303281"/>
                </a:lnTo>
                <a:lnTo>
                  <a:pt x="508598" y="320238"/>
                </a:lnTo>
                <a:lnTo>
                  <a:pt x="455947" y="332950"/>
                </a:lnTo>
                <a:lnTo>
                  <a:pt x="398773" y="340933"/>
                </a:lnTo>
                <a:lnTo>
                  <a:pt x="338030" y="343702"/>
                </a:lnTo>
                <a:lnTo>
                  <a:pt x="277275" y="340933"/>
                </a:lnTo>
                <a:lnTo>
                  <a:pt x="220090" y="332950"/>
                </a:lnTo>
                <a:lnTo>
                  <a:pt x="167431" y="320238"/>
                </a:lnTo>
                <a:lnTo>
                  <a:pt x="120251" y="303281"/>
                </a:lnTo>
                <a:lnTo>
                  <a:pt x="79508" y="282566"/>
                </a:lnTo>
                <a:lnTo>
                  <a:pt x="46156" y="258577"/>
                </a:lnTo>
                <a:lnTo>
                  <a:pt x="5446" y="202717"/>
                </a:lnTo>
                <a:lnTo>
                  <a:pt x="0" y="171817"/>
                </a:lnTo>
                <a:lnTo>
                  <a:pt x="5446" y="140934"/>
                </a:lnTo>
                <a:lnTo>
                  <a:pt x="46156" y="85099"/>
                </a:lnTo>
                <a:lnTo>
                  <a:pt x="79508" y="61119"/>
                </a:lnTo>
                <a:lnTo>
                  <a:pt x="120251" y="40410"/>
                </a:lnTo>
                <a:lnTo>
                  <a:pt x="167431" y="23459"/>
                </a:lnTo>
                <a:lnTo>
                  <a:pt x="220090" y="10749"/>
                </a:lnTo>
                <a:lnTo>
                  <a:pt x="277275" y="2768"/>
                </a:lnTo>
                <a:lnTo>
                  <a:pt x="338030" y="0"/>
                </a:lnTo>
                <a:lnTo>
                  <a:pt x="398773" y="2768"/>
                </a:lnTo>
                <a:lnTo>
                  <a:pt x="455947" y="10749"/>
                </a:lnTo>
                <a:lnTo>
                  <a:pt x="508598" y="23459"/>
                </a:lnTo>
                <a:lnTo>
                  <a:pt x="555770" y="40410"/>
                </a:lnTo>
                <a:lnTo>
                  <a:pt x="596508" y="61119"/>
                </a:lnTo>
                <a:lnTo>
                  <a:pt x="629856" y="85099"/>
                </a:lnTo>
                <a:lnTo>
                  <a:pt x="670561" y="140934"/>
                </a:lnTo>
                <a:lnTo>
                  <a:pt x="676007" y="171817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23681" y="2807118"/>
            <a:ext cx="31750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Courier New"/>
                <a:cs typeface="Courier New"/>
              </a:rPr>
              <a:t>Name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58734" y="1863062"/>
            <a:ext cx="528955" cy="344170"/>
          </a:xfrm>
          <a:custGeom>
            <a:avLst/>
            <a:gdLst/>
            <a:ahLst/>
            <a:cxnLst/>
            <a:rect l="l" t="t" r="r" b="b"/>
            <a:pathLst>
              <a:path w="528954" h="344169">
                <a:moveTo>
                  <a:pt x="528952" y="171831"/>
                </a:moveTo>
                <a:lnTo>
                  <a:pt x="508169" y="238742"/>
                </a:lnTo>
                <a:lnTo>
                  <a:pt x="451493" y="293377"/>
                </a:lnTo>
                <a:lnTo>
                  <a:pt x="412355" y="314364"/>
                </a:lnTo>
                <a:lnTo>
                  <a:pt x="367436" y="330210"/>
                </a:lnTo>
                <a:lnTo>
                  <a:pt x="317799" y="340224"/>
                </a:lnTo>
                <a:lnTo>
                  <a:pt x="264510" y="343716"/>
                </a:lnTo>
                <a:lnTo>
                  <a:pt x="211198" y="340224"/>
                </a:lnTo>
                <a:lnTo>
                  <a:pt x="161545" y="330210"/>
                </a:lnTo>
                <a:lnTo>
                  <a:pt x="116614" y="314364"/>
                </a:lnTo>
                <a:lnTo>
                  <a:pt x="77468" y="293377"/>
                </a:lnTo>
                <a:lnTo>
                  <a:pt x="45170" y="267939"/>
                </a:lnTo>
                <a:lnTo>
                  <a:pt x="5373" y="206475"/>
                </a:lnTo>
                <a:lnTo>
                  <a:pt x="0" y="171831"/>
                </a:lnTo>
                <a:lnTo>
                  <a:pt x="5373" y="137204"/>
                </a:lnTo>
                <a:lnTo>
                  <a:pt x="45170" y="75763"/>
                </a:lnTo>
                <a:lnTo>
                  <a:pt x="77468" y="50332"/>
                </a:lnTo>
                <a:lnTo>
                  <a:pt x="116614" y="29349"/>
                </a:lnTo>
                <a:lnTo>
                  <a:pt x="161545" y="13504"/>
                </a:lnTo>
                <a:lnTo>
                  <a:pt x="211198" y="3491"/>
                </a:lnTo>
                <a:lnTo>
                  <a:pt x="264510" y="0"/>
                </a:lnTo>
                <a:lnTo>
                  <a:pt x="317799" y="3491"/>
                </a:lnTo>
                <a:lnTo>
                  <a:pt x="367436" y="13504"/>
                </a:lnTo>
                <a:lnTo>
                  <a:pt x="412355" y="29349"/>
                </a:lnTo>
                <a:lnTo>
                  <a:pt x="451493" y="50332"/>
                </a:lnTo>
                <a:lnTo>
                  <a:pt x="483785" y="75763"/>
                </a:lnTo>
                <a:lnTo>
                  <a:pt x="523579" y="137204"/>
                </a:lnTo>
                <a:lnTo>
                  <a:pt x="528952" y="171831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37591" y="1938285"/>
            <a:ext cx="1714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68313" y="2321351"/>
            <a:ext cx="970280" cy="344170"/>
          </a:xfrm>
          <a:custGeom>
            <a:avLst/>
            <a:gdLst/>
            <a:ahLst/>
            <a:cxnLst/>
            <a:rect l="l" t="t" r="r" b="b"/>
            <a:pathLst>
              <a:path w="970279" h="344169">
                <a:moveTo>
                  <a:pt x="970036" y="171831"/>
                </a:moveTo>
                <a:lnTo>
                  <a:pt x="952712" y="217529"/>
                </a:lnTo>
                <a:lnTo>
                  <a:pt x="903819" y="258590"/>
                </a:lnTo>
                <a:lnTo>
                  <a:pt x="868980" y="276870"/>
                </a:lnTo>
                <a:lnTo>
                  <a:pt x="827981" y="293377"/>
                </a:lnTo>
                <a:lnTo>
                  <a:pt x="781402" y="307905"/>
                </a:lnTo>
                <a:lnTo>
                  <a:pt x="729820" y="320251"/>
                </a:lnTo>
                <a:lnTo>
                  <a:pt x="673813" y="330210"/>
                </a:lnTo>
                <a:lnTo>
                  <a:pt x="613958" y="337577"/>
                </a:lnTo>
                <a:lnTo>
                  <a:pt x="550834" y="342147"/>
                </a:lnTo>
                <a:lnTo>
                  <a:pt x="485018" y="343716"/>
                </a:lnTo>
                <a:lnTo>
                  <a:pt x="419202" y="342147"/>
                </a:lnTo>
                <a:lnTo>
                  <a:pt x="356077" y="337577"/>
                </a:lnTo>
                <a:lnTo>
                  <a:pt x="296223" y="330210"/>
                </a:lnTo>
                <a:lnTo>
                  <a:pt x="240215" y="320251"/>
                </a:lnTo>
                <a:lnTo>
                  <a:pt x="188633" y="307905"/>
                </a:lnTo>
                <a:lnTo>
                  <a:pt x="142054" y="293377"/>
                </a:lnTo>
                <a:lnTo>
                  <a:pt x="101056" y="276870"/>
                </a:lnTo>
                <a:lnTo>
                  <a:pt x="66216" y="258590"/>
                </a:lnTo>
                <a:lnTo>
                  <a:pt x="17324" y="217529"/>
                </a:lnTo>
                <a:lnTo>
                  <a:pt x="0" y="171831"/>
                </a:lnTo>
                <a:lnTo>
                  <a:pt x="4427" y="148517"/>
                </a:lnTo>
                <a:lnTo>
                  <a:pt x="38113" y="104951"/>
                </a:lnTo>
                <a:lnTo>
                  <a:pt x="101056" y="66835"/>
                </a:lnTo>
                <a:lnTo>
                  <a:pt x="142054" y="50332"/>
                </a:lnTo>
                <a:lnTo>
                  <a:pt x="188633" y="35806"/>
                </a:lnTo>
                <a:lnTo>
                  <a:pt x="240215" y="23462"/>
                </a:lnTo>
                <a:lnTo>
                  <a:pt x="296223" y="13504"/>
                </a:lnTo>
                <a:lnTo>
                  <a:pt x="356077" y="6138"/>
                </a:lnTo>
                <a:lnTo>
                  <a:pt x="419202" y="1568"/>
                </a:lnTo>
                <a:lnTo>
                  <a:pt x="485018" y="0"/>
                </a:lnTo>
                <a:lnTo>
                  <a:pt x="550834" y="1568"/>
                </a:lnTo>
                <a:lnTo>
                  <a:pt x="613958" y="6138"/>
                </a:lnTo>
                <a:lnTo>
                  <a:pt x="673813" y="13504"/>
                </a:lnTo>
                <a:lnTo>
                  <a:pt x="729820" y="23462"/>
                </a:lnTo>
                <a:lnTo>
                  <a:pt x="781402" y="35806"/>
                </a:lnTo>
                <a:lnTo>
                  <a:pt x="827981" y="50332"/>
                </a:lnTo>
                <a:lnTo>
                  <a:pt x="868980" y="66835"/>
                </a:lnTo>
                <a:lnTo>
                  <a:pt x="903819" y="85109"/>
                </a:lnTo>
                <a:lnTo>
                  <a:pt x="952712" y="126155"/>
                </a:lnTo>
                <a:lnTo>
                  <a:pt x="970036" y="171831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48958" y="2396568"/>
            <a:ext cx="60960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Courier New"/>
                <a:cs typeface="Courier New"/>
              </a:rPr>
              <a:t>CourseNr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68313" y="2760535"/>
            <a:ext cx="751840" cy="345440"/>
          </a:xfrm>
          <a:custGeom>
            <a:avLst/>
            <a:gdLst/>
            <a:ahLst/>
            <a:cxnLst/>
            <a:rect l="l" t="t" r="r" b="b"/>
            <a:pathLst>
              <a:path w="751840" h="345439">
                <a:moveTo>
                  <a:pt x="751832" y="172558"/>
                </a:moveTo>
                <a:lnTo>
                  <a:pt x="732668" y="227077"/>
                </a:lnTo>
                <a:lnTo>
                  <a:pt x="679302" y="274434"/>
                </a:lnTo>
                <a:lnTo>
                  <a:pt x="641729" y="294537"/>
                </a:lnTo>
                <a:lnTo>
                  <a:pt x="597928" y="311783"/>
                </a:lnTo>
                <a:lnTo>
                  <a:pt x="548672" y="325815"/>
                </a:lnTo>
                <a:lnTo>
                  <a:pt x="494735" y="336279"/>
                </a:lnTo>
                <a:lnTo>
                  <a:pt x="436892" y="342818"/>
                </a:lnTo>
                <a:lnTo>
                  <a:pt x="375916" y="345077"/>
                </a:lnTo>
                <a:lnTo>
                  <a:pt x="314940" y="342818"/>
                </a:lnTo>
                <a:lnTo>
                  <a:pt x="257096" y="336279"/>
                </a:lnTo>
                <a:lnTo>
                  <a:pt x="203160" y="325815"/>
                </a:lnTo>
                <a:lnTo>
                  <a:pt x="153904" y="311783"/>
                </a:lnTo>
                <a:lnTo>
                  <a:pt x="110102" y="294537"/>
                </a:lnTo>
                <a:lnTo>
                  <a:pt x="72529" y="274434"/>
                </a:lnTo>
                <a:lnTo>
                  <a:pt x="19164" y="227077"/>
                </a:lnTo>
                <a:lnTo>
                  <a:pt x="0" y="172558"/>
                </a:lnTo>
                <a:lnTo>
                  <a:pt x="4920" y="144567"/>
                </a:lnTo>
                <a:lnTo>
                  <a:pt x="41958" y="93256"/>
                </a:lnTo>
                <a:lnTo>
                  <a:pt x="110102" y="50539"/>
                </a:lnTo>
                <a:lnTo>
                  <a:pt x="153904" y="33292"/>
                </a:lnTo>
                <a:lnTo>
                  <a:pt x="203160" y="19259"/>
                </a:lnTo>
                <a:lnTo>
                  <a:pt x="257096" y="8796"/>
                </a:lnTo>
                <a:lnTo>
                  <a:pt x="314940" y="2258"/>
                </a:lnTo>
                <a:lnTo>
                  <a:pt x="375916" y="0"/>
                </a:lnTo>
                <a:lnTo>
                  <a:pt x="436892" y="2258"/>
                </a:lnTo>
                <a:lnTo>
                  <a:pt x="494735" y="8796"/>
                </a:lnTo>
                <a:lnTo>
                  <a:pt x="548672" y="19259"/>
                </a:lnTo>
                <a:lnTo>
                  <a:pt x="597928" y="33292"/>
                </a:lnTo>
                <a:lnTo>
                  <a:pt x="641729" y="50539"/>
                </a:lnTo>
                <a:lnTo>
                  <a:pt x="679302" y="70645"/>
                </a:lnTo>
                <a:lnTo>
                  <a:pt x="732668" y="118015"/>
                </a:lnTo>
                <a:lnTo>
                  <a:pt x="751832" y="172558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49327" y="2835630"/>
            <a:ext cx="391795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5" dirty="0">
                <a:latin typeface="Courier New"/>
                <a:cs typeface="Courier New"/>
              </a:rPr>
              <a:t>T</a:t>
            </a:r>
            <a:r>
              <a:rPr sz="950" dirty="0">
                <a:latin typeface="Courier New"/>
                <a:cs typeface="Courier New"/>
              </a:rPr>
              <a:t>i</a:t>
            </a:r>
            <a:r>
              <a:rPr sz="950" spc="-5" dirty="0">
                <a:latin typeface="Courier New"/>
                <a:cs typeface="Courier New"/>
              </a:rPr>
              <a:t>t</a:t>
            </a:r>
            <a:r>
              <a:rPr sz="950" dirty="0">
                <a:latin typeface="Courier New"/>
                <a:cs typeface="Courier New"/>
              </a:rPr>
              <a:t>t</a:t>
            </a:r>
            <a:r>
              <a:rPr sz="950" spc="10" dirty="0">
                <a:latin typeface="Courier New"/>
                <a:cs typeface="Courier New"/>
              </a:rPr>
              <a:t>e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60166" y="1266973"/>
            <a:ext cx="121285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b="1" spc="130" dirty="0">
                <a:latin typeface="Trebuchet MS"/>
                <a:cs typeface="Trebuchet MS"/>
              </a:rPr>
              <a:t>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53608" y="1276552"/>
            <a:ext cx="165735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b="1" spc="200" dirty="0">
                <a:latin typeface="Trebuchet MS"/>
                <a:cs typeface="Trebuchet MS"/>
              </a:rPr>
              <a:t>m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90691" y="3915821"/>
            <a:ext cx="1309370" cy="1823720"/>
          </a:xfrm>
          <a:custGeom>
            <a:avLst/>
            <a:gdLst/>
            <a:ahLst/>
            <a:cxnLst/>
            <a:rect l="l" t="t" r="r" b="b"/>
            <a:pathLst>
              <a:path w="1309370" h="1823720">
                <a:moveTo>
                  <a:pt x="877411" y="305494"/>
                </a:moveTo>
                <a:lnTo>
                  <a:pt x="856627" y="372373"/>
                </a:lnTo>
                <a:lnTo>
                  <a:pt x="799950" y="426992"/>
                </a:lnTo>
                <a:lnTo>
                  <a:pt x="760810" y="447976"/>
                </a:lnTo>
                <a:lnTo>
                  <a:pt x="715889" y="463820"/>
                </a:lnTo>
                <a:lnTo>
                  <a:pt x="666249" y="473833"/>
                </a:lnTo>
                <a:lnTo>
                  <a:pt x="612955" y="477325"/>
                </a:lnTo>
                <a:lnTo>
                  <a:pt x="559665" y="473833"/>
                </a:lnTo>
                <a:lnTo>
                  <a:pt x="510027" y="463820"/>
                </a:lnTo>
                <a:lnTo>
                  <a:pt x="465106" y="447976"/>
                </a:lnTo>
                <a:lnTo>
                  <a:pt x="425965" y="426992"/>
                </a:lnTo>
                <a:lnTo>
                  <a:pt x="393670" y="401561"/>
                </a:lnTo>
                <a:lnTo>
                  <a:pt x="353872" y="340120"/>
                </a:lnTo>
                <a:lnTo>
                  <a:pt x="348499" y="305494"/>
                </a:lnTo>
                <a:lnTo>
                  <a:pt x="353872" y="270849"/>
                </a:lnTo>
                <a:lnTo>
                  <a:pt x="393670" y="209385"/>
                </a:lnTo>
                <a:lnTo>
                  <a:pt x="425965" y="183948"/>
                </a:lnTo>
                <a:lnTo>
                  <a:pt x="465106" y="162960"/>
                </a:lnTo>
                <a:lnTo>
                  <a:pt x="510027" y="147114"/>
                </a:lnTo>
                <a:lnTo>
                  <a:pt x="559665" y="137100"/>
                </a:lnTo>
                <a:lnTo>
                  <a:pt x="612955" y="133609"/>
                </a:lnTo>
                <a:lnTo>
                  <a:pt x="666249" y="137100"/>
                </a:lnTo>
                <a:lnTo>
                  <a:pt x="715889" y="147114"/>
                </a:lnTo>
                <a:lnTo>
                  <a:pt x="760810" y="162960"/>
                </a:lnTo>
                <a:lnTo>
                  <a:pt x="799950" y="183948"/>
                </a:lnTo>
                <a:lnTo>
                  <a:pt x="832243" y="209385"/>
                </a:lnTo>
                <a:lnTo>
                  <a:pt x="872038" y="270849"/>
                </a:lnTo>
                <a:lnTo>
                  <a:pt x="877411" y="305494"/>
                </a:lnTo>
              </a:path>
              <a:path w="1309370" h="1823720">
                <a:moveTo>
                  <a:pt x="0" y="0"/>
                </a:moveTo>
                <a:lnTo>
                  <a:pt x="0" y="305494"/>
                </a:lnTo>
                <a:lnTo>
                  <a:pt x="348499" y="305494"/>
                </a:lnTo>
              </a:path>
              <a:path w="1309370" h="1823720">
                <a:moveTo>
                  <a:pt x="1308970" y="1222071"/>
                </a:moveTo>
                <a:lnTo>
                  <a:pt x="1291644" y="1267763"/>
                </a:lnTo>
                <a:lnTo>
                  <a:pt x="1242750" y="1308820"/>
                </a:lnTo>
                <a:lnTo>
                  <a:pt x="1207909" y="1327099"/>
                </a:lnTo>
                <a:lnTo>
                  <a:pt x="1166910" y="1343605"/>
                </a:lnTo>
                <a:lnTo>
                  <a:pt x="1120330" y="1358133"/>
                </a:lnTo>
                <a:lnTo>
                  <a:pt x="1068748" y="1370478"/>
                </a:lnTo>
                <a:lnTo>
                  <a:pt x="1012741" y="1380437"/>
                </a:lnTo>
                <a:lnTo>
                  <a:pt x="952887" y="1387803"/>
                </a:lnTo>
                <a:lnTo>
                  <a:pt x="889765" y="1392373"/>
                </a:lnTo>
                <a:lnTo>
                  <a:pt x="823951" y="1393942"/>
                </a:lnTo>
                <a:lnTo>
                  <a:pt x="758146" y="1392373"/>
                </a:lnTo>
                <a:lnTo>
                  <a:pt x="695029" y="1387803"/>
                </a:lnTo>
                <a:lnTo>
                  <a:pt x="635179" y="1380437"/>
                </a:lnTo>
                <a:lnTo>
                  <a:pt x="579173" y="1370478"/>
                </a:lnTo>
                <a:lnTo>
                  <a:pt x="527590" y="1358133"/>
                </a:lnTo>
                <a:lnTo>
                  <a:pt x="481008" y="1343605"/>
                </a:lnTo>
                <a:lnTo>
                  <a:pt x="440006" y="1327099"/>
                </a:lnTo>
                <a:lnTo>
                  <a:pt x="405162" y="1308820"/>
                </a:lnTo>
                <a:lnTo>
                  <a:pt x="356261" y="1267763"/>
                </a:lnTo>
                <a:lnTo>
                  <a:pt x="338933" y="1222071"/>
                </a:lnTo>
                <a:lnTo>
                  <a:pt x="343361" y="1198756"/>
                </a:lnTo>
                <a:lnTo>
                  <a:pt x="377054" y="1155191"/>
                </a:lnTo>
                <a:lnTo>
                  <a:pt x="440006" y="1117074"/>
                </a:lnTo>
                <a:lnTo>
                  <a:pt x="481008" y="1100572"/>
                </a:lnTo>
                <a:lnTo>
                  <a:pt x="527590" y="1086046"/>
                </a:lnTo>
                <a:lnTo>
                  <a:pt x="579173" y="1073702"/>
                </a:lnTo>
                <a:lnTo>
                  <a:pt x="635179" y="1063744"/>
                </a:lnTo>
                <a:lnTo>
                  <a:pt x="695029" y="1056378"/>
                </a:lnTo>
                <a:lnTo>
                  <a:pt x="758146" y="1051808"/>
                </a:lnTo>
                <a:lnTo>
                  <a:pt x="823951" y="1050239"/>
                </a:lnTo>
                <a:lnTo>
                  <a:pt x="889765" y="1051808"/>
                </a:lnTo>
                <a:lnTo>
                  <a:pt x="952887" y="1056378"/>
                </a:lnTo>
                <a:lnTo>
                  <a:pt x="1012741" y="1063744"/>
                </a:lnTo>
                <a:lnTo>
                  <a:pt x="1068748" y="1073702"/>
                </a:lnTo>
                <a:lnTo>
                  <a:pt x="1120330" y="1086046"/>
                </a:lnTo>
                <a:lnTo>
                  <a:pt x="1166910" y="1100572"/>
                </a:lnTo>
                <a:lnTo>
                  <a:pt x="1207909" y="1117074"/>
                </a:lnTo>
                <a:lnTo>
                  <a:pt x="1242750" y="1135349"/>
                </a:lnTo>
                <a:lnTo>
                  <a:pt x="1291644" y="1176395"/>
                </a:lnTo>
                <a:lnTo>
                  <a:pt x="1308970" y="1222071"/>
                </a:lnTo>
              </a:path>
              <a:path w="1309370" h="1823720">
                <a:moveTo>
                  <a:pt x="0" y="0"/>
                </a:moveTo>
                <a:lnTo>
                  <a:pt x="0" y="1222071"/>
                </a:lnTo>
                <a:lnTo>
                  <a:pt x="338933" y="1222071"/>
                </a:lnTo>
              </a:path>
              <a:path w="1309370" h="1823720">
                <a:moveTo>
                  <a:pt x="1043557" y="1651716"/>
                </a:moveTo>
                <a:lnTo>
                  <a:pt x="1022414" y="1711669"/>
                </a:lnTo>
                <a:lnTo>
                  <a:pt x="964075" y="1762420"/>
                </a:lnTo>
                <a:lnTo>
                  <a:pt x="923342" y="1783131"/>
                </a:lnTo>
                <a:lnTo>
                  <a:pt x="876172" y="1800085"/>
                </a:lnTo>
                <a:lnTo>
                  <a:pt x="823519" y="1812796"/>
                </a:lnTo>
                <a:lnTo>
                  <a:pt x="766337" y="1820778"/>
                </a:lnTo>
                <a:lnTo>
                  <a:pt x="705580" y="1823547"/>
                </a:lnTo>
                <a:lnTo>
                  <a:pt x="644827" y="1820778"/>
                </a:lnTo>
                <a:lnTo>
                  <a:pt x="587647" y="1812796"/>
                </a:lnTo>
                <a:lnTo>
                  <a:pt x="534994" y="1800085"/>
                </a:lnTo>
                <a:lnTo>
                  <a:pt x="487824" y="1783131"/>
                </a:lnTo>
                <a:lnTo>
                  <a:pt x="447089" y="1762420"/>
                </a:lnTo>
                <a:lnTo>
                  <a:pt x="413746" y="1738437"/>
                </a:lnTo>
                <a:lnTo>
                  <a:pt x="373048" y="1682600"/>
                </a:lnTo>
                <a:lnTo>
                  <a:pt x="367603" y="1651716"/>
                </a:lnTo>
                <a:lnTo>
                  <a:pt x="373048" y="1620816"/>
                </a:lnTo>
                <a:lnTo>
                  <a:pt x="413746" y="1564957"/>
                </a:lnTo>
                <a:lnTo>
                  <a:pt x="447089" y="1540967"/>
                </a:lnTo>
                <a:lnTo>
                  <a:pt x="487824" y="1520252"/>
                </a:lnTo>
                <a:lnTo>
                  <a:pt x="534994" y="1503295"/>
                </a:lnTo>
                <a:lnTo>
                  <a:pt x="587647" y="1490583"/>
                </a:lnTo>
                <a:lnTo>
                  <a:pt x="644827" y="1482600"/>
                </a:lnTo>
                <a:lnTo>
                  <a:pt x="705580" y="1479831"/>
                </a:lnTo>
                <a:lnTo>
                  <a:pt x="766337" y="1482600"/>
                </a:lnTo>
                <a:lnTo>
                  <a:pt x="823519" y="1490583"/>
                </a:lnTo>
                <a:lnTo>
                  <a:pt x="876172" y="1503295"/>
                </a:lnTo>
                <a:lnTo>
                  <a:pt x="923342" y="1520252"/>
                </a:lnTo>
                <a:lnTo>
                  <a:pt x="964075" y="1540967"/>
                </a:lnTo>
                <a:lnTo>
                  <a:pt x="997417" y="1564957"/>
                </a:lnTo>
                <a:lnTo>
                  <a:pt x="1038112" y="1620816"/>
                </a:lnTo>
                <a:lnTo>
                  <a:pt x="1043557" y="1651716"/>
                </a:lnTo>
              </a:path>
              <a:path w="1309370" h="1823720">
                <a:moveTo>
                  <a:pt x="0" y="0"/>
                </a:moveTo>
                <a:lnTo>
                  <a:pt x="0" y="1651716"/>
                </a:lnTo>
                <a:lnTo>
                  <a:pt x="367603" y="1651716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16865" y="1748203"/>
            <a:ext cx="11938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b="1" spc="120" dirty="0">
                <a:latin typeface="Trebuchet MS"/>
                <a:cs typeface="Trebuchet MS"/>
              </a:rPr>
              <a:t>1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56967" y="3297777"/>
            <a:ext cx="121285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b="1" spc="130" dirty="0">
                <a:latin typeface="Trebuchet MS"/>
                <a:cs typeface="Trebuchet MS"/>
              </a:rPr>
              <a:t>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04541" y="1691177"/>
            <a:ext cx="459105" cy="1212850"/>
          </a:xfrm>
          <a:custGeom>
            <a:avLst/>
            <a:gdLst/>
            <a:ahLst/>
            <a:cxnLst/>
            <a:rect l="l" t="t" r="r" b="b"/>
            <a:pathLst>
              <a:path w="459104" h="1212850">
                <a:moveTo>
                  <a:pt x="0" y="9633"/>
                </a:moveTo>
                <a:lnTo>
                  <a:pt x="0" y="343716"/>
                </a:lnTo>
                <a:lnTo>
                  <a:pt x="458746" y="343716"/>
                </a:lnTo>
              </a:path>
              <a:path w="459104" h="1212850">
                <a:moveTo>
                  <a:pt x="0" y="0"/>
                </a:moveTo>
                <a:lnTo>
                  <a:pt x="0" y="773375"/>
                </a:lnTo>
                <a:lnTo>
                  <a:pt x="420591" y="773375"/>
                </a:lnTo>
              </a:path>
              <a:path w="459104" h="1212850">
                <a:moveTo>
                  <a:pt x="0" y="0"/>
                </a:moveTo>
                <a:lnTo>
                  <a:pt x="0" y="1212545"/>
                </a:lnTo>
                <a:lnTo>
                  <a:pt x="439642" y="1212545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40112" y="1691177"/>
            <a:ext cx="228600" cy="1242060"/>
          </a:xfrm>
          <a:custGeom>
            <a:avLst/>
            <a:gdLst/>
            <a:ahLst/>
            <a:cxnLst/>
            <a:rect l="l" t="t" r="r" b="b"/>
            <a:pathLst>
              <a:path w="228600" h="1242060">
                <a:moveTo>
                  <a:pt x="0" y="0"/>
                </a:moveTo>
                <a:lnTo>
                  <a:pt x="0" y="343716"/>
                </a:lnTo>
                <a:lnTo>
                  <a:pt x="218622" y="343716"/>
                </a:lnTo>
              </a:path>
              <a:path w="228600" h="1242060">
                <a:moveTo>
                  <a:pt x="0" y="0"/>
                </a:moveTo>
                <a:lnTo>
                  <a:pt x="0" y="802004"/>
                </a:lnTo>
                <a:lnTo>
                  <a:pt x="228201" y="802004"/>
                </a:lnTo>
              </a:path>
              <a:path w="228600" h="1242060">
                <a:moveTo>
                  <a:pt x="0" y="0"/>
                </a:moveTo>
                <a:lnTo>
                  <a:pt x="0" y="1241916"/>
                </a:lnTo>
                <a:lnTo>
                  <a:pt x="228201" y="1241916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09030" y="1691177"/>
            <a:ext cx="0" cy="1881505"/>
          </a:xfrm>
          <a:custGeom>
            <a:avLst/>
            <a:gdLst/>
            <a:ahLst/>
            <a:cxnLst/>
            <a:rect l="l" t="t" r="r" b="b"/>
            <a:pathLst>
              <a:path h="1881504">
                <a:moveTo>
                  <a:pt x="0" y="0"/>
                </a:moveTo>
                <a:lnTo>
                  <a:pt x="0" y="1880928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813562" y="1347116"/>
            <a:ext cx="782320" cy="344170"/>
          </a:xfrm>
          <a:prstGeom prst="rect">
            <a:avLst/>
          </a:prstGeom>
          <a:ln w="19095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705"/>
              </a:spcBef>
            </a:pPr>
            <a:r>
              <a:rPr sz="950" dirty="0">
                <a:latin typeface="Courier New"/>
                <a:cs typeface="Courier New"/>
              </a:rPr>
              <a:t>Student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89465" y="3572105"/>
            <a:ext cx="1002665" cy="344170"/>
          </a:xfrm>
          <a:prstGeom prst="rect">
            <a:avLst/>
          </a:prstGeom>
          <a:ln w="19095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700"/>
              </a:spcBef>
            </a:pPr>
            <a:r>
              <a:rPr sz="950" dirty="0">
                <a:latin typeface="Courier New"/>
                <a:cs typeface="Courier New"/>
              </a:rPr>
              <a:t>ExamResutt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97535" y="1347116"/>
            <a:ext cx="1076325" cy="344170"/>
          </a:xfrm>
          <a:prstGeom prst="rect">
            <a:avLst/>
          </a:prstGeom>
          <a:ln w="19095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700"/>
              </a:spcBef>
            </a:pPr>
            <a:r>
              <a:rPr sz="950" dirty="0">
                <a:latin typeface="Courier New"/>
                <a:cs typeface="Courier New"/>
              </a:rPr>
              <a:t>Schotarship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90462" y="1871644"/>
            <a:ext cx="529590" cy="344170"/>
          </a:xfrm>
          <a:custGeom>
            <a:avLst/>
            <a:gdLst/>
            <a:ahLst/>
            <a:cxnLst/>
            <a:rect l="l" t="t" r="r" b="b"/>
            <a:pathLst>
              <a:path w="529589" h="344169">
                <a:moveTo>
                  <a:pt x="528966" y="171885"/>
                </a:moveTo>
                <a:lnTo>
                  <a:pt x="508181" y="238764"/>
                </a:lnTo>
                <a:lnTo>
                  <a:pt x="451498" y="293383"/>
                </a:lnTo>
                <a:lnTo>
                  <a:pt x="412352" y="314367"/>
                </a:lnTo>
                <a:lnTo>
                  <a:pt x="367421" y="330211"/>
                </a:lnTo>
                <a:lnTo>
                  <a:pt x="317768" y="340224"/>
                </a:lnTo>
                <a:lnTo>
                  <a:pt x="264456" y="343716"/>
                </a:lnTo>
                <a:lnTo>
                  <a:pt x="211166" y="340224"/>
                </a:lnTo>
                <a:lnTo>
                  <a:pt x="161528" y="330211"/>
                </a:lnTo>
                <a:lnTo>
                  <a:pt x="116606" y="314367"/>
                </a:lnTo>
                <a:lnTo>
                  <a:pt x="77466" y="293383"/>
                </a:lnTo>
                <a:lnTo>
                  <a:pt x="45171" y="267952"/>
                </a:lnTo>
                <a:lnTo>
                  <a:pt x="5373" y="206511"/>
                </a:lnTo>
                <a:lnTo>
                  <a:pt x="0" y="171885"/>
                </a:lnTo>
                <a:lnTo>
                  <a:pt x="5373" y="137240"/>
                </a:lnTo>
                <a:lnTo>
                  <a:pt x="45171" y="75776"/>
                </a:lnTo>
                <a:lnTo>
                  <a:pt x="77466" y="50339"/>
                </a:lnTo>
                <a:lnTo>
                  <a:pt x="116606" y="29351"/>
                </a:lnTo>
                <a:lnTo>
                  <a:pt x="161528" y="13505"/>
                </a:lnTo>
                <a:lnTo>
                  <a:pt x="211166" y="3491"/>
                </a:lnTo>
                <a:lnTo>
                  <a:pt x="264456" y="0"/>
                </a:lnTo>
                <a:lnTo>
                  <a:pt x="317768" y="3491"/>
                </a:lnTo>
                <a:lnTo>
                  <a:pt x="367421" y="13505"/>
                </a:lnTo>
                <a:lnTo>
                  <a:pt x="412352" y="29351"/>
                </a:lnTo>
                <a:lnTo>
                  <a:pt x="451498" y="50339"/>
                </a:lnTo>
                <a:lnTo>
                  <a:pt x="483795" y="75776"/>
                </a:lnTo>
                <a:lnTo>
                  <a:pt x="523593" y="137240"/>
                </a:lnTo>
                <a:lnTo>
                  <a:pt x="528966" y="171885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369329" y="1946863"/>
            <a:ext cx="17145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61833" y="2329933"/>
            <a:ext cx="1190625" cy="344170"/>
          </a:xfrm>
          <a:custGeom>
            <a:avLst/>
            <a:gdLst/>
            <a:ahLst/>
            <a:cxnLst/>
            <a:rect l="l" t="t" r="r" b="b"/>
            <a:pathLst>
              <a:path w="1190625" h="344169">
                <a:moveTo>
                  <a:pt x="1190612" y="171871"/>
                </a:moveTo>
                <a:lnTo>
                  <a:pt x="1174887" y="211267"/>
                </a:lnTo>
                <a:lnTo>
                  <a:pt x="1130096" y="247433"/>
                </a:lnTo>
                <a:lnTo>
                  <a:pt x="1059814" y="279338"/>
                </a:lnTo>
                <a:lnTo>
                  <a:pt x="1016231" y="293370"/>
                </a:lnTo>
                <a:lnTo>
                  <a:pt x="967616" y="305949"/>
                </a:lnTo>
                <a:lnTo>
                  <a:pt x="914416" y="316948"/>
                </a:lnTo>
                <a:lnTo>
                  <a:pt x="857077" y="326235"/>
                </a:lnTo>
                <a:lnTo>
                  <a:pt x="796047" y="333684"/>
                </a:lnTo>
                <a:lnTo>
                  <a:pt x="731773" y="339164"/>
                </a:lnTo>
                <a:lnTo>
                  <a:pt x="664701" y="342546"/>
                </a:lnTo>
                <a:lnTo>
                  <a:pt x="595279" y="343702"/>
                </a:lnTo>
                <a:lnTo>
                  <a:pt x="525857" y="342546"/>
                </a:lnTo>
                <a:lnTo>
                  <a:pt x="458787" y="339164"/>
                </a:lnTo>
                <a:lnTo>
                  <a:pt x="394516" y="333684"/>
                </a:lnTo>
                <a:lnTo>
                  <a:pt x="333491" y="326235"/>
                </a:lnTo>
                <a:lnTo>
                  <a:pt x="276157" y="316948"/>
                </a:lnTo>
                <a:lnTo>
                  <a:pt x="222963" y="305949"/>
                </a:lnTo>
                <a:lnTo>
                  <a:pt x="174353" y="293370"/>
                </a:lnTo>
                <a:lnTo>
                  <a:pt x="130776" y="279338"/>
                </a:lnTo>
                <a:lnTo>
                  <a:pt x="92678" y="263983"/>
                </a:lnTo>
                <a:lnTo>
                  <a:pt x="34704" y="229818"/>
                </a:lnTo>
                <a:lnTo>
                  <a:pt x="4004" y="191908"/>
                </a:lnTo>
                <a:lnTo>
                  <a:pt x="0" y="171871"/>
                </a:lnTo>
                <a:lnTo>
                  <a:pt x="4004" y="151826"/>
                </a:lnTo>
                <a:lnTo>
                  <a:pt x="34704" y="113903"/>
                </a:lnTo>
                <a:lnTo>
                  <a:pt x="92678" y="79730"/>
                </a:lnTo>
                <a:lnTo>
                  <a:pt x="130776" y="64371"/>
                </a:lnTo>
                <a:lnTo>
                  <a:pt x="174353" y="50337"/>
                </a:lnTo>
                <a:lnTo>
                  <a:pt x="222963" y="37756"/>
                </a:lnTo>
                <a:lnTo>
                  <a:pt x="276157" y="26756"/>
                </a:lnTo>
                <a:lnTo>
                  <a:pt x="333491" y="17468"/>
                </a:lnTo>
                <a:lnTo>
                  <a:pt x="394516" y="10019"/>
                </a:lnTo>
                <a:lnTo>
                  <a:pt x="458787" y="4538"/>
                </a:lnTo>
                <a:lnTo>
                  <a:pt x="525857" y="1156"/>
                </a:lnTo>
                <a:lnTo>
                  <a:pt x="595279" y="0"/>
                </a:lnTo>
                <a:lnTo>
                  <a:pt x="664701" y="1156"/>
                </a:lnTo>
                <a:lnTo>
                  <a:pt x="731773" y="4538"/>
                </a:lnTo>
                <a:lnTo>
                  <a:pt x="796047" y="10019"/>
                </a:lnTo>
                <a:lnTo>
                  <a:pt x="857077" y="17468"/>
                </a:lnTo>
                <a:lnTo>
                  <a:pt x="914416" y="26756"/>
                </a:lnTo>
                <a:lnTo>
                  <a:pt x="967616" y="37756"/>
                </a:lnTo>
                <a:lnTo>
                  <a:pt x="1016231" y="50337"/>
                </a:lnTo>
                <a:lnTo>
                  <a:pt x="1059814" y="64371"/>
                </a:lnTo>
                <a:lnTo>
                  <a:pt x="1097918" y="79730"/>
                </a:lnTo>
                <a:lnTo>
                  <a:pt x="1155901" y="113903"/>
                </a:lnTo>
                <a:lnTo>
                  <a:pt x="1186606" y="151826"/>
                </a:lnTo>
                <a:lnTo>
                  <a:pt x="1190612" y="171871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343488" y="2405146"/>
            <a:ext cx="82740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Courier New"/>
                <a:cs typeface="Courier New"/>
              </a:rPr>
              <a:t>Description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33203" y="2778682"/>
            <a:ext cx="823594" cy="344170"/>
          </a:xfrm>
          <a:custGeom>
            <a:avLst/>
            <a:gdLst/>
            <a:ahLst/>
            <a:cxnLst/>
            <a:rect l="l" t="t" r="r" b="b"/>
            <a:pathLst>
              <a:path w="823594" h="344169">
                <a:moveTo>
                  <a:pt x="822995" y="171831"/>
                </a:moveTo>
                <a:lnTo>
                  <a:pt x="802016" y="226165"/>
                </a:lnTo>
                <a:lnTo>
                  <a:pt x="743598" y="273349"/>
                </a:lnTo>
                <a:lnTo>
                  <a:pt x="702468" y="293377"/>
                </a:lnTo>
                <a:lnTo>
                  <a:pt x="654520" y="310556"/>
                </a:lnTo>
                <a:lnTo>
                  <a:pt x="600601" y="324533"/>
                </a:lnTo>
                <a:lnTo>
                  <a:pt x="541560" y="334954"/>
                </a:lnTo>
                <a:lnTo>
                  <a:pt x="478243" y="341466"/>
                </a:lnTo>
                <a:lnTo>
                  <a:pt x="411497" y="343716"/>
                </a:lnTo>
                <a:lnTo>
                  <a:pt x="344742" y="341466"/>
                </a:lnTo>
                <a:lnTo>
                  <a:pt x="281419" y="334954"/>
                </a:lnTo>
                <a:lnTo>
                  <a:pt x="222375" y="324533"/>
                </a:lnTo>
                <a:lnTo>
                  <a:pt x="168457" y="310556"/>
                </a:lnTo>
                <a:lnTo>
                  <a:pt x="120511" y="293377"/>
                </a:lnTo>
                <a:lnTo>
                  <a:pt x="79385" y="273349"/>
                </a:lnTo>
                <a:lnTo>
                  <a:pt x="45924" y="250827"/>
                </a:lnTo>
                <a:lnTo>
                  <a:pt x="5384" y="199714"/>
                </a:lnTo>
                <a:lnTo>
                  <a:pt x="0" y="171831"/>
                </a:lnTo>
                <a:lnTo>
                  <a:pt x="5384" y="143962"/>
                </a:lnTo>
                <a:lnTo>
                  <a:pt x="45924" y="92869"/>
                </a:lnTo>
                <a:lnTo>
                  <a:pt x="79385" y="70354"/>
                </a:lnTo>
                <a:lnTo>
                  <a:pt x="120511" y="50332"/>
                </a:lnTo>
                <a:lnTo>
                  <a:pt x="168457" y="33156"/>
                </a:lnTo>
                <a:lnTo>
                  <a:pt x="222375" y="19181"/>
                </a:lnTo>
                <a:lnTo>
                  <a:pt x="281419" y="8761"/>
                </a:lnTo>
                <a:lnTo>
                  <a:pt x="344742" y="2249"/>
                </a:lnTo>
                <a:lnTo>
                  <a:pt x="411497" y="0"/>
                </a:lnTo>
                <a:lnTo>
                  <a:pt x="478243" y="2249"/>
                </a:lnTo>
                <a:lnTo>
                  <a:pt x="541560" y="8761"/>
                </a:lnTo>
                <a:lnTo>
                  <a:pt x="600601" y="19181"/>
                </a:lnTo>
                <a:lnTo>
                  <a:pt x="654520" y="33156"/>
                </a:lnTo>
                <a:lnTo>
                  <a:pt x="702468" y="50332"/>
                </a:lnTo>
                <a:lnTo>
                  <a:pt x="743598" y="70354"/>
                </a:lnTo>
                <a:lnTo>
                  <a:pt x="777063" y="92869"/>
                </a:lnTo>
                <a:lnTo>
                  <a:pt x="817609" y="143962"/>
                </a:lnTo>
                <a:lnTo>
                  <a:pt x="822995" y="171831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313227" y="2853904"/>
            <a:ext cx="46291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Courier New"/>
                <a:cs typeface="Courier New"/>
              </a:rPr>
              <a:t>Amount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35555" y="1690234"/>
            <a:ext cx="455295" cy="1260475"/>
          </a:xfrm>
          <a:custGeom>
            <a:avLst/>
            <a:gdLst/>
            <a:ahLst/>
            <a:cxnLst/>
            <a:rect l="l" t="t" r="r" b="b"/>
            <a:pathLst>
              <a:path w="455294" h="1260475">
                <a:moveTo>
                  <a:pt x="0" y="0"/>
                </a:moveTo>
                <a:lnTo>
                  <a:pt x="0" y="353295"/>
                </a:lnTo>
                <a:lnTo>
                  <a:pt x="454906" y="353295"/>
                </a:lnTo>
              </a:path>
              <a:path w="455294" h="1260475">
                <a:moveTo>
                  <a:pt x="0" y="0"/>
                </a:moveTo>
                <a:lnTo>
                  <a:pt x="0" y="1260279"/>
                </a:lnTo>
                <a:lnTo>
                  <a:pt x="397647" y="1260279"/>
                </a:lnTo>
              </a:path>
              <a:path w="455294" h="1260475">
                <a:moveTo>
                  <a:pt x="0" y="0"/>
                </a:moveTo>
                <a:lnTo>
                  <a:pt x="0" y="811570"/>
                </a:lnTo>
                <a:lnTo>
                  <a:pt x="426277" y="811570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73508" y="1518403"/>
            <a:ext cx="1540510" cy="1270"/>
          </a:xfrm>
          <a:custGeom>
            <a:avLst/>
            <a:gdLst/>
            <a:ahLst/>
            <a:cxnLst/>
            <a:rect l="l" t="t" r="r" b="b"/>
            <a:pathLst>
              <a:path w="1540510" h="1269">
                <a:moveTo>
                  <a:pt x="-9547" y="478"/>
                </a:moveTo>
                <a:lnTo>
                  <a:pt x="1549602" y="478"/>
                </a:lnTo>
              </a:path>
            </a:pathLst>
          </a:custGeom>
          <a:ln w="20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75381" y="1287025"/>
            <a:ext cx="31496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b="1" spc="60" dirty="0">
                <a:latin typeface="Trebuchet MS"/>
                <a:cs typeface="Trebuchet MS"/>
              </a:rPr>
              <a:t>0..1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26134" y="1277499"/>
            <a:ext cx="11938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b="1" spc="120" dirty="0">
                <a:latin typeface="Trebuchet MS"/>
                <a:cs typeface="Trebuchet MS"/>
              </a:rPr>
              <a:t>1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58295" y="4498194"/>
            <a:ext cx="676275" cy="344170"/>
          </a:xfrm>
          <a:custGeom>
            <a:avLst/>
            <a:gdLst/>
            <a:ahLst/>
            <a:cxnLst/>
            <a:rect l="l" t="t" r="r" b="b"/>
            <a:pathLst>
              <a:path w="676275" h="344170">
                <a:moveTo>
                  <a:pt x="675953" y="171885"/>
                </a:moveTo>
                <a:lnTo>
                  <a:pt x="654811" y="231838"/>
                </a:lnTo>
                <a:lnTo>
                  <a:pt x="596472" y="282589"/>
                </a:lnTo>
                <a:lnTo>
                  <a:pt x="555738" y="303300"/>
                </a:lnTo>
                <a:lnTo>
                  <a:pt x="508568" y="320253"/>
                </a:lnTo>
                <a:lnTo>
                  <a:pt x="455915" y="332964"/>
                </a:lnTo>
                <a:lnTo>
                  <a:pt x="398733" y="340947"/>
                </a:lnTo>
                <a:lnTo>
                  <a:pt x="337976" y="343716"/>
                </a:lnTo>
                <a:lnTo>
                  <a:pt x="277223" y="340947"/>
                </a:lnTo>
                <a:lnTo>
                  <a:pt x="220043" y="332964"/>
                </a:lnTo>
                <a:lnTo>
                  <a:pt x="167391" y="320253"/>
                </a:lnTo>
                <a:lnTo>
                  <a:pt x="120220" y="303300"/>
                </a:lnTo>
                <a:lnTo>
                  <a:pt x="79486" y="282589"/>
                </a:lnTo>
                <a:lnTo>
                  <a:pt x="46142" y="258606"/>
                </a:lnTo>
                <a:lnTo>
                  <a:pt x="5445" y="202769"/>
                </a:lnTo>
                <a:lnTo>
                  <a:pt x="0" y="171885"/>
                </a:lnTo>
                <a:lnTo>
                  <a:pt x="5445" y="140985"/>
                </a:lnTo>
                <a:lnTo>
                  <a:pt x="46142" y="85125"/>
                </a:lnTo>
                <a:lnTo>
                  <a:pt x="79486" y="61136"/>
                </a:lnTo>
                <a:lnTo>
                  <a:pt x="120220" y="40421"/>
                </a:lnTo>
                <a:lnTo>
                  <a:pt x="167391" y="23464"/>
                </a:lnTo>
                <a:lnTo>
                  <a:pt x="220043" y="10752"/>
                </a:lnTo>
                <a:lnTo>
                  <a:pt x="277223" y="2768"/>
                </a:lnTo>
                <a:lnTo>
                  <a:pt x="337976" y="0"/>
                </a:lnTo>
                <a:lnTo>
                  <a:pt x="398733" y="2768"/>
                </a:lnTo>
                <a:lnTo>
                  <a:pt x="455915" y="10752"/>
                </a:lnTo>
                <a:lnTo>
                  <a:pt x="508568" y="23464"/>
                </a:lnTo>
                <a:lnTo>
                  <a:pt x="555738" y="40421"/>
                </a:lnTo>
                <a:lnTo>
                  <a:pt x="596472" y="61136"/>
                </a:lnTo>
                <a:lnTo>
                  <a:pt x="629814" y="85125"/>
                </a:lnTo>
                <a:lnTo>
                  <a:pt x="670509" y="140985"/>
                </a:lnTo>
                <a:lnTo>
                  <a:pt x="675953" y="171885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710321" y="4124656"/>
            <a:ext cx="609600" cy="151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10"/>
              </a:spcBef>
            </a:pPr>
            <a:r>
              <a:rPr sz="95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ID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</a:pPr>
            <a:r>
              <a:rPr sz="950" dirty="0">
                <a:latin typeface="Courier New"/>
                <a:cs typeface="Courier New"/>
              </a:rPr>
              <a:t>Exam</a:t>
            </a:r>
            <a:endParaRPr sz="950">
              <a:latin typeface="Courier New"/>
              <a:cs typeface="Courier New"/>
            </a:endParaRPr>
          </a:p>
          <a:p>
            <a:pPr marL="40005" marR="5080" indent="-27940">
              <a:lnSpc>
                <a:spcPct val="296800"/>
              </a:lnSpc>
              <a:spcBef>
                <a:spcPts val="300"/>
              </a:spcBef>
            </a:pPr>
            <a:r>
              <a:rPr sz="950" dirty="0">
                <a:latin typeface="Courier New"/>
                <a:cs typeface="Courier New"/>
              </a:rPr>
              <a:t>ExamDa</a:t>
            </a:r>
            <a:r>
              <a:rPr sz="950" spc="-5" dirty="0">
                <a:latin typeface="Courier New"/>
                <a:cs typeface="Courier New"/>
              </a:rPr>
              <a:t>t</a:t>
            </a:r>
            <a:r>
              <a:rPr sz="950" spc="5" dirty="0">
                <a:latin typeface="Courier New"/>
                <a:cs typeface="Courier New"/>
              </a:rPr>
              <a:t>e  </a:t>
            </a:r>
            <a:r>
              <a:rPr sz="950" dirty="0">
                <a:latin typeface="Courier New"/>
                <a:cs typeface="Courier New"/>
              </a:rPr>
              <a:t>Mark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190691" y="3915821"/>
            <a:ext cx="367665" cy="754380"/>
          </a:xfrm>
          <a:custGeom>
            <a:avLst/>
            <a:gdLst/>
            <a:ahLst/>
            <a:cxnLst/>
            <a:rect l="l" t="t" r="r" b="b"/>
            <a:pathLst>
              <a:path w="367664" h="754379">
                <a:moveTo>
                  <a:pt x="0" y="0"/>
                </a:moveTo>
                <a:lnTo>
                  <a:pt x="0" y="754257"/>
                </a:lnTo>
                <a:lnTo>
                  <a:pt x="367603" y="754257"/>
                </a:lnTo>
              </a:path>
            </a:pathLst>
          </a:custGeom>
          <a:ln w="19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456491" y="6246849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99" y="536171"/>
            <a:ext cx="37820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Querying</a:t>
            </a:r>
            <a:r>
              <a:rPr sz="2200" b="1" spc="-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Entities</a:t>
            </a:r>
            <a:r>
              <a:rPr sz="2200" b="1" spc="-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with</a:t>
            </a:r>
            <a:r>
              <a:rPr sz="2200" b="1" spc="-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JPQL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7020" y="1125166"/>
            <a:ext cx="8428990" cy="98933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36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Dynamic</a:t>
            </a:r>
            <a:r>
              <a:rPr sz="3000" spc="-6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Query</a:t>
            </a:r>
            <a:endParaRPr sz="3000" baseline="1388">
              <a:latin typeface="Arial MT"/>
              <a:cs typeface="Arial MT"/>
            </a:endParaRPr>
          </a:p>
          <a:p>
            <a:pPr marL="842644" marR="5080" lvl="1" indent="-287655">
              <a:lnSpc>
                <a:spcPts val="2270"/>
              </a:lnSpc>
              <a:spcBef>
                <a:spcPts val="445"/>
              </a:spcBef>
              <a:buClr>
                <a:srgbClr val="FF7E00"/>
              </a:buClr>
              <a:buFont typeface="Trebuchet MS"/>
              <a:buChar char="▪"/>
              <a:tabLst>
                <a:tab pos="842644" algn="l"/>
                <a:tab pos="843280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Use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parameter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substitution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and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do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not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concatenate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JPQL</a:t>
            </a:r>
            <a:r>
              <a:rPr sz="3000" spc="-104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string </a:t>
            </a:r>
            <a:r>
              <a:rPr sz="3000" spc="-81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with the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parameter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values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450" y="2457450"/>
            <a:ext cx="8331200" cy="2006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43865" marR="2430145" indent="-396875">
              <a:lnSpc>
                <a:spcPts val="1500"/>
              </a:lnSpc>
              <a:spcBef>
                <a:spcPts val="290"/>
              </a:spcBef>
            </a:pPr>
            <a:r>
              <a:rPr sz="1300" b="1" dirty="0">
                <a:latin typeface="Courier New"/>
                <a:cs typeface="Courier New"/>
              </a:rPr>
              <a:t>public</a:t>
            </a:r>
            <a:r>
              <a:rPr sz="1300" b="1" spc="-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List&lt;Student&gt;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getStudentByName</a:t>
            </a:r>
            <a:r>
              <a:rPr sz="1300" spc="-5" dirty="0">
                <a:latin typeface="Courier New"/>
                <a:cs typeface="Courier New"/>
              </a:rPr>
              <a:t>(String studentName) </a:t>
            </a:r>
            <a:r>
              <a:rPr sz="1300" dirty="0">
                <a:latin typeface="Courier New"/>
                <a:cs typeface="Courier New"/>
              </a:rPr>
              <a:t>{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TypedQuery&lt;Student&gt;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studentTypedQuery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endParaRPr sz="1300">
              <a:latin typeface="Courier New"/>
              <a:cs typeface="Courier New"/>
            </a:endParaRPr>
          </a:p>
          <a:p>
            <a:pPr marL="840105" marR="151130">
              <a:lnSpc>
                <a:spcPts val="1500"/>
              </a:lnSpc>
            </a:pP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em</a:t>
            </a:r>
            <a:r>
              <a:rPr sz="1300" spc="-5" dirty="0">
                <a:latin typeface="Courier New"/>
                <a:cs typeface="Courier New"/>
              </a:rPr>
              <a:t>().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createQuery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>
                <a:solidFill>
                  <a:srgbClr val="CD1D00"/>
                </a:solidFill>
                <a:latin typeface="Courier New"/>
                <a:cs typeface="Courier New"/>
              </a:rPr>
              <a:t>"SELECT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s</a:t>
            </a:r>
            <a:r>
              <a:rPr sz="1300" spc="-5" dirty="0">
                <a:solidFill>
                  <a:srgbClr val="CD1D00"/>
                </a:solidFill>
                <a:latin typeface="Courier New"/>
                <a:cs typeface="Courier New"/>
              </a:rPr>
              <a:t> FROM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CD1D00"/>
                </a:solidFill>
                <a:latin typeface="Courier New"/>
                <a:cs typeface="Courier New"/>
              </a:rPr>
              <a:t>Student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s</a:t>
            </a:r>
            <a:r>
              <a:rPr sz="1300" spc="-5" dirty="0">
                <a:solidFill>
                  <a:srgbClr val="CD1D00"/>
                </a:solidFill>
                <a:latin typeface="Courier New"/>
                <a:cs typeface="Courier New"/>
              </a:rPr>
              <a:t> WHERE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CD1D00"/>
                </a:solidFill>
                <a:latin typeface="Courier New"/>
                <a:cs typeface="Courier New"/>
              </a:rPr>
              <a:t>s.name LIKE 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:studentName"</a:t>
            </a:r>
            <a:r>
              <a:rPr sz="1300" dirty="0">
                <a:latin typeface="Courier New"/>
                <a:cs typeface="Courier New"/>
              </a:rPr>
              <a:t>,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Student.</a:t>
            </a:r>
            <a:r>
              <a:rPr sz="1300" b="1" spc="-5" dirty="0">
                <a:latin typeface="Courier New"/>
                <a:cs typeface="Courier New"/>
              </a:rPr>
              <a:t>class</a:t>
            </a: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ourier New"/>
              <a:cs typeface="Courier New"/>
            </a:endParaRPr>
          </a:p>
          <a:p>
            <a:pPr marL="443865">
              <a:lnSpc>
                <a:spcPct val="100000"/>
              </a:lnSpc>
            </a:pPr>
            <a:r>
              <a:rPr sz="1300" spc="-5" dirty="0">
                <a:latin typeface="Courier New"/>
                <a:cs typeface="Courier New"/>
              </a:rPr>
              <a:t>studentTypedQuery.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setParameter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>
                <a:solidFill>
                  <a:srgbClr val="CD1D00"/>
                </a:solidFill>
                <a:latin typeface="Courier New"/>
                <a:cs typeface="Courier New"/>
              </a:rPr>
              <a:t>"studentName"</a:t>
            </a:r>
            <a:r>
              <a:rPr sz="1300" spc="-5" dirty="0">
                <a:latin typeface="Courier New"/>
                <a:cs typeface="Courier New"/>
              </a:rPr>
              <a:t>,</a:t>
            </a:r>
            <a:r>
              <a:rPr sz="1300" spc="7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studentName);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443865">
              <a:lnSpc>
                <a:spcPts val="1530"/>
              </a:lnSpc>
            </a:pPr>
            <a:r>
              <a:rPr sz="1300" b="1" dirty="0">
                <a:latin typeface="Courier New"/>
                <a:cs typeface="Courier New"/>
              </a:rPr>
              <a:t>return</a:t>
            </a:r>
            <a:r>
              <a:rPr sz="1300" b="1" spc="3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studentTypedQuery.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getResultList</a:t>
            </a:r>
            <a:r>
              <a:rPr sz="1300" spc="-5" dirty="0">
                <a:latin typeface="Courier New"/>
                <a:cs typeface="Courier New"/>
              </a:rPr>
              <a:t>();</a:t>
            </a:r>
            <a:endParaRPr sz="1300">
              <a:latin typeface="Courier New"/>
              <a:cs typeface="Courier New"/>
            </a:endParaRPr>
          </a:p>
          <a:p>
            <a:pPr marL="46990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99" y="536171"/>
            <a:ext cx="37820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Querying</a:t>
            </a:r>
            <a:r>
              <a:rPr sz="2200" b="1" spc="-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Entities</a:t>
            </a:r>
            <a:r>
              <a:rPr sz="2200" b="1" spc="-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with</a:t>
            </a:r>
            <a:r>
              <a:rPr sz="2200" b="1" spc="-1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JPQL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228" y="6221896"/>
            <a:ext cx="77933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solidFill>
                  <a:srgbClr val="343434"/>
                </a:solidFill>
                <a:latin typeface="Arial MT"/>
                <a:cs typeface="Arial MT"/>
              </a:rPr>
              <a:t>Further</a:t>
            </a:r>
            <a:r>
              <a:rPr sz="1400" spc="8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reading:</a:t>
            </a:r>
            <a:r>
              <a:rPr sz="1400" spc="8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4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3"/>
              </a:rPr>
              <a:t>http://www.kumaranuj.com/2013/06/jpa-2-dynamic-queries-vs-named-queries.html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7020" y="1120162"/>
            <a:ext cx="6362700" cy="98488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40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Static</a:t>
            </a:r>
            <a:r>
              <a:rPr sz="3000" spc="-52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Query</a:t>
            </a:r>
            <a:endParaRPr sz="3000" baseline="1388">
              <a:latin typeface="Arial MT"/>
              <a:cs typeface="Arial MT"/>
            </a:endParaRPr>
          </a:p>
          <a:p>
            <a:pPr marL="822325" lvl="1" indent="-267335">
              <a:lnSpc>
                <a:spcPct val="100000"/>
              </a:lnSpc>
              <a:spcBef>
                <a:spcPts val="265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Named</a:t>
            </a:r>
            <a:r>
              <a:rPr sz="2700" spc="-60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Query</a:t>
            </a:r>
            <a:endParaRPr sz="2700" baseline="1543">
              <a:latin typeface="Arial MT"/>
              <a:cs typeface="Arial MT"/>
            </a:endParaRPr>
          </a:p>
          <a:p>
            <a:pPr marL="822325" lvl="1" indent="-267335">
              <a:lnSpc>
                <a:spcPct val="100000"/>
              </a:lnSpc>
              <a:spcBef>
                <a:spcPts val="265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Recommended,</a:t>
            </a:r>
            <a:r>
              <a:rPr sz="2700" spc="-22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as</a:t>
            </a:r>
            <a:r>
              <a:rPr sz="2700" spc="-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it</a:t>
            </a:r>
            <a:r>
              <a:rPr sz="2700" spc="-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may</a:t>
            </a:r>
            <a:r>
              <a:rPr sz="2700" spc="-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leverage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use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of</a:t>
            </a:r>
            <a:r>
              <a:rPr sz="2700" spc="-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query</a:t>
            </a:r>
            <a:r>
              <a:rPr sz="2700" spc="-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cache</a:t>
            </a:r>
            <a:endParaRPr sz="2700" baseline="1543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549" y="2571750"/>
            <a:ext cx="4572000" cy="12446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45720">
              <a:lnSpc>
                <a:spcPts val="1530"/>
              </a:lnSpc>
              <a:spcBef>
                <a:spcPts val="185"/>
              </a:spcBef>
            </a:pPr>
            <a:r>
              <a:rPr sz="1300" b="1" spc="-5" dirty="0">
                <a:solidFill>
                  <a:srgbClr val="FF7E00"/>
                </a:solidFill>
                <a:latin typeface="Courier New"/>
                <a:cs typeface="Courier New"/>
              </a:rPr>
              <a:t>@NamedQuery</a:t>
            </a:r>
            <a:r>
              <a:rPr sz="1300" spc="-5" dirty="0">
                <a:solidFill>
                  <a:srgbClr val="FF7E00"/>
                </a:solidFill>
                <a:latin typeface="Courier New"/>
                <a:cs typeface="Courier New"/>
              </a:rPr>
              <a:t>(name="findAllStudents",</a:t>
            </a:r>
            <a:endParaRPr sz="1300">
              <a:latin typeface="Courier New"/>
              <a:cs typeface="Courier New"/>
            </a:endParaRPr>
          </a:p>
          <a:p>
            <a:pPr marL="1234440">
              <a:lnSpc>
                <a:spcPts val="1500"/>
              </a:lnSpc>
            </a:pPr>
            <a:r>
              <a:rPr sz="1300" spc="-5" dirty="0">
                <a:solidFill>
                  <a:srgbClr val="FF7E00"/>
                </a:solidFill>
                <a:latin typeface="Courier New"/>
                <a:cs typeface="Courier New"/>
              </a:rPr>
              <a:t>query="SELECT</a:t>
            </a:r>
            <a:r>
              <a:rPr sz="1300" spc="-25" dirty="0">
                <a:solidFill>
                  <a:srgbClr val="FF7E00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FF7E00"/>
                </a:solidFill>
                <a:latin typeface="Courier New"/>
                <a:cs typeface="Courier New"/>
              </a:rPr>
              <a:t>s</a:t>
            </a:r>
            <a:r>
              <a:rPr sz="1300" spc="-25" dirty="0">
                <a:solidFill>
                  <a:srgbClr val="FF7E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7E00"/>
                </a:solidFill>
                <a:latin typeface="Courier New"/>
                <a:cs typeface="Courier New"/>
              </a:rPr>
              <a:t>FROM</a:t>
            </a:r>
            <a:r>
              <a:rPr sz="1300" spc="-25" dirty="0">
                <a:solidFill>
                  <a:srgbClr val="FF7E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7E00"/>
                </a:solidFill>
                <a:latin typeface="Courier New"/>
                <a:cs typeface="Courier New"/>
              </a:rPr>
              <a:t>Student</a:t>
            </a:r>
            <a:r>
              <a:rPr sz="1300" spc="-20" dirty="0">
                <a:solidFill>
                  <a:srgbClr val="FF7E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FF7E00"/>
                </a:solidFill>
                <a:latin typeface="Courier New"/>
                <a:cs typeface="Courier New"/>
              </a:rPr>
              <a:t>s")</a:t>
            </a:r>
            <a:endParaRPr sz="1300">
              <a:latin typeface="Courier New"/>
              <a:cs typeface="Courier New"/>
            </a:endParaRPr>
          </a:p>
          <a:p>
            <a:pPr marL="45720">
              <a:lnSpc>
                <a:spcPts val="1500"/>
              </a:lnSpc>
            </a:pPr>
            <a:r>
              <a:rPr sz="1300" b="1" dirty="0">
                <a:solidFill>
                  <a:srgbClr val="FF7E00"/>
                </a:solidFill>
                <a:latin typeface="Courier New"/>
                <a:cs typeface="Courier New"/>
              </a:rPr>
              <a:t>@Entity</a:t>
            </a:r>
            <a:endParaRPr sz="1300">
              <a:latin typeface="Courier New"/>
              <a:cs typeface="Courier New"/>
            </a:endParaRPr>
          </a:p>
          <a:p>
            <a:pPr marL="45720">
              <a:lnSpc>
                <a:spcPts val="1500"/>
              </a:lnSpc>
            </a:pPr>
            <a:r>
              <a:rPr sz="1300" b="1" spc="-5" dirty="0">
                <a:latin typeface="Courier New"/>
                <a:cs typeface="Courier New"/>
              </a:rPr>
              <a:t>public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class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b="1" dirty="0">
                <a:latin typeface="Courier New"/>
                <a:cs typeface="Courier New"/>
              </a:rPr>
              <a:t>extends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BaseEntity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45720">
              <a:lnSpc>
                <a:spcPts val="1500"/>
              </a:lnSpc>
            </a:pPr>
            <a:r>
              <a:rPr sz="1300" dirty="0">
                <a:latin typeface="Courier New"/>
                <a:cs typeface="Courier New"/>
              </a:rPr>
              <a:t>…</a:t>
            </a:r>
            <a:endParaRPr sz="1300">
              <a:latin typeface="Courier New"/>
              <a:cs typeface="Courier New"/>
            </a:endParaRPr>
          </a:p>
          <a:p>
            <a:pPr marL="45720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49" y="4095750"/>
            <a:ext cx="8445500" cy="10541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5720">
              <a:lnSpc>
                <a:spcPts val="1530"/>
              </a:lnSpc>
              <a:spcBef>
                <a:spcPts val="245"/>
              </a:spcBef>
            </a:pPr>
            <a:r>
              <a:rPr sz="1300" b="1" dirty="0">
                <a:latin typeface="Courier New"/>
                <a:cs typeface="Courier New"/>
              </a:rPr>
              <a:t>public</a:t>
            </a:r>
            <a:r>
              <a:rPr sz="1300" b="1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List&lt;Student&gt; 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getAllStudents</a:t>
            </a:r>
            <a:r>
              <a:rPr sz="1300" spc="-5" dirty="0">
                <a:latin typeface="Courier New"/>
                <a:cs typeface="Courier New"/>
              </a:rPr>
              <a:t>()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441959">
              <a:lnSpc>
                <a:spcPts val="1500"/>
              </a:lnSpc>
            </a:pPr>
            <a:r>
              <a:rPr sz="1300" spc="-5" dirty="0">
                <a:latin typeface="Courier New"/>
                <a:cs typeface="Courier New"/>
              </a:rPr>
              <a:t>List&lt;Student&gt;</a:t>
            </a:r>
            <a:r>
              <a:rPr sz="1300" spc="-3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students</a:t>
            </a:r>
            <a:r>
              <a:rPr sz="1300" spc="-3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em</a:t>
            </a:r>
            <a:r>
              <a:rPr sz="1300" dirty="0">
                <a:latin typeface="Courier New"/>
                <a:cs typeface="Courier New"/>
              </a:rPr>
              <a:t>().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createNamedQuery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"findAllStudents"</a:t>
            </a:r>
            <a:r>
              <a:rPr sz="1300" dirty="0">
                <a:latin typeface="Courier New"/>
                <a:cs typeface="Courier New"/>
              </a:rPr>
              <a:t>,</a:t>
            </a:r>
            <a:endParaRPr sz="1300">
              <a:latin typeface="Courier New"/>
              <a:cs typeface="Courier New"/>
            </a:endParaRPr>
          </a:p>
          <a:p>
            <a:pPr marL="2918460">
              <a:lnSpc>
                <a:spcPts val="1500"/>
              </a:lnSpc>
            </a:pPr>
            <a:r>
              <a:rPr sz="1300" spc="-5" dirty="0">
                <a:latin typeface="Courier New"/>
                <a:cs typeface="Courier New"/>
              </a:rPr>
              <a:t>Student.</a:t>
            </a:r>
            <a:r>
              <a:rPr sz="1300" b="1" spc="-5" dirty="0">
                <a:latin typeface="Courier New"/>
                <a:cs typeface="Courier New"/>
              </a:rPr>
              <a:t>class</a:t>
            </a:r>
            <a:r>
              <a:rPr sz="1300" spc="-5" dirty="0">
                <a:latin typeface="Courier New"/>
                <a:cs typeface="Courier New"/>
              </a:rPr>
              <a:t>).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getResultList</a:t>
            </a:r>
            <a:r>
              <a:rPr sz="1300" spc="-5" dirty="0">
                <a:latin typeface="Courier New"/>
                <a:cs typeface="Courier New"/>
              </a:rPr>
              <a:t>();</a:t>
            </a:r>
            <a:endParaRPr sz="1300">
              <a:latin typeface="Courier New"/>
              <a:cs typeface="Courier New"/>
            </a:endParaRPr>
          </a:p>
          <a:p>
            <a:pPr marL="441959">
              <a:lnSpc>
                <a:spcPts val="1500"/>
              </a:lnSpc>
            </a:pPr>
            <a:r>
              <a:rPr sz="1300" b="1" dirty="0">
                <a:latin typeface="Courier New"/>
                <a:cs typeface="Courier New"/>
              </a:rPr>
              <a:t>return</a:t>
            </a:r>
            <a:r>
              <a:rPr sz="1300" b="1" spc="-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students;</a:t>
            </a:r>
            <a:endParaRPr sz="1300">
              <a:latin typeface="Courier New"/>
              <a:cs typeface="Courier New"/>
            </a:endParaRPr>
          </a:p>
          <a:p>
            <a:pPr marL="45720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99" y="536171"/>
            <a:ext cx="15373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Criteria</a:t>
            </a:r>
            <a:r>
              <a:rPr sz="2200" b="1" spc="-14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API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7020" y="1125166"/>
            <a:ext cx="6921500" cy="264096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36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Alternative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to JPQL,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same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scope</a:t>
            </a:r>
            <a:endParaRPr sz="3000" baseline="1388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26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Dynamic</a:t>
            </a:r>
            <a:r>
              <a:rPr sz="3000" spc="-44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Queries</a:t>
            </a:r>
            <a:r>
              <a:rPr sz="3000" spc="-3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only</a:t>
            </a:r>
            <a:endParaRPr sz="3000" baseline="1388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7E00"/>
              </a:buClr>
              <a:buFont typeface="Trebuchet MS"/>
              <a:buChar char="▪"/>
            </a:pPr>
            <a:endParaRPr sz="2500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Clauses</a:t>
            </a:r>
            <a:r>
              <a:rPr sz="3000" spc="-22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are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set</a:t>
            </a:r>
            <a:r>
              <a:rPr sz="3000" spc="-22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using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Java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programming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language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objects</a:t>
            </a:r>
            <a:endParaRPr sz="3000" baseline="1388">
              <a:latin typeface="Arial MT"/>
              <a:cs typeface="Arial MT"/>
            </a:endParaRPr>
          </a:p>
          <a:p>
            <a:pPr marL="822325" lvl="1" indent="-267335">
              <a:lnSpc>
                <a:spcPct val="100000"/>
              </a:lnSpc>
              <a:spcBef>
                <a:spcPts val="270"/>
              </a:spcBef>
              <a:buClr>
                <a:srgbClr val="075590"/>
              </a:buClr>
              <a:buFont typeface="Trebuchet MS"/>
              <a:buChar char="▪"/>
              <a:tabLst>
                <a:tab pos="821690" algn="l"/>
                <a:tab pos="822325" algn="l"/>
              </a:tabLst>
            </a:pP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the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query</a:t>
            </a:r>
            <a:r>
              <a:rPr sz="2700" spc="-15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can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be 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created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in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a</a:t>
            </a:r>
            <a:r>
              <a:rPr sz="2700" spc="-7" baseline="1543" dirty="0">
                <a:solidFill>
                  <a:srgbClr val="343434"/>
                </a:solidFill>
                <a:latin typeface="Arial MT"/>
                <a:cs typeface="Arial MT"/>
              </a:rPr>
              <a:t> typesafe</a:t>
            </a:r>
            <a:r>
              <a:rPr sz="2700" baseline="1543" dirty="0">
                <a:solidFill>
                  <a:srgbClr val="343434"/>
                </a:solidFill>
                <a:latin typeface="Arial MT"/>
                <a:cs typeface="Arial MT"/>
              </a:rPr>
              <a:t> manner</a:t>
            </a:r>
            <a:endParaRPr sz="2700" baseline="1543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75590"/>
              </a:buClr>
              <a:buFont typeface="Trebuchet MS"/>
              <a:buChar char="▪"/>
            </a:pPr>
            <a:endParaRPr sz="2250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Obtain a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Courier New"/>
                <a:cs typeface="Courier New"/>
              </a:rPr>
              <a:t>CriteriaBuilder</a:t>
            </a:r>
            <a:r>
              <a:rPr sz="2000" spc="-645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ins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ance by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using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he</a:t>
            </a:r>
            <a:endParaRPr sz="2000">
              <a:latin typeface="Arial MT"/>
              <a:cs typeface="Arial MT"/>
            </a:endParaRPr>
          </a:p>
          <a:p>
            <a:pPr marL="299720">
              <a:lnSpc>
                <a:spcPct val="100000"/>
              </a:lnSpc>
              <a:spcBef>
                <a:spcPts val="75"/>
              </a:spcBef>
            </a:pPr>
            <a:r>
              <a:rPr sz="2000" spc="-5" dirty="0">
                <a:solidFill>
                  <a:srgbClr val="075590"/>
                </a:solidFill>
                <a:latin typeface="Courier New"/>
                <a:cs typeface="Courier New"/>
              </a:rPr>
              <a:t>EntityManager.getCriteriaBuilder</a:t>
            </a:r>
            <a:r>
              <a:rPr sz="2000" spc="-45" dirty="0">
                <a:solidFill>
                  <a:srgbClr val="07559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method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99" y="536171"/>
            <a:ext cx="45637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Querying</a:t>
            </a:r>
            <a:r>
              <a:rPr sz="2200" b="1" spc="-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Entities with</a:t>
            </a:r>
            <a:r>
              <a:rPr sz="2200" b="1" spc="-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Criteria</a:t>
            </a:r>
            <a:r>
              <a:rPr sz="2200" b="1" spc="-8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API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849" y="1657350"/>
            <a:ext cx="8534400" cy="2781300"/>
          </a:xfrm>
          <a:custGeom>
            <a:avLst/>
            <a:gdLst/>
            <a:ahLst/>
            <a:cxnLst/>
            <a:rect l="l" t="t" r="r" b="b"/>
            <a:pathLst>
              <a:path w="8534400" h="2781300">
                <a:moveTo>
                  <a:pt x="0" y="0"/>
                </a:moveTo>
                <a:lnTo>
                  <a:pt x="8534399" y="0"/>
                </a:lnTo>
                <a:lnTo>
                  <a:pt x="8534399" y="2781299"/>
                </a:lnTo>
                <a:lnTo>
                  <a:pt x="0" y="278129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55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249" y="1676524"/>
            <a:ext cx="8347709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Courier New"/>
                <a:cs typeface="Courier New"/>
              </a:rPr>
              <a:t>public</a:t>
            </a:r>
            <a:r>
              <a:rPr sz="1300" b="1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getStudent</a:t>
            </a:r>
            <a:r>
              <a:rPr sz="1300" spc="-5" dirty="0">
                <a:latin typeface="Courier New"/>
                <a:cs typeface="Courier New"/>
              </a:rPr>
              <a:t>(String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registrationNumber)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408940" marR="1094105">
              <a:lnSpc>
                <a:spcPts val="1500"/>
              </a:lnSpc>
            </a:pPr>
            <a:r>
              <a:rPr sz="1300" spc="-5" dirty="0">
                <a:latin typeface="Courier New"/>
                <a:cs typeface="Courier New"/>
              </a:rPr>
              <a:t>CriteriaBuilder</a:t>
            </a:r>
            <a:r>
              <a:rPr sz="1300" spc="1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cb</a:t>
            </a:r>
            <a:r>
              <a:rPr sz="1300" spc="11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120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em</a:t>
            </a:r>
            <a:r>
              <a:rPr sz="1300" spc="-5" dirty="0">
                <a:latin typeface="Courier New"/>
                <a:cs typeface="Courier New"/>
              </a:rPr>
              <a:t>().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getCriteriaBuilder</a:t>
            </a:r>
            <a:r>
              <a:rPr sz="1300" spc="-5" dirty="0">
                <a:latin typeface="Courier New"/>
                <a:cs typeface="Courier New"/>
              </a:rPr>
              <a:t>();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CriteriaQuery&lt;Student&gt;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criteriaQuery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cb.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createQuery</a:t>
            </a:r>
            <a:r>
              <a:rPr sz="1300" spc="-5" dirty="0">
                <a:latin typeface="Courier New"/>
                <a:cs typeface="Courier New"/>
              </a:rPr>
              <a:t>(Student.</a:t>
            </a:r>
            <a:r>
              <a:rPr sz="1300" b="1" spc="-5" dirty="0">
                <a:latin typeface="Courier New"/>
                <a:cs typeface="Courier New"/>
              </a:rPr>
              <a:t>class</a:t>
            </a:r>
            <a:r>
              <a:rPr sz="1300" spc="-5" dirty="0">
                <a:latin typeface="Courier New"/>
                <a:cs typeface="Courier New"/>
              </a:rPr>
              <a:t>);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Root&lt;Student&gt; </a:t>
            </a:r>
            <a:r>
              <a:rPr sz="1300" dirty="0">
                <a:latin typeface="Courier New"/>
                <a:cs typeface="Courier New"/>
              </a:rPr>
              <a:t>s = </a:t>
            </a:r>
            <a:r>
              <a:rPr sz="1300" spc="-5" dirty="0">
                <a:latin typeface="Courier New"/>
                <a:cs typeface="Courier New"/>
              </a:rPr>
              <a:t>criteriaQuery.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from</a:t>
            </a:r>
            <a:r>
              <a:rPr sz="1300" spc="-5" dirty="0">
                <a:latin typeface="Courier New"/>
                <a:cs typeface="Courier New"/>
              </a:rPr>
              <a:t>(Student.</a:t>
            </a:r>
            <a:r>
              <a:rPr sz="1300" b="1" spc="-5" dirty="0">
                <a:latin typeface="Courier New"/>
                <a:cs typeface="Courier New"/>
              </a:rPr>
              <a:t>class</a:t>
            </a:r>
            <a:r>
              <a:rPr sz="1300" spc="-5" dirty="0">
                <a:latin typeface="Courier New"/>
                <a:cs typeface="Courier New"/>
              </a:rPr>
              <a:t>); 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ParameterExpression&lt;String&gt;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parameter</a:t>
            </a:r>
            <a:r>
              <a:rPr sz="1300" dirty="0">
                <a:latin typeface="Courier New"/>
                <a:cs typeface="Courier New"/>
              </a:rPr>
              <a:t> = </a:t>
            </a:r>
            <a:r>
              <a:rPr sz="1300" spc="-5" dirty="0">
                <a:latin typeface="Courier New"/>
                <a:cs typeface="Courier New"/>
              </a:rPr>
              <a:t>cb.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parameter</a:t>
            </a:r>
            <a:r>
              <a:rPr sz="1300" spc="-5" dirty="0">
                <a:latin typeface="Courier New"/>
                <a:cs typeface="Courier New"/>
              </a:rPr>
              <a:t>(String.</a:t>
            </a:r>
            <a:r>
              <a:rPr sz="1300" b="1" spc="-5" dirty="0">
                <a:latin typeface="Courier New"/>
                <a:cs typeface="Courier New"/>
              </a:rPr>
              <a:t>class</a:t>
            </a:r>
            <a:r>
              <a:rPr sz="1300" spc="-5" dirty="0">
                <a:latin typeface="Courier New"/>
                <a:cs typeface="Courier New"/>
              </a:rPr>
              <a:t>);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ts val="1460"/>
              </a:lnSpc>
            </a:pPr>
            <a:r>
              <a:rPr sz="1300" spc="-5" dirty="0">
                <a:latin typeface="Courier New"/>
                <a:cs typeface="Courier New"/>
              </a:rPr>
              <a:t>criteriaQuery.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select</a:t>
            </a:r>
            <a:r>
              <a:rPr sz="1300" spc="-5" dirty="0">
                <a:latin typeface="Courier New"/>
                <a:cs typeface="Courier New"/>
              </a:rPr>
              <a:t>(s).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where</a:t>
            </a:r>
            <a:r>
              <a:rPr sz="1300" spc="-5" dirty="0">
                <a:latin typeface="Courier New"/>
                <a:cs typeface="Courier New"/>
              </a:rPr>
              <a:t>(cb.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equal</a:t>
            </a:r>
            <a:r>
              <a:rPr sz="1300" spc="-5" dirty="0">
                <a:latin typeface="Courier New"/>
                <a:cs typeface="Courier New"/>
              </a:rPr>
              <a:t>(s.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get</a:t>
            </a:r>
            <a:r>
              <a:rPr sz="1300" spc="-5" dirty="0">
                <a:latin typeface="Courier New"/>
                <a:cs typeface="Courier New"/>
              </a:rPr>
              <a:t>(</a:t>
            </a:r>
            <a:r>
              <a:rPr sz="1300" spc="-5" dirty="0">
                <a:solidFill>
                  <a:srgbClr val="CD1D00"/>
                </a:solidFill>
                <a:latin typeface="Courier New"/>
                <a:cs typeface="Courier New"/>
              </a:rPr>
              <a:t>"registrationNumber"</a:t>
            </a:r>
            <a:r>
              <a:rPr sz="1300" spc="-5" dirty="0">
                <a:latin typeface="Courier New"/>
                <a:cs typeface="Courier New"/>
              </a:rPr>
              <a:t>),</a:t>
            </a:r>
            <a:r>
              <a:rPr sz="1300" spc="17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parameter));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urier New"/>
              <a:cs typeface="Courier New"/>
            </a:endParaRPr>
          </a:p>
          <a:p>
            <a:pPr marL="408940" marR="1490980">
              <a:lnSpc>
                <a:spcPts val="1500"/>
              </a:lnSpc>
            </a:pPr>
            <a:r>
              <a:rPr sz="1300" spc="-5" dirty="0">
                <a:latin typeface="Courier New"/>
                <a:cs typeface="Courier New"/>
              </a:rPr>
              <a:t>TypedQuery&lt;Student&gt; typedQuery </a:t>
            </a:r>
            <a:r>
              <a:rPr sz="1300" dirty="0">
                <a:latin typeface="Courier New"/>
                <a:cs typeface="Courier New"/>
              </a:rPr>
              <a:t>= 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em</a:t>
            </a:r>
            <a:r>
              <a:rPr sz="1300" spc="-5" dirty="0">
                <a:latin typeface="Courier New"/>
                <a:cs typeface="Courier New"/>
              </a:rPr>
              <a:t>().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createQuery</a:t>
            </a:r>
            <a:r>
              <a:rPr sz="1300" spc="-5" dirty="0">
                <a:latin typeface="Courier New"/>
                <a:cs typeface="Courier New"/>
              </a:rPr>
              <a:t>(criteriaQuery);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typedQuery.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setParameter</a:t>
            </a:r>
            <a:r>
              <a:rPr sz="1300" spc="-5" dirty="0">
                <a:latin typeface="Courier New"/>
                <a:cs typeface="Courier New"/>
              </a:rPr>
              <a:t>(parameter, registrationNumber);</a:t>
            </a:r>
            <a:endParaRPr sz="1300">
              <a:latin typeface="Courier New"/>
              <a:cs typeface="Courier New"/>
            </a:endParaRPr>
          </a:p>
          <a:p>
            <a:pPr marL="408940">
              <a:lnSpc>
                <a:spcPts val="1460"/>
              </a:lnSpc>
            </a:pPr>
            <a:r>
              <a:rPr sz="1300" b="1" dirty="0">
                <a:latin typeface="Courier New"/>
                <a:cs typeface="Courier New"/>
              </a:rPr>
              <a:t>return</a:t>
            </a:r>
            <a:r>
              <a:rPr sz="1300" b="1" spc="1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typedQuery.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getSingleResult</a:t>
            </a:r>
            <a:r>
              <a:rPr sz="1300" spc="-5" dirty="0">
                <a:latin typeface="Courier New"/>
                <a:cs typeface="Courier New"/>
              </a:rPr>
              <a:t>();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77" y="5819775"/>
            <a:ext cx="8496657" cy="742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899" y="536171"/>
            <a:ext cx="53663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Querying entities</a:t>
            </a:r>
            <a:r>
              <a:rPr sz="2200" b="1" spc="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with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Hibernate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Criteria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0049" y="2190750"/>
            <a:ext cx="8343900" cy="1257300"/>
          </a:xfrm>
          <a:prstGeom prst="rect">
            <a:avLst/>
          </a:prstGeom>
          <a:ln w="12700">
            <a:solidFill>
              <a:srgbClr val="005583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6515">
              <a:lnSpc>
                <a:spcPts val="1530"/>
              </a:lnSpc>
              <a:spcBef>
                <a:spcPts val="250"/>
              </a:spcBef>
            </a:pPr>
            <a:r>
              <a:rPr sz="1300" b="1" dirty="0">
                <a:latin typeface="Courier New"/>
                <a:cs typeface="Courier New"/>
              </a:rPr>
              <a:t>public </a:t>
            </a:r>
            <a:r>
              <a:rPr sz="1300" spc="-5" dirty="0">
                <a:latin typeface="Courier New"/>
                <a:cs typeface="Courier New"/>
              </a:rPr>
              <a:t>List&lt;ExamResult&gt;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getNegativeExamResults</a:t>
            </a:r>
            <a:r>
              <a:rPr sz="1300" spc="-5" dirty="0">
                <a:latin typeface="Courier New"/>
                <a:cs typeface="Courier New"/>
              </a:rPr>
              <a:t>(Student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student)</a:t>
            </a:r>
            <a:r>
              <a:rPr sz="1300" dirty="0">
                <a:latin typeface="Courier New"/>
                <a:cs typeface="Courier New"/>
              </a:rPr>
              <a:t> {</a:t>
            </a:r>
            <a:endParaRPr sz="1300">
              <a:latin typeface="Courier New"/>
              <a:cs typeface="Courier New"/>
            </a:endParaRPr>
          </a:p>
          <a:p>
            <a:pPr marL="452755" marR="154940">
              <a:lnSpc>
                <a:spcPts val="1500"/>
              </a:lnSpc>
              <a:spcBef>
                <a:spcPts val="70"/>
              </a:spcBef>
            </a:pPr>
            <a:r>
              <a:rPr sz="1300" spc="-5" dirty="0">
                <a:latin typeface="Courier New"/>
                <a:cs typeface="Courier New"/>
              </a:rPr>
              <a:t>Criteria</a:t>
            </a:r>
            <a:r>
              <a:rPr sz="1300" spc="3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c</a:t>
            </a:r>
            <a:r>
              <a:rPr sz="1300" spc="3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=</a:t>
            </a:r>
            <a:r>
              <a:rPr sz="1300" spc="3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((Session)</a:t>
            </a:r>
            <a:r>
              <a:rPr sz="1300" spc="3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JPA.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em</a:t>
            </a:r>
            <a:r>
              <a:rPr sz="1300" spc="-5" dirty="0">
                <a:latin typeface="Courier New"/>
                <a:cs typeface="Courier New"/>
              </a:rPr>
              <a:t>().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getDelegate</a:t>
            </a:r>
            <a:r>
              <a:rPr sz="1300" spc="-5" dirty="0">
                <a:latin typeface="Courier New"/>
                <a:cs typeface="Courier New"/>
              </a:rPr>
              <a:t>()).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createCriteria</a:t>
            </a:r>
            <a:r>
              <a:rPr sz="1300" spc="-5" dirty="0">
                <a:latin typeface="Courier New"/>
                <a:cs typeface="Courier New"/>
              </a:rPr>
              <a:t>(Student.</a:t>
            </a:r>
            <a:r>
              <a:rPr sz="1300" b="1" spc="-5" dirty="0">
                <a:latin typeface="Courier New"/>
                <a:cs typeface="Courier New"/>
              </a:rPr>
              <a:t>class</a:t>
            </a:r>
            <a:r>
              <a:rPr sz="1300" spc="-5" dirty="0">
                <a:latin typeface="Courier New"/>
                <a:cs typeface="Courier New"/>
              </a:rPr>
              <a:t>); </a:t>
            </a:r>
            <a:r>
              <a:rPr sz="1300" spc="-76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c.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createCriteria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"examResults"</a:t>
            </a:r>
            <a:r>
              <a:rPr sz="1300" dirty="0">
                <a:latin typeface="Courier New"/>
                <a:cs typeface="Courier New"/>
              </a:rPr>
              <a:t>).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add</a:t>
            </a:r>
            <a:r>
              <a:rPr sz="1300" dirty="0">
                <a:latin typeface="Courier New"/>
                <a:cs typeface="Courier New"/>
              </a:rPr>
              <a:t>(Restrictions.</a:t>
            </a:r>
            <a:r>
              <a:rPr sz="1300" dirty="0">
                <a:solidFill>
                  <a:srgbClr val="021994"/>
                </a:solidFill>
                <a:latin typeface="Courier New"/>
                <a:cs typeface="Courier New"/>
              </a:rPr>
              <a:t>eq</a:t>
            </a:r>
            <a:r>
              <a:rPr sz="1300" dirty="0">
                <a:latin typeface="Courier New"/>
                <a:cs typeface="Courier New"/>
              </a:rPr>
              <a:t>(</a:t>
            </a:r>
            <a:r>
              <a:rPr sz="1300" dirty="0">
                <a:solidFill>
                  <a:srgbClr val="CD1D00"/>
                </a:solidFill>
                <a:latin typeface="Courier New"/>
                <a:cs typeface="Courier New"/>
              </a:rPr>
              <a:t>"mark"</a:t>
            </a:r>
            <a:r>
              <a:rPr sz="1300" dirty="0">
                <a:latin typeface="Courier New"/>
                <a:cs typeface="Courier New"/>
              </a:rPr>
              <a:t>,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BF8F00"/>
                </a:solidFill>
                <a:latin typeface="Courier New"/>
                <a:cs typeface="Courier New"/>
              </a:rPr>
              <a:t>5</a:t>
            </a:r>
            <a:r>
              <a:rPr sz="1300" spc="-5" dirty="0">
                <a:latin typeface="Courier New"/>
                <a:cs typeface="Courier New"/>
              </a:rPr>
              <a:t>));</a:t>
            </a:r>
            <a:endParaRPr sz="1300">
              <a:latin typeface="Courier New"/>
              <a:cs typeface="Courier New"/>
            </a:endParaRPr>
          </a:p>
          <a:p>
            <a:pPr marL="452755">
              <a:lnSpc>
                <a:spcPts val="1430"/>
              </a:lnSpc>
            </a:pPr>
            <a:r>
              <a:rPr sz="1300" b="1" dirty="0">
                <a:latin typeface="Courier New"/>
                <a:cs typeface="Courier New"/>
              </a:rPr>
              <a:t>return</a:t>
            </a:r>
            <a:r>
              <a:rPr sz="1300" b="1" spc="-4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c.</a:t>
            </a:r>
            <a:r>
              <a:rPr sz="1300" spc="-5" dirty="0">
                <a:solidFill>
                  <a:srgbClr val="021994"/>
                </a:solidFill>
                <a:latin typeface="Courier New"/>
                <a:cs typeface="Courier New"/>
              </a:rPr>
              <a:t>list</a:t>
            </a:r>
            <a:r>
              <a:rPr sz="1300" spc="-5" dirty="0">
                <a:latin typeface="Courier New"/>
                <a:cs typeface="Courier New"/>
              </a:rPr>
              <a:t>();</a:t>
            </a:r>
            <a:endParaRPr sz="1300">
              <a:latin typeface="Courier New"/>
              <a:cs typeface="Courier New"/>
            </a:endParaRPr>
          </a:p>
          <a:p>
            <a:pPr marL="56515">
              <a:lnSpc>
                <a:spcPts val="1530"/>
              </a:lnSpc>
            </a:pPr>
            <a:r>
              <a:rPr sz="130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207073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15" dirty="0">
                <a:solidFill>
                  <a:srgbClr val="075590"/>
                </a:solidFill>
                <a:latin typeface="Arial"/>
                <a:cs typeface="Arial"/>
              </a:rPr>
              <a:t>Wrap</a:t>
            </a:r>
            <a:r>
              <a:rPr sz="2200" b="1" spc="-4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up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Lessons</a:t>
            </a:r>
            <a:r>
              <a:rPr sz="1600" spc="-4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learned</a:t>
            </a:r>
            <a:r>
              <a:rPr sz="1600" spc="-3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today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020" y="1118530"/>
            <a:ext cx="8192134" cy="299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843280" indent="-287655">
              <a:lnSpc>
                <a:spcPct val="112999"/>
              </a:lnSpc>
              <a:spcBef>
                <a:spcPts val="100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22" baseline="1388" dirty="0">
                <a:solidFill>
                  <a:srgbClr val="075590"/>
                </a:solidFill>
                <a:latin typeface="Arial MT"/>
                <a:cs typeface="Arial MT"/>
              </a:rPr>
              <a:t>JPA/Hibernate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provide a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powerful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ORM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feature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for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Java-based </a:t>
            </a:r>
            <a:r>
              <a:rPr sz="3000" spc="-81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applications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7E00"/>
              </a:buClr>
              <a:buFont typeface="Trebuchet MS"/>
              <a:buChar char="▪"/>
            </a:pPr>
            <a:endParaRPr sz="3050">
              <a:latin typeface="Arial MT"/>
              <a:cs typeface="Arial MT"/>
            </a:endParaRPr>
          </a:p>
          <a:p>
            <a:pPr marL="299720" marR="290830" indent="-287655">
              <a:lnSpc>
                <a:spcPct val="112999"/>
              </a:lnSpc>
              <a:spcBef>
                <a:spcPts val="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Lot’s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of magic happens under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hood - know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 data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engineering </a:t>
            </a:r>
            <a:r>
              <a:rPr sz="3000" spc="-82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basics</a:t>
            </a:r>
            <a:r>
              <a:rPr sz="20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first!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7E00"/>
              </a:buClr>
              <a:buFont typeface="Trebuchet MS"/>
              <a:buChar char="▪"/>
            </a:pPr>
            <a:endParaRPr sz="3050">
              <a:latin typeface="Arial MT"/>
              <a:cs typeface="Arial MT"/>
            </a:endParaRPr>
          </a:p>
          <a:p>
            <a:pPr marL="299720" marR="5080" indent="-287655">
              <a:lnSpc>
                <a:spcPct val="112999"/>
              </a:lnSpc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Before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putting</a:t>
            </a:r>
            <a:r>
              <a:rPr sz="3000" spc="22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your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persistence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layer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into</a:t>
            </a:r>
            <a:r>
              <a:rPr sz="3000" spc="22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production,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thoroughly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test</a:t>
            </a:r>
            <a:r>
              <a:rPr sz="3000" spc="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it </a:t>
            </a:r>
            <a:r>
              <a:rPr sz="3000" spc="-81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using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unit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test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99" y="536171"/>
            <a:ext cx="15322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References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1620" y="1153783"/>
            <a:ext cx="8335645" cy="364997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25120" marR="317500" indent="-287655">
              <a:lnSpc>
                <a:spcPts val="2300"/>
              </a:lnSpc>
              <a:spcBef>
                <a:spcPts val="260"/>
              </a:spcBef>
              <a:buClr>
                <a:srgbClr val="FF7E00"/>
              </a:buClr>
              <a:buAutoNum type="arabicPeriod"/>
              <a:tabLst>
                <a:tab pos="325755" algn="l"/>
              </a:tabLst>
            </a:pP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Sun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Microsystems.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JSR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220: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Enterprise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JavaBeans</a:t>
            </a:r>
            <a:r>
              <a:rPr sz="1950" baseline="23504" dirty="0">
                <a:solidFill>
                  <a:srgbClr val="075590"/>
                </a:solidFill>
                <a:latin typeface="Arial MT"/>
                <a:cs typeface="Arial MT"/>
              </a:rPr>
              <a:t>TM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,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075590"/>
                </a:solidFill>
                <a:latin typeface="Arial MT"/>
                <a:cs typeface="Arial MT"/>
              </a:rPr>
              <a:t>Version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3.0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– </a:t>
            </a:r>
            <a:r>
              <a:rPr sz="2000" spc="-54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Java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Persitence</a:t>
            </a:r>
            <a:r>
              <a:rPr sz="2000" spc="-1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API,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2006</a:t>
            </a:r>
            <a:endParaRPr sz="2000">
              <a:latin typeface="Arial MT"/>
              <a:cs typeface="Arial MT"/>
            </a:endParaRPr>
          </a:p>
          <a:p>
            <a:pPr marL="325120" marR="30480" indent="-287655">
              <a:lnSpc>
                <a:spcPts val="2300"/>
              </a:lnSpc>
              <a:spcBef>
                <a:spcPts val="360"/>
              </a:spcBef>
              <a:buClr>
                <a:srgbClr val="FF7E00"/>
              </a:buClr>
              <a:buAutoNum type="arabicPeriod"/>
              <a:tabLst>
                <a:tab pos="325755" algn="l"/>
              </a:tabLst>
            </a:pP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Carol McDonald. Java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Persistence</a:t>
            </a:r>
            <a:r>
              <a:rPr sz="2000" spc="-10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API: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Best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Practices,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Sun</a:t>
            </a:r>
            <a:r>
              <a:rPr sz="2000" spc="-3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60" dirty="0">
                <a:solidFill>
                  <a:srgbClr val="075590"/>
                </a:solidFill>
                <a:latin typeface="Arial MT"/>
                <a:cs typeface="Arial MT"/>
              </a:rPr>
              <a:t>Tech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Days </a:t>
            </a:r>
            <a:r>
              <a:rPr sz="2000" spc="-54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2008-2009</a:t>
            </a:r>
            <a:endParaRPr sz="2000">
              <a:latin typeface="Arial MT"/>
              <a:cs typeface="Arial MT"/>
            </a:endParaRPr>
          </a:p>
          <a:p>
            <a:pPr marL="325120">
              <a:lnSpc>
                <a:spcPts val="2050"/>
              </a:lnSpc>
            </a:pPr>
            <a:r>
              <a:rPr sz="18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3"/>
              </a:rPr>
              <a:t>http://de.slideshare.net/caroljmcdonald/td09jpabestpractices2</a:t>
            </a:r>
            <a:endParaRPr sz="1800">
              <a:latin typeface="Arial MT"/>
              <a:cs typeface="Arial MT"/>
            </a:endParaRPr>
          </a:p>
          <a:p>
            <a:pPr marL="325120" marR="349250" indent="-287655">
              <a:lnSpc>
                <a:spcPct val="96700"/>
              </a:lnSpc>
              <a:spcBef>
                <a:spcPts val="330"/>
              </a:spcBef>
              <a:buClr>
                <a:srgbClr val="FF7E00"/>
              </a:buClr>
              <a:buAutoNum type="arabicPeriod" startAt="3"/>
              <a:tabLst>
                <a:tab pos="325755" algn="l"/>
              </a:tabLst>
            </a:pP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Carol McDonald.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Enterprise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JavaBean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3.0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&amp; Java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Persistence</a:t>
            </a:r>
            <a:r>
              <a:rPr sz="2000" spc="-1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APIs: </a:t>
            </a:r>
            <a:r>
              <a:rPr sz="2000" spc="-54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Simplifying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Persistence,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Sun</a:t>
            </a:r>
            <a:r>
              <a:rPr sz="2000" spc="-4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60" dirty="0">
                <a:solidFill>
                  <a:srgbClr val="075590"/>
                </a:solidFill>
                <a:latin typeface="Arial MT"/>
                <a:cs typeface="Arial MT"/>
              </a:rPr>
              <a:t>Tech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Days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2006-2007 </a:t>
            </a:r>
            <a:r>
              <a:rPr sz="2000" spc="5" dirty="0">
                <a:solidFill>
                  <a:srgbClr val="579DA2"/>
                </a:solid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4"/>
              </a:rPr>
              <a:t>http://de.slideshare.net/caroljmcdonald/persistencecmcdonaldmainejug3</a:t>
            </a:r>
            <a:endParaRPr sz="1800">
              <a:latin typeface="Arial MT"/>
              <a:cs typeface="Arial MT"/>
            </a:endParaRPr>
          </a:p>
          <a:p>
            <a:pPr marL="325120" marR="882015" indent="-287655">
              <a:lnSpc>
                <a:spcPts val="2150"/>
              </a:lnSpc>
              <a:spcBef>
                <a:spcPts val="530"/>
              </a:spcBef>
              <a:buClr>
                <a:srgbClr val="FF7E00"/>
              </a:buClr>
              <a:buAutoNum type="arabicPeriod" startAt="3"/>
              <a:tabLst>
                <a:tab pos="325755" algn="l"/>
              </a:tabLst>
            </a:pP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2000" spc="1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Java</a:t>
            </a:r>
            <a:r>
              <a:rPr sz="2000" spc="1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EE</a:t>
            </a:r>
            <a:r>
              <a:rPr sz="2000" spc="1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6</a:t>
            </a:r>
            <a:r>
              <a:rPr sz="2000" spc="-2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75590"/>
                </a:solidFill>
                <a:latin typeface="Arial MT"/>
                <a:cs typeface="Arial MT"/>
              </a:rPr>
              <a:t>Tutorial,</a:t>
            </a:r>
            <a:r>
              <a:rPr sz="2000" spc="10" dirty="0">
                <a:solidFill>
                  <a:srgbClr val="579DA2"/>
                </a:solid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5"/>
              </a:rPr>
              <a:t>http://docs.oracle.com/javaee/6/tutorial/doc/ </a:t>
            </a:r>
            <a:r>
              <a:rPr sz="1800" spc="-484" dirty="0">
                <a:solidFill>
                  <a:srgbClr val="579DA2"/>
                </a:solidFill>
                <a:latin typeface="Arial MT"/>
                <a:cs typeface="Arial MT"/>
              </a:rPr>
              <a:t> </a:t>
            </a:r>
            <a:r>
              <a:rPr sz="1800" u="heavy" spc="-1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</a:rPr>
              <a:t>bnbpy.html</a:t>
            </a:r>
            <a:endParaRPr sz="1800">
              <a:latin typeface="Arial MT"/>
              <a:cs typeface="Arial MT"/>
            </a:endParaRPr>
          </a:p>
          <a:p>
            <a:pPr marL="325120" marR="283845" indent="-287655">
              <a:lnSpc>
                <a:spcPts val="2300"/>
              </a:lnSpc>
              <a:spcBef>
                <a:spcPts val="340"/>
              </a:spcBef>
              <a:buClr>
                <a:srgbClr val="FF7E00"/>
              </a:buClr>
              <a:buAutoNum type="arabicPeriod" startAt="3"/>
              <a:tabLst>
                <a:tab pos="325755" algn="l"/>
              </a:tabLst>
            </a:pPr>
            <a:r>
              <a:rPr sz="2000" u="heavy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</a:rPr>
              <a:t>h</a:t>
            </a:r>
            <a:r>
              <a:rPr sz="20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</a:rPr>
              <a:t>tt</a:t>
            </a:r>
            <a:r>
              <a:rPr sz="2000" u="heavy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</a:rPr>
              <a:t>ps</a:t>
            </a:r>
            <a:r>
              <a:rPr sz="20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</a:rPr>
              <a:t>://</a:t>
            </a:r>
            <a:r>
              <a:rPr sz="2000" u="heavy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ww</a:t>
            </a:r>
            <a:r>
              <a:rPr sz="2000" u="heavy" spc="-114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w</a:t>
            </a:r>
            <a:r>
              <a:rPr sz="20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.</a:t>
            </a:r>
            <a:r>
              <a:rPr sz="2000" u="heavy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codecen</a:t>
            </a:r>
            <a:r>
              <a:rPr sz="20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t</a:t>
            </a:r>
            <a:r>
              <a:rPr sz="2000" u="heavy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ric</a:t>
            </a:r>
            <a:r>
              <a:rPr sz="20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.</a:t>
            </a:r>
            <a:r>
              <a:rPr sz="2000" u="heavy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de</a:t>
            </a:r>
            <a:r>
              <a:rPr sz="20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/f</a:t>
            </a:r>
            <a:r>
              <a:rPr sz="2000" u="heavy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iles</a:t>
            </a:r>
            <a:r>
              <a:rPr sz="20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/</a:t>
            </a:r>
            <a:r>
              <a:rPr sz="2000" u="heavy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20</a:t>
            </a:r>
            <a:r>
              <a:rPr sz="2000" u="heavy" spc="-150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1</a:t>
            </a:r>
            <a:r>
              <a:rPr sz="2000" u="heavy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1</a:t>
            </a:r>
            <a:r>
              <a:rPr sz="20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/</a:t>
            </a:r>
            <a:r>
              <a:rPr sz="2000" u="heavy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05</a:t>
            </a:r>
            <a:r>
              <a:rPr sz="20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/f</a:t>
            </a:r>
            <a:r>
              <a:rPr sz="2000" u="heavy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6"/>
              </a:rPr>
              <a:t>lush-und-clear-or-mapping- </a:t>
            </a:r>
            <a:r>
              <a:rPr sz="2000" dirty="0">
                <a:solidFill>
                  <a:srgbClr val="579DA2"/>
                </a:solidFill>
                <a:latin typeface="Arial MT"/>
                <a:cs typeface="Arial MT"/>
              </a:rPr>
              <a:t> </a:t>
            </a:r>
            <a:r>
              <a:rPr sz="20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</a:rPr>
              <a:t>anti-patterns.pdf</a:t>
            </a:r>
            <a:r>
              <a:rPr sz="2000" spc="-10" dirty="0">
                <a:solidFill>
                  <a:srgbClr val="579DA2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(in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German)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444246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Backup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Further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background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information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for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the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interested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47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4781550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Object</a:t>
            </a:r>
            <a:r>
              <a:rPr sz="2200" b="1" spc="-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relational</a:t>
            </a:r>
            <a:r>
              <a:rPr sz="2200" b="1" spc="-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mapping</a:t>
            </a:r>
            <a:r>
              <a:rPr sz="2200" b="1" spc="-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(ORM)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Why objects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and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databases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do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not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play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well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together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020" y="1092382"/>
            <a:ext cx="8468360" cy="446595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24790" indent="-212725">
              <a:lnSpc>
                <a:spcPct val="100000"/>
              </a:lnSpc>
              <a:spcBef>
                <a:spcPts val="635"/>
              </a:spcBef>
              <a:buClr>
                <a:srgbClr val="FF7E00"/>
              </a:buClr>
              <a:buFont typeface="Trebuchet MS"/>
              <a:buChar char="▪"/>
              <a:tabLst>
                <a:tab pos="225425" algn="l"/>
              </a:tabLst>
            </a:pPr>
            <a:r>
              <a:rPr sz="2175" b="1" spc="15" baseline="3831" dirty="0">
                <a:solidFill>
                  <a:srgbClr val="075590"/>
                </a:solidFill>
                <a:latin typeface="Arial"/>
                <a:cs typeface="Arial"/>
              </a:rPr>
              <a:t>Object-Relational</a:t>
            </a:r>
            <a:r>
              <a:rPr sz="2175" b="1" baseline="383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175" b="1" spc="22" baseline="3831" dirty="0">
                <a:solidFill>
                  <a:srgbClr val="075590"/>
                </a:solidFill>
                <a:latin typeface="Arial"/>
                <a:cs typeface="Arial"/>
              </a:rPr>
              <a:t>Impedance</a:t>
            </a:r>
            <a:r>
              <a:rPr sz="2175" b="1" spc="7" baseline="383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175" b="1" spc="22" baseline="3831" dirty="0">
                <a:solidFill>
                  <a:srgbClr val="075590"/>
                </a:solidFill>
                <a:latin typeface="Arial"/>
                <a:cs typeface="Arial"/>
              </a:rPr>
              <a:t>Mismatch</a:t>
            </a:r>
            <a:r>
              <a:rPr sz="2175" b="1" spc="7" baseline="383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175" b="1" spc="15" baseline="3831" dirty="0">
                <a:solidFill>
                  <a:srgbClr val="075590"/>
                </a:solidFill>
                <a:latin typeface="Arial"/>
                <a:cs typeface="Arial"/>
              </a:rPr>
              <a:t>(or</a:t>
            </a:r>
            <a:r>
              <a:rPr sz="2175" b="1" baseline="383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175" b="1" spc="22" baseline="3831" dirty="0">
                <a:solidFill>
                  <a:srgbClr val="075590"/>
                </a:solidFill>
                <a:latin typeface="Arial"/>
                <a:cs typeface="Arial"/>
              </a:rPr>
              <a:t>paradigm</a:t>
            </a:r>
            <a:r>
              <a:rPr sz="2175" b="1" spc="7" baseline="383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175" b="1" spc="22" baseline="3831" dirty="0">
                <a:solidFill>
                  <a:srgbClr val="075590"/>
                </a:solidFill>
                <a:latin typeface="Arial"/>
                <a:cs typeface="Arial"/>
              </a:rPr>
              <a:t>mismatch)</a:t>
            </a:r>
            <a:endParaRPr sz="2175" baseline="3831">
              <a:latin typeface="Arial"/>
              <a:cs typeface="Arial"/>
            </a:endParaRPr>
          </a:p>
          <a:p>
            <a:pPr marL="661035" lvl="1" indent="-192405">
              <a:lnSpc>
                <a:spcPct val="100000"/>
              </a:lnSpc>
              <a:spcBef>
                <a:spcPts val="495"/>
              </a:spcBef>
              <a:buClr>
                <a:srgbClr val="FF7E00"/>
              </a:buClr>
              <a:buFont typeface="Trebuchet MS"/>
              <a:buChar char="▪"/>
              <a:tabLst>
                <a:tab pos="661670" algn="l"/>
              </a:tabLst>
            </a:pPr>
            <a:r>
              <a:rPr sz="1950" spc="30" baseline="2136" dirty="0">
                <a:solidFill>
                  <a:srgbClr val="343434"/>
                </a:solidFill>
                <a:latin typeface="Arial MT"/>
                <a:cs typeface="Arial MT"/>
              </a:rPr>
              <a:t>RDBMS</a:t>
            </a:r>
            <a:r>
              <a:rPr sz="1950" spc="-7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22" baseline="2136" dirty="0">
                <a:solidFill>
                  <a:srgbClr val="343434"/>
                </a:solidFill>
                <a:latin typeface="Arial MT"/>
                <a:cs typeface="Arial MT"/>
              </a:rPr>
              <a:t>represent</a:t>
            </a:r>
            <a:r>
              <a:rPr sz="1950" spc="-7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22" baseline="2136" dirty="0">
                <a:solidFill>
                  <a:srgbClr val="343434"/>
                </a:solidFill>
                <a:latin typeface="Arial MT"/>
                <a:cs typeface="Arial MT"/>
              </a:rPr>
              <a:t>data</a:t>
            </a:r>
            <a:r>
              <a:rPr sz="1950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in</a:t>
            </a:r>
            <a:r>
              <a:rPr sz="1950" spc="-7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tabular</a:t>
            </a:r>
            <a:r>
              <a:rPr sz="1950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22" baseline="2136" dirty="0">
                <a:solidFill>
                  <a:srgbClr val="343434"/>
                </a:solidFill>
                <a:latin typeface="Arial MT"/>
                <a:cs typeface="Arial MT"/>
              </a:rPr>
              <a:t>format</a:t>
            </a:r>
            <a:endParaRPr sz="1950" baseline="2136">
              <a:latin typeface="Arial MT"/>
              <a:cs typeface="Arial MT"/>
            </a:endParaRPr>
          </a:p>
          <a:p>
            <a:pPr marL="661035" lvl="1" indent="-192405">
              <a:lnSpc>
                <a:spcPct val="100000"/>
              </a:lnSpc>
              <a:spcBef>
                <a:spcPts val="470"/>
              </a:spcBef>
              <a:buClr>
                <a:srgbClr val="FF7E00"/>
              </a:buClr>
              <a:buFont typeface="Trebuchet MS"/>
              <a:buChar char="▪"/>
              <a:tabLst>
                <a:tab pos="661670" algn="l"/>
              </a:tabLst>
            </a:pP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Object-oriented </a:t>
            </a:r>
            <a:r>
              <a:rPr sz="1950" spc="22" baseline="2136" dirty="0">
                <a:solidFill>
                  <a:srgbClr val="343434"/>
                </a:solidFill>
                <a:latin typeface="Arial MT"/>
                <a:cs typeface="Arial MT"/>
              </a:rPr>
              <a:t>languages such as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22" baseline="2136" dirty="0">
                <a:solidFill>
                  <a:srgbClr val="343434"/>
                </a:solidFill>
                <a:latin typeface="Arial MT"/>
                <a:cs typeface="Arial MT"/>
              </a:rPr>
              <a:t>Java present data 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in </a:t>
            </a:r>
            <a:r>
              <a:rPr sz="1950" spc="22" baseline="2136" dirty="0">
                <a:solidFill>
                  <a:srgbClr val="343434"/>
                </a:solidFill>
                <a:latin typeface="Arial MT"/>
                <a:cs typeface="Arial MT"/>
              </a:rPr>
              <a:t>an 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interconnected</a:t>
            </a:r>
            <a:r>
              <a:rPr sz="1950" spc="22" baseline="2136" dirty="0">
                <a:solidFill>
                  <a:srgbClr val="343434"/>
                </a:solidFill>
                <a:latin typeface="Arial MT"/>
                <a:cs typeface="Arial MT"/>
              </a:rPr>
              <a:t> graph 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of objects</a:t>
            </a:r>
            <a:endParaRPr sz="1950" baseline="2136">
              <a:latin typeface="Arial MT"/>
              <a:cs typeface="Arial MT"/>
            </a:endParaRPr>
          </a:p>
          <a:p>
            <a:pPr marL="224790" indent="-212725">
              <a:lnSpc>
                <a:spcPct val="100000"/>
              </a:lnSpc>
              <a:spcBef>
                <a:spcPts val="415"/>
              </a:spcBef>
              <a:buClr>
                <a:srgbClr val="FF7E00"/>
              </a:buClr>
              <a:buFont typeface="Trebuchet MS"/>
              <a:buChar char="▪"/>
              <a:tabLst>
                <a:tab pos="225425" algn="l"/>
              </a:tabLst>
            </a:pPr>
            <a:r>
              <a:rPr sz="2175" b="1" spc="15" baseline="3831" dirty="0">
                <a:solidFill>
                  <a:srgbClr val="075590"/>
                </a:solidFill>
                <a:latin typeface="Arial"/>
                <a:cs typeface="Arial"/>
              </a:rPr>
              <a:t>Loading </a:t>
            </a:r>
            <a:r>
              <a:rPr sz="2175" b="1" spc="22" baseline="3831" dirty="0">
                <a:solidFill>
                  <a:srgbClr val="075590"/>
                </a:solidFill>
                <a:latin typeface="Arial"/>
                <a:cs typeface="Arial"/>
              </a:rPr>
              <a:t>and </a:t>
            </a:r>
            <a:r>
              <a:rPr sz="2175" b="1" spc="15" baseline="3831" dirty="0">
                <a:solidFill>
                  <a:srgbClr val="075590"/>
                </a:solidFill>
                <a:latin typeface="Arial"/>
                <a:cs typeface="Arial"/>
              </a:rPr>
              <a:t>storing</a:t>
            </a:r>
            <a:r>
              <a:rPr sz="2175" b="1" spc="22" baseline="383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175" b="1" spc="15" baseline="3831" dirty="0">
                <a:solidFill>
                  <a:srgbClr val="075590"/>
                </a:solidFill>
                <a:latin typeface="Arial"/>
                <a:cs typeface="Arial"/>
              </a:rPr>
              <a:t>objects</a:t>
            </a:r>
            <a:r>
              <a:rPr sz="2175" b="1" spc="22" baseline="383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175" b="1" spc="15" baseline="3831" dirty="0">
                <a:solidFill>
                  <a:srgbClr val="075590"/>
                </a:solidFill>
                <a:latin typeface="Arial"/>
                <a:cs typeface="Arial"/>
              </a:rPr>
              <a:t>using </a:t>
            </a:r>
            <a:r>
              <a:rPr sz="2175" b="1" spc="22" baseline="3831" dirty="0">
                <a:solidFill>
                  <a:srgbClr val="075590"/>
                </a:solidFill>
                <a:latin typeface="Arial"/>
                <a:cs typeface="Arial"/>
              </a:rPr>
              <a:t>a </a:t>
            </a:r>
            <a:r>
              <a:rPr sz="2175" b="1" spc="15" baseline="3831" dirty="0">
                <a:solidFill>
                  <a:srgbClr val="075590"/>
                </a:solidFill>
                <a:latin typeface="Arial"/>
                <a:cs typeface="Arial"/>
              </a:rPr>
              <a:t>tabular</a:t>
            </a:r>
            <a:r>
              <a:rPr sz="2175" b="1" spc="22" baseline="383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175" b="1" spc="15" baseline="3831" dirty="0">
                <a:solidFill>
                  <a:srgbClr val="075590"/>
                </a:solidFill>
                <a:latin typeface="Arial"/>
                <a:cs typeface="Arial"/>
              </a:rPr>
              <a:t>relational </a:t>
            </a:r>
            <a:r>
              <a:rPr sz="2175" b="1" spc="22" baseline="3831" dirty="0">
                <a:solidFill>
                  <a:srgbClr val="075590"/>
                </a:solidFill>
                <a:latin typeface="Arial"/>
                <a:cs typeface="Arial"/>
              </a:rPr>
              <a:t>database exposes </a:t>
            </a:r>
            <a:r>
              <a:rPr sz="2175" b="1" spc="15" baseline="3831" dirty="0">
                <a:solidFill>
                  <a:srgbClr val="075590"/>
                </a:solidFill>
                <a:latin typeface="Arial"/>
                <a:cs typeface="Arial"/>
              </a:rPr>
              <a:t>different</a:t>
            </a:r>
            <a:r>
              <a:rPr sz="2175" b="1" spc="22" baseline="383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175" b="1" spc="15" baseline="3831" dirty="0">
                <a:solidFill>
                  <a:srgbClr val="075590"/>
                </a:solidFill>
                <a:latin typeface="Arial"/>
                <a:cs typeface="Arial"/>
              </a:rPr>
              <a:t>problems:</a:t>
            </a:r>
            <a:endParaRPr sz="2175" baseline="3831">
              <a:latin typeface="Arial"/>
              <a:cs typeface="Arial"/>
            </a:endParaRPr>
          </a:p>
          <a:p>
            <a:pPr marL="661035" lvl="1" indent="-192405">
              <a:lnSpc>
                <a:spcPct val="100000"/>
              </a:lnSpc>
              <a:spcBef>
                <a:spcPts val="490"/>
              </a:spcBef>
              <a:buClr>
                <a:srgbClr val="FF7E00"/>
              </a:buClr>
              <a:buFont typeface="Trebuchet MS"/>
              <a:buChar char="▪"/>
              <a:tabLst>
                <a:tab pos="661670" algn="l"/>
              </a:tabLst>
            </a:pPr>
            <a:r>
              <a:rPr sz="1950" b="1" spc="15" baseline="2136" dirty="0">
                <a:solidFill>
                  <a:srgbClr val="343434"/>
                </a:solidFill>
                <a:latin typeface="Arial"/>
                <a:cs typeface="Arial"/>
              </a:rPr>
              <a:t>Granularity</a:t>
            </a:r>
            <a:endParaRPr sz="1950" baseline="2136">
              <a:latin typeface="Arial"/>
              <a:cs typeface="Arial"/>
            </a:endParaRPr>
          </a:p>
          <a:p>
            <a:pPr marL="661035" marR="182245">
              <a:lnSpc>
                <a:spcPts val="1789"/>
              </a:lnSpc>
              <a:spcBef>
                <a:spcPts val="30"/>
              </a:spcBef>
            </a:pP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Oftentimes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 the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object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model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will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contain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more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classes,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than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number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 of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corresponding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tables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in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the </a:t>
            </a:r>
            <a:r>
              <a:rPr sz="1300" spc="-3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database</a:t>
            </a:r>
            <a:endParaRPr sz="1300">
              <a:latin typeface="Arial MT"/>
              <a:cs typeface="Arial MT"/>
            </a:endParaRPr>
          </a:p>
          <a:p>
            <a:pPr marL="661035" lvl="1" indent="-192405">
              <a:lnSpc>
                <a:spcPct val="100000"/>
              </a:lnSpc>
              <a:spcBef>
                <a:spcPts val="445"/>
              </a:spcBef>
              <a:buClr>
                <a:srgbClr val="FF7E00"/>
              </a:buClr>
              <a:buFont typeface="Trebuchet MS"/>
              <a:buChar char="▪"/>
              <a:tabLst>
                <a:tab pos="661670" algn="l"/>
              </a:tabLst>
            </a:pPr>
            <a:r>
              <a:rPr sz="1950" b="1" spc="22" baseline="2136" dirty="0">
                <a:solidFill>
                  <a:srgbClr val="343434"/>
                </a:solidFill>
                <a:latin typeface="Arial"/>
                <a:cs typeface="Arial"/>
              </a:rPr>
              <a:t>Subtypes</a:t>
            </a:r>
            <a:endParaRPr sz="1950" baseline="2136">
              <a:latin typeface="Arial"/>
              <a:cs typeface="Arial"/>
            </a:endParaRPr>
          </a:p>
          <a:p>
            <a:pPr marL="661035" marR="576580">
              <a:lnSpc>
                <a:spcPts val="1789"/>
              </a:lnSpc>
              <a:spcBef>
                <a:spcPts val="25"/>
              </a:spcBef>
            </a:pP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Inheritance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is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an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integral</a:t>
            </a:r>
            <a:r>
              <a:rPr sz="1300" spc="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part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of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object-oriented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programming.</a:t>
            </a:r>
            <a:r>
              <a:rPr sz="1300" spc="20" dirty="0">
                <a:solidFill>
                  <a:srgbClr val="343434"/>
                </a:solidFill>
                <a:latin typeface="Arial MT"/>
                <a:cs typeface="Arial MT"/>
              </a:rPr>
              <a:t> RDBMS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usually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do</a:t>
            </a:r>
            <a:r>
              <a:rPr sz="1300" spc="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not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foresee an </a:t>
            </a:r>
            <a:r>
              <a:rPr sz="1300" spc="-3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inheritance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mechanism.</a:t>
            </a:r>
            <a:endParaRPr sz="1300">
              <a:latin typeface="Arial MT"/>
              <a:cs typeface="Arial MT"/>
            </a:endParaRPr>
          </a:p>
          <a:p>
            <a:pPr marL="661035" lvl="1" indent="-192405">
              <a:lnSpc>
                <a:spcPct val="100000"/>
              </a:lnSpc>
              <a:spcBef>
                <a:spcPts val="450"/>
              </a:spcBef>
              <a:buClr>
                <a:srgbClr val="FF7E00"/>
              </a:buClr>
              <a:buFont typeface="Trebuchet MS"/>
              <a:buChar char="▪"/>
              <a:tabLst>
                <a:tab pos="661670" algn="l"/>
              </a:tabLst>
            </a:pPr>
            <a:r>
              <a:rPr sz="1950" b="1" spc="15" baseline="2136" dirty="0">
                <a:solidFill>
                  <a:srgbClr val="343434"/>
                </a:solidFill>
                <a:latin typeface="Arial"/>
                <a:cs typeface="Arial"/>
              </a:rPr>
              <a:t>Identity</a:t>
            </a:r>
            <a:endParaRPr sz="1950" baseline="2136">
              <a:latin typeface="Arial"/>
              <a:cs typeface="Arial"/>
            </a:endParaRPr>
          </a:p>
          <a:p>
            <a:pPr marL="661035" marR="438784">
              <a:lnSpc>
                <a:spcPts val="1789"/>
              </a:lnSpc>
              <a:spcBef>
                <a:spcPts val="25"/>
              </a:spcBef>
            </a:pPr>
            <a:r>
              <a:rPr sz="1300" spc="20" dirty="0">
                <a:solidFill>
                  <a:srgbClr val="343434"/>
                </a:solidFill>
                <a:latin typeface="Arial MT"/>
                <a:cs typeface="Arial MT"/>
              </a:rPr>
              <a:t>A</a:t>
            </a:r>
            <a:r>
              <a:rPr sz="1300" spc="-6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20" dirty="0">
                <a:solidFill>
                  <a:srgbClr val="343434"/>
                </a:solidFill>
                <a:latin typeface="Arial MT"/>
                <a:cs typeface="Arial MT"/>
              </a:rPr>
              <a:t>RDMS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defines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a</a:t>
            </a:r>
            <a:r>
              <a:rPr sz="1300" spc="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single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notion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of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sameness: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the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primary </a:t>
            </a:r>
            <a:r>
              <a:rPr sz="1300" spc="-15" dirty="0">
                <a:solidFill>
                  <a:srgbClr val="343434"/>
                </a:solidFill>
                <a:latin typeface="Arial MT"/>
                <a:cs typeface="Arial MT"/>
              </a:rPr>
              <a:t>key.</a:t>
            </a:r>
            <a:r>
              <a:rPr sz="1300" spc="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Java, </a:t>
            </a:r>
            <a:r>
              <a:rPr sz="1300" spc="5" dirty="0">
                <a:solidFill>
                  <a:srgbClr val="343434"/>
                </a:solidFill>
                <a:latin typeface="Arial MT"/>
                <a:cs typeface="Arial MT"/>
              </a:rPr>
              <a:t>however,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defines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both,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object </a:t>
            </a:r>
            <a:r>
              <a:rPr sz="1300" spc="-3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identity</a:t>
            </a:r>
            <a:r>
              <a:rPr sz="13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343434"/>
                </a:solidFill>
                <a:latin typeface="Courier New"/>
                <a:cs typeface="Courier New"/>
              </a:rPr>
              <a:t>a==b</a:t>
            </a:r>
            <a:r>
              <a:rPr sz="1300" spc="-415" dirty="0">
                <a:solidFill>
                  <a:srgbClr val="343434"/>
                </a:solidFill>
                <a:latin typeface="Courier New"/>
                <a:cs typeface="Courier New"/>
              </a:rPr>
              <a:t>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and</a:t>
            </a:r>
            <a:r>
              <a:rPr sz="13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object</a:t>
            </a:r>
            <a:r>
              <a:rPr sz="13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equality</a:t>
            </a:r>
            <a:r>
              <a:rPr sz="13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343434"/>
                </a:solidFill>
                <a:latin typeface="Courier New"/>
                <a:cs typeface="Courier New"/>
              </a:rPr>
              <a:t>a.equals(b)</a:t>
            </a:r>
            <a:endParaRPr sz="1300">
              <a:latin typeface="Courier New"/>
              <a:cs typeface="Courier New"/>
            </a:endParaRPr>
          </a:p>
          <a:p>
            <a:pPr marL="661035" lvl="1" indent="-192405">
              <a:lnSpc>
                <a:spcPct val="100000"/>
              </a:lnSpc>
              <a:spcBef>
                <a:spcPts val="590"/>
              </a:spcBef>
              <a:buClr>
                <a:srgbClr val="FF7E00"/>
              </a:buClr>
              <a:buFont typeface="Trebuchet MS"/>
              <a:buChar char="▪"/>
              <a:tabLst>
                <a:tab pos="661670" algn="l"/>
              </a:tabLst>
            </a:pPr>
            <a:r>
              <a:rPr sz="1950" b="1" spc="15" baseline="2136" dirty="0">
                <a:solidFill>
                  <a:srgbClr val="343434"/>
                </a:solidFill>
                <a:latin typeface="Arial"/>
                <a:cs typeface="Arial"/>
              </a:rPr>
              <a:t>Associations</a:t>
            </a:r>
            <a:endParaRPr sz="1950" baseline="2136">
              <a:latin typeface="Arial"/>
              <a:cs typeface="Arial"/>
            </a:endParaRPr>
          </a:p>
          <a:p>
            <a:pPr marL="661035" marR="97155">
              <a:lnSpc>
                <a:spcPts val="1789"/>
              </a:lnSpc>
              <a:spcBef>
                <a:spcPts val="25"/>
              </a:spcBef>
            </a:pP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Associations are represented as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unidirectional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references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in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an Object Oriented Language such as </a:t>
            </a:r>
            <a:r>
              <a:rPr sz="1300" spc="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Java. An </a:t>
            </a:r>
            <a:r>
              <a:rPr sz="1300" spc="20" dirty="0">
                <a:solidFill>
                  <a:srgbClr val="343434"/>
                </a:solidFill>
                <a:latin typeface="Arial MT"/>
                <a:cs typeface="Arial MT"/>
              </a:rPr>
              <a:t>RDMS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uses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the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concept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of foreign keys. </a:t>
            </a:r>
            <a:r>
              <a:rPr sz="1300" spc="5" dirty="0">
                <a:solidFill>
                  <a:srgbClr val="343434"/>
                </a:solidFill>
                <a:latin typeface="Arial MT"/>
                <a:cs typeface="Arial MT"/>
              </a:rPr>
              <a:t>If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one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requires bidirectional relationships in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 Java, an </a:t>
            </a:r>
            <a:r>
              <a:rPr sz="1300" spc="-3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association</a:t>
            </a:r>
            <a:r>
              <a:rPr sz="13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must</a:t>
            </a:r>
            <a:r>
              <a:rPr sz="13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be</a:t>
            </a:r>
            <a:r>
              <a:rPr sz="13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343434"/>
                </a:solidFill>
                <a:latin typeface="Arial MT"/>
                <a:cs typeface="Arial MT"/>
              </a:rPr>
              <a:t>defined</a:t>
            </a:r>
            <a:r>
              <a:rPr sz="13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343434"/>
                </a:solidFill>
                <a:latin typeface="Arial MT"/>
                <a:cs typeface="Arial MT"/>
              </a:rPr>
              <a:t>twice.</a:t>
            </a:r>
            <a:endParaRPr sz="1300">
              <a:latin typeface="Arial MT"/>
              <a:cs typeface="Arial MT"/>
            </a:endParaRPr>
          </a:p>
          <a:p>
            <a:pPr marL="661035" lvl="1" indent="-192405">
              <a:lnSpc>
                <a:spcPct val="100000"/>
              </a:lnSpc>
              <a:spcBef>
                <a:spcPts val="450"/>
              </a:spcBef>
              <a:buClr>
                <a:srgbClr val="FF7E00"/>
              </a:buClr>
              <a:buFont typeface="Trebuchet MS"/>
              <a:buChar char="▪"/>
              <a:tabLst>
                <a:tab pos="661670" algn="l"/>
              </a:tabLst>
            </a:pPr>
            <a:r>
              <a:rPr sz="1950" b="1" spc="22" baseline="2136" dirty="0">
                <a:solidFill>
                  <a:srgbClr val="343434"/>
                </a:solidFill>
                <a:latin typeface="Arial"/>
                <a:cs typeface="Arial"/>
              </a:rPr>
              <a:t>Data </a:t>
            </a:r>
            <a:r>
              <a:rPr sz="1950" b="1" spc="15" baseline="2136" dirty="0">
                <a:solidFill>
                  <a:srgbClr val="343434"/>
                </a:solidFill>
                <a:latin typeface="Arial"/>
                <a:cs typeface="Arial"/>
              </a:rPr>
              <a:t>navigation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.</a:t>
            </a:r>
            <a:r>
              <a:rPr sz="1950" spc="-82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Association</a:t>
            </a:r>
            <a:r>
              <a:rPr sz="1950" spc="30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style</a:t>
            </a:r>
            <a:r>
              <a:rPr sz="1950" spc="22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navigation</a:t>
            </a:r>
            <a:r>
              <a:rPr sz="1950" spc="30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(Java),</a:t>
            </a:r>
            <a:r>
              <a:rPr sz="1950" spc="30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15" baseline="2136" dirty="0">
                <a:solidFill>
                  <a:srgbClr val="343434"/>
                </a:solidFill>
                <a:latin typeface="Arial MT"/>
                <a:cs typeface="Arial MT"/>
              </a:rPr>
              <a:t>vs.</a:t>
            </a:r>
            <a:r>
              <a:rPr sz="1950" spc="22" baseline="2136" dirty="0">
                <a:solidFill>
                  <a:srgbClr val="343434"/>
                </a:solidFill>
                <a:latin typeface="Arial MT"/>
                <a:cs typeface="Arial MT"/>
              </a:rPr>
              <a:t> SQL</a:t>
            </a:r>
            <a:r>
              <a:rPr sz="1950" spc="-52" baseline="2136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950" spc="22" baseline="2136" dirty="0">
                <a:solidFill>
                  <a:srgbClr val="343434"/>
                </a:solidFill>
                <a:latin typeface="Arial MT"/>
                <a:cs typeface="Arial MT"/>
              </a:rPr>
              <a:t>JOINs.</a:t>
            </a:r>
            <a:endParaRPr sz="1950" baseline="2136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180571"/>
            <a:ext cx="651573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High-level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overview</a:t>
            </a:r>
            <a:r>
              <a:rPr sz="2200" b="1" spc="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of</a:t>
            </a:r>
            <a:r>
              <a:rPr sz="2200" b="1" spc="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Hibernate</a:t>
            </a:r>
            <a:r>
              <a:rPr sz="2200" b="1" spc="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architecture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67087" y="1906587"/>
          <a:ext cx="2453005" cy="2435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2199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Application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solidFill>
                      <a:srgbClr val="05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B w="9525">
                      <a:solidFill>
                        <a:srgbClr val="343434"/>
                      </a:solidFill>
                      <a:prstDash val="solid"/>
                    </a:lnB>
                    <a:solidFill>
                      <a:srgbClr val="0540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B w="9525">
                      <a:solidFill>
                        <a:srgbClr val="343434"/>
                      </a:solidFill>
                      <a:prstDash val="solid"/>
                    </a:lnB>
                    <a:solidFill>
                      <a:srgbClr val="05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4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Persistent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Objects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solidFill>
                      <a:srgbClr val="05406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  <a:solidFill>
                      <a:srgbClr val="D4FB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solidFill>
                      <a:srgbClr val="05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9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7851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Hibernate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B w="9525">
                      <a:solidFill>
                        <a:srgbClr val="343434"/>
                      </a:solidFill>
                      <a:prstDash val="solid"/>
                    </a:lnB>
                    <a:solidFill>
                      <a:srgbClr val="05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6317" y="4368800"/>
            <a:ext cx="552811" cy="729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137104" y="5091066"/>
            <a:ext cx="895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Database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49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306768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Motivation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0" dirty="0">
                <a:solidFill>
                  <a:srgbClr val="7F7F7F"/>
                </a:solidFill>
                <a:latin typeface="Arial MT"/>
                <a:cs typeface="Arial MT"/>
              </a:rPr>
              <a:t>Traditional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persistence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with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JDBC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1891" y="623000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7749" y="1289050"/>
            <a:ext cx="1943100" cy="3810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presentation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7749" y="2660650"/>
            <a:ext cx="1943100" cy="3683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43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service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7749" y="3968750"/>
            <a:ext cx="1943100" cy="368300"/>
          </a:xfrm>
          <a:custGeom>
            <a:avLst/>
            <a:gdLst/>
            <a:ahLst/>
            <a:cxnLst/>
            <a:rect l="l" t="t" r="r" b="b"/>
            <a:pathLst>
              <a:path w="1943100" h="368300">
                <a:moveTo>
                  <a:pt x="0" y="0"/>
                </a:moveTo>
                <a:lnTo>
                  <a:pt x="1943100" y="0"/>
                </a:lnTo>
                <a:lnTo>
                  <a:pt x="1943100" y="368299"/>
                </a:lnTo>
                <a:lnTo>
                  <a:pt x="0" y="3682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43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92512" y="3973512"/>
            <a:ext cx="1933575" cy="377825"/>
          </a:xfrm>
          <a:prstGeom prst="rect">
            <a:avLst/>
          </a:prstGeom>
          <a:solidFill>
            <a:srgbClr val="05406C"/>
          </a:solidFill>
        </p:spPr>
        <p:txBody>
          <a:bodyPr vert="horz" wrap="square" lIns="0" tIns="4953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persistence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87750" y="4375149"/>
            <a:ext cx="1943100" cy="368300"/>
          </a:xfrm>
          <a:custGeom>
            <a:avLst/>
            <a:gdLst/>
            <a:ahLst/>
            <a:cxnLst/>
            <a:rect l="l" t="t" r="r" b="b"/>
            <a:pathLst>
              <a:path w="1943100" h="368300">
                <a:moveTo>
                  <a:pt x="0" y="0"/>
                </a:moveTo>
                <a:lnTo>
                  <a:pt x="1943099" y="0"/>
                </a:lnTo>
                <a:lnTo>
                  <a:pt x="1943099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43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92512" y="4360862"/>
            <a:ext cx="1933575" cy="377825"/>
          </a:xfrm>
          <a:prstGeom prst="rect">
            <a:avLst/>
          </a:prstGeom>
          <a:solidFill>
            <a:srgbClr val="D4FB79"/>
          </a:solidFill>
        </p:spPr>
        <p:txBody>
          <a:bodyPr vert="horz" wrap="square" lIns="0" tIns="52069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09"/>
              </a:spcBef>
            </a:pPr>
            <a:r>
              <a:rPr sz="1800" b="1" dirty="0">
                <a:latin typeface="Arial"/>
                <a:cs typeface="Arial"/>
              </a:rPr>
              <a:t>JDBC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6317" y="5765800"/>
            <a:ext cx="552811" cy="72646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137104" y="6485711"/>
            <a:ext cx="895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Database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65795" y="3071199"/>
            <a:ext cx="1770380" cy="892175"/>
            <a:chOff x="3665795" y="3071199"/>
            <a:chExt cx="1770380" cy="89217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8055" y="3071199"/>
              <a:ext cx="198120" cy="8921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333999" y="3200400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1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73039" y="309118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5795" y="3071199"/>
              <a:ext cx="198120" cy="8921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59199" y="3086100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1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98239" y="378460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65600" y="3098799"/>
              <a:ext cx="558800" cy="546100"/>
            </a:xfrm>
            <a:custGeom>
              <a:avLst/>
              <a:gdLst/>
              <a:ahLst/>
              <a:cxnLst/>
              <a:rect l="l" t="t" r="r" b="b"/>
              <a:pathLst>
                <a:path w="558800" h="546100">
                  <a:moveTo>
                    <a:pt x="0" y="0"/>
                  </a:moveTo>
                  <a:lnTo>
                    <a:pt x="558799" y="0"/>
                  </a:lnTo>
                  <a:lnTo>
                    <a:pt x="558799" y="546099"/>
                  </a:lnTo>
                  <a:lnTo>
                    <a:pt x="0" y="5460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92599" y="3225800"/>
              <a:ext cx="558800" cy="546100"/>
            </a:xfrm>
            <a:custGeom>
              <a:avLst/>
              <a:gdLst/>
              <a:ahLst/>
              <a:cxnLst/>
              <a:rect l="l" t="t" r="r" b="b"/>
              <a:pathLst>
                <a:path w="558800" h="546100">
                  <a:moveTo>
                    <a:pt x="0" y="0"/>
                  </a:moveTo>
                  <a:lnTo>
                    <a:pt x="558800" y="0"/>
                  </a:lnTo>
                  <a:lnTo>
                    <a:pt x="558800" y="546100"/>
                  </a:lnTo>
                  <a:lnTo>
                    <a:pt x="0" y="546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92600" y="3225799"/>
              <a:ext cx="558800" cy="546100"/>
            </a:xfrm>
            <a:custGeom>
              <a:avLst/>
              <a:gdLst/>
              <a:ahLst/>
              <a:cxnLst/>
              <a:rect l="l" t="t" r="r" b="b"/>
              <a:pathLst>
                <a:path w="558800" h="546100">
                  <a:moveTo>
                    <a:pt x="0" y="0"/>
                  </a:moveTo>
                  <a:lnTo>
                    <a:pt x="558799" y="0"/>
                  </a:lnTo>
                  <a:lnTo>
                    <a:pt x="558799" y="546099"/>
                  </a:lnTo>
                  <a:lnTo>
                    <a:pt x="0" y="5460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9599" y="3352800"/>
              <a:ext cx="558800" cy="546100"/>
            </a:xfrm>
            <a:custGeom>
              <a:avLst/>
              <a:gdLst/>
              <a:ahLst/>
              <a:cxnLst/>
              <a:rect l="l" t="t" r="r" b="b"/>
              <a:pathLst>
                <a:path w="558800" h="546100">
                  <a:moveTo>
                    <a:pt x="0" y="0"/>
                  </a:moveTo>
                  <a:lnTo>
                    <a:pt x="558800" y="0"/>
                  </a:lnTo>
                  <a:lnTo>
                    <a:pt x="558800" y="546100"/>
                  </a:lnTo>
                  <a:lnTo>
                    <a:pt x="0" y="546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19600" y="3352799"/>
              <a:ext cx="558800" cy="546100"/>
            </a:xfrm>
            <a:custGeom>
              <a:avLst/>
              <a:gdLst/>
              <a:ahLst/>
              <a:cxnLst/>
              <a:rect l="l" t="t" r="r" b="b"/>
              <a:pathLst>
                <a:path w="558800" h="546100">
                  <a:moveTo>
                    <a:pt x="0" y="0"/>
                  </a:moveTo>
                  <a:lnTo>
                    <a:pt x="558799" y="0"/>
                  </a:lnTo>
                  <a:lnTo>
                    <a:pt x="558799" y="546099"/>
                  </a:lnTo>
                  <a:lnTo>
                    <a:pt x="0" y="5460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238055" y="1734518"/>
            <a:ext cx="198120" cy="892175"/>
            <a:chOff x="5238055" y="1734518"/>
            <a:chExt cx="198120" cy="892175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38055" y="1734518"/>
              <a:ext cx="198120" cy="89217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333999" y="1866899"/>
              <a:ext cx="0" cy="698500"/>
            </a:xfrm>
            <a:custGeom>
              <a:avLst/>
              <a:gdLst/>
              <a:ahLst/>
              <a:cxnLst/>
              <a:rect l="l" t="t" r="r" b="b"/>
              <a:pathLst>
                <a:path h="698500">
                  <a:moveTo>
                    <a:pt x="0" y="0"/>
                  </a:moveTo>
                  <a:lnTo>
                    <a:pt x="0" y="6984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73040" y="175767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227895" y="4838399"/>
            <a:ext cx="198120" cy="892175"/>
            <a:chOff x="5227895" y="4838399"/>
            <a:chExt cx="198120" cy="892175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7895" y="4838399"/>
              <a:ext cx="198120" cy="8921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321299" y="4965699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1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60339" y="485647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915475" y="4838399"/>
            <a:ext cx="198120" cy="892175"/>
            <a:chOff x="4915475" y="4838399"/>
            <a:chExt cx="198120" cy="892175"/>
          </a:xfrm>
        </p:grpSpPr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15475" y="4838399"/>
              <a:ext cx="198120" cy="89217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016499" y="4965699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1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55539" y="485647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290636" y="4838399"/>
            <a:ext cx="510540" cy="892175"/>
            <a:chOff x="4290636" y="4838399"/>
            <a:chExt cx="510540" cy="892175"/>
          </a:xfrm>
        </p:grpSpPr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03055" y="4838399"/>
              <a:ext cx="198120" cy="89217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698999" y="4965699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1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38039" y="485647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20"/>
                  </a:lnTo>
                  <a:lnTo>
                    <a:pt x="121920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0636" y="4838399"/>
              <a:ext cx="198120" cy="89217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394200" y="4851399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200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33239" y="554990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3978215" y="4838399"/>
            <a:ext cx="198120" cy="892175"/>
            <a:chOff x="3978215" y="4838399"/>
            <a:chExt cx="198120" cy="892175"/>
          </a:xfrm>
        </p:grpSpPr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78215" y="4838399"/>
              <a:ext cx="198120" cy="89217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076699" y="4851399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200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015740" y="554990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665795" y="4838399"/>
            <a:ext cx="198120" cy="892175"/>
            <a:chOff x="3665795" y="4838399"/>
            <a:chExt cx="198120" cy="892175"/>
          </a:xfrm>
        </p:grpSpPr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65795" y="4838399"/>
              <a:ext cx="198120" cy="89217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759199" y="4851399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200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98239" y="554990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3665795" y="1707652"/>
            <a:ext cx="198120" cy="892175"/>
            <a:chOff x="3665795" y="1707652"/>
            <a:chExt cx="198120" cy="892175"/>
          </a:xfrm>
        </p:grpSpPr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65795" y="1707652"/>
              <a:ext cx="198120" cy="89217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759199" y="1727200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199"/>
                  </a:lnTo>
                </a:path>
              </a:pathLst>
            </a:custGeom>
            <a:ln w="25400">
              <a:solidFill>
                <a:srgbClr val="005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98239" y="242570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121920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5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4140199" y="1752599"/>
            <a:ext cx="825500" cy="825500"/>
            <a:chOff x="4140199" y="1752599"/>
            <a:chExt cx="825500" cy="825500"/>
          </a:xfrm>
        </p:grpSpPr>
        <p:sp>
          <p:nvSpPr>
            <p:cNvPr id="58" name="object 58"/>
            <p:cNvSpPr/>
            <p:nvPr/>
          </p:nvSpPr>
          <p:spPr>
            <a:xfrm>
              <a:off x="4152899" y="1765299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0"/>
                  </a:moveTo>
                  <a:lnTo>
                    <a:pt x="546100" y="0"/>
                  </a:lnTo>
                  <a:lnTo>
                    <a:pt x="546100" y="546100"/>
                  </a:lnTo>
                  <a:lnTo>
                    <a:pt x="0" y="546100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79900" y="1892299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0"/>
                  </a:moveTo>
                  <a:lnTo>
                    <a:pt x="546100" y="0"/>
                  </a:lnTo>
                  <a:lnTo>
                    <a:pt x="546100" y="546100"/>
                  </a:lnTo>
                  <a:lnTo>
                    <a:pt x="0" y="546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79899" y="1892299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0"/>
                  </a:moveTo>
                  <a:lnTo>
                    <a:pt x="546100" y="0"/>
                  </a:lnTo>
                  <a:lnTo>
                    <a:pt x="546100" y="546100"/>
                  </a:lnTo>
                  <a:lnTo>
                    <a:pt x="0" y="546100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06900" y="2019299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0"/>
                  </a:moveTo>
                  <a:lnTo>
                    <a:pt x="546100" y="0"/>
                  </a:lnTo>
                  <a:lnTo>
                    <a:pt x="546100" y="546100"/>
                  </a:lnTo>
                  <a:lnTo>
                    <a:pt x="0" y="546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06899" y="2019299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0"/>
                  </a:moveTo>
                  <a:lnTo>
                    <a:pt x="546100" y="0"/>
                  </a:lnTo>
                  <a:lnTo>
                    <a:pt x="546100" y="546100"/>
                  </a:lnTo>
                  <a:lnTo>
                    <a:pt x="0" y="546100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7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406899" y="2019299"/>
            <a:ext cx="342900" cy="292100"/>
          </a:xfrm>
          <a:prstGeom prst="rect">
            <a:avLst/>
          </a:prstGeom>
          <a:ln w="25400">
            <a:solidFill>
              <a:srgbClr val="FF7E00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64135">
              <a:lnSpc>
                <a:spcPts val="1230"/>
              </a:lnSpc>
              <a:spcBef>
                <a:spcPts val="1065"/>
              </a:spcBef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DT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725756" y="2142331"/>
            <a:ext cx="1835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O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419600" y="3352799"/>
            <a:ext cx="342900" cy="292100"/>
          </a:xfrm>
          <a:prstGeom prst="rect">
            <a:avLst/>
          </a:prstGeom>
          <a:ln w="25400">
            <a:solidFill>
              <a:srgbClr val="FF7E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66675">
              <a:lnSpc>
                <a:spcPts val="1280"/>
              </a:lnSpc>
              <a:spcBef>
                <a:spcPts val="1015"/>
              </a:spcBef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DT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740896" y="3469505"/>
            <a:ext cx="1835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O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180571"/>
            <a:ext cx="56775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Detailed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view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of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Hibernate</a:t>
            </a:r>
            <a:r>
              <a:rPr sz="2200" b="1" spc="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architecture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3008" y="6230006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50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2349" y="3219450"/>
            <a:ext cx="2019300" cy="4826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86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TransactionFactory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17587" y="3811587"/>
            <a:ext cx="7096125" cy="1114425"/>
            <a:chOff x="1017587" y="3811587"/>
            <a:chExt cx="7096125" cy="1114425"/>
          </a:xfrm>
        </p:grpSpPr>
        <p:sp>
          <p:nvSpPr>
            <p:cNvPr id="8" name="object 8"/>
            <p:cNvSpPr/>
            <p:nvPr/>
          </p:nvSpPr>
          <p:spPr>
            <a:xfrm>
              <a:off x="1022349" y="3816349"/>
              <a:ext cx="7086600" cy="1104900"/>
            </a:xfrm>
            <a:custGeom>
              <a:avLst/>
              <a:gdLst/>
              <a:ahLst/>
              <a:cxnLst/>
              <a:rect l="l" t="t" r="r" b="b"/>
              <a:pathLst>
                <a:path w="7086600" h="1104900">
                  <a:moveTo>
                    <a:pt x="0" y="0"/>
                  </a:moveTo>
                  <a:lnTo>
                    <a:pt x="7086600" y="0"/>
                  </a:lnTo>
                  <a:lnTo>
                    <a:pt x="7086600" y="1104900"/>
                  </a:lnTo>
                  <a:lnTo>
                    <a:pt x="0" y="11049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40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2349" y="3816350"/>
              <a:ext cx="7086600" cy="1104900"/>
            </a:xfrm>
            <a:custGeom>
              <a:avLst/>
              <a:gdLst/>
              <a:ahLst/>
              <a:cxnLst/>
              <a:rect l="l" t="t" r="r" b="b"/>
              <a:pathLst>
                <a:path w="7086600" h="1104900">
                  <a:moveTo>
                    <a:pt x="0" y="0"/>
                  </a:moveTo>
                  <a:lnTo>
                    <a:pt x="7086600" y="0"/>
                  </a:lnTo>
                  <a:lnTo>
                    <a:pt x="7086600" y="1104899"/>
                  </a:lnTo>
                  <a:lnTo>
                    <a:pt x="0" y="11048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2517" y="5041900"/>
            <a:ext cx="552811" cy="72791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213255" y="5763542"/>
            <a:ext cx="895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Database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5550" y="3905249"/>
            <a:ext cx="2019300" cy="927100"/>
          </a:xfrm>
          <a:prstGeom prst="rect">
            <a:avLst/>
          </a:prstGeom>
          <a:solidFill>
            <a:srgbClr val="76D6FF"/>
          </a:solidFill>
          <a:ln w="9525">
            <a:solidFill>
              <a:srgbClr val="34343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JNDI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87750" y="3905249"/>
            <a:ext cx="2032000" cy="927100"/>
          </a:xfrm>
          <a:prstGeom prst="rect">
            <a:avLst/>
          </a:prstGeom>
          <a:solidFill>
            <a:srgbClr val="76D6FF"/>
          </a:solidFill>
          <a:ln w="9525">
            <a:solidFill>
              <a:srgbClr val="34343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JDBC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2650" y="3905249"/>
            <a:ext cx="2019300" cy="927100"/>
          </a:xfrm>
          <a:prstGeom prst="rect">
            <a:avLst/>
          </a:prstGeom>
          <a:solidFill>
            <a:srgbClr val="76D6FF"/>
          </a:solidFill>
          <a:ln w="9525">
            <a:solidFill>
              <a:srgbClr val="343434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40" dirty="0">
                <a:latin typeface="Arial"/>
                <a:cs typeface="Arial"/>
              </a:rPr>
              <a:t>JTA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0549" y="3206750"/>
            <a:ext cx="2019300" cy="4826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86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ConnectionProvider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72087" y="2605087"/>
            <a:ext cx="1368425" cy="1089025"/>
            <a:chOff x="5272087" y="2605087"/>
            <a:chExt cx="1368425" cy="1089025"/>
          </a:xfrm>
        </p:grpSpPr>
        <p:sp>
          <p:nvSpPr>
            <p:cNvPr id="17" name="object 17"/>
            <p:cNvSpPr/>
            <p:nvPr/>
          </p:nvSpPr>
          <p:spPr>
            <a:xfrm>
              <a:off x="5276849" y="2609849"/>
              <a:ext cx="1358900" cy="190500"/>
            </a:xfrm>
            <a:custGeom>
              <a:avLst/>
              <a:gdLst/>
              <a:ahLst/>
              <a:cxnLst/>
              <a:rect l="l" t="t" r="r" b="b"/>
              <a:pathLst>
                <a:path w="1358900" h="190500">
                  <a:moveTo>
                    <a:pt x="0" y="190500"/>
                  </a:moveTo>
                  <a:lnTo>
                    <a:pt x="1358900" y="190500"/>
                  </a:lnTo>
                  <a:lnTo>
                    <a:pt x="135890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0540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76850" y="2609850"/>
              <a:ext cx="1358900" cy="1079500"/>
            </a:xfrm>
            <a:custGeom>
              <a:avLst/>
              <a:gdLst/>
              <a:ahLst/>
              <a:cxnLst/>
              <a:rect l="l" t="t" r="r" b="b"/>
              <a:pathLst>
                <a:path w="1358900" h="1079500">
                  <a:moveTo>
                    <a:pt x="0" y="0"/>
                  </a:moveTo>
                  <a:lnTo>
                    <a:pt x="1358899" y="0"/>
                  </a:lnTo>
                  <a:lnTo>
                    <a:pt x="1358899" y="1079500"/>
                  </a:lnTo>
                  <a:lnTo>
                    <a:pt x="0" y="10795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76850" y="2800349"/>
            <a:ext cx="1358900" cy="8890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31369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Session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50050" y="2609850"/>
            <a:ext cx="1358900" cy="10795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  <a:spcBef>
                <a:spcPts val="1135"/>
              </a:spcBef>
            </a:pP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Transaction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2349" y="2609850"/>
            <a:ext cx="4127500" cy="495300"/>
          </a:xfrm>
          <a:prstGeom prst="rect">
            <a:avLst/>
          </a:prstGeom>
          <a:solidFill>
            <a:srgbClr val="05406C"/>
          </a:solidFill>
          <a:ln w="9525">
            <a:solidFill>
              <a:srgbClr val="343434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SessionFactory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17587" y="1589087"/>
            <a:ext cx="7096125" cy="923925"/>
            <a:chOff x="1017587" y="1589087"/>
            <a:chExt cx="7096125" cy="923925"/>
          </a:xfrm>
        </p:grpSpPr>
        <p:sp>
          <p:nvSpPr>
            <p:cNvPr id="23" name="object 23"/>
            <p:cNvSpPr/>
            <p:nvPr/>
          </p:nvSpPr>
          <p:spPr>
            <a:xfrm>
              <a:off x="1022350" y="1593849"/>
              <a:ext cx="7086600" cy="914400"/>
            </a:xfrm>
            <a:custGeom>
              <a:avLst/>
              <a:gdLst/>
              <a:ahLst/>
              <a:cxnLst/>
              <a:rect l="l" t="t" r="r" b="b"/>
              <a:pathLst>
                <a:path w="7086600" h="914400">
                  <a:moveTo>
                    <a:pt x="7086600" y="0"/>
                  </a:moveTo>
                  <a:lnTo>
                    <a:pt x="0" y="0"/>
                  </a:lnTo>
                  <a:lnTo>
                    <a:pt x="0" y="177800"/>
                  </a:lnTo>
                  <a:lnTo>
                    <a:pt x="0" y="635000"/>
                  </a:lnTo>
                  <a:lnTo>
                    <a:pt x="0" y="736600"/>
                  </a:lnTo>
                  <a:lnTo>
                    <a:pt x="0" y="914400"/>
                  </a:lnTo>
                  <a:lnTo>
                    <a:pt x="7086600" y="914400"/>
                  </a:lnTo>
                  <a:lnTo>
                    <a:pt x="7086600" y="736600"/>
                  </a:lnTo>
                  <a:lnTo>
                    <a:pt x="7086600" y="635000"/>
                  </a:lnTo>
                  <a:lnTo>
                    <a:pt x="7086600" y="177800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0540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22349" y="1593850"/>
              <a:ext cx="7086600" cy="914400"/>
            </a:xfrm>
            <a:custGeom>
              <a:avLst/>
              <a:gdLst/>
              <a:ahLst/>
              <a:cxnLst/>
              <a:rect l="l" t="t" r="r" b="b"/>
              <a:pathLst>
                <a:path w="7086600" h="914400">
                  <a:moveTo>
                    <a:pt x="0" y="0"/>
                  </a:moveTo>
                  <a:lnTo>
                    <a:pt x="7086600" y="0"/>
                  </a:lnTo>
                  <a:lnTo>
                    <a:pt x="70866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54767" y="1903162"/>
            <a:ext cx="10198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335587" y="2224086"/>
            <a:ext cx="1228725" cy="581025"/>
            <a:chOff x="5335587" y="2224086"/>
            <a:chExt cx="1228725" cy="581025"/>
          </a:xfrm>
        </p:grpSpPr>
        <p:sp>
          <p:nvSpPr>
            <p:cNvPr id="27" name="object 27"/>
            <p:cNvSpPr/>
            <p:nvPr/>
          </p:nvSpPr>
          <p:spPr>
            <a:xfrm>
              <a:off x="5340350" y="2228850"/>
              <a:ext cx="1219200" cy="571500"/>
            </a:xfrm>
            <a:custGeom>
              <a:avLst/>
              <a:gdLst/>
              <a:ahLst/>
              <a:cxnLst/>
              <a:rect l="l" t="t" r="r" b="b"/>
              <a:pathLst>
                <a:path w="1219200" h="571500">
                  <a:moveTo>
                    <a:pt x="0" y="0"/>
                  </a:moveTo>
                  <a:lnTo>
                    <a:pt x="1219200" y="0"/>
                  </a:lnTo>
                  <a:lnTo>
                    <a:pt x="1219200" y="571500"/>
                  </a:lnTo>
                  <a:lnTo>
                    <a:pt x="0" y="57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FB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40350" y="2228849"/>
              <a:ext cx="1219200" cy="571500"/>
            </a:xfrm>
            <a:custGeom>
              <a:avLst/>
              <a:gdLst/>
              <a:ahLst/>
              <a:cxnLst/>
              <a:rect l="l" t="t" r="r" b="b"/>
              <a:pathLst>
                <a:path w="1219200" h="571500">
                  <a:moveTo>
                    <a:pt x="0" y="0"/>
                  </a:moveTo>
                  <a:lnTo>
                    <a:pt x="1219199" y="0"/>
                  </a:lnTo>
                  <a:lnTo>
                    <a:pt x="1219199" y="571499"/>
                  </a:lnTo>
                  <a:lnTo>
                    <a:pt x="0" y="5714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40350" y="2228849"/>
            <a:ext cx="1219200" cy="279400"/>
          </a:xfrm>
          <a:prstGeom prst="rect">
            <a:avLst/>
          </a:prstGeom>
          <a:ln w="9525">
            <a:solidFill>
              <a:srgbClr val="343434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20650">
              <a:lnSpc>
                <a:spcPts val="1885"/>
              </a:lnSpc>
              <a:spcBef>
                <a:spcPts val="315"/>
              </a:spcBef>
            </a:pPr>
            <a:r>
              <a:rPr sz="1600" b="1" spc="-5" dirty="0">
                <a:latin typeface="Arial"/>
                <a:cs typeface="Arial"/>
              </a:rPr>
              <a:t>Persistent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40350" y="2609850"/>
            <a:ext cx="1219200" cy="190500"/>
          </a:xfrm>
          <a:prstGeom prst="rect">
            <a:avLst/>
          </a:prstGeom>
          <a:solidFill>
            <a:srgbClr val="D4FB79"/>
          </a:solidFill>
          <a:ln w="9525">
            <a:solidFill>
              <a:srgbClr val="34343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9395">
              <a:lnSpc>
                <a:spcPts val="1035"/>
              </a:lnSpc>
            </a:pPr>
            <a:r>
              <a:rPr sz="1600" b="1" spc="-5" dirty="0">
                <a:latin typeface="Arial"/>
                <a:cs typeface="Arial"/>
              </a:rPr>
              <a:t>Objects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60487" y="1766888"/>
            <a:ext cx="1228725" cy="568325"/>
            <a:chOff x="1360487" y="1766888"/>
            <a:chExt cx="1228725" cy="568325"/>
          </a:xfrm>
        </p:grpSpPr>
        <p:sp>
          <p:nvSpPr>
            <p:cNvPr id="32" name="object 32"/>
            <p:cNvSpPr/>
            <p:nvPr/>
          </p:nvSpPr>
          <p:spPr>
            <a:xfrm>
              <a:off x="1365250" y="1771650"/>
              <a:ext cx="1219200" cy="558800"/>
            </a:xfrm>
            <a:custGeom>
              <a:avLst/>
              <a:gdLst/>
              <a:ahLst/>
              <a:cxnLst/>
              <a:rect l="l" t="t" r="r" b="b"/>
              <a:pathLst>
                <a:path w="1219200" h="558800">
                  <a:moveTo>
                    <a:pt x="0" y="0"/>
                  </a:moveTo>
                  <a:lnTo>
                    <a:pt x="1219200" y="0"/>
                  </a:lnTo>
                  <a:lnTo>
                    <a:pt x="1219200" y="558800"/>
                  </a:lnTo>
                  <a:lnTo>
                    <a:pt x="0" y="55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FB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65250" y="1771650"/>
              <a:ext cx="1219200" cy="558800"/>
            </a:xfrm>
            <a:custGeom>
              <a:avLst/>
              <a:gdLst/>
              <a:ahLst/>
              <a:cxnLst/>
              <a:rect l="l" t="t" r="r" b="b"/>
              <a:pathLst>
                <a:path w="1219200" h="558800">
                  <a:moveTo>
                    <a:pt x="0" y="0"/>
                  </a:moveTo>
                  <a:lnTo>
                    <a:pt x="1219200" y="0"/>
                  </a:lnTo>
                  <a:lnTo>
                    <a:pt x="1219200" y="558799"/>
                  </a:lnTo>
                  <a:lnTo>
                    <a:pt x="0" y="5587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510088" y="1790756"/>
            <a:ext cx="929005" cy="4978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91440" marR="5080" indent="-79375">
              <a:lnSpc>
                <a:spcPts val="1800"/>
              </a:lnSpc>
              <a:spcBef>
                <a:spcPts val="260"/>
              </a:spcBef>
            </a:pPr>
            <a:r>
              <a:rPr sz="1600" b="1" spc="-90" dirty="0">
                <a:latin typeface="Arial"/>
                <a:cs typeface="Arial"/>
              </a:rPr>
              <a:t>T</a:t>
            </a:r>
            <a:r>
              <a:rPr sz="1600" b="1" dirty="0">
                <a:latin typeface="Arial"/>
                <a:cs typeface="Arial"/>
              </a:rPr>
              <a:t>ra</a:t>
            </a:r>
            <a:r>
              <a:rPr sz="1600" b="1" spc="-5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i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t  </a:t>
            </a:r>
            <a:r>
              <a:rPr sz="1600" b="1" spc="-5" dirty="0">
                <a:latin typeface="Arial"/>
                <a:cs typeface="Arial"/>
              </a:rPr>
              <a:t>Objects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25199" y="6260702"/>
            <a:ext cx="58966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5"/>
              </a:rPr>
              <a:t>http://docs.jboss.org/hibernate/core/3.2/reference/en/html/architecture.html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406971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15" dirty="0">
                <a:solidFill>
                  <a:srgbClr val="075590"/>
                </a:solidFill>
                <a:latin typeface="Arial"/>
                <a:cs typeface="Arial"/>
              </a:rPr>
              <a:t>Transaction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What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exactly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makes a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database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transaction?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51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020" y="1118530"/>
            <a:ext cx="8366125" cy="46894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9720" marR="37465" indent="-287655" algn="just">
              <a:lnSpc>
                <a:spcPct val="113700"/>
              </a:lnSpc>
              <a:spcBef>
                <a:spcPts val="80"/>
              </a:spcBef>
              <a:buClr>
                <a:srgbClr val="FF7E00"/>
              </a:buClr>
              <a:buFont typeface="Trebuchet MS"/>
              <a:buChar char="▪"/>
              <a:tabLst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3000" spc="-172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transaction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is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sequence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of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operations,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performed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as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single logical </a:t>
            </a:r>
            <a:r>
              <a:rPr sz="3000" spc="-81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unit of work.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single logical unit of work must have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four properties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in </a:t>
            </a:r>
            <a:r>
              <a:rPr sz="2000" spc="-54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order</a:t>
            </a:r>
            <a:r>
              <a:rPr sz="20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qualify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it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as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transaction.</a:t>
            </a:r>
            <a:endParaRPr sz="2000">
              <a:latin typeface="Arial MT"/>
              <a:cs typeface="Arial MT"/>
            </a:endParaRPr>
          </a:p>
          <a:p>
            <a:pPr marL="756920" lvl="1" indent="-288290">
              <a:lnSpc>
                <a:spcPct val="100000"/>
              </a:lnSpc>
              <a:spcBef>
                <a:spcPts val="745"/>
              </a:spcBef>
              <a:buClr>
                <a:srgbClr val="FF7E00"/>
              </a:buClr>
              <a:buFont typeface="Trebuchet MS"/>
              <a:buChar char="▪"/>
              <a:tabLst>
                <a:tab pos="756920" algn="l"/>
                <a:tab pos="757555" algn="l"/>
              </a:tabLst>
            </a:pPr>
            <a:r>
              <a:rPr sz="3000" b="1" spc="-7" baseline="1388" dirty="0">
                <a:solidFill>
                  <a:srgbClr val="075590"/>
                </a:solidFill>
                <a:latin typeface="Arial"/>
                <a:cs typeface="Arial"/>
              </a:rPr>
              <a:t>Atomicity</a:t>
            </a:r>
            <a:endParaRPr sz="3000" baseline="1388">
              <a:latin typeface="Arial"/>
              <a:cs typeface="Arial"/>
            </a:endParaRPr>
          </a:p>
          <a:p>
            <a:pPr marL="756920" marR="146050">
              <a:lnSpc>
                <a:spcPts val="2750"/>
              </a:lnSpc>
              <a:spcBef>
                <a:spcPts val="110"/>
              </a:spcBef>
            </a:pP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transaction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must be an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atomic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unit of work,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i.e.,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all of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its data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modifications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are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performed,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or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no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modification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is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performed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at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all.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Arial MT"/>
              <a:cs typeface="Arial MT"/>
            </a:endParaRPr>
          </a:p>
          <a:p>
            <a:pPr marL="756920" lvl="1" indent="-288290">
              <a:lnSpc>
                <a:spcPct val="100000"/>
              </a:lnSpc>
              <a:buClr>
                <a:srgbClr val="FF7E00"/>
              </a:buClr>
              <a:buFont typeface="Trebuchet MS"/>
              <a:buChar char="▪"/>
              <a:tabLst>
                <a:tab pos="756920" algn="l"/>
                <a:tab pos="757555" algn="l"/>
              </a:tabLst>
            </a:pPr>
            <a:r>
              <a:rPr sz="3000" b="1" spc="-7" baseline="1388" dirty="0">
                <a:solidFill>
                  <a:srgbClr val="075590"/>
                </a:solidFill>
                <a:latin typeface="Arial"/>
                <a:cs typeface="Arial"/>
              </a:rPr>
              <a:t>Consistency</a:t>
            </a:r>
            <a:endParaRPr sz="3000" baseline="1388">
              <a:latin typeface="Arial"/>
              <a:cs typeface="Arial"/>
            </a:endParaRPr>
          </a:p>
          <a:p>
            <a:pPr marL="756920" marR="5080">
              <a:lnSpc>
                <a:spcPts val="2750"/>
              </a:lnSpc>
              <a:spcBef>
                <a:spcPts val="114"/>
              </a:spcBef>
            </a:pP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After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a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transaction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is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completed,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all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data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must be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left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consistent </a:t>
            </a:r>
            <a:r>
              <a:rPr sz="2000" spc="-54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state.</a:t>
            </a:r>
            <a:r>
              <a:rPr sz="2000" spc="-4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written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data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must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confirm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defined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rules such as 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constraints, triggers,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cascades,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etc.</a:t>
            </a:r>
            <a:endParaRPr sz="2000">
              <a:latin typeface="Arial MT"/>
              <a:cs typeface="Arial MT"/>
            </a:endParaRPr>
          </a:p>
          <a:p>
            <a:pPr marL="756920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All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internal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data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structures,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such as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indexes,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must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be correct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at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the</a:t>
            </a:r>
            <a:endParaRPr sz="2000">
              <a:latin typeface="Arial MT"/>
              <a:cs typeface="Arial MT"/>
            </a:endParaRPr>
          </a:p>
          <a:p>
            <a:pPr marL="756920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end</a:t>
            </a:r>
            <a:r>
              <a:rPr sz="20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transaction.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406971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15" dirty="0">
                <a:solidFill>
                  <a:srgbClr val="075590"/>
                </a:solidFill>
                <a:latin typeface="Arial"/>
                <a:cs typeface="Arial"/>
              </a:rPr>
              <a:t>Transaction</a:t>
            </a:r>
            <a:r>
              <a:rPr sz="2200" b="1" spc="-35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cont’d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What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exactly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makes a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database</a:t>
            </a:r>
            <a:r>
              <a:rPr sz="1600" spc="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transaction?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52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020" y="1118530"/>
            <a:ext cx="8332470" cy="3596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409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="1" spc="-7" baseline="1388" dirty="0">
                <a:solidFill>
                  <a:srgbClr val="075590"/>
                </a:solidFill>
                <a:latin typeface="Arial"/>
                <a:cs typeface="Arial"/>
              </a:rPr>
              <a:t>Isolation</a:t>
            </a:r>
            <a:endParaRPr sz="3000" baseline="1388">
              <a:latin typeface="Arial"/>
              <a:cs typeface="Arial"/>
            </a:endParaRPr>
          </a:p>
          <a:p>
            <a:pPr marL="299720" marR="5080">
              <a:lnSpc>
                <a:spcPts val="2750"/>
              </a:lnSpc>
              <a:spcBef>
                <a:spcPts val="115"/>
              </a:spcBef>
            </a:pP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Modifications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of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given</a:t>
            </a:r>
            <a:r>
              <a:rPr sz="2000" spc="1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transaction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must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be</a:t>
            </a:r>
            <a:r>
              <a:rPr sz="2000" spc="1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isolated</a:t>
            </a:r>
            <a:r>
              <a:rPr sz="2000" spc="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from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modifications </a:t>
            </a:r>
            <a:r>
              <a:rPr sz="2000" spc="-54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made by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other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concurrent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transactions.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transaction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never recognizes </a:t>
            </a:r>
            <a:r>
              <a:rPr sz="2000" spc="-54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data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intermediate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state,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which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was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potentially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caused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by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another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concurrent</a:t>
            </a:r>
            <a:r>
              <a:rPr sz="2000" spc="-1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transaction.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="1" spc="-7" baseline="1388" dirty="0">
                <a:solidFill>
                  <a:srgbClr val="075590"/>
                </a:solidFill>
                <a:latin typeface="Arial"/>
                <a:cs typeface="Arial"/>
              </a:rPr>
              <a:t>Durability</a:t>
            </a:r>
            <a:endParaRPr sz="3000" baseline="1388">
              <a:latin typeface="Arial"/>
              <a:cs typeface="Arial"/>
            </a:endParaRPr>
          </a:p>
          <a:p>
            <a:pPr marL="299720" marR="19685">
              <a:lnSpc>
                <a:spcPts val="2750"/>
              </a:lnSpc>
              <a:spcBef>
                <a:spcPts val="55"/>
              </a:spcBef>
            </a:pP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After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a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transaction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has been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completed,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its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75590"/>
                </a:solidFill>
                <a:latin typeface="Arial MT"/>
                <a:cs typeface="Arial MT"/>
              </a:rPr>
              <a:t>effects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are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permanently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stored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in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system.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Modifications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persist even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in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case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of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system </a:t>
            </a:r>
            <a:r>
              <a:rPr sz="2000" spc="-54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failure.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3256279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Motivation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JDBC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-</a:t>
            </a:r>
            <a:r>
              <a:rPr sz="1600" spc="-1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Java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 Database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Connectivity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1891" y="623000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020" y="1087747"/>
            <a:ext cx="5789295" cy="458533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48285" indent="-236220">
              <a:lnSpc>
                <a:spcPct val="100000"/>
              </a:lnSpc>
              <a:spcBef>
                <a:spcPts val="685"/>
              </a:spcBef>
              <a:buClr>
                <a:srgbClr val="FF7E00"/>
              </a:buClr>
              <a:buFont typeface="Trebuchet MS"/>
              <a:buChar char="▪"/>
              <a:tabLst>
                <a:tab pos="247650" algn="l"/>
                <a:tab pos="248920" algn="l"/>
              </a:tabLst>
            </a:pP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Used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r>
              <a:rPr sz="2475" spc="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access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relational</a:t>
            </a:r>
            <a:r>
              <a:rPr sz="2475" spc="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databases</a:t>
            </a:r>
            <a:r>
              <a:rPr sz="2475" spc="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from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Java</a:t>
            </a:r>
            <a:r>
              <a:rPr sz="2475" spc="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programs</a:t>
            </a:r>
            <a:endParaRPr sz="2475" baseline="1683">
              <a:latin typeface="Arial MT"/>
              <a:cs typeface="Arial MT"/>
            </a:endParaRPr>
          </a:p>
          <a:p>
            <a:pPr marL="248285" indent="-236220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247650" algn="l"/>
                <a:tab pos="248920" algn="l"/>
              </a:tabLst>
            </a:pP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First</a:t>
            </a:r>
            <a:r>
              <a:rPr sz="2475" spc="-3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version</a:t>
            </a:r>
            <a:r>
              <a:rPr sz="2475" spc="-3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released</a:t>
            </a:r>
            <a:r>
              <a:rPr sz="2475" spc="-30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1996</a:t>
            </a:r>
            <a:endParaRPr sz="2475" baseline="1683">
              <a:latin typeface="Arial MT"/>
              <a:cs typeface="Arial MT"/>
            </a:endParaRPr>
          </a:p>
          <a:p>
            <a:pPr marL="248285" indent="-236220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247650" algn="l"/>
                <a:tab pos="248920" algn="l"/>
              </a:tabLst>
            </a:pP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Ability</a:t>
            </a:r>
            <a:r>
              <a:rPr sz="2475" spc="-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endParaRPr sz="2475" baseline="1683">
              <a:latin typeface="Arial MT"/>
              <a:cs typeface="Arial MT"/>
            </a:endParaRPr>
          </a:p>
          <a:p>
            <a:pPr marL="705485" lvl="1" indent="-236854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704850" algn="l"/>
                <a:tab pos="706120" algn="l"/>
              </a:tabLst>
            </a:pP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Establish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connection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r>
              <a:rPr sz="2475" spc="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database</a:t>
            </a:r>
            <a:endParaRPr sz="2475" baseline="1683">
              <a:latin typeface="Arial MT"/>
              <a:cs typeface="Arial MT"/>
            </a:endParaRPr>
          </a:p>
          <a:p>
            <a:pPr marL="705485" lvl="1" indent="-236854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704850" algn="l"/>
                <a:tab pos="706120" algn="l"/>
              </a:tabLst>
            </a:pP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Execute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an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SQL</a:t>
            </a:r>
            <a:r>
              <a:rPr sz="2475" spc="-9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statement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and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return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results</a:t>
            </a:r>
            <a:endParaRPr sz="2475" baseline="1683">
              <a:latin typeface="Arial MT"/>
              <a:cs typeface="Arial MT"/>
            </a:endParaRPr>
          </a:p>
          <a:p>
            <a:pPr marL="705485" lvl="1" indent="-236854">
              <a:lnSpc>
                <a:spcPct val="100000"/>
              </a:lnSpc>
              <a:spcBef>
                <a:spcPts val="580"/>
              </a:spcBef>
              <a:buClr>
                <a:srgbClr val="FF7E00"/>
              </a:buClr>
              <a:buFont typeface="Trebuchet MS"/>
              <a:buChar char="▪"/>
              <a:tabLst>
                <a:tab pos="704850" algn="l"/>
                <a:tab pos="706120" algn="l"/>
              </a:tabLst>
            </a:pP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Create parameterized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queries</a:t>
            </a:r>
            <a:endParaRPr sz="2475" baseline="1683">
              <a:latin typeface="Arial MT"/>
              <a:cs typeface="Arial MT"/>
            </a:endParaRPr>
          </a:p>
          <a:p>
            <a:pPr marL="705485" lvl="1" indent="-236854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704850" algn="l"/>
                <a:tab pos="706120" algn="l"/>
              </a:tabLst>
            </a:pP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Manage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database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transactions</a:t>
            </a:r>
            <a:endParaRPr sz="2475" baseline="1683">
              <a:latin typeface="Arial MT"/>
              <a:cs typeface="Arial MT"/>
            </a:endParaRPr>
          </a:p>
          <a:p>
            <a:pPr marL="248285" indent="-236220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247650" algn="l"/>
                <a:tab pos="248920" algn="l"/>
              </a:tabLst>
            </a:pP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Basic</a:t>
            </a:r>
            <a:r>
              <a:rPr sz="2475" spc="-6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Steps</a:t>
            </a:r>
            <a:endParaRPr sz="2475" baseline="1683">
              <a:latin typeface="Arial MT"/>
              <a:cs typeface="Arial MT"/>
            </a:endParaRPr>
          </a:p>
          <a:p>
            <a:pPr marL="705485" lvl="1" indent="-236854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704850" algn="l"/>
                <a:tab pos="706120" algn="l"/>
              </a:tabLst>
            </a:pP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Load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 driver or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obtain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an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already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defined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data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 source</a:t>
            </a:r>
            <a:endParaRPr sz="2475" baseline="1683">
              <a:latin typeface="Arial MT"/>
              <a:cs typeface="Arial MT"/>
            </a:endParaRPr>
          </a:p>
          <a:p>
            <a:pPr marL="705485" lvl="1" indent="-236854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704850" algn="l"/>
                <a:tab pos="706120" algn="l"/>
              </a:tabLst>
            </a:pP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Establish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connection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using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a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JDBC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URL</a:t>
            </a:r>
            <a:endParaRPr sz="2475" baseline="1683">
              <a:latin typeface="Arial MT"/>
              <a:cs typeface="Arial MT"/>
            </a:endParaRPr>
          </a:p>
          <a:p>
            <a:pPr marL="705485" lvl="1" indent="-236854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704850" algn="l"/>
                <a:tab pos="706120" algn="l"/>
              </a:tabLst>
            </a:pP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Create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an</a:t>
            </a:r>
            <a:r>
              <a:rPr sz="2475" spc="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b="1" spc="-15" baseline="1683" dirty="0">
                <a:solidFill>
                  <a:srgbClr val="075590"/>
                </a:solidFill>
                <a:latin typeface="Arial"/>
                <a:cs typeface="Arial"/>
              </a:rPr>
              <a:t>SQL</a:t>
            </a:r>
            <a:r>
              <a:rPr sz="2475" b="1" spc="-44" baseline="1683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475" b="1" spc="-15" baseline="1683" dirty="0">
                <a:solidFill>
                  <a:srgbClr val="075590"/>
                </a:solidFill>
                <a:latin typeface="Arial"/>
                <a:cs typeface="Arial"/>
              </a:rPr>
              <a:t>statement</a:t>
            </a:r>
            <a:r>
              <a:rPr sz="2475" b="1" spc="7" baseline="1683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and</a:t>
            </a:r>
            <a:r>
              <a:rPr sz="2475" spc="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execute</a:t>
            </a:r>
            <a:r>
              <a:rPr sz="2475" spc="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SQL</a:t>
            </a:r>
            <a:r>
              <a:rPr sz="2475" spc="-89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statement</a:t>
            </a:r>
            <a:endParaRPr sz="2475" baseline="1683">
              <a:latin typeface="Arial MT"/>
              <a:cs typeface="Arial MT"/>
            </a:endParaRPr>
          </a:p>
          <a:p>
            <a:pPr marL="705485" lvl="1" indent="-236854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704850" algn="l"/>
                <a:tab pos="706120" algn="l"/>
              </a:tabLst>
            </a:pP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If present,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process results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present in</a:t>
            </a:r>
            <a:r>
              <a:rPr sz="2475" spc="-22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b="1" spc="-15" baseline="1683" dirty="0">
                <a:solidFill>
                  <a:srgbClr val="075590"/>
                </a:solidFill>
                <a:latin typeface="Arial"/>
                <a:cs typeface="Arial"/>
              </a:rPr>
              <a:t>result </a:t>
            </a:r>
            <a:r>
              <a:rPr sz="2475" b="1" spc="-7" baseline="1683" dirty="0">
                <a:solidFill>
                  <a:srgbClr val="075590"/>
                </a:solidFill>
                <a:latin typeface="Arial"/>
                <a:cs typeface="Arial"/>
              </a:rPr>
              <a:t>sets</a:t>
            </a:r>
            <a:endParaRPr sz="2475" baseline="1683">
              <a:latin typeface="Arial"/>
              <a:cs typeface="Arial"/>
            </a:endParaRPr>
          </a:p>
          <a:p>
            <a:pPr marL="705485" lvl="1" indent="-236854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704850" algn="l"/>
                <a:tab pos="706120" algn="l"/>
              </a:tabLst>
            </a:pP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Close</a:t>
            </a:r>
            <a:r>
              <a:rPr sz="2475" spc="-30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database</a:t>
            </a:r>
            <a:r>
              <a:rPr sz="2475" spc="-30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resources</a:t>
            </a:r>
            <a:endParaRPr sz="2475" baseline="1683">
              <a:latin typeface="Arial MT"/>
              <a:cs typeface="Arial MT"/>
            </a:endParaRPr>
          </a:p>
          <a:p>
            <a:pPr marL="705485" lvl="1" indent="-236854">
              <a:lnSpc>
                <a:spcPct val="100000"/>
              </a:lnSpc>
              <a:spcBef>
                <a:spcPts val="585"/>
              </a:spcBef>
              <a:buClr>
                <a:srgbClr val="FF7E00"/>
              </a:buClr>
              <a:buFont typeface="Trebuchet MS"/>
              <a:buChar char="▪"/>
              <a:tabLst>
                <a:tab pos="704850" algn="l"/>
                <a:tab pos="706120" algn="l"/>
              </a:tabLst>
            </a:pP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Commit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or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rollback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transaction,</a:t>
            </a:r>
            <a:r>
              <a:rPr sz="2475" spc="7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7" baseline="1683" dirty="0">
                <a:solidFill>
                  <a:srgbClr val="075590"/>
                </a:solidFill>
                <a:latin typeface="Arial MT"/>
                <a:cs typeface="Arial MT"/>
              </a:rPr>
              <a:t>if</a:t>
            </a:r>
            <a:r>
              <a:rPr sz="2475" baseline="1683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475" spc="-15" baseline="1683" dirty="0">
                <a:solidFill>
                  <a:srgbClr val="075590"/>
                </a:solidFill>
                <a:latin typeface="Arial MT"/>
                <a:cs typeface="Arial MT"/>
              </a:rPr>
              <a:t>necessary</a:t>
            </a:r>
            <a:endParaRPr sz="2475" baseline="1683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6398" y="6169143"/>
            <a:ext cx="56394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u="heavy" spc="-5" dirty="0">
                <a:solidFill>
                  <a:srgbClr val="579DA2"/>
                </a:solidFill>
                <a:uFill>
                  <a:solidFill>
                    <a:srgbClr val="579DA2"/>
                  </a:solidFill>
                </a:uFill>
                <a:latin typeface="Arial MT"/>
                <a:cs typeface="Arial MT"/>
                <a:hlinkClick r:id="rId4"/>
              </a:rPr>
              <a:t>http://www.oracle.com/technetwork/java/overview-141217.html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180571"/>
            <a:ext cx="19824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JDBC</a:t>
            </a:r>
            <a:r>
              <a:rPr sz="2200" b="1" spc="-8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example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8300" y="965200"/>
            <a:ext cx="8102600" cy="5130800"/>
          </a:xfrm>
          <a:custGeom>
            <a:avLst/>
            <a:gdLst/>
            <a:ahLst/>
            <a:cxnLst/>
            <a:rect l="l" t="t" r="r" b="b"/>
            <a:pathLst>
              <a:path w="8102600" h="5130800">
                <a:moveTo>
                  <a:pt x="0" y="0"/>
                </a:moveTo>
                <a:lnTo>
                  <a:pt x="8102600" y="0"/>
                </a:lnTo>
                <a:lnTo>
                  <a:pt x="8102600" y="5130799"/>
                </a:lnTo>
                <a:lnTo>
                  <a:pt x="0" y="51307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32A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019" y="580191"/>
            <a:ext cx="8249284" cy="588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Insert</a:t>
            </a:r>
            <a:r>
              <a:rPr sz="1600" spc="-2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an</a:t>
            </a:r>
            <a:r>
              <a:rPr sz="16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entry</a:t>
            </a:r>
            <a:endParaRPr sz="1600">
              <a:latin typeface="Arial MT"/>
              <a:cs typeface="Arial MT"/>
            </a:endParaRPr>
          </a:p>
          <a:p>
            <a:pPr marL="69215" marR="5365115">
              <a:lnSpc>
                <a:spcPts val="1800"/>
              </a:lnSpc>
              <a:spcBef>
                <a:spcPts val="144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Connection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conn = null; 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PreparedStatement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= null;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 MT"/>
              <a:cs typeface="Arial MT"/>
            </a:endParaRPr>
          </a:p>
          <a:p>
            <a:pPr marL="69215">
              <a:lnSpc>
                <a:spcPts val="1860"/>
              </a:lnSpc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try</a:t>
            </a:r>
            <a:r>
              <a:rPr sz="1600" spc="-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983615">
              <a:lnSpc>
                <a:spcPts val="1800"/>
              </a:lnSpc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conn</a:t>
            </a:r>
            <a:r>
              <a:rPr sz="16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=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connection();</a:t>
            </a:r>
            <a:endParaRPr sz="1600">
              <a:latin typeface="Arial MT"/>
              <a:cs typeface="Arial MT"/>
            </a:endParaRPr>
          </a:p>
          <a:p>
            <a:pPr marL="983615" marR="527050">
              <a:lnSpc>
                <a:spcPts val="1800"/>
              </a:lnSpc>
              <a:spcBef>
                <a:spcPts val="10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=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conn.prepareStatement(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7E79"/>
                </a:solidFill>
                <a:latin typeface="Arial MT"/>
                <a:cs typeface="Arial MT"/>
              </a:rPr>
              <a:t>"INSERT</a:t>
            </a:r>
            <a:r>
              <a:rPr sz="1600" spc="-25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7E79"/>
                </a:solidFill>
                <a:latin typeface="Arial MT"/>
                <a:cs typeface="Arial MT"/>
              </a:rPr>
              <a:t>INTO</a:t>
            </a:r>
            <a:r>
              <a:rPr sz="160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7E79"/>
                </a:solidFill>
                <a:latin typeface="Arial MT"/>
                <a:cs typeface="Arial MT"/>
              </a:rPr>
              <a:t>student</a:t>
            </a:r>
            <a:r>
              <a:rPr sz="1600" spc="5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FF7E79"/>
                </a:solidFill>
                <a:latin typeface="Arial MT"/>
                <a:cs typeface="Arial MT"/>
              </a:rPr>
              <a:t>VALUES(?,</a:t>
            </a:r>
            <a:r>
              <a:rPr sz="1600" dirty="0">
                <a:solidFill>
                  <a:srgbClr val="FF7E79"/>
                </a:solidFill>
                <a:latin typeface="Arial MT"/>
                <a:cs typeface="Arial MT"/>
              </a:rPr>
              <a:t> ?, ?)"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); </a:t>
            </a:r>
            <a:r>
              <a:rPr sz="1600" spc="-4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stmt.setInt(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1,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student.getId()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);</a:t>
            </a:r>
            <a:endParaRPr sz="1600">
              <a:latin typeface="Arial MT"/>
              <a:cs typeface="Arial MT"/>
            </a:endParaRPr>
          </a:p>
          <a:p>
            <a:pPr marL="983615" marR="3723004">
              <a:lnSpc>
                <a:spcPts val="1800"/>
              </a:lnSpc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stmt.setString(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2,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student.getMatrNr()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); </a:t>
            </a:r>
            <a:r>
              <a:rPr sz="1600" spc="-4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stmt.setString(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3,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student.getName()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); 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stmt.executeUpdate();</a:t>
            </a:r>
            <a:endParaRPr sz="1600">
              <a:latin typeface="Arial MT"/>
              <a:cs typeface="Arial MT"/>
            </a:endParaRPr>
          </a:p>
          <a:p>
            <a:pPr marL="983615">
              <a:lnSpc>
                <a:spcPts val="1700"/>
              </a:lnSpc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stmt.close();</a:t>
            </a:r>
            <a:endParaRPr sz="1600">
              <a:latin typeface="Arial MT"/>
              <a:cs typeface="Arial MT"/>
            </a:endParaRPr>
          </a:p>
          <a:p>
            <a:pPr marL="69215">
              <a:lnSpc>
                <a:spcPts val="1800"/>
              </a:lnSpc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}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catch (Exception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e)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983615">
              <a:lnSpc>
                <a:spcPts val="1800"/>
              </a:lnSpc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e.printStackTrace();</a:t>
            </a:r>
            <a:endParaRPr sz="1600">
              <a:latin typeface="Arial MT"/>
              <a:cs typeface="Arial MT"/>
            </a:endParaRPr>
          </a:p>
          <a:p>
            <a:pPr marL="69215">
              <a:lnSpc>
                <a:spcPts val="1800"/>
              </a:lnSpc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}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finally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1152525" marR="5851525" indent="-169545">
              <a:lnSpc>
                <a:spcPts val="1800"/>
              </a:lnSpc>
              <a:spcBef>
                <a:spcPts val="100"/>
              </a:spcBef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if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(stmt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!=</a:t>
            </a:r>
            <a:r>
              <a:rPr sz="16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null)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{ </a:t>
            </a:r>
            <a:r>
              <a:rPr sz="1600" spc="-4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stmt.close();</a:t>
            </a:r>
            <a:endParaRPr sz="1600">
              <a:latin typeface="Arial MT"/>
              <a:cs typeface="Arial MT"/>
            </a:endParaRPr>
          </a:p>
          <a:p>
            <a:pPr marL="983615">
              <a:lnSpc>
                <a:spcPts val="1700"/>
              </a:lnSpc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 marL="1152525" marR="5795010" indent="-169545">
              <a:lnSpc>
                <a:spcPts val="1800"/>
              </a:lnSpc>
              <a:spcBef>
                <a:spcPts val="100"/>
              </a:spcBef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if</a:t>
            </a:r>
            <a:r>
              <a:rPr sz="1600" spc="-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(conn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!=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null)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{ </a:t>
            </a:r>
            <a:r>
              <a:rPr sz="1600" spc="-4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conn.close();</a:t>
            </a:r>
            <a:endParaRPr sz="1600">
              <a:latin typeface="Arial MT"/>
              <a:cs typeface="Arial MT"/>
            </a:endParaRPr>
          </a:p>
          <a:p>
            <a:pPr marL="983615">
              <a:lnSpc>
                <a:spcPts val="1700"/>
              </a:lnSpc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 marL="69215">
              <a:lnSpc>
                <a:spcPts val="1860"/>
              </a:lnSpc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295"/>
              </a:spcBef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7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899" y="180571"/>
            <a:ext cx="19824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75590"/>
                </a:solidFill>
                <a:latin typeface="Arial"/>
                <a:cs typeface="Arial"/>
              </a:rPr>
              <a:t>JDBC</a:t>
            </a:r>
            <a:r>
              <a:rPr sz="2200" b="1" spc="-80" dirty="0">
                <a:solidFill>
                  <a:srgbClr val="07559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example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1891" y="6230006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7500" y="965200"/>
            <a:ext cx="8102600" cy="5816600"/>
          </a:xfrm>
          <a:custGeom>
            <a:avLst/>
            <a:gdLst/>
            <a:ahLst/>
            <a:cxnLst/>
            <a:rect l="l" t="t" r="r" b="b"/>
            <a:pathLst>
              <a:path w="8102600" h="5816600">
                <a:moveTo>
                  <a:pt x="0" y="0"/>
                </a:moveTo>
                <a:lnTo>
                  <a:pt x="8102600" y="0"/>
                </a:lnTo>
                <a:lnTo>
                  <a:pt x="8102600" y="5816599"/>
                </a:lnTo>
                <a:lnTo>
                  <a:pt x="0" y="58165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32A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7019" y="580191"/>
            <a:ext cx="7570470" cy="387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Retrieve</a:t>
            </a:r>
            <a:r>
              <a:rPr sz="16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an</a:t>
            </a:r>
            <a:r>
              <a:rPr sz="1600" spc="-15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7F7F7F"/>
                </a:solidFill>
                <a:latin typeface="Arial MT"/>
                <a:cs typeface="Arial MT"/>
              </a:rPr>
              <a:t>entry</a:t>
            </a:r>
            <a:endParaRPr sz="1600">
              <a:latin typeface="Arial MT"/>
              <a:cs typeface="Arial MT"/>
            </a:endParaRPr>
          </a:p>
          <a:p>
            <a:pPr marL="18415" marR="4737100">
              <a:lnSpc>
                <a:spcPts val="1800"/>
              </a:lnSpc>
              <a:spcBef>
                <a:spcPts val="144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Connection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conn = null; 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PreparedStatement stmt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= null; </a:t>
            </a:r>
            <a:r>
              <a:rPr sz="1600" spc="-4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ResultSet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rs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= null;</a:t>
            </a:r>
            <a:endParaRPr sz="1600">
              <a:latin typeface="Arial MT"/>
              <a:cs typeface="Arial MT"/>
            </a:endParaRPr>
          </a:p>
          <a:p>
            <a:pPr marL="18415">
              <a:lnSpc>
                <a:spcPts val="1700"/>
              </a:lnSpc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try</a:t>
            </a:r>
            <a:r>
              <a:rPr sz="1600" spc="-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932815">
              <a:lnSpc>
                <a:spcPts val="1800"/>
              </a:lnSpc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conn</a:t>
            </a:r>
            <a:r>
              <a:rPr sz="16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=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connection();</a:t>
            </a:r>
            <a:endParaRPr sz="1600">
              <a:latin typeface="Arial MT"/>
              <a:cs typeface="Arial MT"/>
            </a:endParaRPr>
          </a:p>
          <a:p>
            <a:pPr marL="932815">
              <a:lnSpc>
                <a:spcPts val="1800"/>
              </a:lnSpc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=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conn.prepareStatement(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7E79"/>
                </a:solidFill>
                <a:latin typeface="Arial MT"/>
                <a:cs typeface="Arial MT"/>
              </a:rPr>
              <a:t>"SELECT</a:t>
            </a:r>
            <a:r>
              <a:rPr sz="1600" spc="-2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7E79"/>
                </a:solidFill>
                <a:latin typeface="Arial MT"/>
                <a:cs typeface="Arial MT"/>
              </a:rPr>
              <a:t>id, </a:t>
            </a:r>
            <a:r>
              <a:rPr sz="1600" spc="-15" dirty="0">
                <a:solidFill>
                  <a:srgbClr val="FF7E79"/>
                </a:solidFill>
                <a:latin typeface="Arial MT"/>
                <a:cs typeface="Arial MT"/>
              </a:rPr>
              <a:t>matrnr,</a:t>
            </a:r>
            <a:r>
              <a:rPr sz="1600" dirty="0">
                <a:solidFill>
                  <a:srgbClr val="FF7E79"/>
                </a:solidFill>
                <a:latin typeface="Arial MT"/>
                <a:cs typeface="Arial MT"/>
              </a:rPr>
              <a:t> name</a:t>
            </a:r>
            <a:r>
              <a:rPr sz="1600" spc="1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7E79"/>
                </a:solidFill>
                <a:latin typeface="Arial MT"/>
                <a:cs typeface="Arial MT"/>
              </a:rPr>
              <a:t>FROM</a:t>
            </a:r>
            <a:r>
              <a:rPr sz="1600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7E79"/>
                </a:solidFill>
                <a:latin typeface="Arial MT"/>
                <a:cs typeface="Arial MT"/>
              </a:rPr>
              <a:t>student</a:t>
            </a:r>
            <a:endParaRPr sz="1600">
              <a:latin typeface="Arial MT"/>
              <a:cs typeface="Arial MT"/>
            </a:endParaRPr>
          </a:p>
          <a:p>
            <a:pPr marL="3856990">
              <a:lnSpc>
                <a:spcPts val="1800"/>
              </a:lnSpc>
            </a:pPr>
            <a:r>
              <a:rPr sz="1600" spc="-5" dirty="0">
                <a:solidFill>
                  <a:srgbClr val="FF7E79"/>
                </a:solidFill>
                <a:latin typeface="Arial MT"/>
                <a:cs typeface="Arial MT"/>
              </a:rPr>
              <a:t>WHERE</a:t>
            </a:r>
            <a:r>
              <a:rPr sz="1600" spc="-25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7E79"/>
                </a:solidFill>
                <a:latin typeface="Arial MT"/>
                <a:cs typeface="Arial MT"/>
              </a:rPr>
              <a:t>id=?"</a:t>
            </a:r>
            <a:r>
              <a:rPr sz="1600" spc="-25" dirty="0">
                <a:solidFill>
                  <a:srgbClr val="FF7E7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);</a:t>
            </a:r>
            <a:endParaRPr sz="1600">
              <a:latin typeface="Arial MT"/>
              <a:cs typeface="Arial MT"/>
            </a:endParaRPr>
          </a:p>
          <a:p>
            <a:pPr marL="932815">
              <a:lnSpc>
                <a:spcPts val="1800"/>
              </a:lnSpc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stmt.setInt(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1,</a:t>
            </a:r>
            <a:r>
              <a:rPr sz="1600" spc="-2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id</a:t>
            </a:r>
            <a:r>
              <a:rPr sz="1600" spc="-1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);</a:t>
            </a:r>
            <a:endParaRPr sz="1600">
              <a:latin typeface="Arial MT"/>
              <a:cs typeface="Arial MT"/>
            </a:endParaRPr>
          </a:p>
          <a:p>
            <a:pPr marL="932815" marR="4331335">
              <a:lnSpc>
                <a:spcPts val="1800"/>
              </a:lnSpc>
              <a:spcBef>
                <a:spcPts val="100"/>
              </a:spcBef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rs =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stmt.executeQuery(); </a:t>
            </a:r>
            <a:r>
              <a:rPr sz="1600" spc="-43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rs.next();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 MT"/>
              <a:cs typeface="Arial MT"/>
            </a:endParaRPr>
          </a:p>
          <a:p>
            <a:pPr marL="932815" marR="3309620">
              <a:lnSpc>
                <a:spcPts val="1800"/>
              </a:lnSpc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Student student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= new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Student();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student.setId( rs.getInt(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1 ) ); 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student.setMatrNr( rs.getString(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2</a:t>
            </a:r>
            <a:r>
              <a:rPr sz="1600" spc="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)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); </a:t>
            </a:r>
            <a:r>
              <a:rPr sz="1600" spc="-4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student.setName( rs.getString(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3 )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);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883" y="4644231"/>
            <a:ext cx="2716530" cy="1869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ts val="1860"/>
              </a:lnSpc>
              <a:spcBef>
                <a:spcPts val="10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rs.close();</a:t>
            </a:r>
            <a:endParaRPr sz="1600">
              <a:latin typeface="Arial MT"/>
              <a:cs typeface="Arial MT"/>
            </a:endParaRPr>
          </a:p>
          <a:p>
            <a:pPr marL="927100" marR="471170">
              <a:lnSpc>
                <a:spcPts val="1800"/>
              </a:lnSpc>
              <a:spcBef>
                <a:spcPts val="100"/>
              </a:spcBef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stmt.close();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return</a:t>
            </a:r>
            <a:r>
              <a:rPr sz="1600" spc="-4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student;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700"/>
              </a:lnSpc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}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catch (Exception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e)</a:t>
            </a:r>
            <a:r>
              <a:rPr sz="1600" spc="-1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ts val="1800"/>
              </a:lnSpc>
            </a:pP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e.printStackTrace();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00"/>
              </a:lnSpc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}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43434"/>
                </a:solidFill>
                <a:latin typeface="Arial MT"/>
                <a:cs typeface="Arial MT"/>
              </a:rPr>
              <a:t>finally</a:t>
            </a:r>
            <a:r>
              <a:rPr sz="1600" spc="-2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{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ts val="1800"/>
              </a:lnSpc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…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60"/>
              </a:lnSpc>
            </a:pPr>
            <a:r>
              <a:rPr sz="1600" dirty="0">
                <a:solidFill>
                  <a:srgbClr val="343434"/>
                </a:solidFill>
                <a:latin typeface="Arial MT"/>
                <a:cs typeface="Arial MT"/>
              </a:rPr>
              <a:t>}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77" y="5819775"/>
            <a:ext cx="8496657" cy="742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674" y="6102350"/>
            <a:ext cx="574800" cy="5354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6692" y="6042025"/>
            <a:ext cx="261627" cy="6036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899" y="92102"/>
            <a:ext cx="1030605" cy="7575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b="1" dirty="0">
                <a:solidFill>
                  <a:srgbClr val="075590"/>
                </a:solidFill>
                <a:latin typeface="Arial"/>
                <a:cs typeface="Arial"/>
              </a:rPr>
              <a:t>JDBC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solidFill>
                  <a:srgbClr val="7F7F7F"/>
                </a:solidFill>
                <a:latin typeface="Arial MT"/>
                <a:cs typeface="Arial MT"/>
              </a:rPr>
              <a:t>Drawbacks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dirty="0"/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7020" y="1068407"/>
            <a:ext cx="8310880" cy="234759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80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spc="-30" baseline="1388" dirty="0">
                <a:solidFill>
                  <a:srgbClr val="075590"/>
                </a:solidFill>
                <a:latin typeface="Arial MT"/>
                <a:cs typeface="Arial MT"/>
              </a:rPr>
              <a:t>Verbose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JDBC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boilerplate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code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for the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various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CRUD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actions</a:t>
            </a:r>
            <a:endParaRPr sz="3000" baseline="1388">
              <a:latin typeface="Arial MT"/>
              <a:cs typeface="Arial MT"/>
            </a:endParaRPr>
          </a:p>
          <a:p>
            <a:pPr marL="299720" indent="-287655">
              <a:lnSpc>
                <a:spcPct val="100000"/>
              </a:lnSpc>
              <a:spcBef>
                <a:spcPts val="70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Manual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mapping of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JDBC result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sets</a:t>
            </a:r>
            <a:r>
              <a:rPr sz="3000" spc="-15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the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respective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Java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POJOs</a:t>
            </a:r>
            <a:endParaRPr sz="3000" baseline="1388">
              <a:latin typeface="Arial MT"/>
              <a:cs typeface="Arial MT"/>
            </a:endParaRPr>
          </a:p>
          <a:p>
            <a:pPr marL="756920" lvl="1" indent="-288290">
              <a:lnSpc>
                <a:spcPct val="100000"/>
              </a:lnSpc>
              <a:spcBef>
                <a:spcPts val="710"/>
              </a:spcBef>
              <a:buClr>
                <a:srgbClr val="FF7E00"/>
              </a:buClr>
              <a:buFont typeface="Trebuchet MS"/>
              <a:buChar char="▪"/>
              <a:tabLst>
                <a:tab pos="756920" algn="l"/>
                <a:tab pos="757555" algn="l"/>
              </a:tabLst>
            </a:pP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Imagine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40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different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database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tables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with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20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attributes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each…</a:t>
            </a:r>
            <a:endParaRPr sz="3000" baseline="1388">
              <a:latin typeface="Arial MT"/>
              <a:cs typeface="Arial MT"/>
            </a:endParaRPr>
          </a:p>
          <a:p>
            <a:pPr marL="299720" marR="588645" indent="-287655">
              <a:lnSpc>
                <a:spcPct val="112999"/>
              </a:lnSpc>
              <a:spcBef>
                <a:spcPts val="395"/>
              </a:spcBef>
              <a:buClr>
                <a:srgbClr val="FF7E00"/>
              </a:buClr>
              <a:buFont typeface="Trebuchet MS"/>
              <a:buChar char="▪"/>
              <a:tabLst>
                <a:tab pos="299720" algn="l"/>
                <a:tab pos="3003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Manual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synchronization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of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Java code in case of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database</a:t>
            </a:r>
            <a:r>
              <a:rPr sz="3000" spc="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schema </a:t>
            </a:r>
            <a:r>
              <a:rPr sz="3000" spc="-817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changes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(e.g.,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 new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field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is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added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to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a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database</a:t>
            </a:r>
            <a:r>
              <a:rPr sz="2000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75590"/>
                </a:solidFill>
                <a:latin typeface="Arial MT"/>
                <a:cs typeface="Arial MT"/>
              </a:rPr>
              <a:t>table)</a:t>
            </a:r>
            <a:endParaRPr sz="2000">
              <a:latin typeface="Arial MT"/>
              <a:cs typeface="Arial MT"/>
            </a:endParaRPr>
          </a:p>
          <a:p>
            <a:pPr marL="756920" lvl="1" indent="-288290">
              <a:lnSpc>
                <a:spcPct val="100000"/>
              </a:lnSpc>
              <a:spcBef>
                <a:spcPts val="740"/>
              </a:spcBef>
              <a:buClr>
                <a:srgbClr val="FF7E00"/>
              </a:buClr>
              <a:buFont typeface="Trebuchet MS"/>
              <a:buChar char="▪"/>
              <a:tabLst>
                <a:tab pos="756920" algn="l"/>
                <a:tab pos="757555" algn="l"/>
              </a:tabLst>
            </a:pP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Manual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adaptation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of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 the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entire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</a:t>
            </a:r>
            <a:r>
              <a:rPr sz="3000" spc="-7" baseline="1388" dirty="0">
                <a:solidFill>
                  <a:srgbClr val="075590"/>
                </a:solidFill>
                <a:latin typeface="Arial MT"/>
                <a:cs typeface="Arial MT"/>
              </a:rPr>
              <a:t>related</a:t>
            </a:r>
            <a:r>
              <a:rPr sz="3000" baseline="1388" dirty="0">
                <a:solidFill>
                  <a:srgbClr val="075590"/>
                </a:solidFill>
                <a:latin typeface="Arial MT"/>
                <a:cs typeface="Arial MT"/>
              </a:rPr>
              <a:t> JDBC Java code necessary</a:t>
            </a:r>
            <a:endParaRPr sz="3000" baseline="138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4243</Words>
  <Application>Microsoft Office PowerPoint</Application>
  <PresentationFormat>A4 Paper (210x297 mm)</PresentationFormat>
  <Paragraphs>966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Arial MT</vt:lpstr>
      <vt:lpstr>Calibri</vt:lpstr>
      <vt:lpstr>Courier New</vt:lpstr>
      <vt:lpstr>Microsoft Sans Serif</vt:lpstr>
      <vt:lpstr>Times New Roman</vt:lpstr>
      <vt:lpstr>Trebuchet MS</vt:lpstr>
      <vt:lpstr>Verdana</vt:lpstr>
      <vt:lpstr>Office Theme</vt:lpstr>
      <vt:lpstr>Introduction to JPA and Hibernate</vt:lpstr>
      <vt:lpstr>Outline of today’s talk</vt:lpstr>
      <vt:lpstr>Motivation N-Tier Architectures</vt:lpstr>
      <vt:lpstr>Motivation Accompanying model</vt:lpstr>
      <vt:lpstr>Motivation Traditional persistence with JDBC</vt:lpstr>
      <vt:lpstr>Motivation JDBC - Java Database Connectivity</vt:lpstr>
      <vt:lpstr>JDBC example</vt:lpstr>
      <vt:lpstr>JDBC example</vt:lpstr>
      <vt:lpstr>JDBC Drawbacks</vt:lpstr>
      <vt:lpstr>Object Relational Mapping Reasons for using ORM</vt:lpstr>
      <vt:lpstr>Java Persistence API (JPA) Introduction</vt:lpstr>
      <vt:lpstr>Caveats ORM and JPA</vt:lpstr>
      <vt:lpstr>Persistent Entities Basics</vt:lpstr>
      <vt:lpstr>Persistence with Hibernate</vt:lpstr>
      <vt:lpstr>Simple Mapping Enhance Java domain classes with JPA annotations</vt:lpstr>
      <vt:lpstr>Simple Mapping Inheritance</vt:lpstr>
      <vt:lpstr>Simple Mapping Inheritance</vt:lpstr>
      <vt:lpstr>Object-oriented vs. SQL</vt:lpstr>
      <vt:lpstr>Entity relationships</vt:lpstr>
      <vt:lpstr>Relationship mapping</vt:lpstr>
      <vt:lpstr>Relationship mapping</vt:lpstr>
      <vt:lpstr>Relationship mapping Unidirectional OneToOne using an embedded table - resulting SQL DDL</vt:lpstr>
      <vt:lpstr>Relationship mapping Bidirectional OneToOne using foreign key</vt:lpstr>
      <vt:lpstr>Relationship mapping Bidirectional OneToOne using foreign key cont’d</vt:lpstr>
      <vt:lpstr>Relationship mapping Bidirectional OneToOne using foreign key - resulting SQL DDL</vt:lpstr>
      <vt:lpstr>Relationship mapping Bidirectional OneToMany</vt:lpstr>
      <vt:lpstr>Relationship mapping</vt:lpstr>
      <vt:lpstr>Relationship mapping Bidirectional OneToMany - resulting SQL DDL</vt:lpstr>
      <vt:lpstr>Relationship mapping ManyToMany</vt:lpstr>
      <vt:lpstr>Relationship mapping ManyToMany cont’d</vt:lpstr>
      <vt:lpstr>Relationship mapping ManyToMany - resulting SQL DDL</vt:lpstr>
      <vt:lpstr>Cascade and Fetch</vt:lpstr>
      <vt:lpstr>Persistence Concepts</vt:lpstr>
      <vt:lpstr>Persistence Unit</vt:lpstr>
      <vt:lpstr>Entity Manager</vt:lpstr>
      <vt:lpstr>Entity lifecycle</vt:lpstr>
      <vt:lpstr>Entity manager samples Typically one addresses the entity manager from a dedicated persistence service class</vt:lpstr>
      <vt:lpstr>Finding Entities</vt:lpstr>
      <vt:lpstr>JPQL/HQL</vt:lpstr>
      <vt:lpstr>Querying Entities with JPQL</vt:lpstr>
      <vt:lpstr>Querying Entities with JPQL</vt:lpstr>
      <vt:lpstr>Criteria API</vt:lpstr>
      <vt:lpstr>Querying Entities with Criteria API</vt:lpstr>
      <vt:lpstr>Querying entities with Hibernate Criteria</vt:lpstr>
      <vt:lpstr>Wrap up Lessons learned today</vt:lpstr>
      <vt:lpstr>References</vt:lpstr>
      <vt:lpstr>Backup Further background information for the interested</vt:lpstr>
      <vt:lpstr>Object relational mapping (ORM) Why objects and databases do not play well together</vt:lpstr>
      <vt:lpstr>High-level overview of the Hibernate architecture</vt:lpstr>
      <vt:lpstr>Detailed view of the Hibernate architecture</vt:lpstr>
      <vt:lpstr>Transaction What exactly makes a database transaction?</vt:lpstr>
      <vt:lpstr>Transaction cont’d What exactly makes a database transaction?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Headerslide</dc:title>
  <cp:lastModifiedBy>pariweshg@gmail.com</cp:lastModifiedBy>
  <cp:revision>1</cp:revision>
  <dcterms:created xsi:type="dcterms:W3CDTF">2021-08-22T18:52:18Z</dcterms:created>
  <dcterms:modified xsi:type="dcterms:W3CDTF">2021-08-22T18:57:24Z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2014-05-18T00:00:00Z</vt:filetime>
  </property>
  <property fmtid="{D5CDD505-2E9C-101B-9397-08002B2CF9AE}" pid="3" name="Creator">
    <vt:lpwstr>Keynote</vt:lpwstr>
  </property>
  <property fmtid="{D5CDD505-2E9C-101B-9397-08002B2CF9AE}" pid="4" name="LastSaved">
    <vt:filetime>2021-08-22T00:00:00Z</vt:filetime>
  </property>
</Properties>
</file>