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79" y="295656"/>
            <a:ext cx="8700516" cy="63657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99" y="329184"/>
            <a:ext cx="8532114" cy="619681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329184"/>
            <a:ext cx="8532495" cy="6196965"/>
          </a:xfrm>
          <a:custGeom>
            <a:avLst/>
            <a:gdLst/>
            <a:ahLst/>
            <a:cxnLst/>
            <a:rect l="l" t="t" r="r" b="b"/>
            <a:pathLst>
              <a:path w="8532495" h="6196965">
                <a:moveTo>
                  <a:pt x="0" y="128905"/>
                </a:moveTo>
                <a:lnTo>
                  <a:pt x="10133" y="78759"/>
                </a:lnTo>
                <a:lnTo>
                  <a:pt x="37769" y="37782"/>
                </a:lnTo>
                <a:lnTo>
                  <a:pt x="78759" y="10140"/>
                </a:lnTo>
                <a:lnTo>
                  <a:pt x="128955" y="0"/>
                </a:lnTo>
                <a:lnTo>
                  <a:pt x="8403082" y="0"/>
                </a:lnTo>
                <a:lnTo>
                  <a:pt x="8453300" y="10140"/>
                </a:lnTo>
                <a:lnTo>
                  <a:pt x="8494315" y="37782"/>
                </a:lnTo>
                <a:lnTo>
                  <a:pt x="8521971" y="78759"/>
                </a:lnTo>
                <a:lnTo>
                  <a:pt x="8532114" y="128905"/>
                </a:lnTo>
                <a:lnTo>
                  <a:pt x="8532114" y="6067856"/>
                </a:lnTo>
                <a:lnTo>
                  <a:pt x="8521971" y="6118052"/>
                </a:lnTo>
                <a:lnTo>
                  <a:pt x="8494315" y="6159042"/>
                </a:lnTo>
                <a:lnTo>
                  <a:pt x="8453300" y="6186678"/>
                </a:lnTo>
                <a:lnTo>
                  <a:pt x="8403082" y="6196812"/>
                </a:lnTo>
                <a:lnTo>
                  <a:pt x="128955" y="6196812"/>
                </a:lnTo>
                <a:lnTo>
                  <a:pt x="78759" y="6186678"/>
                </a:lnTo>
                <a:lnTo>
                  <a:pt x="37769" y="6159042"/>
                </a:lnTo>
                <a:lnTo>
                  <a:pt x="10133" y="6118052"/>
                </a:lnTo>
                <a:lnTo>
                  <a:pt x="0" y="6067856"/>
                </a:lnTo>
                <a:lnTo>
                  <a:pt x="0" y="128905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1676400"/>
            <a:ext cx="2352675" cy="356235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5175" y="326136"/>
            <a:ext cx="4832604" cy="7406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45973"/>
            <a:ext cx="807211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C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79" y="295656"/>
            <a:ext cx="8700516" cy="63657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99" y="329184"/>
            <a:ext cx="8532114" cy="619681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329184"/>
            <a:ext cx="8532495" cy="6196965"/>
          </a:xfrm>
          <a:custGeom>
            <a:avLst/>
            <a:gdLst/>
            <a:ahLst/>
            <a:cxnLst/>
            <a:rect l="l" t="t" r="r" b="b"/>
            <a:pathLst>
              <a:path w="8532495" h="6196965">
                <a:moveTo>
                  <a:pt x="0" y="128905"/>
                </a:moveTo>
                <a:lnTo>
                  <a:pt x="10133" y="78759"/>
                </a:lnTo>
                <a:lnTo>
                  <a:pt x="37769" y="37782"/>
                </a:lnTo>
                <a:lnTo>
                  <a:pt x="78759" y="10140"/>
                </a:lnTo>
                <a:lnTo>
                  <a:pt x="128955" y="0"/>
                </a:lnTo>
                <a:lnTo>
                  <a:pt x="8403082" y="0"/>
                </a:lnTo>
                <a:lnTo>
                  <a:pt x="8453300" y="10140"/>
                </a:lnTo>
                <a:lnTo>
                  <a:pt x="8494315" y="37782"/>
                </a:lnTo>
                <a:lnTo>
                  <a:pt x="8521971" y="78759"/>
                </a:lnTo>
                <a:lnTo>
                  <a:pt x="8532114" y="128905"/>
                </a:lnTo>
                <a:lnTo>
                  <a:pt x="8532114" y="6067856"/>
                </a:lnTo>
                <a:lnTo>
                  <a:pt x="8521971" y="6118052"/>
                </a:lnTo>
                <a:lnTo>
                  <a:pt x="8494315" y="6159042"/>
                </a:lnTo>
                <a:lnTo>
                  <a:pt x="8453300" y="6186678"/>
                </a:lnTo>
                <a:lnTo>
                  <a:pt x="8403082" y="6196812"/>
                </a:lnTo>
                <a:lnTo>
                  <a:pt x="128955" y="6196812"/>
                </a:lnTo>
                <a:lnTo>
                  <a:pt x="78759" y="6186678"/>
                </a:lnTo>
                <a:lnTo>
                  <a:pt x="37769" y="6159042"/>
                </a:lnTo>
                <a:lnTo>
                  <a:pt x="10133" y="6118052"/>
                </a:lnTo>
                <a:lnTo>
                  <a:pt x="0" y="6067856"/>
                </a:lnTo>
                <a:lnTo>
                  <a:pt x="0" y="128905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175" y="326136"/>
            <a:ext cx="3518916" cy="7406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C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79" y="295656"/>
            <a:ext cx="8700516" cy="63657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99" y="329184"/>
            <a:ext cx="8532114" cy="619681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329184"/>
            <a:ext cx="8532495" cy="6196965"/>
          </a:xfrm>
          <a:custGeom>
            <a:avLst/>
            <a:gdLst/>
            <a:ahLst/>
            <a:cxnLst/>
            <a:rect l="l" t="t" r="r" b="b"/>
            <a:pathLst>
              <a:path w="8532495" h="6196965">
                <a:moveTo>
                  <a:pt x="0" y="128905"/>
                </a:moveTo>
                <a:lnTo>
                  <a:pt x="10133" y="78759"/>
                </a:lnTo>
                <a:lnTo>
                  <a:pt x="37769" y="37782"/>
                </a:lnTo>
                <a:lnTo>
                  <a:pt x="78759" y="10140"/>
                </a:lnTo>
                <a:lnTo>
                  <a:pt x="128955" y="0"/>
                </a:lnTo>
                <a:lnTo>
                  <a:pt x="8403082" y="0"/>
                </a:lnTo>
                <a:lnTo>
                  <a:pt x="8453300" y="10140"/>
                </a:lnTo>
                <a:lnTo>
                  <a:pt x="8494315" y="37782"/>
                </a:lnTo>
                <a:lnTo>
                  <a:pt x="8521971" y="78759"/>
                </a:lnTo>
                <a:lnTo>
                  <a:pt x="8532114" y="128905"/>
                </a:lnTo>
                <a:lnTo>
                  <a:pt x="8532114" y="6067856"/>
                </a:lnTo>
                <a:lnTo>
                  <a:pt x="8521971" y="6118052"/>
                </a:lnTo>
                <a:lnTo>
                  <a:pt x="8494315" y="6159042"/>
                </a:lnTo>
                <a:lnTo>
                  <a:pt x="8453300" y="6186678"/>
                </a:lnTo>
                <a:lnTo>
                  <a:pt x="8403082" y="6196812"/>
                </a:lnTo>
                <a:lnTo>
                  <a:pt x="128955" y="6196812"/>
                </a:lnTo>
                <a:lnTo>
                  <a:pt x="78759" y="6186678"/>
                </a:lnTo>
                <a:lnTo>
                  <a:pt x="37769" y="6159042"/>
                </a:lnTo>
                <a:lnTo>
                  <a:pt x="10133" y="6118052"/>
                </a:lnTo>
                <a:lnTo>
                  <a:pt x="0" y="6067856"/>
                </a:lnTo>
                <a:lnTo>
                  <a:pt x="0" y="128905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46932" y="3069335"/>
            <a:ext cx="1837943" cy="7406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C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0979" y="295656"/>
            <a:ext cx="8700516" cy="63657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799" y="329184"/>
            <a:ext cx="8532114" cy="619681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329184"/>
            <a:ext cx="8532495" cy="6196965"/>
          </a:xfrm>
          <a:custGeom>
            <a:avLst/>
            <a:gdLst/>
            <a:ahLst/>
            <a:cxnLst/>
            <a:rect l="l" t="t" r="r" b="b"/>
            <a:pathLst>
              <a:path w="8532495" h="6196965">
                <a:moveTo>
                  <a:pt x="0" y="128905"/>
                </a:moveTo>
                <a:lnTo>
                  <a:pt x="10133" y="78759"/>
                </a:lnTo>
                <a:lnTo>
                  <a:pt x="37769" y="37782"/>
                </a:lnTo>
                <a:lnTo>
                  <a:pt x="78759" y="10140"/>
                </a:lnTo>
                <a:lnTo>
                  <a:pt x="128955" y="0"/>
                </a:lnTo>
                <a:lnTo>
                  <a:pt x="8403082" y="0"/>
                </a:lnTo>
                <a:lnTo>
                  <a:pt x="8453300" y="10140"/>
                </a:lnTo>
                <a:lnTo>
                  <a:pt x="8494315" y="37782"/>
                </a:lnTo>
                <a:lnTo>
                  <a:pt x="8521971" y="78759"/>
                </a:lnTo>
                <a:lnTo>
                  <a:pt x="8532114" y="128905"/>
                </a:lnTo>
                <a:lnTo>
                  <a:pt x="8532114" y="6067856"/>
                </a:lnTo>
                <a:lnTo>
                  <a:pt x="8521971" y="6118052"/>
                </a:lnTo>
                <a:lnTo>
                  <a:pt x="8494315" y="6159042"/>
                </a:lnTo>
                <a:lnTo>
                  <a:pt x="8453300" y="6186678"/>
                </a:lnTo>
                <a:lnTo>
                  <a:pt x="8403082" y="6196812"/>
                </a:lnTo>
                <a:lnTo>
                  <a:pt x="128955" y="6196812"/>
                </a:lnTo>
                <a:lnTo>
                  <a:pt x="78759" y="6186678"/>
                </a:lnTo>
                <a:lnTo>
                  <a:pt x="37769" y="6159042"/>
                </a:lnTo>
                <a:lnTo>
                  <a:pt x="10133" y="6118052"/>
                </a:lnTo>
                <a:lnTo>
                  <a:pt x="0" y="6067856"/>
                </a:lnTo>
                <a:lnTo>
                  <a:pt x="0" y="128905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926" y="2358085"/>
            <a:ext cx="778814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C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9294" y="1648713"/>
            <a:ext cx="7725410" cy="3302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9.png"/><Relationship Id="rId7" Type="http://schemas.openxmlformats.org/officeDocument/2006/relationships/image" Target="../media/image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8591" y="434212"/>
            <a:ext cx="8538210" cy="3217545"/>
            <a:chOff x="418591" y="434212"/>
            <a:chExt cx="8538210" cy="32175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591" y="434212"/>
              <a:ext cx="8306815" cy="3108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3712" y="2221992"/>
              <a:ext cx="4402836" cy="8199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6375" y="2831592"/>
              <a:ext cx="6556248" cy="81991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2139" marR="5080" indent="2307590">
              <a:lnSpc>
                <a:spcPct val="100000"/>
              </a:lnSpc>
              <a:spcBef>
                <a:spcPts val="95"/>
              </a:spcBef>
              <a:tabLst>
                <a:tab pos="5868670" algn="l"/>
              </a:tabLst>
            </a:pPr>
            <a:r>
              <a:rPr spc="-5" dirty="0"/>
              <a:t>Introduction</a:t>
            </a:r>
            <a:r>
              <a:rPr spc="-55" dirty="0"/>
              <a:t> </a:t>
            </a:r>
            <a:r>
              <a:rPr spc="-10" dirty="0"/>
              <a:t>to </a:t>
            </a:r>
            <a:r>
              <a:rPr spc="-1190" dirty="0"/>
              <a:t> </a:t>
            </a:r>
            <a:r>
              <a:rPr spc="-5" dirty="0"/>
              <a:t>U</a:t>
            </a:r>
            <a:r>
              <a:rPr dirty="0"/>
              <a:t>n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95" dirty="0"/>
              <a:t> </a:t>
            </a:r>
            <a:r>
              <a:rPr spc="-445" dirty="0"/>
              <a:t>T</a:t>
            </a:r>
            <a:r>
              <a:rPr spc="-5" dirty="0"/>
              <a:t>esting</a:t>
            </a:r>
            <a:r>
              <a:rPr spc="20" dirty="0"/>
              <a:t> </a:t>
            </a:r>
            <a:r>
              <a:rPr spc="-5" dirty="0"/>
              <a:t>and</a:t>
            </a:r>
            <a:r>
              <a:rPr dirty="0"/>
              <a:t>	</a:t>
            </a:r>
            <a:r>
              <a:rPr spc="-10" dirty="0"/>
              <a:t>Mock</a:t>
            </a:r>
            <a:r>
              <a:rPr spc="-20" dirty="0"/>
              <a:t>i</a:t>
            </a:r>
            <a:r>
              <a:rPr spc="-10" dirty="0"/>
              <a:t>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175" y="326136"/>
            <a:ext cx="7358380" cy="741045"/>
            <a:chOff x="265175" y="326136"/>
            <a:chExt cx="7358380" cy="741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175" y="326136"/>
              <a:ext cx="2183892" cy="740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5564" y="326136"/>
              <a:ext cx="771144" cy="740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1887" y="326136"/>
              <a:ext cx="5471160" cy="74066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45973"/>
            <a:ext cx="67792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Recipe</a:t>
            </a:r>
            <a:r>
              <a:rPr sz="3600" spc="-10" dirty="0"/>
              <a:t> </a:t>
            </a:r>
            <a:r>
              <a:rPr sz="3600" dirty="0"/>
              <a:t>–</a:t>
            </a:r>
            <a:r>
              <a:rPr sz="3600" spc="-10" dirty="0"/>
              <a:t> </a:t>
            </a:r>
            <a:r>
              <a:rPr sz="3600" spc="-5" dirty="0"/>
              <a:t>Pull</a:t>
            </a:r>
            <a:r>
              <a:rPr sz="3600" spc="-10" dirty="0"/>
              <a:t> </a:t>
            </a:r>
            <a:r>
              <a:rPr sz="3600" spc="-5" dirty="0"/>
              <a:t>Out</a:t>
            </a:r>
            <a:r>
              <a:rPr sz="3600" spc="-15" dirty="0"/>
              <a:t> </a:t>
            </a:r>
            <a:r>
              <a:rPr sz="3600" dirty="0"/>
              <a:t>a</a:t>
            </a:r>
            <a:r>
              <a:rPr sz="3600" spc="-10" dirty="0"/>
              <a:t> </a:t>
            </a:r>
            <a:r>
              <a:rPr sz="3600" spc="-5" dirty="0"/>
              <a:t>Dependency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10911" y="1568196"/>
            <a:ext cx="1783080" cy="61874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98776" y="2292095"/>
            <a:ext cx="2255520" cy="6187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21835" y="3015995"/>
            <a:ext cx="4626864" cy="61874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37031" y="3739896"/>
            <a:ext cx="3679190" cy="619125"/>
            <a:chOff x="637031" y="3739896"/>
            <a:chExt cx="3679190" cy="61912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031" y="3829812"/>
              <a:ext cx="577595" cy="5227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1559" y="3739896"/>
              <a:ext cx="3264408" cy="618744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0385" indent="-457834">
              <a:lnSpc>
                <a:spcPct val="100000"/>
              </a:lnSpc>
              <a:spcBef>
                <a:spcPts val="95"/>
              </a:spcBef>
              <a:buClr>
                <a:srgbClr val="FFC000"/>
              </a:buClr>
              <a:buSzPct val="80000"/>
              <a:buAutoNum type="arabicPeriod"/>
              <a:tabLst>
                <a:tab pos="540385" algn="l"/>
                <a:tab pos="541020" algn="l"/>
              </a:tabLst>
            </a:pPr>
            <a:r>
              <a:rPr spc="-35" dirty="0"/>
              <a:t>Wrap</a:t>
            </a:r>
            <a:r>
              <a:rPr spc="-20" dirty="0"/>
              <a:t> </a:t>
            </a:r>
            <a:r>
              <a:rPr spc="-5" dirty="0"/>
              <a:t>dependency with</a:t>
            </a:r>
            <a:r>
              <a:rPr spc="10" dirty="0"/>
              <a:t> </a:t>
            </a:r>
            <a:r>
              <a:rPr spc="-5" dirty="0"/>
              <a:t>an</a:t>
            </a:r>
            <a:r>
              <a:rPr spc="20" dirty="0"/>
              <a:t> </a:t>
            </a:r>
            <a:r>
              <a:rPr spc="-10" dirty="0">
                <a:solidFill>
                  <a:srgbClr val="FFC000"/>
                </a:solidFill>
              </a:rPr>
              <a:t>interface</a:t>
            </a:r>
          </a:p>
          <a:p>
            <a:pPr marL="70485">
              <a:lnSpc>
                <a:spcPct val="100000"/>
              </a:lnSpc>
              <a:spcBef>
                <a:spcPts val="30"/>
              </a:spcBef>
              <a:buClr>
                <a:srgbClr val="FFC000"/>
              </a:buClr>
              <a:buFont typeface="Trebuchet MS"/>
              <a:buAutoNum type="arabicPeriod"/>
            </a:pPr>
            <a:endParaRPr sz="2300"/>
          </a:p>
          <a:p>
            <a:pPr marL="540385" indent="-457834">
              <a:lnSpc>
                <a:spcPct val="100000"/>
              </a:lnSpc>
              <a:buClr>
                <a:srgbClr val="FFC000"/>
              </a:buClr>
              <a:buSzPct val="80000"/>
              <a:buAutoNum type="arabicPeriod"/>
              <a:tabLst>
                <a:tab pos="540385" algn="l"/>
                <a:tab pos="541020" algn="l"/>
              </a:tabLst>
            </a:pPr>
            <a:r>
              <a:rPr spc="-5" dirty="0"/>
              <a:t>Create</a:t>
            </a:r>
            <a:r>
              <a:rPr spc="-2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>
                <a:solidFill>
                  <a:srgbClr val="FFC000"/>
                </a:solidFill>
              </a:rPr>
              <a:t>private</a:t>
            </a:r>
            <a:r>
              <a:rPr spc="10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field</a:t>
            </a:r>
            <a:r>
              <a:rPr spc="-10" dirty="0">
                <a:solidFill>
                  <a:srgbClr val="FFC000"/>
                </a:solidFill>
              </a:rPr>
              <a:t> </a:t>
            </a:r>
            <a:r>
              <a:rPr spc="-5" dirty="0"/>
              <a:t>of interface</a:t>
            </a:r>
            <a:r>
              <a:rPr spc="5" dirty="0"/>
              <a:t> </a:t>
            </a:r>
            <a:r>
              <a:rPr spc="-10" dirty="0"/>
              <a:t>type</a:t>
            </a:r>
          </a:p>
          <a:p>
            <a:pPr marL="70485">
              <a:lnSpc>
                <a:spcPct val="100000"/>
              </a:lnSpc>
              <a:spcBef>
                <a:spcPts val="30"/>
              </a:spcBef>
              <a:buClr>
                <a:srgbClr val="FFC000"/>
              </a:buClr>
              <a:buFont typeface="Trebuchet MS"/>
              <a:buAutoNum type="arabicPeriod"/>
            </a:pPr>
            <a:endParaRPr sz="2300"/>
          </a:p>
          <a:p>
            <a:pPr marL="540385" indent="-457834">
              <a:lnSpc>
                <a:spcPct val="100000"/>
              </a:lnSpc>
              <a:buClr>
                <a:srgbClr val="FFC000"/>
              </a:buClr>
              <a:buSzPct val="80000"/>
              <a:buAutoNum type="arabicPeriod"/>
              <a:tabLst>
                <a:tab pos="540385" algn="l"/>
                <a:tab pos="541020" algn="l"/>
              </a:tabLst>
            </a:pPr>
            <a:r>
              <a:rPr spc="-10" dirty="0"/>
              <a:t>Add</a:t>
            </a:r>
            <a:r>
              <a:rPr spc="-20" dirty="0"/>
              <a:t> </a:t>
            </a:r>
            <a:r>
              <a:rPr spc="-10" dirty="0"/>
              <a:t>interface</a:t>
            </a:r>
            <a:r>
              <a:rPr spc="15" dirty="0"/>
              <a:t> </a:t>
            </a:r>
            <a:r>
              <a:rPr spc="-5" dirty="0"/>
              <a:t>as</a:t>
            </a:r>
            <a:r>
              <a:rPr dirty="0"/>
              <a:t> </a:t>
            </a:r>
            <a:r>
              <a:rPr spc="-5" dirty="0"/>
              <a:t>an</a:t>
            </a:r>
            <a:r>
              <a:rPr spc="25" dirty="0"/>
              <a:t> </a:t>
            </a:r>
            <a:r>
              <a:rPr spc="-5" dirty="0">
                <a:solidFill>
                  <a:srgbClr val="FFC000"/>
                </a:solidFill>
              </a:rPr>
              <a:t>argument</a:t>
            </a:r>
            <a:r>
              <a:rPr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in</a:t>
            </a:r>
            <a:r>
              <a:rPr spc="10" dirty="0">
                <a:solidFill>
                  <a:srgbClr val="FFC000"/>
                </a:solidFill>
              </a:rPr>
              <a:t> </a:t>
            </a:r>
            <a:r>
              <a:rPr spc="-10" dirty="0">
                <a:solidFill>
                  <a:srgbClr val="FFC000"/>
                </a:solidFill>
              </a:rPr>
              <a:t>the</a:t>
            </a:r>
            <a:r>
              <a:rPr spc="10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constructor</a:t>
            </a:r>
          </a:p>
          <a:p>
            <a:pPr marL="70485">
              <a:lnSpc>
                <a:spcPct val="100000"/>
              </a:lnSpc>
              <a:spcBef>
                <a:spcPts val="30"/>
              </a:spcBef>
              <a:buClr>
                <a:srgbClr val="FFC000"/>
              </a:buClr>
              <a:buFont typeface="Trebuchet MS"/>
              <a:buAutoNum type="arabicPeriod"/>
            </a:pPr>
            <a:endParaRPr sz="2300"/>
          </a:p>
          <a:p>
            <a:pPr marL="540385" indent="-457834">
              <a:lnSpc>
                <a:spcPct val="100000"/>
              </a:lnSpc>
              <a:spcBef>
                <a:spcPts val="5"/>
              </a:spcBef>
              <a:buSzPct val="80000"/>
              <a:buAutoNum type="arabicPeriod"/>
              <a:tabLst>
                <a:tab pos="540385" algn="l"/>
                <a:tab pos="541020" algn="l"/>
              </a:tabLst>
            </a:pPr>
            <a:r>
              <a:rPr spc="-5" dirty="0">
                <a:solidFill>
                  <a:srgbClr val="FFC000"/>
                </a:solidFill>
              </a:rPr>
              <a:t>Assign</a:t>
            </a:r>
            <a:r>
              <a:rPr spc="-15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private</a:t>
            </a:r>
            <a:r>
              <a:rPr spc="5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field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argument in</a:t>
            </a:r>
            <a:r>
              <a:rPr dirty="0"/>
              <a:t> </a:t>
            </a:r>
            <a:r>
              <a:rPr spc="-5" dirty="0"/>
              <a:t>constructor</a:t>
            </a:r>
          </a:p>
          <a:p>
            <a:pPr marL="70485">
              <a:lnSpc>
                <a:spcPct val="100000"/>
              </a:lnSpc>
              <a:spcBef>
                <a:spcPts val="25"/>
              </a:spcBef>
              <a:buClr>
                <a:srgbClr val="FFC000"/>
              </a:buClr>
              <a:buFont typeface="Trebuchet MS"/>
              <a:buAutoNum type="arabicPeriod"/>
            </a:pPr>
            <a:endParaRPr sz="2300"/>
          </a:p>
          <a:p>
            <a:pPr marL="540385" indent="-457834">
              <a:lnSpc>
                <a:spcPct val="100000"/>
              </a:lnSpc>
              <a:buClr>
                <a:srgbClr val="FFC000"/>
              </a:buClr>
              <a:buSzPct val="80000"/>
              <a:buAutoNum type="arabicPeriod"/>
              <a:tabLst>
                <a:tab pos="540385" algn="l"/>
                <a:tab pos="541020" algn="l"/>
              </a:tabLst>
            </a:pPr>
            <a:r>
              <a:rPr spc="-5" dirty="0"/>
              <a:t>Use</a:t>
            </a:r>
            <a:r>
              <a:rPr dirty="0"/>
              <a:t> </a:t>
            </a:r>
            <a:r>
              <a:rPr spc="-10" dirty="0"/>
              <a:t>the </a:t>
            </a:r>
            <a:r>
              <a:rPr spc="-5" dirty="0"/>
              <a:t>new private</a:t>
            </a:r>
            <a:r>
              <a:rPr spc="5" dirty="0"/>
              <a:t> </a:t>
            </a:r>
            <a:r>
              <a:rPr spc="-5" dirty="0"/>
              <a:t>field</a:t>
            </a:r>
            <a:r>
              <a:rPr dirty="0"/>
              <a:t> </a:t>
            </a:r>
            <a:r>
              <a:rPr spc="-5" dirty="0"/>
              <a:t>in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8584" y="3189858"/>
            <a:ext cx="126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Code!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75" y="326136"/>
            <a:ext cx="4285488" cy="740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45973"/>
            <a:ext cx="3707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What</a:t>
            </a:r>
            <a:r>
              <a:rPr sz="3600" spc="-55" dirty="0"/>
              <a:t> </a:t>
            </a:r>
            <a:r>
              <a:rPr sz="3600" spc="-5" dirty="0"/>
              <a:t>is</a:t>
            </a:r>
            <a:r>
              <a:rPr sz="3600" spc="-40" dirty="0"/>
              <a:t> </a:t>
            </a:r>
            <a:r>
              <a:rPr sz="3600" dirty="0"/>
              <a:t>mocking?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27380" y="1622806"/>
            <a:ext cx="7773034" cy="453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5"/>
              </a:spcBef>
              <a:buClr>
                <a:srgbClr val="FFC000"/>
              </a:buClr>
              <a:buSzPct val="79687"/>
              <a:buFont typeface="Segoe UI Symbol"/>
              <a:buChar char="⚫"/>
              <a:tabLst>
                <a:tab pos="278130" algn="l"/>
              </a:tabLst>
            </a:pP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Creating</a:t>
            </a:r>
            <a:r>
              <a:rPr sz="3200" b="1" spc="-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fake</a:t>
            </a:r>
            <a:r>
              <a:rPr sz="3200" b="1" spc="-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objects</a:t>
            </a:r>
            <a:r>
              <a:rPr sz="32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for</a:t>
            </a:r>
            <a:r>
              <a:rPr sz="32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you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000"/>
              </a:buClr>
              <a:buFont typeface="Segoe UI Symbol"/>
              <a:buChar char="⚫"/>
            </a:pPr>
            <a:endParaRPr sz="3550">
              <a:latin typeface="Trebuchet MS"/>
              <a:cs typeface="Trebuchet MS"/>
            </a:endParaRPr>
          </a:p>
          <a:p>
            <a:pPr marL="277495" indent="-265430">
              <a:lnSpc>
                <a:spcPct val="100000"/>
              </a:lnSpc>
              <a:buClr>
                <a:srgbClr val="FFC000"/>
              </a:buClr>
              <a:buSzPct val="79687"/>
              <a:buFont typeface="Segoe UI Symbol"/>
              <a:buChar char="⚫"/>
              <a:tabLst>
                <a:tab pos="278130" algn="l"/>
              </a:tabLst>
            </a:pP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Nothing</a:t>
            </a:r>
            <a:r>
              <a:rPr sz="3200" b="1" spc="-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you</a:t>
            </a:r>
            <a:r>
              <a:rPr sz="32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can’t</a:t>
            </a:r>
            <a:r>
              <a:rPr sz="3200" b="1" spc="-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do</a:t>
            </a:r>
            <a:r>
              <a:rPr sz="32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manually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000"/>
              </a:buClr>
              <a:buFont typeface="Segoe UI Symbol"/>
              <a:buChar char="⚫"/>
            </a:pPr>
            <a:endParaRPr sz="3550">
              <a:latin typeface="Trebuchet MS"/>
              <a:cs typeface="Trebuchet MS"/>
            </a:endParaRPr>
          </a:p>
          <a:p>
            <a:pPr marL="277495" indent="-265430">
              <a:lnSpc>
                <a:spcPct val="100000"/>
              </a:lnSpc>
              <a:buClr>
                <a:srgbClr val="FFC000"/>
              </a:buClr>
              <a:buSzPct val="79687"/>
              <a:buFont typeface="Segoe UI Symbol"/>
              <a:buChar char="⚫"/>
              <a:tabLst>
                <a:tab pos="278130" algn="l"/>
              </a:tabLst>
            </a:pP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Set</a:t>
            </a:r>
            <a:r>
              <a:rPr sz="32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r>
              <a:rPr sz="32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inspect</a:t>
            </a:r>
            <a:r>
              <a:rPr sz="3200" b="1" spc="-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values</a:t>
            </a:r>
            <a:r>
              <a:rPr sz="3200" b="1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a </a:t>
            </a: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fake</a:t>
            </a:r>
            <a:r>
              <a:rPr sz="32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object</a:t>
            </a:r>
            <a:endParaRPr sz="3200">
              <a:latin typeface="Trebuchet MS"/>
              <a:cs typeface="Trebuchet MS"/>
            </a:endParaRPr>
          </a:p>
          <a:p>
            <a:pPr marL="277495" marR="5080" indent="-265430">
              <a:lnSpc>
                <a:spcPct val="200100"/>
              </a:lnSpc>
              <a:spcBef>
                <a:spcPts val="295"/>
              </a:spcBef>
              <a:buClr>
                <a:srgbClr val="FFC000"/>
              </a:buClr>
              <a:buSzPct val="79687"/>
              <a:buFont typeface="Segoe UI Symbol"/>
              <a:buChar char="⚫"/>
              <a:tabLst>
                <a:tab pos="278130" algn="l"/>
              </a:tabLst>
            </a:pP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Inspect</a:t>
            </a:r>
            <a:r>
              <a:rPr sz="3200" b="1" spc="-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method</a:t>
            </a:r>
            <a:r>
              <a:rPr sz="32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calls</a:t>
            </a: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r>
              <a:rPr sz="3200" b="1" spc="-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args</a:t>
            </a:r>
            <a:r>
              <a:rPr sz="3200" b="1" spc="-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a </a:t>
            </a: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fake </a:t>
            </a:r>
            <a:r>
              <a:rPr sz="3200" b="1" spc="-9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object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75" y="326136"/>
            <a:ext cx="5436108" cy="740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45973"/>
            <a:ext cx="4859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/>
              <a:t>Two</a:t>
            </a:r>
            <a:r>
              <a:rPr sz="3600" spc="-35" dirty="0"/>
              <a:t> </a:t>
            </a:r>
            <a:r>
              <a:rPr sz="3600" dirty="0"/>
              <a:t>kinds</a:t>
            </a:r>
            <a:r>
              <a:rPr sz="3600" spc="-15" dirty="0"/>
              <a:t> </a:t>
            </a:r>
            <a:r>
              <a:rPr sz="3600" dirty="0"/>
              <a:t>of</a:t>
            </a:r>
            <a:r>
              <a:rPr sz="3600" spc="-20" dirty="0"/>
              <a:t> </a:t>
            </a:r>
            <a:r>
              <a:rPr sz="3600" spc="-10" dirty="0"/>
              <a:t>unit</a:t>
            </a:r>
            <a:r>
              <a:rPr sz="3600" spc="-20" dirty="0"/>
              <a:t> </a:t>
            </a:r>
            <a:r>
              <a:rPr sz="3600" spc="-5" dirty="0"/>
              <a:t>tests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867155" y="1857755"/>
            <a:ext cx="3274060" cy="4173220"/>
            <a:chOff x="867155" y="1857755"/>
            <a:chExt cx="3274060" cy="41732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155" y="1857755"/>
              <a:ext cx="3273552" cy="31211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4399" y="1904999"/>
              <a:ext cx="3124200" cy="2971800"/>
            </a:xfrm>
            <a:custGeom>
              <a:avLst/>
              <a:gdLst/>
              <a:ahLst/>
              <a:cxnLst/>
              <a:rect l="l" t="t" r="r" b="b"/>
              <a:pathLst>
                <a:path w="3124200" h="2971800">
                  <a:moveTo>
                    <a:pt x="3124200" y="0"/>
                  </a:moveTo>
                  <a:lnTo>
                    <a:pt x="0" y="0"/>
                  </a:lnTo>
                  <a:lnTo>
                    <a:pt x="0" y="2971800"/>
                  </a:lnTo>
                  <a:lnTo>
                    <a:pt x="3124200" y="2971800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399" y="1904999"/>
              <a:ext cx="3124200" cy="2971800"/>
            </a:xfrm>
            <a:custGeom>
              <a:avLst/>
              <a:gdLst/>
              <a:ahLst/>
              <a:cxnLst/>
              <a:rect l="l" t="t" r="r" b="b"/>
              <a:pathLst>
                <a:path w="3124200" h="2971800">
                  <a:moveTo>
                    <a:pt x="0" y="2971800"/>
                  </a:moveTo>
                  <a:lnTo>
                    <a:pt x="3124200" y="2971800"/>
                  </a:lnTo>
                  <a:lnTo>
                    <a:pt x="3124200" y="0"/>
                  </a:lnTo>
                  <a:lnTo>
                    <a:pt x="0" y="0"/>
                  </a:lnTo>
                  <a:lnTo>
                    <a:pt x="0" y="2971800"/>
                  </a:lnTo>
                  <a:close/>
                </a:path>
              </a:pathLst>
            </a:custGeom>
            <a:ln w="42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4335" y="2945891"/>
              <a:ext cx="2657856" cy="9098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3372" y="4998720"/>
              <a:ext cx="1367027" cy="103174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905755" y="1857755"/>
            <a:ext cx="3273552" cy="3121152"/>
            <a:chOff x="4905755" y="1857755"/>
            <a:chExt cx="3273552" cy="3121152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5755" y="1857755"/>
              <a:ext cx="3273552" cy="31211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52999" y="1904999"/>
              <a:ext cx="3124200" cy="2971800"/>
            </a:xfrm>
            <a:custGeom>
              <a:avLst/>
              <a:gdLst/>
              <a:ahLst/>
              <a:cxnLst/>
              <a:rect l="l" t="t" r="r" b="b"/>
              <a:pathLst>
                <a:path w="3124200" h="2971800">
                  <a:moveTo>
                    <a:pt x="3124200" y="0"/>
                  </a:moveTo>
                  <a:lnTo>
                    <a:pt x="0" y="0"/>
                  </a:lnTo>
                  <a:lnTo>
                    <a:pt x="0" y="2971800"/>
                  </a:lnTo>
                  <a:lnTo>
                    <a:pt x="3124200" y="2971800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2999" y="1904999"/>
              <a:ext cx="3124200" cy="2971800"/>
            </a:xfrm>
            <a:custGeom>
              <a:avLst/>
              <a:gdLst/>
              <a:ahLst/>
              <a:cxnLst/>
              <a:rect l="l" t="t" r="r" b="b"/>
              <a:pathLst>
                <a:path w="3124200" h="2971800">
                  <a:moveTo>
                    <a:pt x="0" y="2971800"/>
                  </a:moveTo>
                  <a:lnTo>
                    <a:pt x="3124200" y="2971800"/>
                  </a:lnTo>
                  <a:lnTo>
                    <a:pt x="3124200" y="0"/>
                  </a:lnTo>
                  <a:lnTo>
                    <a:pt x="0" y="0"/>
                  </a:lnTo>
                  <a:lnTo>
                    <a:pt x="0" y="2971800"/>
                  </a:lnTo>
                  <a:close/>
                </a:path>
              </a:pathLst>
            </a:custGeom>
            <a:ln w="42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0451" y="2945891"/>
              <a:ext cx="2782824" cy="90982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212594" y="5119522"/>
            <a:ext cx="5645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C000"/>
                </a:solidFill>
                <a:latin typeface="Wingdings"/>
                <a:cs typeface="Wingdings"/>
              </a:rPr>
              <a:t></a:t>
            </a:r>
            <a:endParaRPr sz="5400">
              <a:latin typeface="Wingdings"/>
              <a:cs typeface="Wingding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1348" y="2945892"/>
            <a:ext cx="1705355" cy="90982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93149" y="1883749"/>
            <a:ext cx="3166745" cy="180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 dirty="0" smtClean="0">
              <a:latin typeface="Times New Roman"/>
              <a:cs typeface="Times New Roman"/>
            </a:endParaRPr>
          </a:p>
          <a:p>
            <a:pPr marL="554990">
              <a:lnSpc>
                <a:spcPct val="100000"/>
              </a:lnSpc>
            </a:pPr>
            <a:r>
              <a:rPr lang="en-IN" sz="3600" b="1" spc="-590" dirty="0" err="1" smtClean="0">
                <a:solidFill>
                  <a:srgbClr val="FFC000"/>
                </a:solidFill>
                <a:latin typeface="Trebuchet MS"/>
                <a:cs typeface="Trebuchet MS"/>
              </a:rPr>
              <a:t>BlackBox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5973"/>
            <a:ext cx="2940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Stub</a:t>
            </a:r>
            <a:r>
              <a:rPr sz="3600" spc="-55" dirty="0"/>
              <a:t> </a:t>
            </a:r>
            <a:r>
              <a:rPr sz="3600" spc="-10" dirty="0"/>
              <a:t>vs.</a:t>
            </a:r>
            <a:r>
              <a:rPr sz="3600" spc="-40" dirty="0"/>
              <a:t> </a:t>
            </a:r>
            <a:r>
              <a:rPr sz="3600" dirty="0"/>
              <a:t>Mock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09600" y="2590800"/>
            <a:ext cx="3810000" cy="2286000"/>
            <a:chOff x="609600" y="2590800"/>
            <a:chExt cx="3810000" cy="2286000"/>
          </a:xfrm>
        </p:grpSpPr>
        <p:sp>
          <p:nvSpPr>
            <p:cNvPr id="4" name="object 4"/>
            <p:cNvSpPr/>
            <p:nvPr/>
          </p:nvSpPr>
          <p:spPr>
            <a:xfrm>
              <a:off x="609600" y="2590800"/>
              <a:ext cx="3810000" cy="2286000"/>
            </a:xfrm>
            <a:custGeom>
              <a:avLst/>
              <a:gdLst/>
              <a:ahLst/>
              <a:cxnLst/>
              <a:rect l="l" t="t" r="r" b="b"/>
              <a:pathLst>
                <a:path w="3810000" h="2286000">
                  <a:moveTo>
                    <a:pt x="38100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3810000" y="22860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280" y="4172711"/>
              <a:ext cx="979932" cy="53797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09600" y="2590800"/>
            <a:ext cx="3810000" cy="2286000"/>
          </a:xfrm>
          <a:prstGeom prst="rect">
            <a:avLst/>
          </a:prstGeom>
          <a:ln w="42500">
            <a:solidFill>
              <a:srgbClr val="FFC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48309" indent="-266700">
              <a:lnSpc>
                <a:spcPct val="100000"/>
              </a:lnSpc>
              <a:buClr>
                <a:srgbClr val="FFC000"/>
              </a:buClr>
              <a:buSzPct val="78571"/>
              <a:buFont typeface="Segoe UI Symbol"/>
              <a:buChar char="⚫"/>
              <a:tabLst>
                <a:tab pos="447675" algn="l"/>
                <a:tab pos="448945" algn="l"/>
              </a:tabLst>
            </a:pPr>
            <a:r>
              <a:rPr sz="2100" b="1" spc="-5" dirty="0">
                <a:solidFill>
                  <a:srgbClr val="7E7E7E"/>
                </a:solidFill>
                <a:latin typeface="Trebuchet MS"/>
                <a:cs typeface="Trebuchet MS"/>
              </a:rPr>
              <a:t>Get/Set properties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000"/>
              </a:buClr>
              <a:buFont typeface="Segoe UI Symbol"/>
              <a:buChar char="⚫"/>
            </a:pPr>
            <a:endParaRPr sz="2400">
              <a:latin typeface="Trebuchet MS"/>
              <a:cs typeface="Trebuchet MS"/>
            </a:endParaRPr>
          </a:p>
          <a:p>
            <a:pPr marL="448309" indent="-266700">
              <a:lnSpc>
                <a:spcPct val="100000"/>
              </a:lnSpc>
              <a:buClr>
                <a:srgbClr val="FFC000"/>
              </a:buClr>
              <a:buSzPct val="78571"/>
              <a:buFont typeface="Segoe UI Symbol"/>
              <a:buChar char="⚫"/>
              <a:tabLst>
                <a:tab pos="447675" algn="l"/>
                <a:tab pos="448945" algn="l"/>
              </a:tabLst>
            </a:pPr>
            <a:r>
              <a:rPr sz="2100" b="1" spc="-5" dirty="0">
                <a:solidFill>
                  <a:srgbClr val="7E7E7E"/>
                </a:solidFill>
                <a:latin typeface="Trebuchet MS"/>
                <a:cs typeface="Trebuchet MS"/>
              </a:rPr>
              <a:t>Set method</a:t>
            </a:r>
            <a:r>
              <a:rPr sz="21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7E7E7E"/>
                </a:solidFill>
                <a:latin typeface="Trebuchet MS"/>
                <a:cs typeface="Trebuchet MS"/>
              </a:rPr>
              <a:t>return</a:t>
            </a:r>
            <a:r>
              <a:rPr sz="21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7E7E7E"/>
                </a:solidFill>
                <a:latin typeface="Trebuchet MS"/>
                <a:cs typeface="Trebuchet MS"/>
              </a:rPr>
              <a:t>values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000"/>
              </a:buClr>
              <a:buFont typeface="Segoe UI Symbol"/>
              <a:buChar char="⚫"/>
            </a:pPr>
            <a:endParaRPr sz="2400">
              <a:latin typeface="Trebuchet MS"/>
              <a:cs typeface="Trebuchet MS"/>
            </a:endParaRPr>
          </a:p>
          <a:p>
            <a:pPr marL="448309" indent="-266700">
              <a:lnSpc>
                <a:spcPct val="100000"/>
              </a:lnSpc>
              <a:buClr>
                <a:srgbClr val="FFC000"/>
              </a:buClr>
              <a:buSzPct val="78571"/>
              <a:buFont typeface="Segoe UI Symbol"/>
              <a:buChar char="⚫"/>
              <a:tabLst>
                <a:tab pos="447675" algn="l"/>
                <a:tab pos="448945" algn="l"/>
              </a:tabLst>
            </a:pPr>
            <a:r>
              <a:rPr sz="2100" b="1" spc="-60" dirty="0">
                <a:solidFill>
                  <a:srgbClr val="7E7E7E"/>
                </a:solidFill>
                <a:latin typeface="Trebuchet MS"/>
                <a:cs typeface="Trebuchet MS"/>
              </a:rPr>
              <a:t>Test</a:t>
            </a:r>
            <a:r>
              <a:rPr sz="210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FFC000"/>
                </a:solidFill>
                <a:latin typeface="Trebuchet MS"/>
                <a:cs typeface="Trebuchet MS"/>
              </a:rPr>
              <a:t>state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24400" y="2590800"/>
            <a:ext cx="3810000" cy="2286000"/>
            <a:chOff x="4724400" y="2590800"/>
            <a:chExt cx="3810000" cy="2286000"/>
          </a:xfrm>
        </p:grpSpPr>
        <p:sp>
          <p:nvSpPr>
            <p:cNvPr id="8" name="object 8"/>
            <p:cNvSpPr/>
            <p:nvPr/>
          </p:nvSpPr>
          <p:spPr>
            <a:xfrm>
              <a:off x="4724400" y="2590800"/>
              <a:ext cx="3810000" cy="2286000"/>
            </a:xfrm>
            <a:custGeom>
              <a:avLst/>
              <a:gdLst/>
              <a:ahLst/>
              <a:cxnLst/>
              <a:rect l="l" t="t" r="r" b="b"/>
              <a:pathLst>
                <a:path w="3810000" h="2286000">
                  <a:moveTo>
                    <a:pt x="38100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3810000" y="22860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3080" y="4172711"/>
              <a:ext cx="1847087" cy="5379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24400" y="2590800"/>
            <a:ext cx="3810000" cy="2286000"/>
          </a:xfrm>
          <a:prstGeom prst="rect">
            <a:avLst/>
          </a:prstGeom>
          <a:ln w="42500">
            <a:solidFill>
              <a:srgbClr val="FFC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48945" indent="-266065">
              <a:lnSpc>
                <a:spcPct val="100000"/>
              </a:lnSpc>
              <a:buClr>
                <a:srgbClr val="FFC000"/>
              </a:buClr>
              <a:buSzPct val="78571"/>
              <a:buFont typeface="Segoe UI Symbol"/>
              <a:buChar char="⚫"/>
              <a:tabLst>
                <a:tab pos="448309" algn="l"/>
                <a:tab pos="448945" algn="l"/>
              </a:tabLst>
            </a:pPr>
            <a:r>
              <a:rPr sz="2100" b="1" dirty="0">
                <a:solidFill>
                  <a:srgbClr val="7E7E7E"/>
                </a:solidFill>
                <a:latin typeface="Trebuchet MS"/>
                <a:cs typeface="Trebuchet MS"/>
              </a:rPr>
              <a:t>Check</a:t>
            </a:r>
            <a:r>
              <a:rPr sz="2100" b="1" spc="-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7E7E7E"/>
                </a:solidFill>
                <a:latin typeface="Trebuchet MS"/>
                <a:cs typeface="Trebuchet MS"/>
              </a:rPr>
              <a:t>method</a:t>
            </a:r>
            <a:r>
              <a:rPr sz="21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7E7E7E"/>
                </a:solidFill>
                <a:latin typeface="Trebuchet MS"/>
                <a:cs typeface="Trebuchet MS"/>
              </a:rPr>
              <a:t>calls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000"/>
              </a:buClr>
              <a:buFont typeface="Segoe UI Symbol"/>
              <a:buChar char="⚫"/>
            </a:pPr>
            <a:endParaRPr sz="2400">
              <a:latin typeface="Trebuchet MS"/>
              <a:cs typeface="Trebuchet MS"/>
            </a:endParaRPr>
          </a:p>
          <a:p>
            <a:pPr marL="448945" indent="-266065">
              <a:lnSpc>
                <a:spcPct val="100000"/>
              </a:lnSpc>
              <a:buClr>
                <a:srgbClr val="FFC000"/>
              </a:buClr>
              <a:buSzPct val="78571"/>
              <a:buFont typeface="Segoe UI Symbol"/>
              <a:buChar char="⚫"/>
              <a:tabLst>
                <a:tab pos="448309" algn="l"/>
                <a:tab pos="448945" algn="l"/>
              </a:tabLst>
            </a:pPr>
            <a:r>
              <a:rPr sz="2100" b="1" dirty="0">
                <a:solidFill>
                  <a:srgbClr val="7E7E7E"/>
                </a:solidFill>
                <a:latin typeface="Trebuchet MS"/>
                <a:cs typeface="Trebuchet MS"/>
              </a:rPr>
              <a:t>Check</a:t>
            </a:r>
            <a:r>
              <a:rPr sz="2100" b="1" spc="-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7E7E7E"/>
                </a:solidFill>
                <a:latin typeface="Trebuchet MS"/>
                <a:cs typeface="Trebuchet MS"/>
              </a:rPr>
              <a:t>arguments</a:t>
            </a:r>
            <a:r>
              <a:rPr sz="2100" b="1" spc="-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7E7E7E"/>
                </a:solidFill>
                <a:latin typeface="Trebuchet MS"/>
                <a:cs typeface="Trebuchet MS"/>
              </a:rPr>
              <a:t>used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000"/>
              </a:buClr>
              <a:buFont typeface="Segoe UI Symbol"/>
              <a:buChar char="⚫"/>
            </a:pPr>
            <a:endParaRPr sz="2400">
              <a:latin typeface="Trebuchet MS"/>
              <a:cs typeface="Trebuchet MS"/>
            </a:endParaRPr>
          </a:p>
          <a:p>
            <a:pPr marL="448945" indent="-266065">
              <a:lnSpc>
                <a:spcPct val="100000"/>
              </a:lnSpc>
              <a:buClr>
                <a:srgbClr val="FFC000"/>
              </a:buClr>
              <a:buSzPct val="78571"/>
              <a:buFont typeface="Segoe UI Symbol"/>
              <a:buChar char="⚫"/>
              <a:tabLst>
                <a:tab pos="448309" algn="l"/>
                <a:tab pos="448945" algn="l"/>
              </a:tabLst>
            </a:pPr>
            <a:r>
              <a:rPr sz="2100" b="1" spc="-60" dirty="0">
                <a:solidFill>
                  <a:srgbClr val="7E7E7E"/>
                </a:solidFill>
                <a:latin typeface="Trebuchet MS"/>
                <a:cs typeface="Trebuchet MS"/>
              </a:rPr>
              <a:t>Test</a:t>
            </a:r>
            <a:r>
              <a:rPr sz="2100" b="1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FFC000"/>
                </a:solidFill>
                <a:latin typeface="Trebuchet MS"/>
                <a:cs typeface="Trebuchet MS"/>
              </a:rPr>
              <a:t>interactions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1827" y="1636776"/>
            <a:ext cx="1723644" cy="8199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73960" y="1772234"/>
            <a:ext cx="1081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FFC000"/>
                </a:solidFill>
                <a:latin typeface="Trebuchet MS"/>
                <a:cs typeface="Trebuchet MS"/>
              </a:rPr>
              <a:t>Stub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13476" y="1636776"/>
            <a:ext cx="1868424" cy="8199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16244" y="1772234"/>
            <a:ext cx="1229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FFC000"/>
                </a:solidFill>
                <a:latin typeface="Trebuchet MS"/>
                <a:cs typeface="Trebuchet MS"/>
              </a:rPr>
              <a:t>Mock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175" y="326136"/>
            <a:ext cx="4410710" cy="741045"/>
            <a:chOff x="265175" y="326136"/>
            <a:chExt cx="4410710" cy="741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175" y="326136"/>
              <a:ext cx="2183892" cy="740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5564" y="326136"/>
              <a:ext cx="771144" cy="740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1887" y="326136"/>
              <a:ext cx="2523743" cy="74066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45973"/>
            <a:ext cx="38315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Recipe</a:t>
            </a:r>
            <a:r>
              <a:rPr sz="3600" spc="-20" dirty="0"/>
              <a:t> </a:t>
            </a:r>
            <a:r>
              <a:rPr sz="3600" dirty="0"/>
              <a:t>–</a:t>
            </a:r>
            <a:r>
              <a:rPr sz="3600" spc="-25" dirty="0"/>
              <a:t> </a:t>
            </a:r>
            <a:r>
              <a:rPr sz="3600" spc="-5" dirty="0"/>
              <a:t>Mocking*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627380" y="1542034"/>
            <a:ext cx="7208520" cy="266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FFC000"/>
              </a:buClr>
              <a:buSzPct val="79166"/>
              <a:buAutoNum type="arabicPeriod"/>
              <a:tabLst>
                <a:tab pos="469900" algn="l"/>
                <a:tab pos="470534" algn="l"/>
              </a:tabLst>
            </a:pPr>
            <a:r>
              <a:rPr sz="2400" b="1" dirty="0">
                <a:solidFill>
                  <a:srgbClr val="7E7E7E"/>
                </a:solidFill>
                <a:latin typeface="Trebuchet MS"/>
                <a:cs typeface="Trebuchet MS"/>
              </a:rPr>
              <a:t>Use</a:t>
            </a:r>
            <a:r>
              <a:rPr sz="2400" b="1" spc="-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7E7E7E"/>
                </a:solidFill>
                <a:latin typeface="Trebuchet MS"/>
                <a:cs typeface="Trebuchet MS"/>
              </a:rPr>
              <a:t>the</a:t>
            </a:r>
            <a:r>
              <a:rPr sz="24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7E7E7E"/>
                </a:solidFill>
                <a:latin typeface="Trebuchet MS"/>
                <a:cs typeface="Trebuchet MS"/>
              </a:rPr>
              <a:t>MockRepository.GenerateMock&lt;T&gt;()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C000"/>
              </a:buClr>
              <a:buFont typeface="Trebuchet MS"/>
              <a:buAutoNum type="arabicPeriod"/>
            </a:pPr>
            <a:endParaRPr sz="27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buClr>
                <a:srgbClr val="FFC000"/>
              </a:buClr>
              <a:buSzPct val="79166"/>
              <a:buAutoNum type="arabicPeriod"/>
              <a:tabLst>
                <a:tab pos="469900" algn="l"/>
                <a:tab pos="470534" algn="l"/>
              </a:tabLst>
            </a:pPr>
            <a:r>
              <a:rPr sz="2400" b="1" spc="-5" dirty="0">
                <a:solidFill>
                  <a:srgbClr val="7E7E7E"/>
                </a:solidFill>
                <a:latin typeface="Trebuchet MS"/>
                <a:cs typeface="Trebuchet MS"/>
              </a:rPr>
              <a:t>If</a:t>
            </a:r>
            <a:r>
              <a:rPr sz="24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7E7E7E"/>
                </a:solidFill>
                <a:latin typeface="Trebuchet MS"/>
                <a:cs typeface="Trebuchet MS"/>
              </a:rPr>
              <a:t>you</a:t>
            </a:r>
            <a:r>
              <a:rPr sz="2400" b="1" spc="-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7E7E7E"/>
                </a:solidFill>
                <a:latin typeface="Trebuchet MS"/>
                <a:cs typeface="Trebuchet MS"/>
              </a:rPr>
              <a:t>need</a:t>
            </a:r>
            <a:r>
              <a:rPr sz="2400" b="1" spc="-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7E7E7E"/>
                </a:solidFill>
                <a:latin typeface="Trebuchet MS"/>
                <a:cs typeface="Trebuchet MS"/>
              </a:rPr>
              <a:t>a </a:t>
            </a:r>
            <a:r>
              <a:rPr sz="2400" b="1" spc="-5" dirty="0">
                <a:solidFill>
                  <a:srgbClr val="7E7E7E"/>
                </a:solidFill>
                <a:latin typeface="Trebuchet MS"/>
                <a:cs typeface="Trebuchet MS"/>
              </a:rPr>
              <a:t>return</a:t>
            </a:r>
            <a:r>
              <a:rPr sz="2400" b="1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7E7E7E"/>
                </a:solidFill>
                <a:latin typeface="Trebuchet MS"/>
                <a:cs typeface="Trebuchet MS"/>
              </a:rPr>
              <a:t>value,</a:t>
            </a:r>
            <a:r>
              <a:rPr sz="24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7E7E7E"/>
                </a:solidFill>
                <a:latin typeface="Trebuchet MS"/>
                <a:cs typeface="Trebuchet MS"/>
              </a:rPr>
              <a:t>use</a:t>
            </a:r>
            <a:r>
              <a:rPr sz="2400" b="1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7E7E7E"/>
                </a:solidFill>
                <a:latin typeface="Trebuchet MS"/>
                <a:cs typeface="Trebuchet MS"/>
              </a:rPr>
              <a:t>myMock.Stub().</a:t>
            </a:r>
            <a:endParaRPr sz="2400">
              <a:latin typeface="Trebuchet MS"/>
              <a:cs typeface="Trebuchet MS"/>
            </a:endParaRPr>
          </a:p>
          <a:p>
            <a:pPr marL="469900" marR="2601595" indent="-457834">
              <a:lnSpc>
                <a:spcPct val="200100"/>
              </a:lnSpc>
              <a:spcBef>
                <a:spcPts val="300"/>
              </a:spcBef>
              <a:buClr>
                <a:srgbClr val="FFC000"/>
              </a:buClr>
              <a:buSzPct val="79166"/>
              <a:buAutoNum type="arabicPeriod"/>
              <a:tabLst>
                <a:tab pos="469900" algn="l"/>
                <a:tab pos="470534" algn="l"/>
              </a:tabLst>
            </a:pPr>
            <a:r>
              <a:rPr sz="2400" b="1" spc="-5" dirty="0">
                <a:solidFill>
                  <a:srgbClr val="7E7E7E"/>
                </a:solidFill>
                <a:latin typeface="Trebuchet MS"/>
                <a:cs typeface="Trebuchet MS"/>
              </a:rPr>
              <a:t>If</a:t>
            </a:r>
            <a:r>
              <a:rPr sz="2400" b="1" spc="-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7E7E7E"/>
                </a:solidFill>
                <a:latin typeface="Trebuchet MS"/>
                <a:cs typeface="Trebuchet MS"/>
              </a:rPr>
              <a:t>the</a:t>
            </a:r>
            <a:r>
              <a:rPr sz="2400" b="1" spc="-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7E7E7E"/>
                </a:solidFill>
                <a:latin typeface="Trebuchet MS"/>
                <a:cs typeface="Trebuchet MS"/>
              </a:rPr>
              <a:t>mock</a:t>
            </a:r>
            <a:r>
              <a:rPr sz="24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7E7E7E"/>
                </a:solidFill>
                <a:latin typeface="Trebuchet MS"/>
                <a:cs typeface="Trebuchet MS"/>
              </a:rPr>
              <a:t>is</a:t>
            </a:r>
            <a:r>
              <a:rPr sz="24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24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7E7E7E"/>
                </a:solidFill>
                <a:latin typeface="Trebuchet MS"/>
                <a:cs typeface="Trebuchet MS"/>
              </a:rPr>
              <a:t>void,</a:t>
            </a:r>
            <a:r>
              <a:rPr sz="24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7E7E7E"/>
                </a:solidFill>
                <a:latin typeface="Trebuchet MS"/>
                <a:cs typeface="Trebuchet MS"/>
              </a:rPr>
              <a:t>use</a:t>
            </a:r>
            <a:r>
              <a:rPr sz="2400" b="1" spc="-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7E7E7E"/>
                </a:solidFill>
                <a:latin typeface="Trebuchet MS"/>
                <a:cs typeface="Trebuchet MS"/>
              </a:rPr>
              <a:t>the </a:t>
            </a:r>
            <a:r>
              <a:rPr sz="2400" b="1" spc="-7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7E7E7E"/>
                </a:solidFill>
                <a:latin typeface="Trebuchet MS"/>
                <a:cs typeface="Trebuchet MS"/>
              </a:rPr>
              <a:t>myMock.AssertWasCalled().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380" y="5878779"/>
            <a:ext cx="561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E7E7E"/>
                </a:solidFill>
                <a:latin typeface="Trebuchet MS"/>
                <a:cs typeface="Trebuchet MS"/>
              </a:rPr>
              <a:t>*</a:t>
            </a:r>
            <a:r>
              <a:rPr sz="1800" b="1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7E7E7E"/>
                </a:solidFill>
                <a:latin typeface="Trebuchet MS"/>
                <a:cs typeface="Trebuchet MS"/>
              </a:rPr>
              <a:t>Paraphrased</a:t>
            </a:r>
            <a:r>
              <a:rPr sz="1800" b="1" spc="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Trebuchet MS"/>
                <a:cs typeface="Trebuchet MS"/>
              </a:rPr>
              <a:t>from</a:t>
            </a:r>
            <a:r>
              <a:rPr sz="18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7E7E7E"/>
                </a:solidFill>
                <a:latin typeface="Trebuchet MS"/>
                <a:cs typeface="Trebuchet MS"/>
              </a:rPr>
              <a:t>Jimmy</a:t>
            </a:r>
            <a:r>
              <a:rPr sz="18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7E7E7E"/>
                </a:solidFill>
                <a:latin typeface="Trebuchet MS"/>
                <a:cs typeface="Trebuchet MS"/>
              </a:rPr>
              <a:t>Bogard’s</a:t>
            </a:r>
            <a:r>
              <a:rPr sz="1800" b="1" dirty="0">
                <a:solidFill>
                  <a:srgbClr val="7E7E7E"/>
                </a:solidFill>
                <a:latin typeface="Trebuchet MS"/>
                <a:cs typeface="Trebuchet MS"/>
              </a:rPr>
              <a:t> Los</a:t>
            </a:r>
            <a:r>
              <a:rPr sz="1800" b="1" spc="-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7E7E7E"/>
                </a:solidFill>
                <a:latin typeface="Trebuchet MS"/>
                <a:cs typeface="Trebuchet MS"/>
              </a:rPr>
              <a:t>Techies</a:t>
            </a:r>
            <a:r>
              <a:rPr sz="18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7E7E7E"/>
                </a:solidFill>
                <a:latin typeface="Trebuchet MS"/>
                <a:cs typeface="Trebuchet MS"/>
              </a:rPr>
              <a:t>blog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8584" y="3189858"/>
            <a:ext cx="126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Code!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75" y="326136"/>
            <a:ext cx="4023360" cy="740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45973"/>
            <a:ext cx="3446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Unit</a:t>
            </a:r>
            <a:r>
              <a:rPr sz="3600" spc="-114" dirty="0"/>
              <a:t> </a:t>
            </a:r>
            <a:r>
              <a:rPr sz="3600" spc="-60" dirty="0"/>
              <a:t>Testing</a:t>
            </a:r>
            <a:r>
              <a:rPr sz="3600" spc="-45" dirty="0"/>
              <a:t> </a:t>
            </a:r>
            <a:r>
              <a:rPr sz="3600" dirty="0"/>
              <a:t>Dos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27380" y="1409445"/>
            <a:ext cx="6590030" cy="4576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spc="-175" dirty="0">
                <a:solidFill>
                  <a:srgbClr val="00AF50"/>
                </a:solidFill>
                <a:latin typeface="Segoe UI Symbol"/>
                <a:cs typeface="Segoe UI Symbol"/>
              </a:rPr>
              <a:t>☑</a:t>
            </a:r>
            <a:r>
              <a:rPr sz="2050" spc="-325" dirty="0">
                <a:solidFill>
                  <a:srgbClr val="00AF50"/>
                </a:solidFill>
                <a:latin typeface="Segoe UI Symbol"/>
                <a:cs typeface="Segoe UI Symbol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26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tes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15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er scenar</a:t>
            </a:r>
            <a:r>
              <a:rPr sz="2600" b="1" spc="5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50" spc="-175" dirty="0">
                <a:solidFill>
                  <a:srgbClr val="00AF50"/>
                </a:solidFill>
                <a:latin typeface="Segoe UI Symbol"/>
                <a:cs typeface="Segoe UI Symbol"/>
              </a:rPr>
              <a:t>☑</a:t>
            </a:r>
            <a:r>
              <a:rPr sz="2050" spc="-325" dirty="0">
                <a:solidFill>
                  <a:srgbClr val="00AF50"/>
                </a:solidFill>
                <a:latin typeface="Segoe UI Symbol"/>
                <a:cs typeface="Segoe UI Symbol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26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logic</a:t>
            </a:r>
            <a:r>
              <a:rPr sz="2600" b="1" spc="5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2600" b="1" spc="-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as</a:t>
            </a:r>
            <a:r>
              <a:rPr sz="2600" b="1" spc="-1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ert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50" spc="-175" dirty="0">
                <a:solidFill>
                  <a:srgbClr val="00AF50"/>
                </a:solidFill>
                <a:latin typeface="Segoe UI Symbol"/>
                <a:cs typeface="Segoe UI Symbol"/>
              </a:rPr>
              <a:t>☑</a:t>
            </a:r>
            <a:r>
              <a:rPr sz="2050" spc="-325" dirty="0">
                <a:solidFill>
                  <a:srgbClr val="00AF50"/>
                </a:solidFill>
                <a:latin typeface="Segoe UI Symbol"/>
                <a:cs typeface="Segoe UI Symbol"/>
              </a:rPr>
              <a:t> 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Code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 to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10" dirty="0">
                <a:solidFill>
                  <a:srgbClr val="7E7E7E"/>
                </a:solidFill>
                <a:latin typeface="Trebuchet MS"/>
                <a:cs typeface="Trebuchet MS"/>
              </a:rPr>
              <a:t>abstractions,</a:t>
            </a:r>
            <a:r>
              <a:rPr sz="2600" b="1" spc="-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20" dirty="0">
                <a:solidFill>
                  <a:srgbClr val="7E7E7E"/>
                </a:solidFill>
                <a:latin typeface="Trebuchet MS"/>
                <a:cs typeface="Trebuchet MS"/>
              </a:rPr>
              <a:t>wrap</a:t>
            </a:r>
            <a:r>
              <a:rPr sz="2600" b="1" spc="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difficult</a:t>
            </a:r>
            <a:r>
              <a:rPr sz="26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code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50" spc="-175" dirty="0">
                <a:solidFill>
                  <a:srgbClr val="00AF50"/>
                </a:solidFill>
                <a:latin typeface="Segoe UI Symbol"/>
                <a:cs typeface="Segoe UI Symbol"/>
              </a:rPr>
              <a:t>☑</a:t>
            </a:r>
            <a:r>
              <a:rPr sz="2050" spc="-325" dirty="0">
                <a:solidFill>
                  <a:srgbClr val="00AF50"/>
                </a:solidFill>
                <a:latin typeface="Segoe UI Symbol"/>
                <a:cs typeface="Segoe UI Symbol"/>
              </a:rPr>
              <a:t> 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Prefer</a:t>
            </a:r>
            <a:r>
              <a:rPr sz="26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state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testing</a:t>
            </a:r>
            <a:r>
              <a:rPr sz="2600" b="1" spc="-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over</a:t>
            </a:r>
            <a:r>
              <a:rPr sz="2600" b="1" spc="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10" dirty="0">
                <a:solidFill>
                  <a:srgbClr val="7E7E7E"/>
                </a:solidFill>
                <a:latin typeface="Trebuchet MS"/>
                <a:cs typeface="Trebuchet MS"/>
              </a:rPr>
              <a:t>interaction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50" spc="-175" dirty="0">
                <a:solidFill>
                  <a:srgbClr val="00AF50"/>
                </a:solidFill>
                <a:latin typeface="Segoe UI Symbol"/>
                <a:cs typeface="Segoe UI Symbol"/>
              </a:rPr>
              <a:t>☑</a:t>
            </a:r>
            <a:r>
              <a:rPr sz="2050" spc="-325" dirty="0">
                <a:solidFill>
                  <a:srgbClr val="00AF50"/>
                </a:solidFill>
                <a:latin typeface="Segoe UI Symbol"/>
                <a:cs typeface="Segoe UI Symbol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2600" b="1" spc="-1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2600" b="1" spc="-1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syntax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keep </a:t>
            </a:r>
            <a:r>
              <a:rPr sz="2600" b="1" spc="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rg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ni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zed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50" spc="-170" dirty="0">
                <a:solidFill>
                  <a:srgbClr val="00AF50"/>
                </a:solidFill>
                <a:latin typeface="Segoe UI Symbol"/>
                <a:cs typeface="Segoe UI Symbol"/>
              </a:rPr>
              <a:t>☑</a:t>
            </a:r>
            <a:r>
              <a:rPr sz="2050" spc="-330" dirty="0">
                <a:solidFill>
                  <a:srgbClr val="00AF50"/>
                </a:solidFill>
                <a:latin typeface="Segoe UI Symbol"/>
                <a:cs typeface="Segoe UI Symbol"/>
              </a:rPr>
              <a:t> 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2600" b="1" spc="-10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e </a:t>
            </a:r>
            <a:r>
              <a:rPr sz="2600" b="1" spc="-10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ocking</a:t>
            </a:r>
            <a:r>
              <a:rPr sz="2600" b="1" spc="-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too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10" dirty="0">
                <a:solidFill>
                  <a:srgbClr val="7E7E7E"/>
                </a:solidFill>
                <a:latin typeface="Trebuchet MS"/>
                <a:cs typeface="Trebuchet MS"/>
              </a:rPr>
              <a:t>f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or</a:t>
            </a:r>
            <a:r>
              <a:rPr sz="2600" b="1" spc="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de</a:t>
            </a:r>
            <a:r>
              <a:rPr sz="2600" b="1" spc="-10" dirty="0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endencies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75" y="326136"/>
            <a:ext cx="4642104" cy="740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45973"/>
            <a:ext cx="40659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Unit</a:t>
            </a:r>
            <a:r>
              <a:rPr sz="3600" spc="-114" dirty="0"/>
              <a:t> </a:t>
            </a:r>
            <a:r>
              <a:rPr sz="3600" spc="-60" dirty="0"/>
              <a:t>Testing</a:t>
            </a:r>
            <a:r>
              <a:rPr sz="3600" spc="-45" dirty="0"/>
              <a:t> </a:t>
            </a:r>
            <a:r>
              <a:rPr sz="3600" dirty="0"/>
              <a:t>Don’ts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51180" y="1409445"/>
            <a:ext cx="7399655" cy="37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5"/>
              </a:spcBef>
            </a:pPr>
            <a:r>
              <a:rPr sz="2050" spc="-175" dirty="0">
                <a:solidFill>
                  <a:srgbClr val="FF0000"/>
                </a:solidFill>
                <a:latin typeface="Segoe UI Symbol"/>
                <a:cs typeface="Segoe UI Symbol"/>
              </a:rPr>
              <a:t>☒</a:t>
            </a:r>
            <a:r>
              <a:rPr sz="2050" spc="-32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Ignor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26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fail</a:t>
            </a:r>
            <a:r>
              <a:rPr sz="2600" b="1" spc="5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r>
              <a:rPr sz="2600" b="1" spc="-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test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 (fi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x</a:t>
            </a:r>
            <a:r>
              <a:rPr sz="26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the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 immediately)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050" spc="-175" dirty="0">
                <a:solidFill>
                  <a:srgbClr val="FF0000"/>
                </a:solidFill>
                <a:latin typeface="Segoe UI Symbol"/>
                <a:cs typeface="Segoe UI Symbol"/>
              </a:rPr>
              <a:t>☒</a:t>
            </a:r>
            <a:r>
              <a:rPr sz="2050" spc="-32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2600" b="1" spc="-29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est</a:t>
            </a:r>
            <a:r>
              <a:rPr sz="2600" b="1" spc="-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code you didn’t</a:t>
            </a:r>
            <a:r>
              <a:rPr sz="26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write</a:t>
            </a:r>
            <a:r>
              <a:rPr sz="2600" b="1" spc="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(BCL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,</a:t>
            </a:r>
            <a:r>
              <a:rPr sz="2600" b="1" spc="-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20" dirty="0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r>
              <a:rPr sz="2550" b="1" spc="22" baseline="26143" dirty="0">
                <a:solidFill>
                  <a:srgbClr val="7E7E7E"/>
                </a:solidFill>
                <a:latin typeface="Trebuchet MS"/>
                <a:cs typeface="Trebuchet MS"/>
              </a:rPr>
              <a:t>rd</a:t>
            </a:r>
            <a:r>
              <a:rPr sz="2550" b="1" baseline="26143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550" b="1" spc="-359" baseline="26143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party)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</a:pPr>
            <a:r>
              <a:rPr sz="2050" spc="-175" dirty="0">
                <a:solidFill>
                  <a:srgbClr val="FF0000"/>
                </a:solidFill>
                <a:latin typeface="Segoe UI Symbol"/>
                <a:cs typeface="Segoe UI Symbol"/>
              </a:rPr>
              <a:t>☒</a:t>
            </a:r>
            <a:r>
              <a:rPr sz="2050" spc="-32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2600" b="1" spc="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der</a:t>
            </a:r>
            <a:r>
              <a:rPr sz="2600" b="1" spc="-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test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 (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nteg</a:t>
            </a:r>
            <a:r>
              <a:rPr sz="2600" b="1" spc="-8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at</a:t>
            </a:r>
            <a:r>
              <a:rPr sz="2600" b="1" spc="5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sz="2600" b="1" spc="-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test)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</a:pPr>
            <a:r>
              <a:rPr sz="2050" spc="-175" dirty="0">
                <a:solidFill>
                  <a:srgbClr val="FF0000"/>
                </a:solidFill>
                <a:latin typeface="Segoe UI Symbol"/>
                <a:cs typeface="Segoe UI Symbol"/>
              </a:rPr>
              <a:t>☒</a:t>
            </a:r>
            <a:r>
              <a:rPr sz="2050" spc="-32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Overuse</a:t>
            </a:r>
            <a:r>
              <a:rPr sz="2600" b="1" spc="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Setup</a:t>
            </a:r>
            <a:r>
              <a:rPr sz="26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or</a:t>
            </a:r>
            <a:r>
              <a:rPr sz="260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35" dirty="0">
                <a:solidFill>
                  <a:srgbClr val="7E7E7E"/>
                </a:solidFill>
                <a:latin typeface="Trebuchet MS"/>
                <a:cs typeface="Trebuchet MS"/>
              </a:rPr>
              <a:t>Teardown</a:t>
            </a:r>
            <a:r>
              <a:rPr sz="2600" b="1" spc="-10" dirty="0">
                <a:solidFill>
                  <a:srgbClr val="7E7E7E"/>
                </a:solidFill>
                <a:latin typeface="Trebuchet MS"/>
                <a:cs typeface="Trebuchet MS"/>
              </a:rPr>
              <a:t> (integration</a:t>
            </a:r>
            <a:r>
              <a:rPr sz="2600" b="1" spc="-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test)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050" spc="-175" dirty="0">
                <a:solidFill>
                  <a:srgbClr val="FF0000"/>
                </a:solidFill>
                <a:latin typeface="Segoe UI Symbol"/>
                <a:cs typeface="Segoe UI Symbol"/>
              </a:rPr>
              <a:t>☒</a:t>
            </a:r>
            <a:r>
              <a:rPr sz="2050" spc="-32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Overuse</a:t>
            </a:r>
            <a:r>
              <a:rPr sz="2600" b="1" spc="-1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15" dirty="0">
                <a:solidFill>
                  <a:srgbClr val="7E7E7E"/>
                </a:solidFill>
                <a:latin typeface="Trebuchet MS"/>
                <a:cs typeface="Trebuchet MS"/>
              </a:rPr>
              <a:t>Arrange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(may</a:t>
            </a:r>
            <a:r>
              <a:rPr sz="26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need</a:t>
            </a:r>
            <a:r>
              <a:rPr sz="2600" b="1" spc="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to</a:t>
            </a:r>
            <a:r>
              <a:rPr sz="2600" b="1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7E7E7E"/>
                </a:solidFill>
                <a:latin typeface="Trebuchet MS"/>
                <a:cs typeface="Trebuchet MS"/>
              </a:rPr>
              <a:t>refactor)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75" y="326136"/>
            <a:ext cx="2164080" cy="740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45973"/>
            <a:ext cx="1586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Agenda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27380" y="1622806"/>
            <a:ext cx="4166235" cy="3554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5"/>
              </a:spcBef>
              <a:buClr>
                <a:srgbClr val="FFC000"/>
              </a:buClr>
              <a:buSzPct val="79687"/>
              <a:buFont typeface="Segoe UI Symbol"/>
              <a:buChar char="⚫"/>
              <a:tabLst>
                <a:tab pos="278130" algn="l"/>
              </a:tabLst>
            </a:pP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What</a:t>
            </a:r>
            <a:r>
              <a:rPr sz="3200" b="1" spc="-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is</a:t>
            </a:r>
            <a:r>
              <a:rPr sz="3200" b="1" spc="-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unit</a:t>
            </a:r>
            <a:r>
              <a:rPr sz="3200" b="1" spc="-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testing?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000"/>
              </a:buClr>
              <a:buFont typeface="Segoe UI Symbol"/>
              <a:buChar char="⚫"/>
            </a:pPr>
            <a:endParaRPr sz="3550">
              <a:latin typeface="Trebuchet MS"/>
              <a:cs typeface="Trebuchet MS"/>
            </a:endParaRPr>
          </a:p>
          <a:p>
            <a:pPr marL="277495" indent="-265430">
              <a:lnSpc>
                <a:spcPct val="100000"/>
              </a:lnSpc>
              <a:buClr>
                <a:srgbClr val="FFC000"/>
              </a:buClr>
              <a:buSzPct val="79687"/>
              <a:buFont typeface="Segoe UI Symbol"/>
              <a:buChar char="⚫"/>
              <a:tabLst>
                <a:tab pos="278130" algn="l"/>
              </a:tabLst>
            </a:pP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Step-by-step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C000"/>
              </a:buClr>
              <a:buFont typeface="Segoe UI Symbol"/>
              <a:buChar char="⚫"/>
            </a:pPr>
            <a:endParaRPr sz="3550">
              <a:latin typeface="Trebuchet MS"/>
              <a:cs typeface="Trebuchet MS"/>
            </a:endParaRPr>
          </a:p>
          <a:p>
            <a:pPr marL="277495" indent="-265430">
              <a:lnSpc>
                <a:spcPct val="100000"/>
              </a:lnSpc>
              <a:buClr>
                <a:srgbClr val="FFC000"/>
              </a:buClr>
              <a:buSzPct val="79687"/>
              <a:buFont typeface="Segoe UI Symbol"/>
              <a:buChar char="⚫"/>
              <a:tabLst>
                <a:tab pos="278130" algn="l"/>
              </a:tabLst>
            </a:pP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What</a:t>
            </a:r>
            <a:r>
              <a:rPr sz="320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is</a:t>
            </a:r>
            <a:r>
              <a:rPr sz="3200" b="1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7E7E7E"/>
                </a:solidFill>
                <a:latin typeface="Trebuchet MS"/>
                <a:cs typeface="Trebuchet MS"/>
              </a:rPr>
              <a:t>mocking?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C000"/>
              </a:buClr>
              <a:buFont typeface="Segoe UI Symbol"/>
              <a:buChar char="⚫"/>
            </a:pPr>
            <a:endParaRPr sz="3550">
              <a:latin typeface="Trebuchet MS"/>
              <a:cs typeface="Trebuchet MS"/>
            </a:endParaRPr>
          </a:p>
          <a:p>
            <a:pPr marL="277495" indent="-265430">
              <a:lnSpc>
                <a:spcPct val="100000"/>
              </a:lnSpc>
              <a:buClr>
                <a:srgbClr val="FFC000"/>
              </a:buClr>
              <a:buSzPct val="79687"/>
              <a:buFont typeface="Segoe UI Symbol"/>
              <a:buChar char="⚫"/>
              <a:tabLst>
                <a:tab pos="278130" algn="l"/>
              </a:tabLst>
            </a:pP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Dos</a:t>
            </a:r>
            <a:r>
              <a:rPr sz="3200" b="1" spc="-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r>
              <a:rPr sz="3200" b="1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7E7E7E"/>
                </a:solidFill>
                <a:latin typeface="Trebuchet MS"/>
                <a:cs typeface="Trebuchet MS"/>
              </a:rPr>
              <a:t>Don’ts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75" y="326136"/>
            <a:ext cx="4965192" cy="740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45973"/>
            <a:ext cx="4385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What</a:t>
            </a:r>
            <a:r>
              <a:rPr sz="3600" spc="-40" dirty="0"/>
              <a:t> </a:t>
            </a:r>
            <a:r>
              <a:rPr sz="3600" spc="-5" dirty="0"/>
              <a:t>is</a:t>
            </a:r>
            <a:r>
              <a:rPr sz="3600" spc="-20" dirty="0"/>
              <a:t> </a:t>
            </a:r>
            <a:r>
              <a:rPr sz="3600" dirty="0"/>
              <a:t>unit</a:t>
            </a:r>
            <a:r>
              <a:rPr sz="3600" spc="-10" dirty="0"/>
              <a:t> testing?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27380" y="1583181"/>
            <a:ext cx="7949565" cy="3127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95"/>
              </a:spcBef>
              <a:buClr>
                <a:srgbClr val="FFC000"/>
              </a:buClr>
              <a:buSzPct val="80357"/>
              <a:buFont typeface="Segoe UI Symbol"/>
              <a:buChar char="⚫"/>
              <a:tabLst>
                <a:tab pos="278130" algn="l"/>
              </a:tabLst>
            </a:pPr>
            <a:r>
              <a:rPr sz="2800" b="1" spc="-50" dirty="0">
                <a:solidFill>
                  <a:srgbClr val="7E7E7E"/>
                </a:solidFill>
                <a:latin typeface="Trebuchet MS"/>
                <a:cs typeface="Trebuchet MS"/>
              </a:rPr>
              <a:t>Testing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one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 thing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at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 time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Segoe UI Symbol"/>
              <a:buChar char="⚫"/>
            </a:pPr>
            <a:endParaRPr sz="3150">
              <a:latin typeface="Trebuchet MS"/>
              <a:cs typeface="Trebuchet MS"/>
            </a:endParaRPr>
          </a:p>
          <a:p>
            <a:pPr marL="277495" indent="-265430">
              <a:lnSpc>
                <a:spcPct val="100000"/>
              </a:lnSpc>
              <a:buClr>
                <a:srgbClr val="FFC000"/>
              </a:buClr>
              <a:buSzPct val="80357"/>
              <a:buFont typeface="Segoe UI Symbol"/>
              <a:buChar char="⚫"/>
              <a:tabLst>
                <a:tab pos="278130" algn="l"/>
              </a:tabLst>
            </a:pP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Not</a:t>
            </a:r>
            <a:r>
              <a:rPr sz="2800" b="1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touching</a:t>
            </a:r>
            <a:r>
              <a:rPr sz="2800" b="1" spc="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anything</a:t>
            </a:r>
            <a:r>
              <a:rPr sz="2800" b="1" spc="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external</a:t>
            </a:r>
            <a:r>
              <a:rPr sz="2800" b="1" spc="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(DB,</a:t>
            </a:r>
            <a:r>
              <a:rPr sz="28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file,</a:t>
            </a:r>
            <a:r>
              <a:rPr sz="2800" b="1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etc.)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Segoe UI Symbol"/>
              <a:buChar char="⚫"/>
            </a:pPr>
            <a:endParaRPr sz="3150">
              <a:latin typeface="Trebuchet MS"/>
              <a:cs typeface="Trebuchet MS"/>
            </a:endParaRPr>
          </a:p>
          <a:p>
            <a:pPr marL="277495" indent="-265430">
              <a:lnSpc>
                <a:spcPct val="100000"/>
              </a:lnSpc>
              <a:buClr>
                <a:srgbClr val="FFC000"/>
              </a:buClr>
              <a:buSzPct val="80357"/>
              <a:buFont typeface="Segoe UI Symbol"/>
              <a:buChar char="⚫"/>
              <a:tabLst>
                <a:tab pos="278130" algn="l"/>
              </a:tabLst>
            </a:pP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The</a:t>
            </a:r>
            <a:r>
              <a:rPr sz="2800" b="1" spc="-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20" dirty="0">
                <a:solidFill>
                  <a:srgbClr val="7E7E7E"/>
                </a:solidFill>
                <a:latin typeface="Trebuchet MS"/>
                <a:cs typeface="Trebuchet MS"/>
              </a:rPr>
              <a:t>developer’s</a:t>
            </a:r>
            <a:r>
              <a:rPr sz="2800" b="1" spc="-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job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Segoe UI Symbol"/>
              <a:buChar char="⚫"/>
            </a:pPr>
            <a:endParaRPr sz="3150">
              <a:latin typeface="Trebuchet MS"/>
              <a:cs typeface="Trebuchet MS"/>
            </a:endParaRPr>
          </a:p>
          <a:p>
            <a:pPr marL="277495" indent="-265430">
              <a:lnSpc>
                <a:spcPct val="100000"/>
              </a:lnSpc>
              <a:buClr>
                <a:srgbClr val="FFC000"/>
              </a:buClr>
              <a:buSzPct val="80357"/>
              <a:buFont typeface="Segoe UI Symbol"/>
              <a:buChar char="⚫"/>
              <a:tabLst>
                <a:tab pos="278130" algn="l"/>
              </a:tabLst>
            </a:pP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Writing</a:t>
            </a:r>
            <a:r>
              <a:rPr sz="2800" b="1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 refactoring</a:t>
            </a:r>
            <a:r>
              <a:rPr sz="2800" b="1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75" y="326136"/>
            <a:ext cx="5510784" cy="740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45973"/>
            <a:ext cx="4932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Benefits</a:t>
            </a:r>
            <a:r>
              <a:rPr sz="3600" spc="-25" dirty="0"/>
              <a:t> </a:t>
            </a:r>
            <a:r>
              <a:rPr sz="3600" dirty="0"/>
              <a:t>of</a:t>
            </a:r>
            <a:r>
              <a:rPr sz="3600" spc="-40" dirty="0"/>
              <a:t> </a:t>
            </a:r>
            <a:r>
              <a:rPr sz="3600" dirty="0"/>
              <a:t>unit</a:t>
            </a:r>
            <a:r>
              <a:rPr sz="3600" spc="-20" dirty="0"/>
              <a:t> </a:t>
            </a:r>
            <a:r>
              <a:rPr sz="3600" spc="-5" dirty="0"/>
              <a:t>testing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27380" y="1583181"/>
            <a:ext cx="5751830" cy="4018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95"/>
              </a:spcBef>
              <a:buClr>
                <a:srgbClr val="FFC000"/>
              </a:buClr>
              <a:buSzPct val="80357"/>
              <a:buFont typeface="Segoe UI Symbol"/>
              <a:buChar char="⚫"/>
              <a:tabLst>
                <a:tab pos="278130" algn="l"/>
              </a:tabLst>
            </a:pP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Safer</a:t>
            </a:r>
            <a:r>
              <a:rPr sz="2800" b="1" spc="-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refactoring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Segoe UI Symbol"/>
              <a:buChar char="⚫"/>
            </a:pPr>
            <a:endParaRPr sz="3150">
              <a:latin typeface="Trebuchet MS"/>
              <a:cs typeface="Trebuchet MS"/>
            </a:endParaRPr>
          </a:p>
          <a:p>
            <a:pPr marL="277495" indent="-265430">
              <a:lnSpc>
                <a:spcPct val="100000"/>
              </a:lnSpc>
              <a:buClr>
                <a:srgbClr val="FFC000"/>
              </a:buClr>
              <a:buSzPct val="80357"/>
              <a:buFont typeface="Segoe UI Symbol"/>
              <a:buChar char="⚫"/>
              <a:tabLst>
                <a:tab pos="278130" algn="l"/>
              </a:tabLst>
            </a:pPr>
            <a:r>
              <a:rPr sz="2800" b="1" spc="-45" dirty="0">
                <a:solidFill>
                  <a:srgbClr val="7E7E7E"/>
                </a:solidFill>
                <a:latin typeface="Trebuchet MS"/>
                <a:cs typeface="Trebuchet MS"/>
              </a:rPr>
              <a:t>Smaller,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45" dirty="0">
                <a:solidFill>
                  <a:srgbClr val="7E7E7E"/>
                </a:solidFill>
                <a:latin typeface="Trebuchet MS"/>
                <a:cs typeface="Trebuchet MS"/>
              </a:rPr>
              <a:t>tighter,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decoupled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Segoe UI Symbol"/>
              <a:buChar char="⚫"/>
            </a:pPr>
            <a:endParaRPr sz="3150">
              <a:latin typeface="Trebuchet MS"/>
              <a:cs typeface="Trebuchet MS"/>
            </a:endParaRPr>
          </a:p>
          <a:p>
            <a:pPr marL="277495" indent="-265430">
              <a:lnSpc>
                <a:spcPct val="100000"/>
              </a:lnSpc>
              <a:buClr>
                <a:srgbClr val="FFC000"/>
              </a:buClr>
              <a:buSzPct val="80357"/>
              <a:buFont typeface="Segoe UI Symbol"/>
              <a:buChar char="⚫"/>
              <a:tabLst>
                <a:tab pos="278130" algn="l"/>
              </a:tabLst>
            </a:pP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Documentation of</a:t>
            </a:r>
            <a:r>
              <a:rPr sz="2800" b="1" spc="-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requirements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Segoe UI Symbol"/>
              <a:buChar char="⚫"/>
            </a:pPr>
            <a:endParaRPr sz="3150">
              <a:latin typeface="Trebuchet MS"/>
              <a:cs typeface="Trebuchet MS"/>
            </a:endParaRPr>
          </a:p>
          <a:p>
            <a:pPr marL="277495" indent="-265430">
              <a:lnSpc>
                <a:spcPct val="100000"/>
              </a:lnSpc>
              <a:buClr>
                <a:srgbClr val="FFC000"/>
              </a:buClr>
              <a:buSzPct val="80357"/>
              <a:buFont typeface="Segoe UI Symbol"/>
              <a:buChar char="⚫"/>
              <a:tabLst>
                <a:tab pos="278130" algn="l"/>
              </a:tabLst>
            </a:pP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Continuous</a:t>
            </a:r>
            <a:r>
              <a:rPr sz="2800" b="1" spc="-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15" dirty="0">
                <a:solidFill>
                  <a:srgbClr val="7E7E7E"/>
                </a:solidFill>
                <a:latin typeface="Trebuchet MS"/>
                <a:cs typeface="Trebuchet MS"/>
              </a:rPr>
              <a:t>integration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Segoe UI Symbol"/>
              <a:buChar char="⚫"/>
            </a:pPr>
            <a:endParaRPr sz="3150">
              <a:latin typeface="Trebuchet MS"/>
              <a:cs typeface="Trebuchet MS"/>
            </a:endParaRPr>
          </a:p>
          <a:p>
            <a:pPr marL="277495" indent="-265430">
              <a:lnSpc>
                <a:spcPct val="100000"/>
              </a:lnSpc>
              <a:buClr>
                <a:srgbClr val="FFC000"/>
              </a:buClr>
              <a:buSzPct val="80357"/>
              <a:buFont typeface="Segoe UI Symbol"/>
              <a:buChar char="⚫"/>
              <a:tabLst>
                <a:tab pos="278130" algn="l"/>
              </a:tabLst>
            </a:pPr>
            <a:r>
              <a:rPr sz="2800" b="1" spc="-45" dirty="0">
                <a:solidFill>
                  <a:srgbClr val="7E7E7E"/>
                </a:solidFill>
                <a:latin typeface="Trebuchet MS"/>
                <a:cs typeface="Trebuchet MS"/>
              </a:rPr>
              <a:t>Value</a:t>
            </a:r>
            <a:r>
              <a:rPr sz="2800" b="1" spc="-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of 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tests</a:t>
            </a:r>
            <a:r>
              <a:rPr sz="2800" b="1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increase over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 time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75" y="326136"/>
            <a:ext cx="5510784" cy="740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45973"/>
            <a:ext cx="4932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Benefits</a:t>
            </a:r>
            <a:r>
              <a:rPr sz="3600" spc="-25" dirty="0"/>
              <a:t> </a:t>
            </a:r>
            <a:r>
              <a:rPr sz="3600" dirty="0"/>
              <a:t>of</a:t>
            </a:r>
            <a:r>
              <a:rPr sz="3600" spc="-40" dirty="0"/>
              <a:t> </a:t>
            </a:r>
            <a:r>
              <a:rPr sz="3600" dirty="0"/>
              <a:t>unit</a:t>
            </a:r>
            <a:r>
              <a:rPr sz="3600" spc="-20" dirty="0"/>
              <a:t> </a:t>
            </a:r>
            <a:r>
              <a:rPr sz="3600" spc="-5" dirty="0"/>
              <a:t>testing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380744" y="2109216"/>
            <a:ext cx="6466840" cy="2586355"/>
            <a:chOff x="1380744" y="2109216"/>
            <a:chExt cx="6466840" cy="25863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744" y="4524755"/>
              <a:ext cx="1581912" cy="1706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7800" y="4572000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38100">
              <a:solidFill>
                <a:srgbClr val="00AF5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6352" y="3689604"/>
              <a:ext cx="1225296" cy="10027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95600" y="3733800"/>
              <a:ext cx="1066800" cy="838200"/>
            </a:xfrm>
            <a:custGeom>
              <a:avLst/>
              <a:gdLst/>
              <a:ahLst/>
              <a:cxnLst/>
              <a:rect l="l" t="t" r="r" b="b"/>
              <a:pathLst>
                <a:path w="1066800" h="838200">
                  <a:moveTo>
                    <a:pt x="0" y="838200"/>
                  </a:moveTo>
                  <a:lnTo>
                    <a:pt x="1066800" y="0"/>
                  </a:lnTo>
                </a:path>
              </a:pathLst>
            </a:custGeom>
            <a:ln w="38100">
              <a:solidFill>
                <a:srgbClr val="00AF5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5344" y="3686555"/>
              <a:ext cx="1581912" cy="1706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62400" y="3733800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38100">
              <a:solidFill>
                <a:srgbClr val="00AF5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0952" y="2851404"/>
              <a:ext cx="1225296" cy="10027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410200" y="2895600"/>
              <a:ext cx="1066800" cy="838200"/>
            </a:xfrm>
            <a:custGeom>
              <a:avLst/>
              <a:gdLst/>
              <a:ahLst/>
              <a:cxnLst/>
              <a:rect l="l" t="t" r="r" b="b"/>
              <a:pathLst>
                <a:path w="1066800" h="838200">
                  <a:moveTo>
                    <a:pt x="0" y="838200"/>
                  </a:moveTo>
                  <a:lnTo>
                    <a:pt x="1066800" y="0"/>
                  </a:lnTo>
                </a:path>
              </a:pathLst>
            </a:custGeom>
            <a:ln w="38100">
              <a:solidFill>
                <a:srgbClr val="00AF5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9944" y="2752344"/>
              <a:ext cx="1391411" cy="3627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77000" y="2838450"/>
              <a:ext cx="1143000" cy="114300"/>
            </a:xfrm>
            <a:custGeom>
              <a:avLst/>
              <a:gdLst/>
              <a:ahLst/>
              <a:cxnLst/>
              <a:rect l="l" t="t" r="r" b="b"/>
              <a:pathLst>
                <a:path w="1143000" h="114300">
                  <a:moveTo>
                    <a:pt x="1143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143000" h="114300">
                  <a:moveTo>
                    <a:pt x="266700" y="38100"/>
                  </a:moveTo>
                  <a:lnTo>
                    <a:pt x="152400" y="38100"/>
                  </a:lnTo>
                  <a:lnTo>
                    <a:pt x="152400" y="76200"/>
                  </a:lnTo>
                  <a:lnTo>
                    <a:pt x="266700" y="76200"/>
                  </a:lnTo>
                  <a:lnTo>
                    <a:pt x="266700" y="38100"/>
                  </a:lnTo>
                  <a:close/>
                </a:path>
                <a:path w="1143000" h="114300">
                  <a:moveTo>
                    <a:pt x="419100" y="38100"/>
                  </a:moveTo>
                  <a:lnTo>
                    <a:pt x="304800" y="38100"/>
                  </a:lnTo>
                  <a:lnTo>
                    <a:pt x="3048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1143000" h="114300">
                  <a:moveTo>
                    <a:pt x="571500" y="38100"/>
                  </a:moveTo>
                  <a:lnTo>
                    <a:pt x="457200" y="38100"/>
                  </a:lnTo>
                  <a:lnTo>
                    <a:pt x="457200" y="76200"/>
                  </a:lnTo>
                  <a:lnTo>
                    <a:pt x="571500" y="76200"/>
                  </a:lnTo>
                  <a:lnTo>
                    <a:pt x="571500" y="38100"/>
                  </a:lnTo>
                  <a:close/>
                </a:path>
                <a:path w="1143000" h="114300">
                  <a:moveTo>
                    <a:pt x="723900" y="38100"/>
                  </a:moveTo>
                  <a:lnTo>
                    <a:pt x="609600" y="38100"/>
                  </a:lnTo>
                  <a:lnTo>
                    <a:pt x="609600" y="76200"/>
                  </a:lnTo>
                  <a:lnTo>
                    <a:pt x="723900" y="76200"/>
                  </a:lnTo>
                  <a:lnTo>
                    <a:pt x="723900" y="38100"/>
                  </a:lnTo>
                  <a:close/>
                </a:path>
                <a:path w="1143000" h="114300">
                  <a:moveTo>
                    <a:pt x="876300" y="38100"/>
                  </a:moveTo>
                  <a:lnTo>
                    <a:pt x="762000" y="38100"/>
                  </a:lnTo>
                  <a:lnTo>
                    <a:pt x="762000" y="76200"/>
                  </a:lnTo>
                  <a:lnTo>
                    <a:pt x="876300" y="76200"/>
                  </a:lnTo>
                  <a:lnTo>
                    <a:pt x="876300" y="38100"/>
                  </a:lnTo>
                  <a:close/>
                </a:path>
                <a:path w="1143000" h="114300">
                  <a:moveTo>
                    <a:pt x="1028700" y="0"/>
                  </a:moveTo>
                  <a:lnTo>
                    <a:pt x="1028700" y="114300"/>
                  </a:lnTo>
                  <a:lnTo>
                    <a:pt x="1143000" y="57150"/>
                  </a:lnTo>
                  <a:lnTo>
                    <a:pt x="1028700" y="0"/>
                  </a:lnTo>
                  <a:close/>
                </a:path>
                <a:path w="1143000" h="114300">
                  <a:moveTo>
                    <a:pt x="1028700" y="38100"/>
                  </a:moveTo>
                  <a:lnTo>
                    <a:pt x="914400" y="38100"/>
                  </a:lnTo>
                  <a:lnTo>
                    <a:pt x="914400" y="76200"/>
                  </a:lnTo>
                  <a:lnTo>
                    <a:pt x="1028700" y="76200"/>
                  </a:lnTo>
                  <a:lnTo>
                    <a:pt x="1028700" y="381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9200" y="2209774"/>
              <a:ext cx="2590800" cy="646430"/>
            </a:xfrm>
            <a:custGeom>
              <a:avLst/>
              <a:gdLst/>
              <a:ahLst/>
              <a:cxnLst/>
              <a:rect l="l" t="t" r="r" b="b"/>
              <a:pathLst>
                <a:path w="2590800" h="646430">
                  <a:moveTo>
                    <a:pt x="2590800" y="0"/>
                  </a:moveTo>
                  <a:lnTo>
                    <a:pt x="0" y="0"/>
                  </a:lnTo>
                  <a:lnTo>
                    <a:pt x="0" y="646328"/>
                  </a:lnTo>
                  <a:lnTo>
                    <a:pt x="2590800" y="646328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89091" y="2109216"/>
              <a:ext cx="2157984" cy="74066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960745" y="2229434"/>
            <a:ext cx="1579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C000"/>
                </a:solidFill>
                <a:latin typeface="Trebuchet MS"/>
                <a:cs typeface="Trebuchet MS"/>
              </a:rPr>
              <a:t>Ben</a:t>
            </a:r>
            <a:r>
              <a:rPr sz="3600" b="1" spc="-15" dirty="0">
                <a:solidFill>
                  <a:srgbClr val="FFC000"/>
                </a:solidFill>
                <a:latin typeface="Trebuchet MS"/>
                <a:cs typeface="Trebuchet MS"/>
              </a:rPr>
              <a:t>e</a:t>
            </a:r>
            <a:r>
              <a:rPr sz="3600" b="1" dirty="0">
                <a:solidFill>
                  <a:srgbClr val="FFC000"/>
                </a:solidFill>
                <a:latin typeface="Trebuchet MS"/>
                <a:cs typeface="Trebuchet MS"/>
              </a:rPr>
              <a:t>fit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1375" y="1733550"/>
            <a:ext cx="7602855" cy="4246880"/>
            <a:chOff x="341375" y="1733550"/>
            <a:chExt cx="7602855" cy="4246880"/>
          </a:xfrm>
        </p:grpSpPr>
        <p:sp>
          <p:nvSpPr>
            <p:cNvPr id="19" name="object 19"/>
            <p:cNvSpPr/>
            <p:nvPr/>
          </p:nvSpPr>
          <p:spPr>
            <a:xfrm>
              <a:off x="1219200" y="1752600"/>
              <a:ext cx="6705600" cy="3505200"/>
            </a:xfrm>
            <a:custGeom>
              <a:avLst/>
              <a:gdLst/>
              <a:ahLst/>
              <a:cxnLst/>
              <a:rect l="l" t="t" r="r" b="b"/>
              <a:pathLst>
                <a:path w="6705600" h="3505200">
                  <a:moveTo>
                    <a:pt x="6705600" y="3505200"/>
                  </a:moveTo>
                  <a:lnTo>
                    <a:pt x="0" y="3505200"/>
                  </a:lnTo>
                </a:path>
                <a:path w="6705600" h="3505200">
                  <a:moveTo>
                    <a:pt x="0" y="0"/>
                  </a:moveTo>
                  <a:lnTo>
                    <a:pt x="0" y="3505200"/>
                  </a:lnTo>
                </a:path>
              </a:pathLst>
            </a:custGeom>
            <a:ln w="38100">
              <a:solidFill>
                <a:srgbClr val="9A74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9200" y="5334000"/>
              <a:ext cx="6705600" cy="646430"/>
            </a:xfrm>
            <a:custGeom>
              <a:avLst/>
              <a:gdLst/>
              <a:ahLst/>
              <a:cxnLst/>
              <a:rect l="l" t="t" r="r" b="b"/>
              <a:pathLst>
                <a:path w="6705600" h="646429">
                  <a:moveTo>
                    <a:pt x="6705600" y="0"/>
                  </a:moveTo>
                  <a:lnTo>
                    <a:pt x="0" y="0"/>
                  </a:lnTo>
                  <a:lnTo>
                    <a:pt x="0" y="646328"/>
                  </a:lnTo>
                  <a:lnTo>
                    <a:pt x="6705600" y="646328"/>
                  </a:lnTo>
                  <a:lnTo>
                    <a:pt x="6705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0824" y="5233415"/>
              <a:ext cx="1796796" cy="7406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14115" y="5233415"/>
              <a:ext cx="771144" cy="7406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20440" y="5233415"/>
              <a:ext cx="3637788" cy="74066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33399" y="2971774"/>
              <a:ext cx="533400" cy="646430"/>
            </a:xfrm>
            <a:custGeom>
              <a:avLst/>
              <a:gdLst/>
              <a:ahLst/>
              <a:cxnLst/>
              <a:rect l="l" t="t" r="r" b="b"/>
              <a:pathLst>
                <a:path w="533400" h="646429">
                  <a:moveTo>
                    <a:pt x="533400" y="0"/>
                  </a:moveTo>
                  <a:lnTo>
                    <a:pt x="0" y="0"/>
                  </a:lnTo>
                  <a:lnTo>
                    <a:pt x="0" y="646328"/>
                  </a:lnTo>
                  <a:lnTo>
                    <a:pt x="533400" y="646328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1375" y="2871216"/>
              <a:ext cx="871728" cy="74066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12140" y="2991739"/>
            <a:ext cx="293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C000"/>
                </a:solidFill>
                <a:latin typeface="Trebuchet MS"/>
                <a:cs typeface="Trebuchet MS"/>
              </a:rPr>
              <a:t>$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326123" y="3861815"/>
            <a:ext cx="1521460" cy="747395"/>
            <a:chOff x="6326123" y="3861815"/>
            <a:chExt cx="1521460" cy="747395"/>
          </a:xfrm>
        </p:grpSpPr>
        <p:sp>
          <p:nvSpPr>
            <p:cNvPr id="28" name="object 28"/>
            <p:cNvSpPr/>
            <p:nvPr/>
          </p:nvSpPr>
          <p:spPr>
            <a:xfrm>
              <a:off x="6476999" y="3962374"/>
              <a:ext cx="1143000" cy="646430"/>
            </a:xfrm>
            <a:custGeom>
              <a:avLst/>
              <a:gdLst/>
              <a:ahLst/>
              <a:cxnLst/>
              <a:rect l="l" t="t" r="r" b="b"/>
              <a:pathLst>
                <a:path w="1143000" h="646429">
                  <a:moveTo>
                    <a:pt x="1143000" y="0"/>
                  </a:moveTo>
                  <a:lnTo>
                    <a:pt x="0" y="0"/>
                  </a:lnTo>
                  <a:lnTo>
                    <a:pt x="0" y="646328"/>
                  </a:lnTo>
                  <a:lnTo>
                    <a:pt x="1143000" y="646328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26123" y="3861815"/>
              <a:ext cx="1520952" cy="740663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292476" y="3982592"/>
            <a:ext cx="52482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C000"/>
                </a:solidFill>
                <a:latin typeface="Trebuchet MS"/>
                <a:cs typeface="Trebuchet MS"/>
              </a:rPr>
              <a:t>Cost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600" b="1" spc="-35" dirty="0">
                <a:solidFill>
                  <a:srgbClr val="FFC000"/>
                </a:solidFill>
                <a:latin typeface="Trebuchet MS"/>
                <a:cs typeface="Trebuchet MS"/>
              </a:rPr>
              <a:t>Time</a:t>
            </a:r>
            <a:r>
              <a:rPr sz="3600" b="1" spc="-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600" b="1" dirty="0">
                <a:solidFill>
                  <a:srgbClr val="FFC000"/>
                </a:solidFill>
                <a:latin typeface="Trebuchet MS"/>
                <a:cs typeface="Trebuchet MS"/>
              </a:rPr>
              <a:t>–</a:t>
            </a:r>
            <a:r>
              <a:rPr sz="3600" b="1" spc="-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600" b="1" dirty="0">
                <a:solidFill>
                  <a:srgbClr val="FFC000"/>
                </a:solidFill>
                <a:latin typeface="Trebuchet MS"/>
                <a:cs typeface="Trebuchet MS"/>
              </a:rPr>
              <a:t>Life</a:t>
            </a:r>
            <a:r>
              <a:rPr sz="3600" b="1" spc="-1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600" b="1" dirty="0">
                <a:solidFill>
                  <a:srgbClr val="FFC000"/>
                </a:solidFill>
                <a:latin typeface="Trebuchet MS"/>
                <a:cs typeface="Trebuchet MS"/>
              </a:rPr>
              <a:t>of</a:t>
            </a:r>
            <a:r>
              <a:rPr sz="3600" b="1" spc="-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600" b="1" spc="-5" dirty="0">
                <a:solidFill>
                  <a:srgbClr val="FFC000"/>
                </a:solidFill>
                <a:latin typeface="Trebuchet MS"/>
                <a:cs typeface="Trebuchet MS"/>
              </a:rPr>
              <a:t>System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44167" y="1574291"/>
            <a:ext cx="6457315" cy="3197860"/>
            <a:chOff x="1344167" y="1574291"/>
            <a:chExt cx="6457315" cy="3197860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743" y="4600956"/>
              <a:ext cx="1581912" cy="17068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447799" y="4648199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3352" y="3765803"/>
              <a:ext cx="1225296" cy="100279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562600" y="3809999"/>
              <a:ext cx="1066800" cy="838200"/>
            </a:xfrm>
            <a:custGeom>
              <a:avLst/>
              <a:gdLst/>
              <a:ahLst/>
              <a:cxnLst/>
              <a:rect l="l" t="t" r="r" b="b"/>
              <a:pathLst>
                <a:path w="1066800" h="838200">
                  <a:moveTo>
                    <a:pt x="0" y="838200"/>
                  </a:moveTo>
                  <a:lnTo>
                    <a:pt x="1066800" y="0"/>
                  </a:lnTo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2344" y="3666743"/>
              <a:ext cx="1239011" cy="36271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629400" y="3752849"/>
              <a:ext cx="990600" cy="114300"/>
            </a:xfrm>
            <a:custGeom>
              <a:avLst/>
              <a:gdLst/>
              <a:ahLst/>
              <a:cxnLst/>
              <a:rect l="l" t="t" r="r" b="b"/>
              <a:pathLst>
                <a:path w="990600" h="114300">
                  <a:moveTo>
                    <a:pt x="1143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990600" h="114300">
                  <a:moveTo>
                    <a:pt x="266700" y="38100"/>
                  </a:moveTo>
                  <a:lnTo>
                    <a:pt x="152400" y="38100"/>
                  </a:lnTo>
                  <a:lnTo>
                    <a:pt x="152400" y="76200"/>
                  </a:lnTo>
                  <a:lnTo>
                    <a:pt x="266700" y="76200"/>
                  </a:lnTo>
                  <a:lnTo>
                    <a:pt x="266700" y="38100"/>
                  </a:lnTo>
                  <a:close/>
                </a:path>
                <a:path w="990600" h="114300">
                  <a:moveTo>
                    <a:pt x="419100" y="38100"/>
                  </a:moveTo>
                  <a:lnTo>
                    <a:pt x="304800" y="38100"/>
                  </a:lnTo>
                  <a:lnTo>
                    <a:pt x="3048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990600" h="114300">
                  <a:moveTo>
                    <a:pt x="571500" y="38100"/>
                  </a:moveTo>
                  <a:lnTo>
                    <a:pt x="457200" y="38100"/>
                  </a:lnTo>
                  <a:lnTo>
                    <a:pt x="457200" y="76200"/>
                  </a:lnTo>
                  <a:lnTo>
                    <a:pt x="571500" y="76200"/>
                  </a:lnTo>
                  <a:lnTo>
                    <a:pt x="571500" y="38100"/>
                  </a:lnTo>
                  <a:close/>
                </a:path>
                <a:path w="990600" h="114300">
                  <a:moveTo>
                    <a:pt x="723900" y="38100"/>
                  </a:moveTo>
                  <a:lnTo>
                    <a:pt x="609600" y="38100"/>
                  </a:lnTo>
                  <a:lnTo>
                    <a:pt x="609600" y="76200"/>
                  </a:lnTo>
                  <a:lnTo>
                    <a:pt x="723900" y="76200"/>
                  </a:lnTo>
                  <a:lnTo>
                    <a:pt x="723900" y="38100"/>
                  </a:lnTo>
                  <a:close/>
                </a:path>
                <a:path w="990600" h="114300">
                  <a:moveTo>
                    <a:pt x="876300" y="0"/>
                  </a:moveTo>
                  <a:lnTo>
                    <a:pt x="876300" y="114300"/>
                  </a:lnTo>
                  <a:lnTo>
                    <a:pt x="990600" y="57150"/>
                  </a:lnTo>
                  <a:lnTo>
                    <a:pt x="876300" y="0"/>
                  </a:lnTo>
                  <a:close/>
                </a:path>
                <a:path w="990600" h="114300">
                  <a:moveTo>
                    <a:pt x="876300" y="38100"/>
                  </a:moveTo>
                  <a:lnTo>
                    <a:pt x="762000" y="38100"/>
                  </a:lnTo>
                  <a:lnTo>
                    <a:pt x="762000" y="76200"/>
                  </a:lnTo>
                  <a:lnTo>
                    <a:pt x="876300" y="76200"/>
                  </a:lnTo>
                  <a:lnTo>
                    <a:pt x="876300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44167" y="1574291"/>
              <a:ext cx="512063" cy="313943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502479" y="1603247"/>
              <a:ext cx="191135" cy="2816860"/>
            </a:xfrm>
            <a:custGeom>
              <a:avLst/>
              <a:gdLst/>
              <a:ahLst/>
              <a:cxnLst/>
              <a:rect l="l" t="t" r="r" b="b"/>
              <a:pathLst>
                <a:path w="191135" h="2816860">
                  <a:moveTo>
                    <a:pt x="18030" y="2626739"/>
                  </a:moveTo>
                  <a:lnTo>
                    <a:pt x="10090" y="2629535"/>
                  </a:lnTo>
                  <a:lnTo>
                    <a:pt x="3869" y="2635259"/>
                  </a:lnTo>
                  <a:lnTo>
                    <a:pt x="422" y="2642663"/>
                  </a:lnTo>
                  <a:lnTo>
                    <a:pt x="0" y="2650805"/>
                  </a:lnTo>
                  <a:lnTo>
                    <a:pt x="2851" y="2658745"/>
                  </a:lnTo>
                  <a:lnTo>
                    <a:pt x="97720" y="2816479"/>
                  </a:lnTo>
                  <a:lnTo>
                    <a:pt x="121398" y="2774569"/>
                  </a:lnTo>
                  <a:lnTo>
                    <a:pt x="75876" y="2774569"/>
                  </a:lnTo>
                  <a:lnTo>
                    <a:pt x="74813" y="2695892"/>
                  </a:lnTo>
                  <a:lnTo>
                    <a:pt x="39300" y="2636901"/>
                  </a:lnTo>
                  <a:lnTo>
                    <a:pt x="33575" y="2630624"/>
                  </a:lnTo>
                  <a:lnTo>
                    <a:pt x="26171" y="2627169"/>
                  </a:lnTo>
                  <a:lnTo>
                    <a:pt x="18030" y="2626739"/>
                  </a:lnTo>
                  <a:close/>
                </a:path>
                <a:path w="191135" h="2816860">
                  <a:moveTo>
                    <a:pt x="74813" y="2695892"/>
                  </a:moveTo>
                  <a:lnTo>
                    <a:pt x="75876" y="2774569"/>
                  </a:lnTo>
                  <a:lnTo>
                    <a:pt x="118421" y="2774060"/>
                  </a:lnTo>
                  <a:lnTo>
                    <a:pt x="118282" y="2763774"/>
                  </a:lnTo>
                  <a:lnTo>
                    <a:pt x="78670" y="2763774"/>
                  </a:lnTo>
                  <a:lnTo>
                    <a:pt x="96600" y="2732082"/>
                  </a:lnTo>
                  <a:lnTo>
                    <a:pt x="74813" y="2695892"/>
                  </a:lnTo>
                  <a:close/>
                </a:path>
                <a:path w="191135" h="2816860">
                  <a:moveTo>
                    <a:pt x="172210" y="2624661"/>
                  </a:moveTo>
                  <a:lnTo>
                    <a:pt x="164078" y="2625312"/>
                  </a:lnTo>
                  <a:lnTo>
                    <a:pt x="156803" y="2628963"/>
                  </a:lnTo>
                  <a:lnTo>
                    <a:pt x="151314" y="2635377"/>
                  </a:lnTo>
                  <a:lnTo>
                    <a:pt x="117355" y="2695398"/>
                  </a:lnTo>
                  <a:lnTo>
                    <a:pt x="118421" y="2774060"/>
                  </a:lnTo>
                  <a:lnTo>
                    <a:pt x="75876" y="2774569"/>
                  </a:lnTo>
                  <a:lnTo>
                    <a:pt x="121398" y="2774569"/>
                  </a:lnTo>
                  <a:lnTo>
                    <a:pt x="188271" y="2656204"/>
                  </a:lnTo>
                  <a:lnTo>
                    <a:pt x="190914" y="2648215"/>
                  </a:lnTo>
                  <a:lnTo>
                    <a:pt x="190271" y="2640107"/>
                  </a:lnTo>
                  <a:lnTo>
                    <a:pt x="186628" y="2632809"/>
                  </a:lnTo>
                  <a:lnTo>
                    <a:pt x="180270" y="2627249"/>
                  </a:lnTo>
                  <a:lnTo>
                    <a:pt x="172210" y="2624661"/>
                  </a:lnTo>
                  <a:close/>
                </a:path>
                <a:path w="191135" h="2816860">
                  <a:moveTo>
                    <a:pt x="96600" y="2732082"/>
                  </a:moveTo>
                  <a:lnTo>
                    <a:pt x="78670" y="2763774"/>
                  </a:lnTo>
                  <a:lnTo>
                    <a:pt x="115373" y="2763266"/>
                  </a:lnTo>
                  <a:lnTo>
                    <a:pt x="96600" y="2732082"/>
                  </a:lnTo>
                  <a:close/>
                </a:path>
                <a:path w="191135" h="2816860">
                  <a:moveTo>
                    <a:pt x="117355" y="2695398"/>
                  </a:moveTo>
                  <a:lnTo>
                    <a:pt x="96600" y="2732082"/>
                  </a:lnTo>
                  <a:lnTo>
                    <a:pt x="115373" y="2763266"/>
                  </a:lnTo>
                  <a:lnTo>
                    <a:pt x="78670" y="2763774"/>
                  </a:lnTo>
                  <a:lnTo>
                    <a:pt x="118282" y="2763774"/>
                  </a:lnTo>
                  <a:lnTo>
                    <a:pt x="117355" y="2695398"/>
                  </a:lnTo>
                  <a:close/>
                </a:path>
                <a:path w="191135" h="2816860">
                  <a:moveTo>
                    <a:pt x="80829" y="0"/>
                  </a:moveTo>
                  <a:lnTo>
                    <a:pt x="38411" y="507"/>
                  </a:lnTo>
                  <a:lnTo>
                    <a:pt x="74813" y="2695892"/>
                  </a:lnTo>
                  <a:lnTo>
                    <a:pt x="96600" y="2732082"/>
                  </a:lnTo>
                  <a:lnTo>
                    <a:pt x="117355" y="2695398"/>
                  </a:lnTo>
                  <a:lnTo>
                    <a:pt x="8082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19044" y="1648967"/>
              <a:ext cx="513587" cy="268528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180445" y="1677161"/>
              <a:ext cx="191135" cy="2362835"/>
            </a:xfrm>
            <a:custGeom>
              <a:avLst/>
              <a:gdLst/>
              <a:ahLst/>
              <a:cxnLst/>
              <a:rect l="l" t="t" r="r" b="b"/>
              <a:pathLst>
                <a:path w="191135" h="2362835">
                  <a:moveTo>
                    <a:pt x="18420" y="2171555"/>
                  </a:moveTo>
                  <a:lnTo>
                    <a:pt x="10429" y="2174240"/>
                  </a:lnTo>
                  <a:lnTo>
                    <a:pt x="4111" y="2179873"/>
                  </a:lnTo>
                  <a:lnTo>
                    <a:pt x="555" y="2187209"/>
                  </a:lnTo>
                  <a:lnTo>
                    <a:pt x="0" y="2195331"/>
                  </a:lnTo>
                  <a:lnTo>
                    <a:pt x="2682" y="2203323"/>
                  </a:lnTo>
                  <a:lnTo>
                    <a:pt x="95392" y="2362327"/>
                  </a:lnTo>
                  <a:lnTo>
                    <a:pt x="120030" y="2320163"/>
                  </a:lnTo>
                  <a:lnTo>
                    <a:pt x="74183" y="2320163"/>
                  </a:lnTo>
                  <a:lnTo>
                    <a:pt x="74235" y="2241511"/>
                  </a:lnTo>
                  <a:lnTo>
                    <a:pt x="39512" y="2181860"/>
                  </a:lnTo>
                  <a:lnTo>
                    <a:pt x="33879" y="2175615"/>
                  </a:lnTo>
                  <a:lnTo>
                    <a:pt x="26543" y="2172096"/>
                  </a:lnTo>
                  <a:lnTo>
                    <a:pt x="18420" y="2171555"/>
                  </a:lnTo>
                  <a:close/>
                </a:path>
                <a:path w="191135" h="2362835">
                  <a:moveTo>
                    <a:pt x="74235" y="2241511"/>
                  </a:moveTo>
                  <a:lnTo>
                    <a:pt x="74183" y="2320163"/>
                  </a:lnTo>
                  <a:lnTo>
                    <a:pt x="116601" y="2320163"/>
                  </a:lnTo>
                  <a:lnTo>
                    <a:pt x="116609" y="2309495"/>
                  </a:lnTo>
                  <a:lnTo>
                    <a:pt x="76977" y="2309495"/>
                  </a:lnTo>
                  <a:lnTo>
                    <a:pt x="95433" y="2277928"/>
                  </a:lnTo>
                  <a:lnTo>
                    <a:pt x="74235" y="2241511"/>
                  </a:lnTo>
                  <a:close/>
                </a:path>
                <a:path w="191135" h="2362835">
                  <a:moveTo>
                    <a:pt x="172600" y="2171610"/>
                  </a:moveTo>
                  <a:lnTo>
                    <a:pt x="116725" y="2241511"/>
                  </a:lnTo>
                  <a:lnTo>
                    <a:pt x="116601" y="2320163"/>
                  </a:lnTo>
                  <a:lnTo>
                    <a:pt x="120030" y="2320163"/>
                  </a:lnTo>
                  <a:lnTo>
                    <a:pt x="188229" y="2203450"/>
                  </a:lnTo>
                  <a:lnTo>
                    <a:pt x="190914" y="2195458"/>
                  </a:lnTo>
                  <a:lnTo>
                    <a:pt x="190372" y="2187336"/>
                  </a:lnTo>
                  <a:lnTo>
                    <a:pt x="186854" y="2180000"/>
                  </a:lnTo>
                  <a:lnTo>
                    <a:pt x="180609" y="2174367"/>
                  </a:lnTo>
                  <a:lnTo>
                    <a:pt x="172600" y="2171610"/>
                  </a:lnTo>
                  <a:close/>
                </a:path>
                <a:path w="191135" h="2362835">
                  <a:moveTo>
                    <a:pt x="95433" y="2277928"/>
                  </a:moveTo>
                  <a:lnTo>
                    <a:pt x="76977" y="2309495"/>
                  </a:lnTo>
                  <a:lnTo>
                    <a:pt x="113807" y="2309495"/>
                  </a:lnTo>
                  <a:lnTo>
                    <a:pt x="95433" y="2277928"/>
                  </a:lnTo>
                  <a:close/>
                </a:path>
                <a:path w="191135" h="2362835">
                  <a:moveTo>
                    <a:pt x="116657" y="2241626"/>
                  </a:moveTo>
                  <a:lnTo>
                    <a:pt x="95433" y="2277928"/>
                  </a:lnTo>
                  <a:lnTo>
                    <a:pt x="113807" y="2309495"/>
                  </a:lnTo>
                  <a:lnTo>
                    <a:pt x="116609" y="2309495"/>
                  </a:lnTo>
                  <a:lnTo>
                    <a:pt x="116657" y="2241626"/>
                  </a:lnTo>
                  <a:close/>
                </a:path>
                <a:path w="191135" h="2362835">
                  <a:moveTo>
                    <a:pt x="118252" y="0"/>
                  </a:moveTo>
                  <a:lnTo>
                    <a:pt x="75707" y="0"/>
                  </a:lnTo>
                  <a:lnTo>
                    <a:pt x="74281" y="2171555"/>
                  </a:lnTo>
                  <a:lnTo>
                    <a:pt x="74302" y="2241626"/>
                  </a:lnTo>
                  <a:lnTo>
                    <a:pt x="95433" y="2277928"/>
                  </a:lnTo>
                  <a:lnTo>
                    <a:pt x="116657" y="2241626"/>
                  </a:lnTo>
                  <a:lnTo>
                    <a:pt x="11825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58967" y="1647443"/>
              <a:ext cx="512063" cy="184708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619533" y="1676399"/>
              <a:ext cx="191135" cy="1524635"/>
            </a:xfrm>
            <a:custGeom>
              <a:avLst/>
              <a:gdLst/>
              <a:ahLst/>
              <a:cxnLst/>
              <a:rect l="l" t="t" r="r" b="b"/>
              <a:pathLst>
                <a:path w="191135" h="1524635">
                  <a:moveTo>
                    <a:pt x="18367" y="1333355"/>
                  </a:moveTo>
                  <a:lnTo>
                    <a:pt x="10376" y="1336039"/>
                  </a:lnTo>
                  <a:lnTo>
                    <a:pt x="4060" y="1341673"/>
                  </a:lnTo>
                  <a:lnTo>
                    <a:pt x="517" y="1349009"/>
                  </a:lnTo>
                  <a:lnTo>
                    <a:pt x="0" y="1357131"/>
                  </a:lnTo>
                  <a:lnTo>
                    <a:pt x="2756" y="1365123"/>
                  </a:lnTo>
                  <a:lnTo>
                    <a:pt x="95466" y="1524127"/>
                  </a:lnTo>
                  <a:lnTo>
                    <a:pt x="120050" y="1481963"/>
                  </a:lnTo>
                  <a:lnTo>
                    <a:pt x="74257" y="1481963"/>
                  </a:lnTo>
                  <a:lnTo>
                    <a:pt x="74257" y="1403279"/>
                  </a:lnTo>
                  <a:lnTo>
                    <a:pt x="39459" y="1343660"/>
                  </a:lnTo>
                  <a:lnTo>
                    <a:pt x="33825" y="1337415"/>
                  </a:lnTo>
                  <a:lnTo>
                    <a:pt x="26489" y="1333896"/>
                  </a:lnTo>
                  <a:lnTo>
                    <a:pt x="18367" y="1333355"/>
                  </a:lnTo>
                  <a:close/>
                </a:path>
                <a:path w="191135" h="1524635">
                  <a:moveTo>
                    <a:pt x="74257" y="1403279"/>
                  </a:moveTo>
                  <a:lnTo>
                    <a:pt x="74257" y="1481963"/>
                  </a:lnTo>
                  <a:lnTo>
                    <a:pt x="116675" y="1481963"/>
                  </a:lnTo>
                  <a:lnTo>
                    <a:pt x="116675" y="1471167"/>
                  </a:lnTo>
                  <a:lnTo>
                    <a:pt x="77051" y="1471167"/>
                  </a:lnTo>
                  <a:lnTo>
                    <a:pt x="95466" y="1439617"/>
                  </a:lnTo>
                  <a:lnTo>
                    <a:pt x="74257" y="1403279"/>
                  </a:lnTo>
                  <a:close/>
                </a:path>
                <a:path w="191135" h="1524635">
                  <a:moveTo>
                    <a:pt x="172565" y="1333355"/>
                  </a:moveTo>
                  <a:lnTo>
                    <a:pt x="164443" y="1333896"/>
                  </a:lnTo>
                  <a:lnTo>
                    <a:pt x="157106" y="1337415"/>
                  </a:lnTo>
                  <a:lnTo>
                    <a:pt x="151473" y="1343660"/>
                  </a:lnTo>
                  <a:lnTo>
                    <a:pt x="116675" y="1403279"/>
                  </a:lnTo>
                  <a:lnTo>
                    <a:pt x="116675" y="1481963"/>
                  </a:lnTo>
                  <a:lnTo>
                    <a:pt x="120050" y="1481963"/>
                  </a:lnTo>
                  <a:lnTo>
                    <a:pt x="188176" y="1365123"/>
                  </a:lnTo>
                  <a:lnTo>
                    <a:pt x="190932" y="1357131"/>
                  </a:lnTo>
                  <a:lnTo>
                    <a:pt x="190414" y="1349009"/>
                  </a:lnTo>
                  <a:lnTo>
                    <a:pt x="186872" y="1341673"/>
                  </a:lnTo>
                  <a:lnTo>
                    <a:pt x="180556" y="1336039"/>
                  </a:lnTo>
                  <a:lnTo>
                    <a:pt x="172565" y="1333355"/>
                  </a:lnTo>
                  <a:close/>
                </a:path>
                <a:path w="191135" h="1524635">
                  <a:moveTo>
                    <a:pt x="95466" y="1439617"/>
                  </a:moveTo>
                  <a:lnTo>
                    <a:pt x="77051" y="1471167"/>
                  </a:lnTo>
                  <a:lnTo>
                    <a:pt x="113881" y="1471167"/>
                  </a:lnTo>
                  <a:lnTo>
                    <a:pt x="95466" y="1439617"/>
                  </a:lnTo>
                  <a:close/>
                </a:path>
                <a:path w="191135" h="1524635">
                  <a:moveTo>
                    <a:pt x="116675" y="1403279"/>
                  </a:moveTo>
                  <a:lnTo>
                    <a:pt x="95466" y="1439617"/>
                  </a:lnTo>
                  <a:lnTo>
                    <a:pt x="113881" y="1471167"/>
                  </a:lnTo>
                  <a:lnTo>
                    <a:pt x="116675" y="1471167"/>
                  </a:lnTo>
                  <a:lnTo>
                    <a:pt x="116675" y="1403279"/>
                  </a:lnTo>
                  <a:close/>
                </a:path>
                <a:path w="191135" h="1524635">
                  <a:moveTo>
                    <a:pt x="116675" y="0"/>
                  </a:moveTo>
                  <a:lnTo>
                    <a:pt x="74257" y="0"/>
                  </a:lnTo>
                  <a:lnTo>
                    <a:pt x="74257" y="1403279"/>
                  </a:lnTo>
                  <a:lnTo>
                    <a:pt x="95466" y="1439617"/>
                  </a:lnTo>
                  <a:lnTo>
                    <a:pt x="116675" y="1403279"/>
                  </a:lnTo>
                  <a:lnTo>
                    <a:pt x="11667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219606" y="1226565"/>
            <a:ext cx="4875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65300" algn="l"/>
                <a:tab pos="4203700" algn="l"/>
              </a:tabLst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Rev</a:t>
            </a:r>
            <a:r>
              <a:rPr sz="2000" b="1" spc="-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1	Rev</a:t>
            </a:r>
            <a:r>
              <a:rPr sz="2000" b="1" spc="-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2	Rev</a:t>
            </a:r>
            <a:r>
              <a:rPr sz="2000" b="1" spc="-10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828544" y="4600955"/>
            <a:ext cx="2801620" cy="170815"/>
            <a:chOff x="2828544" y="4600955"/>
            <a:chExt cx="2801620" cy="170815"/>
          </a:xfrm>
        </p:grpSpPr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28544" y="4600955"/>
              <a:ext cx="2801111" cy="17068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895600" y="4648199"/>
              <a:ext cx="2667000" cy="0"/>
            </a:xfrm>
            <a:custGeom>
              <a:avLst/>
              <a:gdLst/>
              <a:ahLst/>
              <a:cxnLst/>
              <a:rect l="l" t="t" r="r" b="b"/>
              <a:pathLst>
                <a:path w="2667000">
                  <a:moveTo>
                    <a:pt x="0" y="0"/>
                  </a:moveTo>
                  <a:lnTo>
                    <a:pt x="2667000" y="0"/>
                  </a:lnTo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75" y="326136"/>
            <a:ext cx="4672584" cy="740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45973"/>
            <a:ext cx="4098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What</a:t>
            </a:r>
            <a:r>
              <a:rPr sz="3600" spc="-50" dirty="0"/>
              <a:t> </a:t>
            </a:r>
            <a:r>
              <a:rPr sz="3600" dirty="0"/>
              <a:t>do</a:t>
            </a:r>
            <a:r>
              <a:rPr sz="3600" spc="-25" dirty="0"/>
              <a:t> </a:t>
            </a:r>
            <a:r>
              <a:rPr sz="3600" dirty="0"/>
              <a:t>you</a:t>
            </a:r>
            <a:r>
              <a:rPr sz="3600" spc="-25" dirty="0"/>
              <a:t> </a:t>
            </a:r>
            <a:r>
              <a:rPr sz="3600" spc="-5" dirty="0"/>
              <a:t>need?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466344" y="1339596"/>
            <a:ext cx="3959860" cy="713740"/>
            <a:chOff x="466344" y="1339596"/>
            <a:chExt cx="3959860" cy="7137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1440180"/>
              <a:ext cx="646176" cy="6065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300" y="1339596"/>
              <a:ext cx="3549396" cy="71323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66344" y="3046476"/>
            <a:ext cx="2807335" cy="713740"/>
            <a:chOff x="466344" y="3046476"/>
            <a:chExt cx="2807335" cy="71374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344" y="3147060"/>
              <a:ext cx="646176" cy="6065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300" y="3046476"/>
              <a:ext cx="2397252" cy="71323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66344" y="4753355"/>
            <a:ext cx="4127500" cy="713740"/>
            <a:chOff x="466344" y="4753355"/>
            <a:chExt cx="4127500" cy="71374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344" y="4853939"/>
              <a:ext cx="646176" cy="6065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6300" y="4753355"/>
              <a:ext cx="3717036" cy="71323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27380" y="1430781"/>
            <a:ext cx="665353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SzPct val="80357"/>
              <a:buAutoNum type="arabicPeriod"/>
              <a:tabLst>
                <a:tab pos="469900" algn="l"/>
                <a:tab pos="470534" algn="l"/>
              </a:tabLst>
            </a:pPr>
            <a:r>
              <a:rPr sz="2800" b="1" spc="-50" dirty="0">
                <a:solidFill>
                  <a:srgbClr val="FFC000"/>
                </a:solidFill>
                <a:latin typeface="Trebuchet MS"/>
                <a:cs typeface="Trebuchet MS"/>
              </a:rPr>
              <a:t>Testing</a:t>
            </a:r>
            <a:r>
              <a:rPr sz="2800" b="1" spc="-3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Trebuchet MS"/>
                <a:cs typeface="Trebuchet MS"/>
              </a:rPr>
              <a:t>framework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000"/>
              </a:buClr>
              <a:buFont typeface="Trebuchet MS"/>
              <a:buAutoNum type="arabicPeriod"/>
            </a:pPr>
            <a:endParaRPr sz="2850">
              <a:latin typeface="Trebuchet MS"/>
              <a:cs typeface="Trebuchet MS"/>
            </a:endParaRPr>
          </a:p>
          <a:p>
            <a:pPr marL="735330" lvl="1" indent="-265430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80357"/>
              <a:buFont typeface="Segoe UI Symbol"/>
              <a:buChar char="⚫"/>
              <a:tabLst>
                <a:tab pos="735330" algn="l"/>
              </a:tabLst>
            </a:pP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NUnit,</a:t>
            </a:r>
            <a:r>
              <a:rPr sz="2800" b="1" spc="-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5" dirty="0">
                <a:solidFill>
                  <a:srgbClr val="7E7E7E"/>
                </a:solidFill>
                <a:latin typeface="Trebuchet MS"/>
                <a:cs typeface="Trebuchet MS"/>
              </a:rPr>
              <a:t>MSTest,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MbUnit</a:t>
            </a:r>
            <a:endParaRPr sz="2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C000"/>
              </a:buClr>
              <a:buFont typeface="Segoe UI Symbol"/>
              <a:buChar char="⚫"/>
            </a:pPr>
            <a:endParaRPr sz="285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buSzPct val="80357"/>
              <a:buAutoNum type="arabicPeriod"/>
              <a:tabLst>
                <a:tab pos="469900" algn="l"/>
                <a:tab pos="470534" algn="l"/>
              </a:tabLst>
            </a:pPr>
            <a:r>
              <a:rPr sz="2800" b="1" spc="-80" dirty="0">
                <a:solidFill>
                  <a:srgbClr val="FFC000"/>
                </a:solidFill>
                <a:latin typeface="Trebuchet MS"/>
                <a:cs typeface="Trebuchet MS"/>
              </a:rPr>
              <a:t>Test</a:t>
            </a:r>
            <a:r>
              <a:rPr sz="2800" b="1" spc="-5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Trebuchet MS"/>
                <a:cs typeface="Trebuchet MS"/>
              </a:rPr>
              <a:t>runner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000"/>
              </a:buClr>
              <a:buFont typeface="Trebuchet MS"/>
              <a:buAutoNum type="arabicPeriod"/>
            </a:pPr>
            <a:endParaRPr sz="2850">
              <a:latin typeface="Trebuchet MS"/>
              <a:cs typeface="Trebuchet MS"/>
            </a:endParaRPr>
          </a:p>
          <a:p>
            <a:pPr marL="735330" lvl="1" indent="-265430">
              <a:lnSpc>
                <a:spcPct val="100000"/>
              </a:lnSpc>
              <a:buClr>
                <a:srgbClr val="FFC000"/>
              </a:buClr>
              <a:buSzPct val="80357"/>
              <a:buFont typeface="Segoe UI Symbol"/>
              <a:buChar char="⚫"/>
              <a:tabLst>
                <a:tab pos="735330" algn="l"/>
              </a:tabLst>
            </a:pP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NUnit,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5" dirty="0">
                <a:solidFill>
                  <a:srgbClr val="7E7E7E"/>
                </a:solidFill>
                <a:latin typeface="Trebuchet MS"/>
                <a:cs typeface="Trebuchet MS"/>
              </a:rPr>
              <a:t>MSTest,</a:t>
            </a:r>
            <a:r>
              <a:rPr sz="2800" b="1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35" dirty="0">
                <a:solidFill>
                  <a:srgbClr val="7E7E7E"/>
                </a:solidFill>
                <a:latin typeface="Trebuchet MS"/>
                <a:cs typeface="Trebuchet MS"/>
              </a:rPr>
              <a:t>ReSharper,</a:t>
            </a:r>
            <a:r>
              <a:rPr sz="2800" b="1" spc="-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TDD.NET</a:t>
            </a:r>
            <a:endParaRPr sz="2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C000"/>
              </a:buClr>
              <a:buFont typeface="Segoe UI Symbol"/>
              <a:buChar char="⚫"/>
            </a:pPr>
            <a:endParaRPr sz="285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SzPct val="80357"/>
              <a:buAutoNum type="arabicPeriod"/>
              <a:tabLst>
                <a:tab pos="469900" algn="l"/>
                <a:tab pos="470534" algn="l"/>
              </a:tabLst>
            </a:pPr>
            <a:r>
              <a:rPr sz="2800" b="1" spc="-5" dirty="0">
                <a:solidFill>
                  <a:srgbClr val="FFC000"/>
                </a:solidFill>
                <a:latin typeface="Trebuchet MS"/>
                <a:cs typeface="Trebuchet MS"/>
              </a:rPr>
              <a:t>Mocking</a:t>
            </a:r>
            <a:r>
              <a:rPr sz="2800" b="1" spc="-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800" b="1" spc="-15" dirty="0">
                <a:solidFill>
                  <a:srgbClr val="FFC000"/>
                </a:solidFill>
                <a:latin typeface="Trebuchet MS"/>
                <a:cs typeface="Trebuchet MS"/>
              </a:rPr>
              <a:t>framework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C000"/>
              </a:buClr>
              <a:buFont typeface="Trebuchet MS"/>
              <a:buAutoNum type="arabicPeriod"/>
            </a:pPr>
            <a:endParaRPr sz="2850">
              <a:latin typeface="Trebuchet MS"/>
              <a:cs typeface="Trebuchet MS"/>
            </a:endParaRPr>
          </a:p>
          <a:p>
            <a:pPr marL="735330" lvl="1" indent="-265430">
              <a:lnSpc>
                <a:spcPct val="100000"/>
              </a:lnSpc>
              <a:buClr>
                <a:srgbClr val="FFC000"/>
              </a:buClr>
              <a:buSzPct val="80357"/>
              <a:buFont typeface="Segoe UI Symbol"/>
              <a:buChar char="⚫"/>
              <a:tabLst>
                <a:tab pos="735330" algn="l"/>
              </a:tabLst>
            </a:pP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Rhino</a:t>
            </a:r>
            <a:r>
              <a:rPr sz="2800" b="1" spc="-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7E7E7E"/>
                </a:solidFill>
                <a:latin typeface="Trebuchet MS"/>
                <a:cs typeface="Trebuchet MS"/>
              </a:rPr>
              <a:t>Mocks,</a:t>
            </a:r>
            <a:r>
              <a:rPr sz="28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7E7E7E"/>
                </a:solidFill>
                <a:latin typeface="Trebuchet MS"/>
                <a:cs typeface="Trebuchet MS"/>
              </a:rPr>
              <a:t>Moq,</a:t>
            </a:r>
            <a:r>
              <a:rPr sz="280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spc="-30" dirty="0">
                <a:solidFill>
                  <a:srgbClr val="7E7E7E"/>
                </a:solidFill>
                <a:latin typeface="Trebuchet MS"/>
                <a:cs typeface="Trebuchet MS"/>
              </a:rPr>
              <a:t>TypeMock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75" y="326136"/>
            <a:ext cx="6672072" cy="740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45973"/>
            <a:ext cx="6095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When</a:t>
            </a:r>
            <a:r>
              <a:rPr sz="3600" spc="-15" dirty="0"/>
              <a:t> </a:t>
            </a:r>
            <a:r>
              <a:rPr sz="3600" dirty="0"/>
              <a:t>do</a:t>
            </a:r>
            <a:r>
              <a:rPr sz="3600" spc="-15" dirty="0"/>
              <a:t> </a:t>
            </a:r>
            <a:r>
              <a:rPr sz="3600" dirty="0"/>
              <a:t>you</a:t>
            </a:r>
            <a:r>
              <a:rPr sz="3600" spc="-10" dirty="0"/>
              <a:t> </a:t>
            </a:r>
            <a:r>
              <a:rPr sz="3600" dirty="0"/>
              <a:t>write</a:t>
            </a:r>
            <a:r>
              <a:rPr sz="3600" spc="-10" dirty="0"/>
              <a:t> </a:t>
            </a:r>
            <a:r>
              <a:rPr sz="3600" spc="-5" dirty="0"/>
              <a:t>the test?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09600" y="2057400"/>
            <a:ext cx="3810000" cy="3352800"/>
          </a:xfrm>
          <a:prstGeom prst="rect">
            <a:avLst/>
          </a:prstGeom>
          <a:solidFill>
            <a:srgbClr val="FFFFFF"/>
          </a:solidFill>
          <a:ln w="42500">
            <a:solidFill>
              <a:srgbClr val="FFC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448309" indent="-266700">
              <a:lnSpc>
                <a:spcPct val="100000"/>
              </a:lnSpc>
              <a:buClr>
                <a:srgbClr val="FFC000"/>
              </a:buClr>
              <a:buSzPct val="80000"/>
              <a:buFont typeface="Segoe UI Symbol"/>
              <a:buChar char="⚫"/>
              <a:tabLst>
                <a:tab pos="447675" algn="l"/>
                <a:tab pos="448945" algn="l"/>
              </a:tabLst>
            </a:pPr>
            <a:r>
              <a:rPr sz="2000" b="1" spc="-20" dirty="0">
                <a:solidFill>
                  <a:srgbClr val="7E7E7E"/>
                </a:solidFill>
                <a:latin typeface="Trebuchet MS"/>
                <a:cs typeface="Trebuchet MS"/>
              </a:rPr>
              <a:t>Focus</a:t>
            </a:r>
            <a:r>
              <a:rPr sz="2000" b="1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sz="2000" b="1" spc="-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Trebuchet MS"/>
                <a:cs typeface="Trebuchet MS"/>
              </a:rPr>
              <a:t>requirements</a:t>
            </a:r>
            <a:endParaRPr sz="2000">
              <a:latin typeface="Trebuchet MS"/>
              <a:cs typeface="Trebuchet MS"/>
            </a:endParaRPr>
          </a:p>
          <a:p>
            <a:pPr marL="448309" marR="363220" indent="-266065">
              <a:lnSpc>
                <a:spcPct val="200000"/>
              </a:lnSpc>
              <a:spcBef>
                <a:spcPts val="300"/>
              </a:spcBef>
              <a:buClr>
                <a:srgbClr val="FFC000"/>
              </a:buClr>
              <a:buSzPct val="80000"/>
              <a:buFont typeface="Segoe UI Symbol"/>
              <a:buChar char="⚫"/>
              <a:tabLst>
                <a:tab pos="447675" algn="l"/>
                <a:tab pos="448945" algn="l"/>
              </a:tabLst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Thinking</a:t>
            </a:r>
            <a:r>
              <a:rPr sz="2000" b="1" spc="-5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about</a:t>
            </a:r>
            <a:r>
              <a:rPr sz="2000" b="1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how</a:t>
            </a:r>
            <a:r>
              <a:rPr sz="2000" b="1" spc="-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Trebuchet MS"/>
                <a:cs typeface="Trebuchet MS"/>
              </a:rPr>
              <a:t>code </a:t>
            </a:r>
            <a:r>
              <a:rPr sz="2000" b="1" spc="-58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will</a:t>
            </a:r>
            <a:r>
              <a:rPr sz="2000" b="1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be</a:t>
            </a:r>
            <a:r>
              <a:rPr sz="2000" b="1" spc="-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consumed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C000"/>
              </a:buClr>
              <a:buFont typeface="Segoe UI Symbol"/>
              <a:buChar char="⚫"/>
            </a:pPr>
            <a:endParaRPr sz="2300">
              <a:latin typeface="Trebuchet MS"/>
              <a:cs typeface="Trebuchet MS"/>
            </a:endParaRPr>
          </a:p>
          <a:p>
            <a:pPr marL="448309" indent="-266700">
              <a:lnSpc>
                <a:spcPct val="100000"/>
              </a:lnSpc>
              <a:buClr>
                <a:srgbClr val="FFC000"/>
              </a:buClr>
              <a:buSzPct val="80000"/>
              <a:buFont typeface="Segoe UI Symbol"/>
              <a:buChar char="⚫"/>
              <a:tabLst>
                <a:tab pos="447675" algn="l"/>
                <a:tab pos="448945" algn="l"/>
              </a:tabLst>
            </a:pPr>
            <a:r>
              <a:rPr sz="2000" b="1" spc="-5" dirty="0">
                <a:solidFill>
                  <a:srgbClr val="7E7E7E"/>
                </a:solidFill>
                <a:latin typeface="Trebuchet MS"/>
                <a:cs typeface="Trebuchet MS"/>
              </a:rPr>
              <a:t>Stop</a:t>
            </a:r>
            <a:r>
              <a:rPr sz="2000" b="1" spc="-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coding</a:t>
            </a:r>
            <a:r>
              <a:rPr sz="2000" b="1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when</a:t>
            </a:r>
            <a:r>
              <a:rPr sz="2000" b="1" spc="-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Trebuchet MS"/>
                <a:cs typeface="Trebuchet MS"/>
              </a:rPr>
              <a:t>reqs</a:t>
            </a:r>
            <a:r>
              <a:rPr sz="2000" b="1" spc="-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met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C000"/>
              </a:buClr>
              <a:buFont typeface="Segoe UI Symbol"/>
              <a:buChar char="⚫"/>
            </a:pPr>
            <a:endParaRPr sz="2300">
              <a:latin typeface="Trebuchet MS"/>
              <a:cs typeface="Trebuchet MS"/>
            </a:endParaRPr>
          </a:p>
          <a:p>
            <a:pPr marL="448309" indent="-266700">
              <a:lnSpc>
                <a:spcPct val="100000"/>
              </a:lnSpc>
              <a:buClr>
                <a:srgbClr val="FFC000"/>
              </a:buClr>
              <a:buSzPct val="80000"/>
              <a:buFont typeface="Segoe UI Symbol"/>
              <a:buChar char="⚫"/>
              <a:tabLst>
                <a:tab pos="447675" algn="l"/>
                <a:tab pos="448945" algn="l"/>
              </a:tabLst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Harder</a:t>
            </a:r>
            <a:r>
              <a:rPr sz="2000" b="1" spc="-8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Trebuchet MS"/>
                <a:cs typeface="Trebuchet MS"/>
              </a:rPr>
              <a:t>initially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0600" y="2057400"/>
            <a:ext cx="3733800" cy="3352800"/>
          </a:xfrm>
          <a:prstGeom prst="rect">
            <a:avLst/>
          </a:prstGeom>
          <a:solidFill>
            <a:srgbClr val="FFFFFF"/>
          </a:solidFill>
          <a:ln w="42500">
            <a:solidFill>
              <a:srgbClr val="FFC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448945" indent="-266065">
              <a:lnSpc>
                <a:spcPct val="100000"/>
              </a:lnSpc>
              <a:buClr>
                <a:srgbClr val="FFC000"/>
              </a:buClr>
              <a:buSzPct val="80000"/>
              <a:buFont typeface="Segoe UI Symbol"/>
              <a:buChar char="⚫"/>
              <a:tabLst>
                <a:tab pos="448309" algn="l"/>
                <a:tab pos="448945" algn="l"/>
              </a:tabLst>
            </a:pPr>
            <a:r>
              <a:rPr sz="2000" b="1" spc="-20" dirty="0">
                <a:solidFill>
                  <a:srgbClr val="7E7E7E"/>
                </a:solidFill>
                <a:latin typeface="Trebuchet MS"/>
                <a:cs typeface="Trebuchet MS"/>
              </a:rPr>
              <a:t>Focus</a:t>
            </a:r>
            <a:r>
              <a:rPr sz="2000" b="1" spc="-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sz="2000" b="1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code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C000"/>
              </a:buClr>
              <a:buFont typeface="Segoe UI Symbol"/>
              <a:buChar char="⚫"/>
            </a:pPr>
            <a:endParaRPr sz="2300">
              <a:latin typeface="Trebuchet MS"/>
              <a:cs typeface="Trebuchet MS"/>
            </a:endParaRPr>
          </a:p>
          <a:p>
            <a:pPr marL="448945" indent="-266065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80000"/>
              <a:buFont typeface="Segoe UI Symbol"/>
              <a:buChar char="⚫"/>
              <a:tabLst>
                <a:tab pos="448309" algn="l"/>
                <a:tab pos="448945" algn="l"/>
              </a:tabLst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Thinking</a:t>
            </a:r>
            <a:r>
              <a:rPr sz="2000" b="1" spc="-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about</a:t>
            </a:r>
            <a:r>
              <a:rPr sz="2000" b="1" spc="-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Trebuchet MS"/>
                <a:cs typeface="Trebuchet MS"/>
              </a:rPr>
              <a:t>algorithm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C000"/>
              </a:buClr>
              <a:buFont typeface="Segoe UI Symbol"/>
              <a:buChar char="⚫"/>
            </a:pPr>
            <a:endParaRPr sz="2300">
              <a:latin typeface="Trebuchet MS"/>
              <a:cs typeface="Trebuchet MS"/>
            </a:endParaRPr>
          </a:p>
          <a:p>
            <a:pPr marL="448945" indent="-266065">
              <a:lnSpc>
                <a:spcPct val="100000"/>
              </a:lnSpc>
              <a:buClr>
                <a:srgbClr val="FFC000"/>
              </a:buClr>
              <a:buSzPct val="80000"/>
              <a:buFont typeface="Segoe UI Symbol"/>
              <a:buChar char="⚫"/>
              <a:tabLst>
                <a:tab pos="448309" algn="l"/>
                <a:tab pos="448945" algn="l"/>
              </a:tabLst>
            </a:pPr>
            <a:r>
              <a:rPr sz="2000" b="1" spc="-5" dirty="0">
                <a:solidFill>
                  <a:srgbClr val="7E7E7E"/>
                </a:solidFill>
                <a:latin typeface="Trebuchet MS"/>
                <a:cs typeface="Trebuchet MS"/>
              </a:rPr>
              <a:t>More</a:t>
            </a:r>
            <a:r>
              <a:rPr sz="2000" b="1" spc="-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Trebuchet MS"/>
                <a:cs typeface="Trebuchet MS"/>
              </a:rPr>
              <a:t>refactoring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C000"/>
              </a:buClr>
              <a:buFont typeface="Segoe UI Symbol"/>
              <a:buChar char="⚫"/>
            </a:pPr>
            <a:endParaRPr sz="2300">
              <a:latin typeface="Trebuchet MS"/>
              <a:cs typeface="Trebuchet MS"/>
            </a:endParaRPr>
          </a:p>
          <a:p>
            <a:pPr marL="448945" indent="-266065">
              <a:lnSpc>
                <a:spcPct val="100000"/>
              </a:lnSpc>
              <a:buClr>
                <a:srgbClr val="FFC000"/>
              </a:buClr>
              <a:buSzPct val="80000"/>
              <a:buFont typeface="Segoe UI Symbol"/>
              <a:buChar char="⚫"/>
              <a:tabLst>
                <a:tab pos="448309" algn="l"/>
                <a:tab pos="448945" algn="l"/>
              </a:tabLst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Easier</a:t>
            </a:r>
            <a:r>
              <a:rPr sz="2000" b="1" spc="-5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Trebuchet MS"/>
                <a:cs typeface="Trebuchet MS"/>
              </a:rPr>
              <a:t>initially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491" y="1470660"/>
            <a:ext cx="4043172" cy="4998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79491" y="1470660"/>
            <a:ext cx="3204971" cy="4998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4377" y="1548129"/>
            <a:ext cx="7397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5335" algn="l"/>
              </a:tabLst>
            </a:pPr>
            <a:r>
              <a:rPr sz="2400" b="1" spc="-5" dirty="0">
                <a:solidFill>
                  <a:srgbClr val="FFC000"/>
                </a:solidFill>
                <a:latin typeface="Trebuchet MS"/>
                <a:cs typeface="Trebuchet MS"/>
              </a:rPr>
              <a:t>Before</a:t>
            </a:r>
            <a:r>
              <a:rPr sz="2400" b="1" spc="-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Trebuchet MS"/>
                <a:cs typeface="Trebuchet MS"/>
              </a:rPr>
              <a:t>coding</a:t>
            </a:r>
            <a:r>
              <a:rPr sz="2400" b="1" spc="5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Trebuchet MS"/>
                <a:cs typeface="Trebuchet MS"/>
              </a:rPr>
              <a:t>(TDD,</a:t>
            </a:r>
            <a:r>
              <a:rPr sz="2400" b="1" spc="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Trebuchet MS"/>
                <a:cs typeface="Trebuchet MS"/>
              </a:rPr>
              <a:t>BDD)	After/During</a:t>
            </a:r>
            <a:r>
              <a:rPr sz="2400" b="1" spc="-10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rebuchet MS"/>
                <a:cs typeface="Trebuchet MS"/>
              </a:rPr>
              <a:t>coding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175" y="326136"/>
            <a:ext cx="6722745" cy="741045"/>
            <a:chOff x="265175" y="326136"/>
            <a:chExt cx="6722745" cy="741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175" y="326136"/>
              <a:ext cx="2183892" cy="740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5564" y="326136"/>
              <a:ext cx="771144" cy="740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5980" y="326136"/>
              <a:ext cx="4861560" cy="74066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45973"/>
            <a:ext cx="6144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Recipe</a:t>
            </a:r>
            <a:r>
              <a:rPr sz="3600" spc="-10" dirty="0"/>
              <a:t> </a:t>
            </a:r>
            <a:r>
              <a:rPr sz="3600" dirty="0"/>
              <a:t>–</a:t>
            </a:r>
            <a:r>
              <a:rPr sz="3600" spc="-210" dirty="0"/>
              <a:t> </a:t>
            </a:r>
            <a:r>
              <a:rPr sz="3600" spc="-15" dirty="0"/>
              <a:t>Arrange,</a:t>
            </a:r>
            <a:r>
              <a:rPr sz="3600" spc="-210" dirty="0"/>
              <a:t> </a:t>
            </a:r>
            <a:r>
              <a:rPr sz="3600" spc="-5" dirty="0"/>
              <a:t>Act,</a:t>
            </a:r>
            <a:r>
              <a:rPr sz="3600" spc="-220" dirty="0"/>
              <a:t> </a:t>
            </a:r>
            <a:r>
              <a:rPr sz="3600" spc="-10" dirty="0"/>
              <a:t>Assert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3476244" y="1235963"/>
            <a:ext cx="1732914" cy="612775"/>
            <a:chOff x="3476244" y="1235963"/>
            <a:chExt cx="1732914" cy="61277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6244" y="1353311"/>
              <a:ext cx="432815" cy="4922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6556" y="1235963"/>
              <a:ext cx="1522476" cy="612648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476244" y="2714244"/>
            <a:ext cx="1088390" cy="612775"/>
            <a:chOff x="3476244" y="2714244"/>
            <a:chExt cx="1088390" cy="61277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6244" y="2831592"/>
              <a:ext cx="432815" cy="4922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6556" y="2714244"/>
              <a:ext cx="877824" cy="612648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476244" y="4901184"/>
            <a:ext cx="1499870" cy="612775"/>
            <a:chOff x="3476244" y="4901184"/>
            <a:chExt cx="1499870" cy="61277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6244" y="5018532"/>
              <a:ext cx="432815" cy="4922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86556" y="4901184"/>
              <a:ext cx="1289303" cy="61264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945635" y="5657088"/>
            <a:ext cx="2985770" cy="565785"/>
            <a:chOff x="3945635" y="5657088"/>
            <a:chExt cx="2985770" cy="56578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45635" y="5766816"/>
              <a:ext cx="396239" cy="4511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58995" y="5657088"/>
              <a:ext cx="2772155" cy="56540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599815" y="1313434"/>
            <a:ext cx="4819015" cy="477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0"/>
              </a:spcBef>
              <a:buSzPct val="79166"/>
              <a:buFont typeface="Segoe UI Symbol"/>
              <a:buChar char="⚫"/>
              <a:tabLst>
                <a:tab pos="277495" algn="l"/>
                <a:tab pos="278130" algn="l"/>
              </a:tabLst>
            </a:pPr>
            <a:r>
              <a:rPr sz="2400" b="1" spc="-15" dirty="0">
                <a:solidFill>
                  <a:srgbClr val="FFC000"/>
                </a:solidFill>
                <a:latin typeface="Trebuchet MS"/>
                <a:cs typeface="Trebuchet MS"/>
              </a:rPr>
              <a:t>Arrange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Segoe UI Symbol"/>
              <a:buChar char="⚫"/>
            </a:pPr>
            <a:endParaRPr sz="2600">
              <a:latin typeface="Trebuchet MS"/>
              <a:cs typeface="Trebuchet MS"/>
            </a:endParaRPr>
          </a:p>
          <a:p>
            <a:pPr marL="734695" lvl="1" indent="-265430"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SzPct val="79545"/>
              <a:buFont typeface="Segoe UI Symbol"/>
              <a:buChar char="⚫"/>
              <a:tabLst>
                <a:tab pos="734695" algn="l"/>
                <a:tab pos="735330" algn="l"/>
              </a:tabLst>
            </a:pPr>
            <a:r>
              <a:rPr sz="2200" b="1" spc="-5" dirty="0">
                <a:solidFill>
                  <a:srgbClr val="7E7E7E"/>
                </a:solidFill>
                <a:latin typeface="Trebuchet MS"/>
                <a:cs typeface="Trebuchet MS"/>
              </a:rPr>
              <a:t>Setup</a:t>
            </a:r>
            <a:r>
              <a:rPr sz="22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Trebuchet MS"/>
                <a:cs typeface="Trebuchet MS"/>
              </a:rPr>
              <a:t>code,</a:t>
            </a:r>
            <a:r>
              <a:rPr sz="2200" b="1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Trebuchet MS"/>
                <a:cs typeface="Trebuchet MS"/>
              </a:rPr>
              <a:t>prerequisites,</a:t>
            </a:r>
            <a:r>
              <a:rPr sz="2200" b="1" spc="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Trebuchet MS"/>
                <a:cs typeface="Trebuchet MS"/>
              </a:rPr>
              <a:t>etc.</a:t>
            </a:r>
            <a:endParaRPr sz="22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C000"/>
              </a:buClr>
              <a:buFont typeface="Segoe UI Symbol"/>
              <a:buChar char="⚫"/>
            </a:pPr>
            <a:endParaRPr sz="2650">
              <a:latin typeface="Trebuchet MS"/>
              <a:cs typeface="Trebuchet MS"/>
            </a:endParaRPr>
          </a:p>
          <a:p>
            <a:pPr marL="277495" indent="-265430">
              <a:lnSpc>
                <a:spcPct val="100000"/>
              </a:lnSpc>
              <a:buSzPct val="79166"/>
              <a:buFont typeface="Segoe UI Symbol"/>
              <a:buChar char="⚫"/>
              <a:tabLst>
                <a:tab pos="277495" algn="l"/>
                <a:tab pos="278130" algn="l"/>
              </a:tabLst>
            </a:pPr>
            <a:r>
              <a:rPr sz="2400" b="1" spc="-5" dirty="0">
                <a:solidFill>
                  <a:srgbClr val="FFC000"/>
                </a:solidFill>
                <a:latin typeface="Trebuchet MS"/>
                <a:cs typeface="Trebuchet MS"/>
              </a:rPr>
              <a:t>Act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Segoe UI Symbol"/>
              <a:buChar char="⚫"/>
            </a:pPr>
            <a:endParaRPr sz="2600">
              <a:latin typeface="Trebuchet MS"/>
              <a:cs typeface="Trebuchet MS"/>
            </a:endParaRPr>
          </a:p>
          <a:p>
            <a:pPr marL="734695" lvl="1" indent="-265430">
              <a:lnSpc>
                <a:spcPct val="100000"/>
              </a:lnSpc>
              <a:buClr>
                <a:srgbClr val="FFC000"/>
              </a:buClr>
              <a:buSzPct val="79545"/>
              <a:buFont typeface="Segoe UI Symbol"/>
              <a:buChar char="⚫"/>
              <a:tabLst>
                <a:tab pos="734695" algn="l"/>
                <a:tab pos="735330" algn="l"/>
              </a:tabLst>
            </a:pPr>
            <a:r>
              <a:rPr sz="2200" b="1" spc="-10" dirty="0">
                <a:solidFill>
                  <a:srgbClr val="7E7E7E"/>
                </a:solidFill>
                <a:latin typeface="Trebuchet MS"/>
                <a:cs typeface="Trebuchet MS"/>
              </a:rPr>
              <a:t>One</a:t>
            </a:r>
            <a:r>
              <a:rPr sz="2200" b="1" spc="-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Trebuchet MS"/>
                <a:cs typeface="Trebuchet MS"/>
              </a:rPr>
              <a:t>line</a:t>
            </a:r>
            <a:endParaRPr sz="22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C000"/>
              </a:buClr>
              <a:buFont typeface="Segoe UI Symbol"/>
              <a:buChar char="⚫"/>
            </a:pPr>
            <a:endParaRPr sz="2500">
              <a:latin typeface="Trebuchet MS"/>
              <a:cs typeface="Trebuchet MS"/>
            </a:endParaRPr>
          </a:p>
          <a:p>
            <a:pPr marL="734695" lvl="1" indent="-265430">
              <a:lnSpc>
                <a:spcPct val="100000"/>
              </a:lnSpc>
              <a:buClr>
                <a:srgbClr val="FFC000"/>
              </a:buClr>
              <a:buSzPct val="79545"/>
              <a:buFont typeface="Segoe UI Symbol"/>
              <a:buChar char="⚫"/>
              <a:tabLst>
                <a:tab pos="734695" algn="l"/>
                <a:tab pos="735330" algn="l"/>
              </a:tabLst>
            </a:pPr>
            <a:r>
              <a:rPr sz="2200" b="1" spc="-5" dirty="0">
                <a:solidFill>
                  <a:srgbClr val="7E7E7E"/>
                </a:solidFill>
                <a:latin typeface="Trebuchet MS"/>
                <a:cs typeface="Trebuchet MS"/>
              </a:rPr>
              <a:t>Exercise</a:t>
            </a:r>
            <a:r>
              <a:rPr sz="2200" b="1" spc="-1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7E7E7E"/>
                </a:solidFill>
                <a:latin typeface="Trebuchet MS"/>
                <a:cs typeface="Trebuchet MS"/>
              </a:rPr>
              <a:t>method </a:t>
            </a:r>
            <a:r>
              <a:rPr sz="2200" b="1" spc="-5" dirty="0">
                <a:solidFill>
                  <a:srgbClr val="7E7E7E"/>
                </a:solidFill>
                <a:latin typeface="Trebuchet MS"/>
                <a:cs typeface="Trebuchet MS"/>
              </a:rPr>
              <a:t>under</a:t>
            </a:r>
            <a:r>
              <a:rPr sz="2200" b="1" spc="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7E7E7E"/>
                </a:solidFill>
                <a:latin typeface="Trebuchet MS"/>
                <a:cs typeface="Trebuchet MS"/>
              </a:rPr>
              <a:t>test</a:t>
            </a:r>
            <a:endParaRPr sz="22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C000"/>
              </a:buClr>
              <a:buFont typeface="Segoe UI Symbol"/>
              <a:buChar char="⚫"/>
            </a:pPr>
            <a:endParaRPr sz="2650">
              <a:latin typeface="Trebuchet MS"/>
              <a:cs typeface="Trebuchet MS"/>
            </a:endParaRPr>
          </a:p>
          <a:p>
            <a:pPr marL="277495" indent="-265430">
              <a:lnSpc>
                <a:spcPct val="100000"/>
              </a:lnSpc>
              <a:buSzPct val="79166"/>
              <a:buFont typeface="Segoe UI Symbol"/>
              <a:buChar char="⚫"/>
              <a:tabLst>
                <a:tab pos="277495" algn="l"/>
                <a:tab pos="278130" algn="l"/>
              </a:tabLst>
            </a:pPr>
            <a:r>
              <a:rPr sz="2400" b="1" spc="-5" dirty="0">
                <a:solidFill>
                  <a:srgbClr val="FFC000"/>
                </a:solidFill>
                <a:latin typeface="Trebuchet MS"/>
                <a:cs typeface="Trebuchet MS"/>
              </a:rPr>
              <a:t>Assert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Segoe UI Symbol"/>
              <a:buChar char="⚫"/>
            </a:pPr>
            <a:endParaRPr sz="2600">
              <a:latin typeface="Trebuchet MS"/>
              <a:cs typeface="Trebuchet MS"/>
            </a:endParaRPr>
          </a:p>
          <a:p>
            <a:pPr marL="734695" lvl="1" indent="-265430">
              <a:lnSpc>
                <a:spcPct val="100000"/>
              </a:lnSpc>
              <a:buSzPct val="79545"/>
              <a:buFont typeface="Segoe UI Symbol"/>
              <a:buChar char="⚫"/>
              <a:tabLst>
                <a:tab pos="734695" algn="l"/>
                <a:tab pos="735330" algn="l"/>
              </a:tabLst>
            </a:pPr>
            <a:r>
              <a:rPr sz="2200" b="1" spc="-10" dirty="0">
                <a:solidFill>
                  <a:srgbClr val="FFC000"/>
                </a:solidFill>
                <a:latin typeface="Trebuchet MS"/>
                <a:cs typeface="Trebuchet MS"/>
              </a:rPr>
              <a:t>One </a:t>
            </a:r>
            <a:r>
              <a:rPr sz="2200" b="1" spc="-5" dirty="0">
                <a:solidFill>
                  <a:srgbClr val="FFC000"/>
                </a:solidFill>
                <a:latin typeface="Trebuchet MS"/>
                <a:cs typeface="Trebuchet MS"/>
              </a:rPr>
              <a:t>logical</a:t>
            </a:r>
            <a:r>
              <a:rPr sz="2200" b="1" spc="-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FFC000"/>
                </a:solidFill>
                <a:latin typeface="Trebuchet MS"/>
                <a:cs typeface="Trebuchet MS"/>
              </a:rPr>
              <a:t>assert</a:t>
            </a:r>
            <a:r>
              <a:rPr sz="2200" b="1" spc="2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7E7E7E"/>
                </a:solidFill>
                <a:latin typeface="Trebuchet MS"/>
                <a:cs typeface="Trebuchet MS"/>
              </a:rPr>
              <a:t>per</a:t>
            </a:r>
            <a:r>
              <a:rPr sz="2200" b="1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7E7E7E"/>
                </a:solidFill>
                <a:latin typeface="Trebuchet MS"/>
                <a:cs typeface="Trebuchet MS"/>
              </a:rPr>
              <a:t>test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9600" y="2667000"/>
            <a:ext cx="2708021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8584" y="3189858"/>
            <a:ext cx="126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Code!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413</Words>
  <Application>Microsoft Office PowerPoint</Application>
  <PresentationFormat>On-screen Show (4:3)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Segoe UI Symbol</vt:lpstr>
      <vt:lpstr>Times New Roman</vt:lpstr>
      <vt:lpstr>Trebuchet MS</vt:lpstr>
      <vt:lpstr>Wingdings</vt:lpstr>
      <vt:lpstr>Office Theme</vt:lpstr>
      <vt:lpstr>Introduction to  Unit Testing and Mocking</vt:lpstr>
      <vt:lpstr>Agenda</vt:lpstr>
      <vt:lpstr>What is unit testing?</vt:lpstr>
      <vt:lpstr>Benefits of unit testing</vt:lpstr>
      <vt:lpstr>Benefits of unit testing</vt:lpstr>
      <vt:lpstr>What do you need?</vt:lpstr>
      <vt:lpstr>When do you write the test?</vt:lpstr>
      <vt:lpstr>Recipe – Arrange, Act, Assert</vt:lpstr>
      <vt:lpstr>Code!</vt:lpstr>
      <vt:lpstr>Recipe – Pull Out a Dependency</vt:lpstr>
      <vt:lpstr>Code!</vt:lpstr>
      <vt:lpstr>What is mocking?</vt:lpstr>
      <vt:lpstr>Two kinds of unit tests</vt:lpstr>
      <vt:lpstr>Stub vs. Mock</vt:lpstr>
      <vt:lpstr>Recipe – Mocking*</vt:lpstr>
      <vt:lpstr>Code!</vt:lpstr>
      <vt:lpstr>Unit Testing Dos</vt:lpstr>
      <vt:lpstr>Unit Testing Don’ts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Unit Testing and Mocking</dc:title>
  <cp:lastModifiedBy>pariweshg@gmail.com</cp:lastModifiedBy>
  <cp:revision>3</cp:revision>
  <dcterms:created xsi:type="dcterms:W3CDTF">2021-08-19T03:33:23Z</dcterms:created>
  <dcterms:modified xsi:type="dcterms:W3CDTF">2021-08-19T03:36:19Z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2021-08-19T00:00:00Z</vt:filetime>
  </property>
</Properties>
</file>