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71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0080625" cy="7559675"/>
  <p:notesSz cx="7559675" cy="106918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4" autoAdjust="0"/>
  </p:normalViewPr>
  <p:slideViewPr>
    <p:cSldViewPr snapToGrid="0">
      <p:cViewPr varScale="1">
        <p:scale>
          <a:sx n="67" d="100"/>
          <a:sy n="67" d="100"/>
        </p:scale>
        <p:origin x="1116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1363" cy="53498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>
            <a:lvl1pPr eaLnBrk="1" fontAlgn="auto">
              <a:spcBef>
                <a:spcPts val="0"/>
              </a:spcBef>
              <a:spcAft>
                <a:spcPts val="0"/>
              </a:spcAft>
              <a:defRPr sz="1400">
                <a:latin typeface="Liberation Sans" pitchFamily="18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it-IT"/>
          </a:p>
        </p:txBody>
      </p:sp>
      <p:sp>
        <p:nvSpPr>
          <p:cNvPr id="3" name="Segnaposto data 2"/>
          <p:cNvSpPr txBox="1">
            <a:spLocks noGrp="1"/>
          </p:cNvSpPr>
          <p:nvPr>
            <p:ph type="dt" sz="quarter" idx="1"/>
          </p:nvPr>
        </p:nvSpPr>
        <p:spPr>
          <a:xfrm>
            <a:off x="4278313" y="0"/>
            <a:ext cx="3281362" cy="53498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>
            <a:lvl1pPr algn="r" eaLnBrk="1" fontAlgn="auto">
              <a:spcBef>
                <a:spcPts val="0"/>
              </a:spcBef>
              <a:spcAft>
                <a:spcPts val="0"/>
              </a:spcAft>
              <a:defRPr sz="1400">
                <a:latin typeface="Liberation Sans" pitchFamily="18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it-IT"/>
          </a:p>
        </p:txBody>
      </p:sp>
      <p:sp>
        <p:nvSpPr>
          <p:cNvPr id="4" name="Segnaposto piè di pagina 3"/>
          <p:cNvSpPr txBox="1">
            <a:spLocks noGrp="1"/>
          </p:cNvSpPr>
          <p:nvPr>
            <p:ph type="ftr" sz="quarter" idx="2"/>
          </p:nvPr>
        </p:nvSpPr>
        <p:spPr>
          <a:xfrm>
            <a:off x="0" y="10156825"/>
            <a:ext cx="3281363" cy="53498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>
            <a:lvl1pPr eaLnBrk="1" fontAlgn="auto">
              <a:spcBef>
                <a:spcPts val="0"/>
              </a:spcBef>
              <a:spcAft>
                <a:spcPts val="0"/>
              </a:spcAft>
              <a:defRPr sz="1400">
                <a:latin typeface="Liberation Sans" pitchFamily="18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it-IT"/>
          </a:p>
        </p:txBody>
      </p:sp>
      <p:sp>
        <p:nvSpPr>
          <p:cNvPr id="5" name="Segnaposto numero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4278313" y="10156825"/>
            <a:ext cx="3281362" cy="53498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>
            <a:lvl1pPr algn="r" eaLnBrk="1" fontAlgn="auto">
              <a:spcBef>
                <a:spcPts val="0"/>
              </a:spcBef>
              <a:spcAft>
                <a:spcPts val="0"/>
              </a:spcAft>
              <a:defRPr sz="1400">
                <a:latin typeface="Liberation Sans" pitchFamily="18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fld id="{646F0AC5-A566-4427-B169-4C442B607008}" type="slidenum">
              <a:rPr lang="it-IT"/>
              <a:pPr>
                <a:defRPr sz="1400"/>
              </a:pPr>
              <a:t>0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egnaposto immagine diapositiva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" name="Segnaposto note 2"/>
          <p:cNvSpPr txBox="1"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endParaRPr lang="it-IT" noProof="0"/>
          </a:p>
        </p:txBody>
      </p:sp>
      <p:sp>
        <p:nvSpPr>
          <p:cNvPr id="4" name="Segnaposto intestazione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1363" cy="5349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eaLnBrk="1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it-IT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egnaposto data 4"/>
          <p:cNvSpPr txBox="1">
            <a:spLocks noGrp="1"/>
          </p:cNvSpPr>
          <p:nvPr>
            <p:ph type="dt" idx="1"/>
          </p:nvPr>
        </p:nvSpPr>
        <p:spPr>
          <a:xfrm>
            <a:off x="4278313" y="0"/>
            <a:ext cx="3281362" cy="5349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eaLnBrk="1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it-IT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egnaposto piè di pagina 5"/>
          <p:cNvSpPr txBox="1">
            <a:spLocks noGrp="1"/>
          </p:cNvSpPr>
          <p:nvPr>
            <p:ph type="ftr" sz="quarter" idx="4"/>
          </p:nvPr>
        </p:nvSpPr>
        <p:spPr>
          <a:xfrm>
            <a:off x="0" y="10156825"/>
            <a:ext cx="3281363" cy="5349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eaLnBrk="1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it-IT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egnaposto numero diapositiva 6"/>
          <p:cNvSpPr txBox="1">
            <a:spLocks noGrp="1"/>
          </p:cNvSpPr>
          <p:nvPr>
            <p:ph type="sldNum" sz="quarter" idx="5"/>
          </p:nvPr>
        </p:nvSpPr>
        <p:spPr>
          <a:xfrm>
            <a:off x="4278313" y="10156825"/>
            <a:ext cx="3281362" cy="5349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eaLnBrk="1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it-IT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>
              <a:defRPr/>
            </a:pPr>
            <a:fld id="{6A0B82E2-6ECB-4B6A-81C8-1AAD91634FD1}" type="slidenum">
              <a:rPr/>
              <a:pPr>
                <a:defRPr/>
              </a:pPr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5900" indent="-215900" algn="l" rtl="0" eaLnBrk="0" fontAlgn="base" hangingPunct="0">
      <a:spcBef>
        <a:spcPct val="30000"/>
      </a:spcBef>
      <a:spcAft>
        <a:spcPct val="0"/>
      </a:spcAft>
      <a:defRPr lang="it-IT" sz="2000" kern="1200">
        <a:solidFill>
          <a:schemeClr val="tx1"/>
        </a:solidFill>
        <a:latin typeface="Liberation Sans" pitchFamily="18"/>
        <a:ea typeface="Microsoft YaHei" pitchFamily="2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anose="020B0503020204020204" pitchFamily="34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anose="020B0503020204020204" pitchFamily="34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anose="020B0503020204020204" pitchFamily="34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egnaposto numero diapositiva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2000">
                <a:solidFill>
                  <a:schemeClr val="tx1"/>
                </a:solidFill>
                <a:latin typeface="Liberation Sans"/>
                <a:ea typeface="Microsoft YaHei" panose="020B0503020204020204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17110-6E64-4409-90FC-6D27133ABEE4}" type="slidenum">
              <a:rPr altLang="it-IT" sz="1400" smtClean="0">
                <a:latin typeface="Liberation Serif"/>
                <a:ea typeface="Segoe UI" panose="020B0502040204020203" pitchFamily="34" charset="0"/>
                <a:cs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altLang="it-IT" sz="1400">
              <a:latin typeface="Liberation Serif"/>
              <a:ea typeface="Segoe UI" panose="020B0502040204020203" pitchFamily="34" charset="0"/>
              <a:cs typeface="Tahoma" panose="020B0604030504040204" pitchFamily="34" charset="0"/>
            </a:endParaRPr>
          </a:p>
        </p:txBody>
      </p:sp>
      <p:sp>
        <p:nvSpPr>
          <p:cNvPr id="8195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8196" name="Segnaposto note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 altLang="it-IT">
              <a:solidFill>
                <a:srgbClr val="000000"/>
              </a:solidFill>
              <a:latin typeface="Liberation Sans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egnaposto immagine diapositiva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Segnaposto note 2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 altLang="it-IT">
              <a:solidFill>
                <a:srgbClr val="000000"/>
              </a:solidFill>
              <a:latin typeface="Liberation Sans"/>
              <a:ea typeface="Microsoft YaHei" panose="020B0503020204020204" pitchFamily="34" charset="-122"/>
            </a:endParaRPr>
          </a:p>
        </p:txBody>
      </p:sp>
      <p:sp>
        <p:nvSpPr>
          <p:cNvPr id="23556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2000">
                <a:solidFill>
                  <a:schemeClr val="tx1"/>
                </a:solidFill>
                <a:latin typeface="Liberation Sans"/>
                <a:ea typeface="Microsoft YaHei" panose="020B0503020204020204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9AC4642-F833-4E0F-933C-88838E628B46}" type="slidenum">
              <a:rPr altLang="it-IT" sz="1400" smtClean="0">
                <a:latin typeface="Liberation Serif"/>
                <a:ea typeface="Segoe UI" panose="020B0502040204020203" pitchFamily="34" charset="0"/>
                <a:cs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altLang="it-IT" sz="1400">
              <a:latin typeface="Liberation Serif"/>
              <a:ea typeface="Segoe UI" panose="020B0502040204020203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0B82E2-6ECB-4B6A-81C8-1AAD91634FD1}" type="slidenum">
              <a:rPr lang="it-IT"/>
              <a:pPr>
                <a:defRPr/>
              </a:pPr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037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0B82E2-6ECB-4B6A-81C8-1AAD91634FD1}" type="slidenum">
              <a:rPr lang="it-IT"/>
              <a:pPr>
                <a:defRPr/>
              </a:pPr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5051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egnaposto numero diapositiva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2000">
                <a:solidFill>
                  <a:schemeClr val="tx1"/>
                </a:solidFill>
                <a:latin typeface="Liberation Sans"/>
                <a:ea typeface="Microsoft YaHei" panose="020B0503020204020204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47B12C4-8FD1-4C1D-87AC-2AA38D3966CA}" type="slidenum">
              <a:rPr altLang="it-IT" sz="1400" smtClean="0">
                <a:latin typeface="Liberation Serif"/>
                <a:ea typeface="Segoe UI" panose="020B0502040204020203" pitchFamily="34" charset="0"/>
                <a:cs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altLang="it-IT" sz="1400">
              <a:latin typeface="Liberation Serif"/>
              <a:ea typeface="Segoe UI" panose="020B0502040204020203" pitchFamily="34" charset="0"/>
              <a:cs typeface="Tahoma" panose="020B0604030504040204" pitchFamily="34" charset="0"/>
            </a:endParaRPr>
          </a:p>
        </p:txBody>
      </p:sp>
      <p:sp>
        <p:nvSpPr>
          <p:cNvPr id="27651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27652" name="Segnaposto note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endParaRPr altLang="it-IT">
              <a:latin typeface="Liberation Sans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egnaposto numero diapositiva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2000">
                <a:solidFill>
                  <a:schemeClr val="tx1"/>
                </a:solidFill>
                <a:latin typeface="Liberation Sans"/>
                <a:ea typeface="Microsoft YaHei" panose="020B0503020204020204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212E7E1-B2E5-4163-AA9E-E5BB598B89CD}" type="slidenum">
              <a:rPr altLang="it-IT" sz="1400" smtClean="0">
                <a:latin typeface="Liberation Serif"/>
                <a:ea typeface="Segoe UI" panose="020B0502040204020203" pitchFamily="34" charset="0"/>
                <a:cs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altLang="it-IT" sz="1400">
              <a:latin typeface="Liberation Serif"/>
              <a:ea typeface="Segoe UI" panose="020B0502040204020203" pitchFamily="34" charset="0"/>
              <a:cs typeface="Tahoma" panose="020B0604030504040204" pitchFamily="34" charset="0"/>
            </a:endParaRPr>
          </a:p>
        </p:txBody>
      </p:sp>
      <p:sp>
        <p:nvSpPr>
          <p:cNvPr id="29699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29700" name="Segnaposto note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endParaRPr altLang="it-IT">
              <a:latin typeface="Liberation Sans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egnaposto numero diapositiva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2000">
                <a:solidFill>
                  <a:schemeClr val="tx1"/>
                </a:solidFill>
                <a:latin typeface="Liberation Sans"/>
                <a:ea typeface="Microsoft YaHei" panose="020B0503020204020204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5C65EFD-D236-415C-9DFF-050F0ED1E336}" type="slidenum">
              <a:rPr altLang="it-IT" sz="1400" smtClean="0">
                <a:latin typeface="Liberation Serif"/>
                <a:ea typeface="Segoe UI" panose="020B0502040204020203" pitchFamily="34" charset="0"/>
                <a:cs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altLang="it-IT" sz="1400">
              <a:latin typeface="Liberation Serif"/>
              <a:ea typeface="Segoe UI" panose="020B0502040204020203" pitchFamily="34" charset="0"/>
              <a:cs typeface="Tahoma" panose="020B0604030504040204" pitchFamily="34" charset="0"/>
            </a:endParaRPr>
          </a:p>
        </p:txBody>
      </p:sp>
      <p:sp>
        <p:nvSpPr>
          <p:cNvPr id="31747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31748" name="Segnaposto note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endParaRPr altLang="it-IT">
              <a:latin typeface="Liberation Sans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egnaposto numero diapositiva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2000">
                <a:solidFill>
                  <a:schemeClr val="tx1"/>
                </a:solidFill>
                <a:latin typeface="Liberation Sans"/>
                <a:ea typeface="Microsoft YaHei" panose="020B0503020204020204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9B0AEAD-C887-43D1-B408-2A2BBA93CDE7}" type="slidenum">
              <a:rPr altLang="it-IT" sz="1400" smtClean="0">
                <a:latin typeface="Liberation Serif"/>
                <a:ea typeface="Segoe UI" panose="020B0502040204020203" pitchFamily="34" charset="0"/>
                <a:cs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altLang="it-IT" sz="1400">
              <a:latin typeface="Liberation Serif"/>
              <a:ea typeface="Segoe UI" panose="020B0502040204020203" pitchFamily="34" charset="0"/>
              <a:cs typeface="Tahoma" panose="020B0604030504040204" pitchFamily="34" charset="0"/>
            </a:endParaRPr>
          </a:p>
        </p:txBody>
      </p:sp>
      <p:sp>
        <p:nvSpPr>
          <p:cNvPr id="33795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33796" name="Segnaposto note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endParaRPr altLang="it-IT">
              <a:latin typeface="Liberation Sans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0B82E2-6ECB-4B6A-81C8-1AAD91634FD1}" type="slidenum">
              <a:rPr lang="it-IT"/>
              <a:pPr>
                <a:defRPr/>
              </a:pPr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689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egnaposto numero diapositiva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2000">
                <a:solidFill>
                  <a:schemeClr val="tx1"/>
                </a:solidFill>
                <a:latin typeface="Liberation Sans"/>
                <a:ea typeface="Microsoft YaHei" panose="020B0503020204020204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DBF4C9B-3D32-4812-8528-A2990FAF4060}" type="slidenum">
              <a:rPr altLang="it-IT" sz="1400" smtClean="0">
                <a:latin typeface="Liberation Serif"/>
                <a:ea typeface="Segoe UI" panose="020B0502040204020203" pitchFamily="34" charset="0"/>
                <a:cs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altLang="it-IT" sz="1400">
              <a:latin typeface="Liberation Serif"/>
              <a:ea typeface="Segoe UI" panose="020B0502040204020203" pitchFamily="34" charset="0"/>
              <a:cs typeface="Tahoma" panose="020B0604030504040204" pitchFamily="34" charset="0"/>
            </a:endParaRPr>
          </a:p>
        </p:txBody>
      </p:sp>
      <p:sp>
        <p:nvSpPr>
          <p:cNvPr id="11267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11268" name="Segnaposto note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 altLang="it-IT">
              <a:solidFill>
                <a:srgbClr val="000000"/>
              </a:solidFill>
              <a:latin typeface="Liberation Sans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egnaposto numero diapositiva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2000">
                <a:solidFill>
                  <a:schemeClr val="tx1"/>
                </a:solidFill>
                <a:latin typeface="Liberation Sans"/>
                <a:ea typeface="Microsoft YaHei" panose="020B0503020204020204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D1BC22-9FC8-4154-99C3-16A3F7DDB1C3}" type="slidenum">
              <a:rPr altLang="it-IT" sz="1400" smtClean="0">
                <a:latin typeface="Liberation Serif"/>
                <a:ea typeface="Segoe UI" panose="020B0502040204020203" pitchFamily="34" charset="0"/>
                <a:cs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altLang="it-IT" sz="1400">
              <a:latin typeface="Liberation Serif"/>
              <a:ea typeface="Segoe UI" panose="020B0502040204020203" pitchFamily="34" charset="0"/>
              <a:cs typeface="Tahoma" panose="020B0604030504040204" pitchFamily="34" charset="0"/>
            </a:endParaRPr>
          </a:p>
        </p:txBody>
      </p:sp>
      <p:sp>
        <p:nvSpPr>
          <p:cNvPr id="13315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13316" name="Segnaposto note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 altLang="it-IT">
              <a:solidFill>
                <a:srgbClr val="000000"/>
              </a:solidFill>
              <a:latin typeface="Liberation Sans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numero diapositiva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2000">
                <a:solidFill>
                  <a:schemeClr val="tx1"/>
                </a:solidFill>
                <a:latin typeface="Liberation Sans"/>
                <a:ea typeface="Microsoft YaHei" panose="020B0503020204020204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BFC16EE-0851-4124-A870-0338F195E1E1}" type="slidenum">
              <a:rPr altLang="it-IT" sz="1400" smtClean="0">
                <a:latin typeface="Liberation Serif"/>
                <a:ea typeface="Segoe UI" panose="020B0502040204020203" pitchFamily="34" charset="0"/>
                <a:cs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altLang="it-IT" sz="1400">
              <a:latin typeface="Liberation Serif"/>
              <a:ea typeface="Segoe UI" panose="020B0502040204020203" pitchFamily="34" charset="0"/>
              <a:cs typeface="Tahoma" panose="020B0604030504040204" pitchFamily="34" charset="0"/>
            </a:endParaRPr>
          </a:p>
        </p:txBody>
      </p:sp>
      <p:sp>
        <p:nvSpPr>
          <p:cNvPr id="15363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15364" name="Segnaposto note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 altLang="it-IT">
              <a:solidFill>
                <a:srgbClr val="000000"/>
              </a:solidFill>
              <a:latin typeface="Liberation Sans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egnaposto numero diapositiva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2000">
                <a:solidFill>
                  <a:schemeClr val="tx1"/>
                </a:solidFill>
                <a:latin typeface="Liberation Sans"/>
                <a:ea typeface="Microsoft YaHei" panose="020B0503020204020204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71D1C11-D237-4ABB-A5BC-B962A7712092}" type="slidenum">
              <a:rPr altLang="it-IT" sz="1400" smtClean="0">
                <a:latin typeface="Liberation Serif"/>
                <a:ea typeface="Segoe UI" panose="020B0502040204020203" pitchFamily="34" charset="0"/>
                <a:cs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altLang="it-IT" sz="1400">
              <a:latin typeface="Liberation Serif"/>
              <a:ea typeface="Segoe UI" panose="020B0502040204020203" pitchFamily="34" charset="0"/>
              <a:cs typeface="Tahoma" panose="020B0604030504040204" pitchFamily="34" charset="0"/>
            </a:endParaRPr>
          </a:p>
        </p:txBody>
      </p:sp>
      <p:sp>
        <p:nvSpPr>
          <p:cNvPr id="17411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17412" name="Segnaposto note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 altLang="it-IT">
              <a:solidFill>
                <a:srgbClr val="000000"/>
              </a:solidFill>
              <a:latin typeface="Liberation Sans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egnaposto numero diapositiva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2000">
                <a:solidFill>
                  <a:schemeClr val="tx1"/>
                </a:solidFill>
                <a:latin typeface="Liberation Sans"/>
                <a:ea typeface="Microsoft YaHei" panose="020B0503020204020204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423B8D-1953-469E-89BD-6CEF3929EEDF}" type="slidenum">
              <a:rPr altLang="it-IT" sz="1400" smtClean="0">
                <a:latin typeface="Liberation Serif"/>
                <a:ea typeface="Segoe UI" panose="020B0502040204020203" pitchFamily="34" charset="0"/>
                <a:cs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altLang="it-IT" sz="1400">
              <a:latin typeface="Liberation Serif"/>
              <a:ea typeface="Segoe UI" panose="020B0502040204020203" pitchFamily="34" charset="0"/>
              <a:cs typeface="Tahoma" panose="020B0604030504040204" pitchFamily="34" charset="0"/>
            </a:endParaRPr>
          </a:p>
        </p:txBody>
      </p:sp>
      <p:sp>
        <p:nvSpPr>
          <p:cNvPr id="19459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19460" name="Segnaposto note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 altLang="it-IT">
              <a:solidFill>
                <a:srgbClr val="000000"/>
              </a:solidFill>
              <a:latin typeface="Liberation Sans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egnaposto immagine diapositiva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Segnaposto note 2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 altLang="it-IT">
              <a:solidFill>
                <a:srgbClr val="000000"/>
              </a:solidFill>
              <a:latin typeface="Liberation Sans"/>
              <a:ea typeface="Microsoft YaHei" panose="020B0503020204020204" pitchFamily="34" charset="-122"/>
            </a:endParaRPr>
          </a:p>
        </p:txBody>
      </p:sp>
      <p:sp>
        <p:nvSpPr>
          <p:cNvPr id="21508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2000">
                <a:solidFill>
                  <a:schemeClr val="tx1"/>
                </a:solidFill>
                <a:latin typeface="Liberation Sans"/>
                <a:ea typeface="Microsoft YaHei" panose="020B0503020204020204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C25E77-2E3A-4288-BDC3-972B64F900B1}" type="slidenum">
              <a:rPr altLang="it-IT" sz="1400" smtClean="0">
                <a:latin typeface="Liberation Serif"/>
                <a:ea typeface="Segoe UI" panose="020B0502040204020203" pitchFamily="34" charset="0"/>
                <a:cs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altLang="it-IT" sz="1400">
              <a:latin typeface="Liberation Serif"/>
              <a:ea typeface="Segoe UI" panose="020B0502040204020203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0B82E2-6ECB-4B6A-81C8-1AAD91634FD1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0835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192" y="1595933"/>
            <a:ext cx="7299157" cy="3670246"/>
          </a:xfrm>
        </p:spPr>
        <p:txBody>
          <a:bodyPr anchor="b"/>
          <a:lstStyle>
            <a:lvl1pPr>
              <a:defRPr sz="7937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5192" y="5266177"/>
            <a:ext cx="7299157" cy="949556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1F2DD-3607-41A6-9D89-1ACBEC9E4DA1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4065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4" y="5291758"/>
            <a:ext cx="7299156" cy="624724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55192" y="755968"/>
            <a:ext cx="7299157" cy="401316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it-IT" noProof="0"/>
              <a:t>Fare clic sull'icona per inserire un'immagine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3" y="5916482"/>
            <a:ext cx="7299155" cy="544226"/>
          </a:xfrm>
        </p:spPr>
        <p:txBody>
          <a:bodyPr/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4A3A1-DF8D-4E41-A0D1-4BB8957C622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843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2" y="1595931"/>
            <a:ext cx="7299157" cy="2183906"/>
          </a:xfrm>
        </p:spPr>
        <p:txBody>
          <a:bodyPr/>
          <a:lstStyle>
            <a:lvl1pPr>
              <a:defRPr sz="5291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2" y="4031827"/>
            <a:ext cx="7299157" cy="2603888"/>
          </a:xfrm>
        </p:spPr>
        <p:txBody>
          <a:bodyPr anchor="ctr"/>
          <a:lstStyle>
            <a:lvl1pPr marL="0" indent="0">
              <a:buNone/>
              <a:defRPr sz="198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324B8-BE74-421D-BA86-05DB66D36F2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9996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742950" y="1069975"/>
            <a:ext cx="663575" cy="216217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448" dirty="0"/>
              <a:t>“</a:t>
            </a:r>
          </a:p>
        </p:txBody>
      </p:sp>
      <p:sp>
        <p:nvSpPr>
          <p:cNvPr id="6" name="TextBox 12"/>
          <p:cNvSpPr txBox="1"/>
          <p:nvPr/>
        </p:nvSpPr>
        <p:spPr>
          <a:xfrm>
            <a:off x="7716838" y="2881313"/>
            <a:ext cx="663575" cy="216217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448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422" y="1595932"/>
            <a:ext cx="6615740" cy="2554779"/>
          </a:xfrm>
        </p:spPr>
        <p:txBody>
          <a:bodyPr/>
          <a:lstStyle>
            <a:lvl1pPr>
              <a:defRPr sz="5291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603519" y="4150710"/>
            <a:ext cx="6008104" cy="377183"/>
          </a:xfrm>
        </p:spPr>
        <p:txBody>
          <a:bodyPr/>
          <a:lstStyle>
            <a:lvl1pPr marL="0" indent="0">
              <a:buNone/>
              <a:defRPr lang="en-US" sz="1543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2" y="4795793"/>
            <a:ext cx="7299157" cy="1847921"/>
          </a:xfrm>
        </p:spPr>
        <p:txBody>
          <a:bodyPr anchor="ctr"/>
          <a:lstStyle>
            <a:lvl1pPr marL="0" indent="0">
              <a:buNone/>
              <a:defRPr sz="198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FEFC2-A6AE-4099-A058-2F8270F0AF4F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0665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1" y="3443853"/>
            <a:ext cx="7299159" cy="1822325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192" y="5266178"/>
            <a:ext cx="7299157" cy="948432"/>
          </a:xfrm>
        </p:spPr>
        <p:txBody>
          <a:bodyPr/>
          <a:lstStyle>
            <a:lvl1pPr marL="0" indent="0" algn="l">
              <a:buNone/>
              <a:defRPr sz="2205" cap="none">
                <a:solidFill>
                  <a:schemeClr val="accent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C462C-CC0B-4649-A243-53C90FE66E6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8487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16"/>
          <p:cNvCxnSpPr/>
          <p:nvPr/>
        </p:nvCxnSpPr>
        <p:spPr>
          <a:xfrm>
            <a:off x="3081338" y="2352675"/>
            <a:ext cx="0" cy="4367213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7"/>
          <p:cNvCxnSpPr/>
          <p:nvPr/>
        </p:nvCxnSpPr>
        <p:spPr>
          <a:xfrm>
            <a:off x="5757863" y="2352675"/>
            <a:ext cx="0" cy="43719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63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472" y="2183906"/>
            <a:ext cx="243717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612" y="2939874"/>
            <a:ext cx="2421030" cy="3956580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11936" y="2183906"/>
            <a:ext cx="2428383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03207" y="2939874"/>
            <a:ext cx="2437111" cy="3956580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92400" y="2183906"/>
            <a:ext cx="2424970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92400" y="2939874"/>
            <a:ext cx="2424970" cy="3956580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0F362-4335-44A5-8334-4A05E0237A2D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195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6"/>
          <p:cNvCxnSpPr/>
          <p:nvPr/>
        </p:nvCxnSpPr>
        <p:spPr>
          <a:xfrm>
            <a:off x="3081338" y="2352675"/>
            <a:ext cx="0" cy="4367213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7"/>
          <p:cNvCxnSpPr/>
          <p:nvPr/>
        </p:nvCxnSpPr>
        <p:spPr>
          <a:xfrm>
            <a:off x="5757863" y="2352675"/>
            <a:ext cx="0" cy="43719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63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612" y="4685884"/>
            <a:ext cx="2431534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9612" y="2435895"/>
            <a:ext cx="2431534" cy="16799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it-IT" noProof="0"/>
              <a:t>Fare clic sull'icona per inserire un'immagine</a:t>
            </a:r>
            <a:endParaRPr lang="en-US" noProof="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9612" y="5321108"/>
            <a:ext cx="2431534" cy="726634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16663" y="4685884"/>
            <a:ext cx="2423656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16662" y="2435895"/>
            <a:ext cx="2423656" cy="16799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it-IT" noProof="0"/>
              <a:t>Fare clic sull'icona per inserire un'immagine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15543" y="5321107"/>
            <a:ext cx="2426866" cy="726634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92400" y="4685884"/>
            <a:ext cx="2424970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92399" y="2435895"/>
            <a:ext cx="2424970" cy="16799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it-IT" noProof="0"/>
              <a:t>Fare clic sull'icona per inserire un'immagine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92298" y="5321104"/>
            <a:ext cx="2428182" cy="726634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BECB9-52CA-4EF6-B5EA-CC06252A9155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847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77BFB-19E9-4170-A8EE-5CB01CB6DD51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6698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7903" y="474232"/>
            <a:ext cx="1449468" cy="6422224"/>
          </a:xfrm>
        </p:spPr>
        <p:txBody>
          <a:bodyPr vert="eaVert" anchor="b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612" y="852315"/>
            <a:ext cx="6139229" cy="604414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54B95-C18A-4DE9-9A81-BC2991913A4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73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55A9D-91D4-4B6F-975C-FE53769C541F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17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4" y="3154532"/>
            <a:ext cx="7299156" cy="2111646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192" y="5266178"/>
            <a:ext cx="7299157" cy="948432"/>
          </a:xfrm>
        </p:spPr>
        <p:txBody>
          <a:bodyPr/>
          <a:lstStyle>
            <a:lvl1pPr marL="0" indent="0" algn="l">
              <a:buNone/>
              <a:defRPr sz="2205" cap="all">
                <a:solidFill>
                  <a:schemeClr val="accent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268CA-B597-4F18-89E2-6DBF1CF2ECB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6257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482" y="2271404"/>
            <a:ext cx="3635941" cy="4625052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6483" y="2266462"/>
            <a:ext cx="3635943" cy="4629992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F30E3-3733-420E-8A48-D2D364706695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352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482" y="2099910"/>
            <a:ext cx="3635939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482" y="2771881"/>
            <a:ext cx="3635941" cy="4124573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6484" y="2099910"/>
            <a:ext cx="363594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6484" y="2771881"/>
            <a:ext cx="3635941" cy="4124573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6DC98-CF4A-476D-8907-2BC4131A618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968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C24E6-53A6-41B3-8A56-0B2E3AD7D9CE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639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87EED-080C-4FD9-90AB-1223E2B8952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643758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1" y="1595932"/>
            <a:ext cx="2812810" cy="1595931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061" y="1595932"/>
            <a:ext cx="4297289" cy="5039783"/>
          </a:xfrm>
        </p:spPr>
        <p:txBody>
          <a:bodyPr anchor="ctr"/>
          <a:lstStyle>
            <a:lvl1pPr>
              <a:defRPr sz="2205"/>
            </a:lvl1pPr>
            <a:lvl2pPr>
              <a:defRPr sz="1984"/>
            </a:lvl2pPr>
            <a:lvl3pPr>
              <a:defRPr sz="1764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1" y="3449453"/>
            <a:ext cx="2812810" cy="3191862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A8D6D-BEC4-48D5-938F-D754EE3DBD51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9619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326" y="2043903"/>
            <a:ext cx="4212028" cy="1735934"/>
          </a:xfrm>
        </p:spPr>
        <p:txBody>
          <a:bodyPr anchor="b">
            <a:normAutofit/>
          </a:bodyPr>
          <a:lstStyle>
            <a:lvl1pPr algn="l">
              <a:defRPr sz="3968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47541" y="1259946"/>
            <a:ext cx="2646853" cy="503978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it-IT" noProof="0"/>
              <a:t>Fare clic sull'icona per inserire un'immagine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1" y="4031827"/>
            <a:ext cx="4205473" cy="1511935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53FCA-0AEC-46BF-A562-D40571159C9A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2878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944686" y="1847921"/>
            <a:ext cx="3108193" cy="3107866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6272645" y="-503978"/>
            <a:ext cx="1764109" cy="1763924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944686" y="6719711"/>
            <a:ext cx="1092068" cy="109195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69761" y="2939874"/>
            <a:ext cx="4620286" cy="4619801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925808" y="3191863"/>
            <a:ext cx="2604161" cy="2603888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539163" y="0"/>
            <a:ext cx="755650" cy="1211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2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498475"/>
            <a:ext cx="7777162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  <a:endParaRPr lang="en-US" altLang="it-IT"/>
          </a:p>
        </p:txBody>
      </p:sp>
      <p:sp>
        <p:nvSpPr>
          <p:cNvPr id="10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12813" y="2262188"/>
            <a:ext cx="7399337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Modifica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  <a:endParaRPr lang="en-US" alt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8262144" y="2015332"/>
            <a:ext cx="1092200" cy="25241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13" b="0" i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872288" y="3597275"/>
            <a:ext cx="4254500" cy="250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13" b="0" i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1388" y="325438"/>
            <a:ext cx="693737" cy="846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3088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32D259F-AC2A-4FBB-8FAC-56D0BA80580E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9" r:id="rId12"/>
    <p:sldLayoutId id="2147483836" r:id="rId13"/>
    <p:sldLayoutId id="2147483840" r:id="rId14"/>
    <p:sldLayoutId id="2147483841" r:id="rId15"/>
    <p:sldLayoutId id="2147483837" r:id="rId16"/>
    <p:sldLayoutId id="2147483838" r:id="rId17"/>
  </p:sldLayoutIdLst>
  <p:txStyles>
    <p:titleStyle>
      <a:lvl1pPr algn="l" defTabSz="503238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503238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entury Gothic" panose="020B0502020202020204" pitchFamily="34" charset="0"/>
        </a:defRPr>
      </a:lvl2pPr>
      <a:lvl3pPr algn="l" defTabSz="503238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entury Gothic" panose="020B0502020202020204" pitchFamily="34" charset="0"/>
        </a:defRPr>
      </a:lvl3pPr>
      <a:lvl4pPr algn="l" defTabSz="503238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entury Gothic" panose="020B0502020202020204" pitchFamily="34" charset="0"/>
        </a:defRPr>
      </a:lvl4pPr>
      <a:lvl5pPr algn="l" defTabSz="503238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  <a:lvl2pPr marL="817563" indent="-3143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900" kern="1200">
          <a:solidFill>
            <a:schemeClr val="tx1"/>
          </a:solidFill>
          <a:latin typeface="+mj-lt"/>
          <a:ea typeface="+mj-ea"/>
          <a:cs typeface="+mj-cs"/>
        </a:defRPr>
      </a:lvl2pPr>
      <a:lvl3pPr marL="1258888" indent="-250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700" kern="1200">
          <a:solidFill>
            <a:schemeClr val="tx1"/>
          </a:solidFill>
          <a:latin typeface="+mj-lt"/>
          <a:ea typeface="+mj-ea"/>
          <a:cs typeface="+mj-cs"/>
        </a:defRPr>
      </a:lvl3pPr>
      <a:lvl4pPr marL="1763713" indent="-250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500" kern="1200">
          <a:solidFill>
            <a:schemeClr val="tx1"/>
          </a:solidFill>
          <a:latin typeface="+mj-lt"/>
          <a:ea typeface="+mj-ea"/>
          <a:cs typeface="+mj-cs"/>
        </a:defRPr>
      </a:lvl4pPr>
      <a:lvl5pPr marL="2266950" indent="-250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500" kern="1200">
          <a:solidFill>
            <a:schemeClr val="tx1"/>
          </a:solidFill>
          <a:latin typeface="+mj-lt"/>
          <a:ea typeface="+mj-ea"/>
          <a:cs typeface="+mj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pere.it/enciclopedia/programma.html" TargetMode="External"/><Relationship Id="rId7" Type="http://schemas.openxmlformats.org/officeDocument/2006/relationships/hyperlink" Target="http://www.sapere.it/enciclopedia/server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sapere.it/enciclopedia/client.html" TargetMode="External"/><Relationship Id="rId5" Type="http://schemas.openxmlformats.org/officeDocument/2006/relationships/hyperlink" Target="http://www.sapere.it/enciclopedia/file+(informatica).html" TargetMode="External"/><Relationship Id="rId4" Type="http://schemas.openxmlformats.org/officeDocument/2006/relationships/hyperlink" Target="http://www.sapere.it/enciclopedia/interf%C3%A0ccia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 idx="4294967295"/>
          </p:nvPr>
        </p:nvSpPr>
        <p:spPr>
          <a:xfrm>
            <a:off x="0" y="576263"/>
            <a:ext cx="9072563" cy="1262062"/>
          </a:xfrm>
        </p:spPr>
        <p:txBody>
          <a:bodyPr rtlCol="0">
            <a:normAutofit fontScale="90000"/>
          </a:bodyPr>
          <a:lstStyle/>
          <a:p>
            <a:pPr defTabSz="503972" eaLnBrk="1" fontAlgn="auto" hangingPunct="1">
              <a:spcAft>
                <a:spcPts val="0"/>
              </a:spcAft>
              <a:defRPr/>
            </a:pPr>
            <a:br>
              <a:rPr lang="it-IT" sz="4630"/>
            </a:br>
            <a:endParaRPr lang="it-IT" sz="4630"/>
          </a:p>
        </p:txBody>
      </p:sp>
      <p:sp>
        <p:nvSpPr>
          <p:cNvPr id="7171" name="CasellaDiTesto 5"/>
          <p:cNvSpPr txBox="1">
            <a:spLocks noChangeArrowheads="1"/>
          </p:cNvSpPr>
          <p:nvPr/>
        </p:nvSpPr>
        <p:spPr bwMode="auto">
          <a:xfrm>
            <a:off x="1536700" y="1838325"/>
            <a:ext cx="6586538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it-IT" altLang="it-IT" sz="6000"/>
              <a:t>OPEN DATA </a:t>
            </a:r>
          </a:p>
          <a:p>
            <a:pPr algn="ctr" eaLnBrk="1" hangingPunct="1"/>
            <a:r>
              <a:rPr lang="it-IT" altLang="it-IT" sz="6000"/>
              <a:t>&amp;</a:t>
            </a:r>
          </a:p>
          <a:p>
            <a:pPr algn="ctr" eaLnBrk="1" hangingPunct="1"/>
            <a:r>
              <a:rPr lang="it-IT" altLang="it-IT" sz="6000"/>
              <a:t>FORMATO DATI</a:t>
            </a:r>
          </a:p>
        </p:txBody>
      </p:sp>
      <p:sp>
        <p:nvSpPr>
          <p:cNvPr id="7172" name="CasellaDiTesto 6"/>
          <p:cNvSpPr txBox="1">
            <a:spLocks noChangeArrowheads="1"/>
          </p:cNvSpPr>
          <p:nvPr/>
        </p:nvSpPr>
        <p:spPr bwMode="auto">
          <a:xfrm>
            <a:off x="6459538" y="7091363"/>
            <a:ext cx="46307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it-IT" altLang="it-IT" sz="1400"/>
              <a:t>Gruppo : Ferraioli, Tagliabue, Odorico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58863" y="282575"/>
            <a:ext cx="7778750" cy="1543050"/>
          </a:xfrm>
        </p:spPr>
        <p:txBody>
          <a:bodyPr rtlCol="0">
            <a:noAutofit/>
          </a:bodyPr>
          <a:lstStyle/>
          <a:p>
            <a:pPr algn="ctr" defTabSz="503972" eaLnBrk="1" fontAlgn="auto" hangingPunct="1">
              <a:spcAft>
                <a:spcPts val="0"/>
              </a:spcAft>
              <a:defRPr/>
            </a:pPr>
            <a:r>
              <a:rPr lang="it-IT" sz="4630" dirty="0"/>
              <a:t>XML</a:t>
            </a:r>
            <a:br>
              <a:rPr lang="it-IT" sz="4630" dirty="0"/>
            </a:br>
            <a:endParaRPr lang="it-IT" sz="463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70918" y="1400175"/>
            <a:ext cx="8759825" cy="5164138"/>
          </a:xfrm>
        </p:spPr>
        <p:txBody>
          <a:bodyPr lIns="75605" tIns="37802" rIns="75605" bIns="37802" rtlCol="0">
            <a:normAutofit fontScale="62500" lnSpcReduction="20000"/>
          </a:bodyPr>
          <a:lstStyle/>
          <a:p>
            <a:pPr marL="0" indent="0" algn="ctr" defTabSz="503972" eaLnBrk="1" fontAlgn="auto" hangingPunct="1">
              <a:spcBef>
                <a:spcPts val="1102"/>
              </a:spcBef>
              <a:spcAft>
                <a:spcPts val="0"/>
              </a:spcAft>
              <a:buNone/>
              <a:defRPr/>
            </a:pPr>
            <a:r>
              <a:rPr lang="it-IT" sz="4800" b="1" dirty="0"/>
              <a:t>Introduzione</a:t>
            </a:r>
          </a:p>
          <a:p>
            <a:pPr marL="0" indent="0" algn="ctr" defTabSz="503972" eaLnBrk="1" fontAlgn="auto" hangingPunct="1">
              <a:spcBef>
                <a:spcPts val="1102"/>
              </a:spcBef>
              <a:spcAft>
                <a:spcPts val="0"/>
              </a:spcAft>
              <a:buNone/>
              <a:defRPr/>
            </a:pPr>
            <a:endParaRPr lang="it-IT" sz="4800" b="1" dirty="0"/>
          </a:p>
          <a:p>
            <a:pPr marL="377979" indent="-377979" defTabSz="503972" eaLnBrk="1" fontAlgn="auto" hangingPunct="1">
              <a:spcBef>
                <a:spcPts val="1102"/>
              </a:spcBef>
              <a:spcAft>
                <a:spcPts val="0"/>
              </a:spcAft>
              <a:buFont typeface="Wingdings 3" charset="2"/>
              <a:buChar char=""/>
              <a:defRPr/>
            </a:pPr>
            <a:r>
              <a:rPr lang="it-IT" sz="3600" dirty="0"/>
              <a:t>XML, </a:t>
            </a:r>
            <a:r>
              <a:rPr lang="it-IT" sz="3600" i="1" dirty="0" err="1"/>
              <a:t>eXtensible</a:t>
            </a:r>
            <a:r>
              <a:rPr lang="it-IT" sz="3600" i="1" dirty="0"/>
              <a:t> Markup Language</a:t>
            </a:r>
            <a:r>
              <a:rPr lang="it-IT" sz="3600" dirty="0"/>
              <a:t>, è un linguaggio estensibile realizzato per poter utilizzare in modo semplice i documenti strutturati, studiato per il Web e per superare i limiti di HTML (</a:t>
            </a:r>
            <a:r>
              <a:rPr lang="it-IT" sz="3600" i="1" dirty="0" err="1"/>
              <a:t>HyperText</a:t>
            </a:r>
            <a:r>
              <a:rPr lang="it-IT" sz="3600" i="1" dirty="0"/>
              <a:t> Markup Language</a:t>
            </a:r>
            <a:r>
              <a:rPr lang="it-IT" sz="3600" dirty="0"/>
              <a:t>), ma con possibilità di utilizzo in ambienti differenti.</a:t>
            </a:r>
          </a:p>
          <a:p>
            <a:pPr marL="377979" indent="-377979" defTabSz="503972" eaLnBrk="1" fontAlgn="auto" hangingPunct="1">
              <a:spcBef>
                <a:spcPts val="1102"/>
              </a:spcBef>
              <a:spcAft>
                <a:spcPts val="0"/>
              </a:spcAft>
              <a:buFont typeface="Wingdings 3" charset="2"/>
              <a:buChar char=""/>
              <a:defRPr/>
            </a:pPr>
            <a:r>
              <a:rPr lang="it-IT" sz="3600" dirty="0"/>
              <a:t>Sviluppato dal W3C, il </a:t>
            </a:r>
            <a:r>
              <a:rPr lang="it-IT" sz="3600" i="1" dirty="0"/>
              <a:t>World Wide Web </a:t>
            </a:r>
            <a:r>
              <a:rPr lang="it-IT" sz="3600" i="1" dirty="0" err="1"/>
              <a:t>Consortium</a:t>
            </a:r>
            <a:r>
              <a:rPr lang="it-IT" sz="3600" i="1" dirty="0"/>
              <a:t>, XML è un sottoinsieme di SGML</a:t>
            </a:r>
            <a:r>
              <a:rPr lang="it-IT" sz="3600" dirty="0"/>
              <a:t> </a:t>
            </a:r>
            <a:r>
              <a:rPr lang="it-IT" sz="3600" i="1" dirty="0"/>
              <a:t>(Standard </a:t>
            </a:r>
            <a:r>
              <a:rPr lang="it-IT" sz="3600" i="1" dirty="0" err="1"/>
              <a:t>Generalized</a:t>
            </a:r>
            <a:r>
              <a:rPr lang="it-IT" sz="3600" i="1" dirty="0"/>
              <a:t> Markup Language), uno standard internazionale che definisce le regole per scrivere markup </a:t>
            </a:r>
            <a:r>
              <a:rPr lang="it-IT" sz="3600" i="1" dirty="0" err="1"/>
              <a:t>language</a:t>
            </a:r>
            <a:r>
              <a:rPr lang="it-IT" sz="3600" i="1" dirty="0"/>
              <a:t>, volutamente non comprende alcune funzionalità complesse di SGML difficilmente implementabili su Web.</a:t>
            </a:r>
            <a:r>
              <a:rPr lang="it-IT" sz="3600" dirty="0"/>
              <a:t> </a:t>
            </a:r>
          </a:p>
          <a:p>
            <a:pPr marL="377979" indent="-377979" defTabSz="503972" eaLnBrk="1" fontAlgn="auto" hangingPunct="1">
              <a:spcBef>
                <a:spcPts val="1102"/>
              </a:spcBef>
              <a:spcAft>
                <a:spcPts val="0"/>
              </a:spcAft>
              <a:buFont typeface="Wingdings 3" charset="2"/>
              <a:buChar char=""/>
              <a:defRPr/>
            </a:pPr>
            <a:endParaRPr lang="it-IT" sz="2205" dirty="0">
              <a:latin typeface="Calibri" charset="0"/>
            </a:endParaRPr>
          </a:p>
        </p:txBody>
      </p:sp>
      <p:sp>
        <p:nvSpPr>
          <p:cNvPr id="22532" name="CasellaDiTesto 4"/>
          <p:cNvSpPr txBox="1">
            <a:spLocks noChangeArrowheads="1"/>
          </p:cNvSpPr>
          <p:nvPr/>
        </p:nvSpPr>
        <p:spPr bwMode="auto">
          <a:xfrm>
            <a:off x="8667750" y="6777038"/>
            <a:ext cx="1141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it-IT" altLang="it-IT" sz="1400"/>
              <a:t>Tagliabue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ttangolo 3"/>
          <p:cNvSpPr>
            <a:spLocks noChangeArrowheads="1"/>
          </p:cNvSpPr>
          <p:nvPr/>
        </p:nvSpPr>
        <p:spPr bwMode="auto">
          <a:xfrm>
            <a:off x="965898" y="1871164"/>
            <a:ext cx="79581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it-IT" altLang="it-IT" dirty="0">
                <a:latin typeface="+mj-lt"/>
              </a:rPr>
              <a:t>In XML tutto ciò che è compreso tra i caratteri "&lt;" e "&gt;" (</a:t>
            </a:r>
            <a:r>
              <a:rPr lang="it-IT" altLang="it-IT" i="1" dirty="0" err="1">
                <a:latin typeface="+mj-lt"/>
              </a:rPr>
              <a:t>angled</a:t>
            </a:r>
            <a:r>
              <a:rPr lang="it-IT" altLang="it-IT" i="1" dirty="0">
                <a:latin typeface="+mj-lt"/>
              </a:rPr>
              <a:t> </a:t>
            </a:r>
            <a:r>
              <a:rPr lang="it-IT" altLang="it-IT" i="1" dirty="0" err="1">
                <a:latin typeface="+mj-lt"/>
              </a:rPr>
              <a:t>brackets</a:t>
            </a:r>
            <a:r>
              <a:rPr lang="it-IT" altLang="it-IT" dirty="0">
                <a:latin typeface="+mj-lt"/>
              </a:rPr>
              <a:t>, parentesi angolari) è considerato </a:t>
            </a:r>
            <a:r>
              <a:rPr lang="it-IT" altLang="it-IT" i="1" dirty="0">
                <a:latin typeface="+mj-lt"/>
              </a:rPr>
              <a:t>markup</a:t>
            </a:r>
            <a:r>
              <a:rPr lang="it-IT" altLang="it-IT" dirty="0">
                <a:latin typeface="+mj-lt"/>
              </a:rPr>
              <a:t>, viene detto anche </a:t>
            </a:r>
            <a:r>
              <a:rPr lang="it-IT" altLang="it-IT" i="1" dirty="0" err="1">
                <a:latin typeface="+mj-lt"/>
              </a:rPr>
              <a:t>tag</a:t>
            </a:r>
            <a:r>
              <a:rPr lang="it-IT" altLang="it-IT" dirty="0">
                <a:latin typeface="+mj-lt"/>
              </a:rPr>
              <a:t> (etichetta), ad esempio:</a:t>
            </a:r>
          </a:p>
          <a:p>
            <a:pPr eaLnBrk="1" hangingPunct="1">
              <a:defRPr/>
            </a:pPr>
            <a:r>
              <a:rPr lang="it-IT" altLang="it-IT" dirty="0">
                <a:latin typeface="+mj-lt"/>
              </a:rPr>
              <a:t>     &lt;nome&gt; è un </a:t>
            </a:r>
            <a:r>
              <a:rPr lang="it-IT" altLang="it-IT" i="1" dirty="0" err="1">
                <a:latin typeface="+mj-lt"/>
              </a:rPr>
              <a:t>tag</a:t>
            </a:r>
            <a:r>
              <a:rPr lang="it-IT" altLang="it-IT" dirty="0">
                <a:latin typeface="+mj-lt"/>
              </a:rPr>
              <a:t>.</a:t>
            </a:r>
          </a:p>
          <a:p>
            <a:pPr eaLnBrk="1" hangingPunct="1">
              <a:defRPr/>
            </a:pPr>
            <a:endParaRPr lang="it-IT" altLang="it-IT" dirty="0">
              <a:latin typeface="+mj-lt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it-IT" altLang="it-IT" dirty="0">
                <a:latin typeface="+mj-lt"/>
              </a:rPr>
              <a:t>XML è un metalinguaggio, contrariamente ad HTML che è un linguaggio predefinito, non ha </a:t>
            </a:r>
            <a:r>
              <a:rPr lang="it-IT" altLang="it-IT" i="1" dirty="0" err="1">
                <a:latin typeface="+mj-lt"/>
              </a:rPr>
              <a:t>tag</a:t>
            </a:r>
            <a:r>
              <a:rPr lang="it-IT" altLang="it-IT" dirty="0">
                <a:latin typeface="+mj-lt"/>
              </a:rPr>
              <a:t> predefiniti ma consente di definire nuovi metalinguaggi (esiste oggi la versione HTML in XML), è estensibile.</a:t>
            </a:r>
          </a:p>
          <a:p>
            <a:pPr eaLnBrk="1" hangingPunct="1">
              <a:defRPr/>
            </a:pPr>
            <a:endParaRPr lang="it-IT" altLang="it-IT" dirty="0">
              <a:latin typeface="+mj-lt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it-IT" altLang="it-IT" dirty="0">
                <a:latin typeface="+mj-lt"/>
              </a:rPr>
              <a:t>Anche HTML è un </a:t>
            </a:r>
            <a:r>
              <a:rPr lang="it-IT" altLang="it-IT" i="1" dirty="0">
                <a:latin typeface="+mj-lt"/>
              </a:rPr>
              <a:t>markup </a:t>
            </a:r>
            <a:r>
              <a:rPr lang="it-IT" altLang="it-IT" i="1" dirty="0" err="1">
                <a:latin typeface="+mj-lt"/>
              </a:rPr>
              <a:t>language</a:t>
            </a:r>
            <a:r>
              <a:rPr lang="it-IT" altLang="it-IT" dirty="0">
                <a:latin typeface="+mj-lt"/>
              </a:rPr>
              <a:t>, un linguaggio basato sui </a:t>
            </a:r>
            <a:r>
              <a:rPr lang="it-IT" altLang="it-IT" i="1" dirty="0">
                <a:latin typeface="+mj-lt"/>
              </a:rPr>
              <a:t>markup,</a:t>
            </a:r>
            <a:r>
              <a:rPr lang="it-IT" altLang="it-IT" dirty="0">
                <a:latin typeface="+mj-lt"/>
              </a:rPr>
              <a:t> ed è stato inizialmente definito in SGML. L’insieme delle regole di HTML sono contenute in un documento (separato dal file .html) chiamato DTD HTML (</a:t>
            </a:r>
            <a:r>
              <a:rPr lang="it-IT" altLang="it-IT" i="1" dirty="0" err="1">
                <a:latin typeface="+mj-lt"/>
              </a:rPr>
              <a:t>Document</a:t>
            </a:r>
            <a:r>
              <a:rPr lang="it-IT" altLang="it-IT" i="1" dirty="0">
                <a:latin typeface="+mj-lt"/>
              </a:rPr>
              <a:t> </a:t>
            </a:r>
            <a:r>
              <a:rPr lang="it-IT" altLang="it-IT" i="1" dirty="0" err="1">
                <a:latin typeface="+mj-lt"/>
              </a:rPr>
              <a:t>Type</a:t>
            </a:r>
            <a:r>
              <a:rPr lang="it-IT" altLang="it-IT" i="1" dirty="0">
                <a:latin typeface="+mj-lt"/>
              </a:rPr>
              <a:t> Definition</a:t>
            </a:r>
            <a:r>
              <a:rPr lang="it-IT" altLang="it-IT" dirty="0">
                <a:latin typeface="+mj-lt"/>
              </a:rPr>
              <a:t>).</a:t>
            </a:r>
          </a:p>
        </p:txBody>
      </p:sp>
      <p:sp>
        <p:nvSpPr>
          <p:cNvPr id="24579" name="CasellaDiTesto 4"/>
          <p:cNvSpPr txBox="1">
            <a:spLocks noChangeArrowheads="1"/>
          </p:cNvSpPr>
          <p:nvPr/>
        </p:nvSpPr>
        <p:spPr bwMode="auto">
          <a:xfrm>
            <a:off x="8667750" y="6777038"/>
            <a:ext cx="1141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it-IT" altLang="it-IT" sz="1400"/>
              <a:t>Tagliabue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2113956" y="745452"/>
            <a:ext cx="7629525" cy="984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it-IT" altLang="it-IT" sz="4000" b="1" dirty="0">
                <a:latin typeface="+mj-lt"/>
              </a:rPr>
              <a:t>Markup, Estensibilità</a:t>
            </a:r>
          </a:p>
          <a:p>
            <a:pPr>
              <a:defRPr/>
            </a:pPr>
            <a:endParaRPr lang="it-IT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ttangolo 3"/>
          <p:cNvSpPr>
            <a:spLocks noChangeArrowheads="1"/>
          </p:cNvSpPr>
          <p:nvPr/>
        </p:nvSpPr>
        <p:spPr bwMode="auto">
          <a:xfrm>
            <a:off x="858084" y="1485896"/>
            <a:ext cx="8793162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defRPr/>
            </a:pPr>
            <a:endParaRPr lang="it-IT" altLang="it-IT" dirty="0">
              <a:latin typeface="Times New Roman" panose="02020603050405020304" pitchFamily="18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it-IT" altLang="it-IT" dirty="0"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it-IT" altLang="it-IT" dirty="0">
                <a:latin typeface="Times New Roman" panose="02020603050405020304" pitchFamily="18" charset="0"/>
              </a:rPr>
              <a:t>XML è stato studiato per consentire e facilitare scambi di dati anche tra applicazioni di tipo diverso.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it-IT" altLang="it-IT" dirty="0"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it-IT" altLang="it-IT" dirty="0">
                <a:latin typeface="Times New Roman" panose="02020603050405020304" pitchFamily="18" charset="0"/>
              </a:rPr>
              <a:t>Per ottenere un documento facilmente interpretabile vi sono tre parti fondamentali che ogni documento dovrebbe tenere distinte:</a:t>
            </a:r>
          </a:p>
          <a:p>
            <a:pPr eaLnBrk="1" hangingPunct="1">
              <a:defRPr/>
            </a:pPr>
            <a:endParaRPr lang="it-IT" altLang="it-IT" dirty="0">
              <a:latin typeface="Times New Roman" panose="02020603050405020304" pitchFamily="18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it-IT" altLang="it-IT" dirty="0">
                <a:latin typeface="Times New Roman" charset="0"/>
              </a:rPr>
              <a:t>il contenuto;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it-IT" altLang="it-IT" dirty="0">
                <a:latin typeface="Times New Roman" charset="0"/>
              </a:rPr>
              <a:t>le specifiche relative agli elementi, la struttura (DTD);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it-IT" altLang="it-IT" i="1" dirty="0">
                <a:latin typeface="Times New Roman" charset="0"/>
              </a:rPr>
              <a:t>le specifiche relative alla visualizzazione, lo stile (</a:t>
            </a:r>
            <a:r>
              <a:rPr lang="it-IT" altLang="it-IT" i="1" dirty="0" err="1">
                <a:latin typeface="Times New Roman" charset="0"/>
              </a:rPr>
              <a:t>Stylesheet</a:t>
            </a:r>
            <a:r>
              <a:rPr lang="it-IT" altLang="it-IT" dirty="0">
                <a:latin typeface="Times New Roman" charset="0"/>
              </a:rPr>
              <a:t>).</a:t>
            </a:r>
          </a:p>
          <a:p>
            <a:pPr eaLnBrk="1" hangingPunct="1">
              <a:defRPr/>
            </a:pPr>
            <a:endParaRPr lang="it-IT" altLang="it-IT" dirty="0"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it-IT" altLang="it-IT" dirty="0">
              <a:latin typeface="Times New Roman" panose="02020603050405020304" pitchFamily="18" charset="0"/>
            </a:endParaRPr>
          </a:p>
        </p:txBody>
      </p:sp>
      <p:sp>
        <p:nvSpPr>
          <p:cNvPr id="25603" name="CasellaDiTesto 4"/>
          <p:cNvSpPr txBox="1">
            <a:spLocks noChangeArrowheads="1"/>
          </p:cNvSpPr>
          <p:nvPr/>
        </p:nvSpPr>
        <p:spPr bwMode="auto">
          <a:xfrm>
            <a:off x="8783638" y="6972300"/>
            <a:ext cx="1143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it-IT" altLang="it-IT" sz="1400"/>
              <a:t>Tagliabue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1981548" y="735476"/>
            <a:ext cx="7558087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it-IT" altLang="it-IT" sz="3600" b="1" dirty="0">
                <a:latin typeface="+mj-lt"/>
              </a:rPr>
              <a:t>Le componenti di XML</a:t>
            </a:r>
          </a:p>
          <a:p>
            <a:pPr>
              <a:defRPr/>
            </a:pPr>
            <a:endParaRPr lang="it-IT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o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Cos'è JSON?</a:t>
            </a:r>
          </a:p>
        </p:txBody>
      </p:sp>
      <p:sp>
        <p:nvSpPr>
          <p:cNvPr id="26627" name="Sottotitolo 2"/>
          <p:cNvSpPr>
            <a:spLocks noGrp="1"/>
          </p:cNvSpPr>
          <p:nvPr>
            <p:ph type="subTitle" idx="4294967295"/>
          </p:nvPr>
        </p:nvSpPr>
        <p:spPr>
          <a:xfrm>
            <a:off x="611188" y="1658938"/>
            <a:ext cx="7399337" cy="4625975"/>
          </a:xfrm>
        </p:spPr>
        <p:txBody>
          <a:bodyPr anchor="ctr"/>
          <a:lstStyle/>
          <a:p>
            <a:pPr eaLnBrk="1" hangingPunct="1"/>
            <a:r>
              <a:rPr lang="it-IT" altLang="it-IT"/>
              <a:t>JSON è un formato di testo completamente indipendente dal linguaggio di programmazione, ma utilizza convenzioni conosciute dai programmatori di linguaggi della famiglia del C, come C, C++, C#, Java, JavaScript, Perl, Python, e molti altri. Questa caratteristica fa di JSON un linguaggio ideale per lo scambio di dati.</a:t>
            </a:r>
          </a:p>
        </p:txBody>
      </p:sp>
      <p:sp>
        <p:nvSpPr>
          <p:cNvPr id="26628" name="CasellaDiTesto 4"/>
          <p:cNvSpPr txBox="1">
            <a:spLocks noChangeArrowheads="1"/>
          </p:cNvSpPr>
          <p:nvPr/>
        </p:nvSpPr>
        <p:spPr bwMode="auto">
          <a:xfrm>
            <a:off x="8939213" y="7000875"/>
            <a:ext cx="11414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it-IT" altLang="it-IT" sz="1400"/>
              <a:t>Odorico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o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Struttura JSON</a:t>
            </a:r>
          </a:p>
        </p:txBody>
      </p:sp>
      <p:sp>
        <p:nvSpPr>
          <p:cNvPr id="28675" name="Segnaposto testo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JSON è basato su due strutture:</a:t>
            </a:r>
          </a:p>
          <a:p>
            <a:pPr eaLnBrk="1" hangingPunct="1"/>
            <a:endParaRPr lang="it-IT" altLang="it-IT"/>
          </a:p>
          <a:p>
            <a:pPr eaLnBrk="1" hangingPunct="1">
              <a:buSzPct val="45000"/>
              <a:buFont typeface="StarSymbol"/>
              <a:buChar char="●"/>
            </a:pPr>
            <a:r>
              <a:rPr lang="it-IT" altLang="it-IT"/>
              <a:t>Un insieme di coppie nome/valore. In diversi linguaggi, questo è realizzato come un oggetto, un record, uno struct, un dizionario, una tabella hash, un elenco di chiavi o un array associativo.</a:t>
            </a:r>
          </a:p>
          <a:p>
            <a:pPr eaLnBrk="1" hangingPunct="1">
              <a:buSzPct val="45000"/>
              <a:buFont typeface="StarSymbol"/>
              <a:buChar char="●"/>
            </a:pPr>
            <a:r>
              <a:rPr lang="it-IT" altLang="it-IT"/>
              <a:t>Un elenco ordinato di valori. Nella maggior parte dei linguaggi questo si realizza con un array, un vettore, un elenco o una sequenza.</a:t>
            </a:r>
          </a:p>
        </p:txBody>
      </p:sp>
      <p:sp>
        <p:nvSpPr>
          <p:cNvPr id="28676" name="CasellaDiTesto 4"/>
          <p:cNvSpPr txBox="1">
            <a:spLocks noChangeArrowheads="1"/>
          </p:cNvSpPr>
          <p:nvPr/>
        </p:nvSpPr>
        <p:spPr bwMode="auto">
          <a:xfrm>
            <a:off x="8939213" y="7000875"/>
            <a:ext cx="11414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it-IT" altLang="it-IT" sz="1400"/>
              <a:t>Odorico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o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Cos'è REST?</a:t>
            </a:r>
          </a:p>
        </p:txBody>
      </p:sp>
      <p:sp>
        <p:nvSpPr>
          <p:cNvPr id="3" name="Segnaposto testo 2"/>
          <p:cNvSpPr txBox="1">
            <a:spLocks noGrp="1"/>
          </p:cNvSpPr>
          <p:nvPr>
            <p:ph type="body" idx="4294967295"/>
          </p:nvPr>
        </p:nvSpPr>
        <p:spPr/>
        <p:txBody>
          <a:bodyPr rtlCol="0">
            <a:normAutofit lnSpcReduction="10000"/>
          </a:bodyPr>
          <a:lstStyle/>
          <a:p>
            <a:pPr eaLnBrk="1" hangingPunct="1">
              <a:defRPr/>
            </a:pPr>
            <a:r>
              <a:rPr lang="it-IT" dirty="0"/>
              <a:t>Abbiamo detto che REST non è </a:t>
            </a:r>
            <a:r>
              <a:rPr lang="it-IT" dirty="0" err="1"/>
              <a:t>nè</a:t>
            </a:r>
            <a:r>
              <a:rPr lang="it-IT" dirty="0"/>
              <a:t> un’architettura </a:t>
            </a:r>
            <a:r>
              <a:rPr lang="it-IT" dirty="0" err="1"/>
              <a:t>nè</a:t>
            </a:r>
            <a:r>
              <a:rPr lang="it-IT" dirty="0"/>
              <a:t> uno standard, ma un insieme di linee guida per la realizzazione di un’architettura di sistema. Ma quali sono questi principi che rendono il Web adatto a realizzare Web Service secondo l’approccio REST? Il tutto può essere riassunto nei seguenti cinque principi:</a:t>
            </a:r>
          </a:p>
          <a:p>
            <a:pPr eaLnBrk="1" hangingPunct="1">
              <a:defRPr/>
            </a:pPr>
            <a:r>
              <a:rPr lang="it-IT" dirty="0"/>
              <a:t>Identificazione delle risorse</a:t>
            </a:r>
          </a:p>
          <a:p>
            <a:pPr eaLnBrk="1" hangingPunct="1">
              <a:defRPr/>
            </a:pPr>
            <a:r>
              <a:rPr lang="it-IT" dirty="0"/>
              <a:t>Utilizzo esplicito dei metodi HTTP</a:t>
            </a:r>
          </a:p>
          <a:p>
            <a:pPr eaLnBrk="1" hangingPunct="1">
              <a:defRPr/>
            </a:pPr>
            <a:r>
              <a:rPr lang="it-IT" dirty="0"/>
              <a:t>Risorse autodescrittive</a:t>
            </a:r>
          </a:p>
          <a:p>
            <a:pPr eaLnBrk="1" hangingPunct="1">
              <a:defRPr/>
            </a:pPr>
            <a:r>
              <a:rPr lang="it-IT" dirty="0"/>
              <a:t>Collegamenti tra risorse</a:t>
            </a:r>
          </a:p>
          <a:p>
            <a:pPr eaLnBrk="1" hangingPunct="1">
              <a:defRPr/>
            </a:pPr>
            <a:r>
              <a:rPr lang="it-IT" dirty="0"/>
              <a:t>Comunicazione senza stato</a:t>
            </a:r>
          </a:p>
        </p:txBody>
      </p:sp>
      <p:sp>
        <p:nvSpPr>
          <p:cNvPr id="30724" name="CasellaDiTesto 4"/>
          <p:cNvSpPr txBox="1">
            <a:spLocks noChangeArrowheads="1"/>
          </p:cNvSpPr>
          <p:nvPr/>
        </p:nvSpPr>
        <p:spPr bwMode="auto">
          <a:xfrm>
            <a:off x="8939213" y="7000875"/>
            <a:ext cx="11414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it-IT" altLang="it-IT" sz="1400"/>
              <a:t>Odorico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o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Cos'è AJAX?</a:t>
            </a:r>
          </a:p>
        </p:txBody>
      </p:sp>
      <p:sp>
        <p:nvSpPr>
          <p:cNvPr id="3" name="Segnaposto testo 2"/>
          <p:cNvSpPr txBox="1">
            <a:spLocks noGrp="1"/>
          </p:cNvSpPr>
          <p:nvPr>
            <p:ph type="body" idx="4294967295"/>
          </p:nvPr>
        </p:nvSpPr>
        <p:spPr/>
        <p:txBody>
          <a:bodyPr rtlCol="0">
            <a:normAutofit fontScale="85000" lnSpcReduction="20000"/>
          </a:bodyPr>
          <a:lstStyle/>
          <a:p>
            <a:pPr eaLnBrk="1" hangingPunct="1">
              <a:defRPr/>
            </a:pPr>
            <a:r>
              <a:rPr lang="it-IT" dirty="0"/>
              <a:t>AJAX è una tecnica multi-piattaforma utilizzabile cioè su molti sistemi operativi, architetture informatiche e browser web, ed esistono numerose implementazioni open source di librerie e </a:t>
            </a:r>
            <a:r>
              <a:rPr lang="it-IT" dirty="0" err="1"/>
              <a:t>framework.La</a:t>
            </a:r>
            <a:r>
              <a:rPr lang="it-IT" dirty="0"/>
              <a:t> tecnica Ajax utilizza una combinazione di:</a:t>
            </a:r>
          </a:p>
          <a:p>
            <a:pPr eaLnBrk="1" hangingPunct="1">
              <a:defRPr/>
            </a:pPr>
            <a:r>
              <a:rPr lang="it-IT" dirty="0"/>
              <a:t>-HTML (o XHTML) e CSS per il markup e lo stile;</a:t>
            </a:r>
          </a:p>
          <a:p>
            <a:pPr eaLnBrk="1" hangingPunct="1">
              <a:defRPr/>
            </a:pPr>
            <a:r>
              <a:rPr lang="it-IT" dirty="0"/>
              <a:t>-l'oggetto </a:t>
            </a:r>
            <a:r>
              <a:rPr lang="it-IT" dirty="0" err="1"/>
              <a:t>XMLHttpRequest</a:t>
            </a:r>
            <a:r>
              <a:rPr lang="it-IT" dirty="0"/>
              <a:t> per l'interscambio asincrono dei dati tra il browser dell'utente e il web server. In alcuni </a:t>
            </a:r>
            <a:r>
              <a:rPr lang="it-IT" dirty="0" err="1"/>
              <a:t>framework</a:t>
            </a:r>
            <a:r>
              <a:rPr lang="it-IT" dirty="0"/>
              <a:t> Ajax e in certe situazioni, può essere usato un oggetto </a:t>
            </a:r>
            <a:r>
              <a:rPr lang="it-IT" dirty="0" err="1"/>
              <a:t>Iframe</a:t>
            </a:r>
            <a:r>
              <a:rPr lang="it-IT" dirty="0"/>
              <a:t> invece di </a:t>
            </a:r>
            <a:r>
              <a:rPr lang="it-IT" dirty="0" err="1"/>
              <a:t>XMLHttpRequest</a:t>
            </a:r>
            <a:r>
              <a:rPr lang="it-IT" dirty="0"/>
              <a:t> per scambiare i dati con il server e, in altre implementazioni, </a:t>
            </a:r>
            <a:r>
              <a:rPr lang="it-IT" dirty="0" err="1"/>
              <a:t>tag</a:t>
            </a:r>
            <a:r>
              <a:rPr lang="it-IT" dirty="0"/>
              <a:t> &lt;script&gt; aggiunti dinamicamente (JSON);</a:t>
            </a:r>
          </a:p>
          <a:p>
            <a:pPr eaLnBrk="1" hangingPunct="1">
              <a:defRPr/>
            </a:pPr>
            <a:r>
              <a:rPr lang="it-IT" dirty="0"/>
              <a:t>-in genere viene usato XML come formato di scambio dei dati, anche se di fatto qualunque formato può essere utilizzato, incluso testo semplice, HTML preformattato, JSON e perfino EBML. Questi file sono solitamente generati dinamicamente da script lato server.</a:t>
            </a:r>
          </a:p>
        </p:txBody>
      </p:sp>
      <p:sp>
        <p:nvSpPr>
          <p:cNvPr id="32772" name="CasellaDiTesto 4"/>
          <p:cNvSpPr txBox="1">
            <a:spLocks noChangeArrowheads="1"/>
          </p:cNvSpPr>
          <p:nvPr/>
        </p:nvSpPr>
        <p:spPr bwMode="auto">
          <a:xfrm>
            <a:off x="8939213" y="7000875"/>
            <a:ext cx="11414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it-IT" altLang="it-IT" sz="1400"/>
              <a:t>Odorico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asellaDiTesto 1"/>
          <p:cNvSpPr txBox="1">
            <a:spLocks noChangeArrowheads="1"/>
          </p:cNvSpPr>
          <p:nvPr/>
        </p:nvSpPr>
        <p:spPr bwMode="auto">
          <a:xfrm>
            <a:off x="2743200" y="300038"/>
            <a:ext cx="764381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it-IT" altLang="it-IT" sz="6600"/>
              <a:t>FONTI</a:t>
            </a:r>
            <a:r>
              <a:rPr lang="it-IT" altLang="it-IT" sz="6000"/>
              <a:t>: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771525" y="1743075"/>
            <a:ext cx="8429625" cy="2370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sz="2800" dirty="0">
                <a:hlinkClick r:id="rId3"/>
              </a:rPr>
              <a:t>www.php.net</a:t>
            </a:r>
            <a:endParaRPr lang="it-IT" sz="28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sz="2800" dirty="0"/>
              <a:t>www.Wikipedia.it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sz="2800" dirty="0"/>
              <a:t>www1.isti.cnr.it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it-IT" sz="28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it-IT" dirty="0"/>
          </a:p>
          <a:p>
            <a:pPr>
              <a:defRPr/>
            </a:pPr>
            <a:endParaRPr lang="it-I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 idx="4294967295"/>
          </p:nvPr>
        </p:nvSpPr>
        <p:spPr>
          <a:xfrm>
            <a:off x="1008063" y="506413"/>
            <a:ext cx="9072562" cy="1262062"/>
          </a:xfrm>
        </p:spPr>
        <p:txBody>
          <a:bodyPr rtlCol="0">
            <a:noAutofit/>
          </a:bodyPr>
          <a:lstStyle/>
          <a:p>
            <a:pPr defTabSz="503972" eaLnBrk="1" fontAlgn="auto" hangingPunct="1">
              <a:spcAft>
                <a:spcPts val="0"/>
              </a:spcAft>
              <a:defRPr/>
            </a:pPr>
            <a:r>
              <a:rPr lang="it-IT" sz="4630" dirty="0"/>
              <a:t>OPEN DATA</a:t>
            </a:r>
          </a:p>
        </p:txBody>
      </p:sp>
      <p:sp>
        <p:nvSpPr>
          <p:cNvPr id="10243" name="Sottotitolo 2"/>
          <p:cNvSpPr>
            <a:spLocks noGrp="1"/>
          </p:cNvSpPr>
          <p:nvPr>
            <p:ph type="subTitle" idx="4294967295"/>
          </p:nvPr>
        </p:nvSpPr>
        <p:spPr>
          <a:xfrm>
            <a:off x="0" y="1768475"/>
            <a:ext cx="9072563" cy="4384675"/>
          </a:xfrm>
        </p:spPr>
        <p:txBody>
          <a:bodyPr anchor="ctr"/>
          <a:lstStyle/>
          <a:p>
            <a:pPr eaLnBrk="1" hangingPunct="1"/>
            <a:r>
              <a:rPr lang="it-IT" altLang="it-IT" sz="2400"/>
              <a:t>I dati aperti sono dati che possono essere liberamente utilizzati, riutilizzati e ridistribuiti da chiunque.</a:t>
            </a:r>
          </a:p>
          <a:p>
            <a:pPr eaLnBrk="1" hangingPunct="1"/>
            <a:endParaRPr lang="it-IT" altLang="it-IT" sz="2400"/>
          </a:p>
          <a:p>
            <a:pPr eaLnBrk="1" hangingPunct="1"/>
            <a:endParaRPr lang="it-IT" altLang="it-IT" sz="2400"/>
          </a:p>
        </p:txBody>
      </p:sp>
      <p:sp>
        <p:nvSpPr>
          <p:cNvPr id="10244" name="CasellaDiTesto 5"/>
          <p:cNvSpPr txBox="1">
            <a:spLocks noChangeArrowheads="1"/>
          </p:cNvSpPr>
          <p:nvPr/>
        </p:nvSpPr>
        <p:spPr bwMode="auto">
          <a:xfrm>
            <a:off x="8948738" y="7107238"/>
            <a:ext cx="860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it-IT" altLang="it-IT" sz="1400"/>
              <a:t>Ferraioli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olo 1"/>
          <p:cNvSpPr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/>
          <a:p>
            <a:pPr eaLnBrk="1" hangingPunct="1"/>
            <a:r>
              <a:rPr lang="it-IT" altLang="it-IT" sz="3200"/>
              <a:t>ASPETTI PIU IMPORTANTI DEGLI OPEN DATA</a:t>
            </a:r>
          </a:p>
        </p:txBody>
      </p:sp>
      <p:sp>
        <p:nvSpPr>
          <p:cNvPr id="3" name="Segnaposto testo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384675"/>
          </a:xfrm>
        </p:spPr>
        <p:txBody>
          <a:bodyPr rtlCol="0">
            <a:normAutofit/>
          </a:bodyPr>
          <a:lstStyle/>
          <a:p>
            <a:pPr marL="377979" indent="-377979" defTabSz="503972" eaLnBrk="1" fontAlgn="auto" hangingPunct="1">
              <a:spcBef>
                <a:spcPts val="1102"/>
              </a:spcBef>
              <a:spcAft>
                <a:spcPts val="0"/>
              </a:spcAft>
              <a:buFont typeface="Wingdings 3" charset="2"/>
              <a:buChar char=""/>
              <a:defRPr/>
            </a:pPr>
            <a:endParaRPr lang="it-IT" sz="2000" dirty="0"/>
          </a:p>
          <a:p>
            <a:pPr marL="377979" indent="-377979" defTabSz="503972" eaLnBrk="1" fontAlgn="auto" hangingPunct="1">
              <a:spcBef>
                <a:spcPts val="1102"/>
              </a:spcBef>
              <a:spcAft>
                <a:spcPts val="0"/>
              </a:spcAft>
              <a:buFont typeface="Wingdings 3" charset="2"/>
              <a:buChar char=""/>
              <a:defRPr/>
            </a:pPr>
            <a:r>
              <a:rPr lang="it-IT" sz="2000" dirty="0"/>
              <a:t>Disponibilità e accesso: prezzo ragionevole; formato utile</a:t>
            </a:r>
          </a:p>
          <a:p>
            <a:pPr marL="0" indent="0" defTabSz="503972" eaLnBrk="1" fontAlgn="auto" hangingPunct="1">
              <a:spcBef>
                <a:spcPts val="1102"/>
              </a:spcBef>
              <a:spcAft>
                <a:spcPts val="0"/>
              </a:spcAft>
              <a:buFont typeface="Wingdings 3" charset="2"/>
              <a:buNone/>
              <a:defRPr/>
            </a:pPr>
            <a:r>
              <a:rPr lang="it-IT" sz="2000" dirty="0"/>
              <a:t> 						    e  modificabile.</a:t>
            </a:r>
          </a:p>
          <a:p>
            <a:pPr marL="377979" indent="-377979" defTabSz="503972" eaLnBrk="1" fontAlgn="auto" hangingPunct="1">
              <a:spcBef>
                <a:spcPts val="1102"/>
              </a:spcBef>
              <a:spcAft>
                <a:spcPts val="0"/>
              </a:spcAft>
              <a:buFont typeface="Wingdings 3" charset="2"/>
              <a:buChar char=""/>
              <a:defRPr/>
            </a:pPr>
            <a:endParaRPr lang="it-IT" sz="2000" dirty="0"/>
          </a:p>
          <a:p>
            <a:pPr marL="377979" indent="-377979" defTabSz="503972" eaLnBrk="1" fontAlgn="auto" hangingPunct="1">
              <a:spcBef>
                <a:spcPts val="1102"/>
              </a:spcBef>
              <a:spcAft>
                <a:spcPts val="0"/>
              </a:spcAft>
              <a:buFont typeface="Wingdings 3" charset="2"/>
              <a:buChar char=""/>
              <a:defRPr/>
            </a:pPr>
            <a:r>
              <a:rPr lang="it-IT" sz="2000" dirty="0"/>
              <a:t>Riutilizzo e ridistribuzione: i dati devono poter essere riutilizzati e 							      ridistribuiti da chiunque.</a:t>
            </a:r>
          </a:p>
          <a:p>
            <a:pPr marL="377979" indent="-377979" defTabSz="503972" eaLnBrk="1" fontAlgn="auto" hangingPunct="1">
              <a:spcBef>
                <a:spcPts val="1102"/>
              </a:spcBef>
              <a:spcAft>
                <a:spcPts val="0"/>
              </a:spcAft>
              <a:buFont typeface="Wingdings 3" charset="2"/>
              <a:buChar char=""/>
              <a:defRPr/>
            </a:pPr>
            <a:endParaRPr lang="it-IT" sz="2000" dirty="0"/>
          </a:p>
          <a:p>
            <a:pPr marL="377979" indent="-377979" defTabSz="503972" eaLnBrk="1" fontAlgn="auto" hangingPunct="1">
              <a:spcBef>
                <a:spcPts val="1102"/>
              </a:spcBef>
              <a:spcAft>
                <a:spcPts val="0"/>
              </a:spcAft>
              <a:buFont typeface="Wingdings 3" charset="2"/>
              <a:buChar char=""/>
              <a:defRPr/>
            </a:pPr>
            <a:r>
              <a:rPr lang="it-IT" sz="2000" dirty="0"/>
              <a:t>Partecipazione universale: tutti devono essere in grado di 								                 leggere e riutilizzare i dati.</a:t>
            </a:r>
          </a:p>
          <a:p>
            <a:pPr marL="377979" indent="-377979" defTabSz="503972" eaLnBrk="1" fontAlgn="auto" hangingPunct="1">
              <a:spcBef>
                <a:spcPts val="1102"/>
              </a:spcBef>
              <a:spcAft>
                <a:spcPts val="0"/>
              </a:spcAft>
              <a:buFont typeface="Wingdings 3" charset="2"/>
              <a:buChar char=""/>
              <a:defRPr/>
            </a:pPr>
            <a:endParaRPr lang="it-IT" sz="2400" dirty="0"/>
          </a:p>
        </p:txBody>
      </p:sp>
      <p:sp>
        <p:nvSpPr>
          <p:cNvPr id="12292" name="CasellaDiTesto 5"/>
          <p:cNvSpPr txBox="1">
            <a:spLocks noChangeArrowheads="1"/>
          </p:cNvSpPr>
          <p:nvPr/>
        </p:nvSpPr>
        <p:spPr bwMode="auto">
          <a:xfrm>
            <a:off x="8948738" y="7107238"/>
            <a:ext cx="860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it-IT" altLang="it-IT" sz="1400"/>
              <a:t>Ferraioli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 idx="4294967295"/>
          </p:nvPr>
        </p:nvSpPr>
        <p:spPr>
          <a:xfrm>
            <a:off x="3025775" y="388938"/>
            <a:ext cx="9072563" cy="1262062"/>
          </a:xfrm>
        </p:spPr>
        <p:txBody>
          <a:bodyPr rtlCol="0">
            <a:normAutofit fontScale="90000"/>
          </a:bodyPr>
          <a:lstStyle/>
          <a:p>
            <a:pPr defTabSz="503972" eaLnBrk="1" fontAlgn="auto" hangingPunct="1">
              <a:spcAft>
                <a:spcPts val="0"/>
              </a:spcAft>
              <a:defRPr/>
            </a:pPr>
            <a:r>
              <a:rPr lang="it-IT" sz="4630" dirty="0"/>
              <a:t>WEB SERVICE	</a:t>
            </a:r>
            <a:br>
              <a:rPr lang="it-IT" sz="4630" dirty="0"/>
            </a:br>
            <a:endParaRPr lang="it-IT" sz="4630" dirty="0"/>
          </a:p>
        </p:txBody>
      </p:sp>
      <p:sp>
        <p:nvSpPr>
          <p:cNvPr id="14339" name="Segnaposto testo 2"/>
          <p:cNvSpPr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384675"/>
          </a:xfrm>
        </p:spPr>
        <p:txBody>
          <a:bodyPr/>
          <a:lstStyle/>
          <a:p>
            <a:pPr eaLnBrk="1" hangingPunct="1">
              <a:buSzPct val="45000"/>
            </a:pPr>
            <a:r>
              <a:rPr lang="it-IT" altLang="it-IT" sz="2000"/>
              <a:t>Componente applicativo.</a:t>
            </a:r>
          </a:p>
          <a:p>
            <a:pPr eaLnBrk="1" hangingPunct="1">
              <a:buSzPct val="45000"/>
            </a:pPr>
            <a:r>
              <a:rPr lang="it-IT" altLang="it-IT" sz="2000"/>
              <a:t>Sistema software in grado di mettersi al servizio di un applicazione comunicando sulla stessa rete.</a:t>
            </a:r>
          </a:p>
          <a:p>
            <a:pPr eaLnBrk="1" hangingPunct="1">
              <a:buSzPct val="45000"/>
            </a:pPr>
            <a:r>
              <a:rPr lang="it-IT" altLang="it-IT" sz="2000"/>
              <a:t>Consente  alle applicazioni che vi si collegano di usufruire le funzioni che fornisce.</a:t>
            </a:r>
          </a:p>
          <a:p>
            <a:pPr eaLnBrk="1" hangingPunct="1">
              <a:buSzPct val="45000"/>
            </a:pPr>
            <a:r>
              <a:rPr lang="it-IT" altLang="it-IT" sz="2000"/>
              <a:t>Usufruisce di protocolli “aperti”</a:t>
            </a:r>
          </a:p>
          <a:p>
            <a:pPr eaLnBrk="1" hangingPunct="1">
              <a:buSzPct val="45000"/>
            </a:pPr>
            <a:r>
              <a:rPr lang="it-IT" altLang="it-IT" sz="2000"/>
              <a:t>Fornisce un'interfaccia software in grado di semplificarne l'utilizzo.</a:t>
            </a:r>
          </a:p>
          <a:p>
            <a:pPr eaLnBrk="1" hangingPunct="1">
              <a:buSzPct val="45000"/>
            </a:pPr>
            <a:r>
              <a:rPr lang="it-IT" altLang="it-IT" sz="2000"/>
              <a:t>Basato su XML</a:t>
            </a:r>
          </a:p>
        </p:txBody>
      </p:sp>
      <p:sp>
        <p:nvSpPr>
          <p:cNvPr id="14340" name="CasellaDiTesto 5"/>
          <p:cNvSpPr txBox="1">
            <a:spLocks noChangeArrowheads="1"/>
          </p:cNvSpPr>
          <p:nvPr/>
        </p:nvSpPr>
        <p:spPr bwMode="auto">
          <a:xfrm>
            <a:off x="8948738" y="7107238"/>
            <a:ext cx="860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it-IT" altLang="it-IT" sz="1400"/>
              <a:t>Ferraioli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 idx="4294967295"/>
          </p:nvPr>
        </p:nvSpPr>
        <p:spPr>
          <a:xfrm>
            <a:off x="-117475" y="273050"/>
            <a:ext cx="9072563" cy="1262063"/>
          </a:xfrm>
        </p:spPr>
        <p:txBody>
          <a:bodyPr rtlCol="0">
            <a:noAutofit/>
          </a:bodyPr>
          <a:lstStyle/>
          <a:p>
            <a:pPr defTabSz="503972" eaLnBrk="1" fontAlgn="auto" hangingPunct="1">
              <a:spcAft>
                <a:spcPts val="0"/>
              </a:spcAft>
              <a:defRPr/>
            </a:pPr>
            <a:r>
              <a:rPr lang="it-IT" sz="4630" dirty="0"/>
              <a:t>PROBLEMATICHE WEB SERVICE</a:t>
            </a:r>
          </a:p>
        </p:txBody>
      </p:sp>
      <p:sp>
        <p:nvSpPr>
          <p:cNvPr id="3" name="Segnaposto testo 2"/>
          <p:cNvSpPr txBox="1">
            <a:spLocks noGrp="1"/>
          </p:cNvSpPr>
          <p:nvPr>
            <p:ph type="body" idx="4294967295"/>
          </p:nvPr>
        </p:nvSpPr>
        <p:spPr>
          <a:xfrm>
            <a:off x="388938" y="2468563"/>
            <a:ext cx="9072562" cy="4384675"/>
          </a:xfrm>
        </p:spPr>
        <p:txBody>
          <a:bodyPr rtlCol="0">
            <a:normAutofit/>
          </a:bodyPr>
          <a:lstStyle/>
          <a:p>
            <a:pPr marL="0" indent="0" defTabSz="503972" eaLnBrk="1" fontAlgn="auto" hangingPunct="1">
              <a:spcBef>
                <a:spcPts val="1102"/>
              </a:spcBef>
              <a:spcAft>
                <a:spcPts val="0"/>
              </a:spcAft>
              <a:buFont typeface="Wingdings 3" charset="2"/>
              <a:buNone/>
              <a:defRPr/>
            </a:pPr>
            <a:endParaRPr lang="it-IT" sz="2205" dirty="0"/>
          </a:p>
          <a:p>
            <a:pPr marL="377979" indent="-377979" defTabSz="503972" eaLnBrk="1" fontAlgn="auto" hangingPunct="1">
              <a:spcBef>
                <a:spcPts val="1102"/>
              </a:spcBef>
              <a:spcAft>
                <a:spcPts val="0"/>
              </a:spcAft>
              <a:buSzPct val="45000"/>
              <a:buFont typeface="Wingdings 3" charset="2"/>
              <a:buChar char=""/>
              <a:defRPr/>
            </a:pPr>
            <a:r>
              <a:rPr lang="it-IT" sz="2000" dirty="0"/>
              <a:t>Performance notevolmente inferiori rispetto agli altri metodi di comunicazione dovuto all'utilizzo di XML</a:t>
            </a:r>
          </a:p>
          <a:p>
            <a:pPr marL="377979" indent="-377979" defTabSz="503972" eaLnBrk="1" fontAlgn="auto" hangingPunct="1">
              <a:spcBef>
                <a:spcPts val="1102"/>
              </a:spcBef>
              <a:spcAft>
                <a:spcPts val="0"/>
              </a:spcAft>
              <a:buSzPct val="45000"/>
              <a:buFont typeface="Wingdings 3" charset="2"/>
              <a:buChar char=""/>
              <a:defRPr/>
            </a:pPr>
            <a:r>
              <a:rPr lang="it-IT" sz="2000" dirty="0"/>
              <a:t>Protocolli: necessita che anche l'applicazione terza utilizzi il protocollo HTTP</a:t>
            </a:r>
          </a:p>
        </p:txBody>
      </p:sp>
      <p:sp>
        <p:nvSpPr>
          <p:cNvPr id="16388" name="CasellaDiTesto 5"/>
          <p:cNvSpPr txBox="1">
            <a:spLocks noChangeArrowheads="1"/>
          </p:cNvSpPr>
          <p:nvPr/>
        </p:nvSpPr>
        <p:spPr bwMode="auto">
          <a:xfrm>
            <a:off x="8948738" y="7107238"/>
            <a:ext cx="860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it-IT" altLang="it-IT" sz="1400"/>
              <a:t>Ferraioli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 idx="4294967295"/>
          </p:nvPr>
        </p:nvSpPr>
        <p:spPr>
          <a:xfrm>
            <a:off x="4037013" y="292100"/>
            <a:ext cx="1985962" cy="1262063"/>
          </a:xfrm>
        </p:spPr>
        <p:txBody>
          <a:bodyPr rtlCol="0">
            <a:noAutofit/>
          </a:bodyPr>
          <a:lstStyle/>
          <a:p>
            <a:pPr defTabSz="503972" eaLnBrk="1" fontAlgn="auto" hangingPunct="1">
              <a:spcAft>
                <a:spcPts val="0"/>
              </a:spcAft>
              <a:defRPr/>
            </a:pPr>
            <a:r>
              <a:rPr lang="it-IT" sz="4630" dirty="0"/>
              <a:t>SOAP</a:t>
            </a:r>
          </a:p>
        </p:txBody>
      </p:sp>
      <p:sp>
        <p:nvSpPr>
          <p:cNvPr id="18435" name="Segnaposto testo 2"/>
          <p:cNvSpPr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384675"/>
          </a:xfrm>
        </p:spPr>
        <p:txBody>
          <a:bodyPr/>
          <a:lstStyle/>
          <a:p>
            <a:pPr eaLnBrk="1" hangingPunct="1">
              <a:buSzPct val="45000"/>
            </a:pPr>
            <a:r>
              <a:rPr lang="it-IT" altLang="it-IT" sz="2400" dirty="0"/>
              <a:t>Simple Object Access </a:t>
            </a:r>
            <a:r>
              <a:rPr lang="it-IT" altLang="it-IT" sz="2400" dirty="0" err="1"/>
              <a:t>Protocol</a:t>
            </a:r>
            <a:endParaRPr lang="it-IT" altLang="it-IT" sz="2400" dirty="0"/>
          </a:p>
          <a:p>
            <a:pPr eaLnBrk="1" hangingPunct="1">
              <a:buSzPct val="45000"/>
            </a:pPr>
            <a:r>
              <a:rPr lang="it-IT" altLang="it-IT" sz="2400" dirty="0"/>
              <a:t>Protocollo per scambio di messaggi tra software sul protocollo HTTP.</a:t>
            </a:r>
          </a:p>
          <a:p>
            <a:pPr eaLnBrk="1" hangingPunct="1">
              <a:buSzPct val="45000"/>
            </a:pPr>
            <a:r>
              <a:rPr lang="it-IT" altLang="it-IT" sz="2400" dirty="0"/>
              <a:t>Permette la comunicazione tra sistemi operativi diversi, tecnologie e linguaggi di programmazione differenti.</a:t>
            </a:r>
          </a:p>
          <a:p>
            <a:pPr eaLnBrk="1" hangingPunct="1">
              <a:buSzPct val="45000"/>
            </a:pPr>
            <a:r>
              <a:rPr lang="it-IT" altLang="it-IT" sz="2400" dirty="0"/>
              <a:t>Object-&gt;Orientato sulla programmazione a oggetti</a:t>
            </a:r>
          </a:p>
          <a:p>
            <a:pPr eaLnBrk="1" hangingPunct="1">
              <a:buSzPct val="45000"/>
            </a:pPr>
            <a:r>
              <a:rPr lang="it-IT" altLang="it-IT" sz="2400" dirty="0"/>
              <a:t>Basato su XML</a:t>
            </a:r>
          </a:p>
        </p:txBody>
      </p:sp>
      <p:sp>
        <p:nvSpPr>
          <p:cNvPr id="18436" name="CasellaDiTesto 5"/>
          <p:cNvSpPr txBox="1">
            <a:spLocks noChangeArrowheads="1"/>
          </p:cNvSpPr>
          <p:nvPr/>
        </p:nvSpPr>
        <p:spPr bwMode="auto">
          <a:xfrm>
            <a:off x="8948738" y="6777038"/>
            <a:ext cx="860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it-IT" altLang="it-IT" sz="1400"/>
              <a:t>Ferraioli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olo 1"/>
          <p:cNvSpPr>
            <a:spLocks noGrp="1"/>
          </p:cNvSpPr>
          <p:nvPr>
            <p:ph type="ctrTitle"/>
          </p:nvPr>
        </p:nvSpPr>
        <p:spPr>
          <a:xfrm>
            <a:off x="3760788" y="-392113"/>
            <a:ext cx="7559675" cy="1974851"/>
          </a:xfrm>
        </p:spPr>
        <p:txBody>
          <a:bodyPr/>
          <a:lstStyle/>
          <a:p>
            <a:pPr eaLnBrk="1" hangingPunct="1"/>
            <a:r>
              <a:rPr lang="de-DE" altLang="it-IT" sz="4400" dirty="0"/>
              <a:t>CORBA</a:t>
            </a:r>
            <a:endParaRPr lang="it-IT" altLang="it-IT" sz="44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33291" y="2013058"/>
            <a:ext cx="9597620" cy="5549900"/>
          </a:xfrm>
        </p:spPr>
        <p:txBody>
          <a:bodyPr lIns="75605" tIns="37802" rIns="75605" bIns="37802" rtlCol="0">
            <a:noAutofit/>
          </a:bodyPr>
          <a:lstStyle/>
          <a:p>
            <a:pPr defTabSz="503972" eaLnBrk="1" fontAlgn="auto" hangingPunct="1">
              <a:spcBef>
                <a:spcPts val="1102"/>
              </a:spcBef>
              <a:spcAft>
                <a:spcPts val="0"/>
              </a:spcAft>
              <a:defRPr/>
            </a:pPr>
            <a:r>
              <a:rPr lang="it-IT" sz="1800" b="1" dirty="0">
                <a:solidFill>
                  <a:srgbClr val="FFFFFF"/>
                </a:solidFill>
                <a:latin typeface="Century Gothic"/>
              </a:rPr>
              <a:t>CORBA</a:t>
            </a:r>
            <a:r>
              <a:rPr lang="it-IT" sz="1800" dirty="0">
                <a:solidFill>
                  <a:srgbClr val="65D6A0"/>
                </a:solidFill>
                <a:latin typeface="Century Gothic"/>
              </a:rPr>
              <a:t> </a:t>
            </a:r>
            <a:r>
              <a:rPr lang="it-IT" sz="1800" dirty="0">
                <a:solidFill>
                  <a:schemeClr val="tx1"/>
                </a:solidFill>
                <a:latin typeface="Century Gothic"/>
              </a:rPr>
              <a:t> : acronimo dell'inglese "Common Object </a:t>
            </a:r>
            <a:r>
              <a:rPr lang="it-IT" sz="1800" dirty="0" err="1">
                <a:solidFill>
                  <a:schemeClr val="tx1"/>
                </a:solidFill>
                <a:latin typeface="Century Gothic"/>
              </a:rPr>
              <a:t>Request</a:t>
            </a:r>
            <a:r>
              <a:rPr lang="it-IT" sz="1800" dirty="0">
                <a:solidFill>
                  <a:schemeClr val="tx1"/>
                </a:solidFill>
                <a:latin typeface="Century Gothic"/>
              </a:rPr>
              <a:t> Broker Architecture". </a:t>
            </a:r>
          </a:p>
          <a:p>
            <a:pPr defTabSz="503972" eaLnBrk="1" fontAlgn="auto" hangingPunct="1">
              <a:spcBef>
                <a:spcPts val="1102"/>
              </a:spcBef>
              <a:spcAft>
                <a:spcPts val="0"/>
              </a:spcAft>
              <a:defRPr/>
            </a:pPr>
            <a:r>
              <a:rPr lang="it-IT" sz="1800" dirty="0">
                <a:solidFill>
                  <a:schemeClr val="tx1"/>
                </a:solidFill>
                <a:latin typeface="Century Gothic"/>
              </a:rPr>
              <a:t>In un programma CORBA, ogni oggetto si registra presso il broker, descrivendo i servizi che può fornire agli altri. Quando un </a:t>
            </a:r>
            <a:r>
              <a:rPr lang="it-IT" sz="1800" dirty="0">
                <a:solidFill>
                  <a:schemeClr val="tx1"/>
                </a:solidFill>
                <a:latin typeface="Century Gothic"/>
                <a:hlinkClick r:id="rId3"/>
              </a:rPr>
              <a:t>programma</a:t>
            </a:r>
            <a:r>
              <a:rPr lang="it-IT" sz="1800" dirty="0">
                <a:solidFill>
                  <a:schemeClr val="tx1"/>
                </a:solidFill>
                <a:latin typeface="Century Gothic"/>
              </a:rPr>
              <a:t> necessita dell'esecuzione di un servizio, esso ne fa richiesta al broker, che identifica, fra quelli registrati, gli oggetti che possono fornirlo.</a:t>
            </a:r>
          </a:p>
          <a:p>
            <a:pPr marL="285750" indent="-285750" defTabSz="503972" eaLnBrk="1" fontAlgn="auto" hangingPunct="1">
              <a:spcBef>
                <a:spcPts val="1102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>
                <a:solidFill>
                  <a:schemeClr val="tx1"/>
                </a:solidFill>
                <a:latin typeface="Century Gothic"/>
              </a:rPr>
              <a:t>Il broker può quindi produrre direttamente la richiesta, ottenere la risposta e fornirla al richiedente, oppure procurare l'indirizzo dell'oggetto responsabile, instaurando una comunicazione diretta. </a:t>
            </a:r>
          </a:p>
          <a:p>
            <a:pPr marL="285750" indent="-285750" defTabSz="503972" eaLnBrk="1" fontAlgn="auto" hangingPunct="1">
              <a:spcBef>
                <a:spcPts val="1102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1800" dirty="0">
                <a:solidFill>
                  <a:schemeClr val="tx1"/>
                </a:solidFill>
                <a:latin typeface="Century Gothic"/>
              </a:rPr>
              <a:t>La descrizione dei servizi forniti da un oggetto (cioè la sua </a:t>
            </a:r>
            <a:r>
              <a:rPr lang="it-IT" sz="1800" dirty="0">
                <a:solidFill>
                  <a:schemeClr val="tx1"/>
                </a:solidFill>
                <a:latin typeface="Century Gothic"/>
                <a:hlinkClick r:id="rId4"/>
              </a:rPr>
              <a:t>interfaccia</a:t>
            </a:r>
            <a:r>
              <a:rPr lang="it-IT" sz="1800" dirty="0">
                <a:solidFill>
                  <a:schemeClr val="tx1"/>
                </a:solidFill>
                <a:latin typeface="Century Gothic"/>
              </a:rPr>
              <a:t>) è contenuta in un </a:t>
            </a:r>
            <a:r>
              <a:rPr lang="it-IT" sz="1800" dirty="0">
                <a:solidFill>
                  <a:schemeClr val="tx1"/>
                </a:solidFill>
                <a:latin typeface="Century Gothic"/>
                <a:hlinkClick r:id="rId5"/>
              </a:rPr>
              <a:t>file</a:t>
            </a:r>
            <a:r>
              <a:rPr lang="it-IT" sz="1800" dirty="0">
                <a:solidFill>
                  <a:schemeClr val="tx1"/>
                </a:solidFill>
                <a:latin typeface="Century Gothic"/>
              </a:rPr>
              <a:t> scritto nell'IDL (Interface Definition Language), in base al quale viene automaticamente prodotto il codice, sia dal lato </a:t>
            </a:r>
            <a:r>
              <a:rPr lang="it-IT" sz="1800" dirty="0">
                <a:solidFill>
                  <a:schemeClr val="tx1"/>
                </a:solidFill>
                <a:latin typeface="Century Gothic"/>
                <a:hlinkClick r:id="rId6"/>
              </a:rPr>
              <a:t>client</a:t>
            </a:r>
            <a:r>
              <a:rPr lang="it-IT" sz="1800" dirty="0">
                <a:solidFill>
                  <a:schemeClr val="tx1"/>
                </a:solidFill>
                <a:latin typeface="Century Gothic"/>
              </a:rPr>
              <a:t> (</a:t>
            </a:r>
            <a:r>
              <a:rPr lang="it-IT" sz="1800" dirty="0" err="1">
                <a:solidFill>
                  <a:schemeClr val="tx1"/>
                </a:solidFill>
                <a:latin typeface="Century Gothic"/>
              </a:rPr>
              <a:t>stub</a:t>
            </a:r>
            <a:r>
              <a:rPr lang="it-IT" sz="1800" dirty="0">
                <a:solidFill>
                  <a:schemeClr val="tx1"/>
                </a:solidFill>
                <a:latin typeface="Century Gothic"/>
              </a:rPr>
              <a:t>), sia da quello </a:t>
            </a:r>
            <a:r>
              <a:rPr lang="it-IT" sz="1800" dirty="0">
                <a:solidFill>
                  <a:schemeClr val="tx1"/>
                </a:solidFill>
                <a:latin typeface="Century Gothic"/>
                <a:hlinkClick r:id="rId7"/>
              </a:rPr>
              <a:t>server</a:t>
            </a:r>
            <a:r>
              <a:rPr lang="it-IT" sz="1800" dirty="0">
                <a:solidFill>
                  <a:schemeClr val="tx1"/>
                </a:solidFill>
                <a:latin typeface="Century Gothic"/>
              </a:rPr>
              <a:t> (</a:t>
            </a:r>
            <a:r>
              <a:rPr lang="it-IT" sz="1800" dirty="0" err="1">
                <a:solidFill>
                  <a:schemeClr val="tx1"/>
                </a:solidFill>
                <a:latin typeface="Century Gothic"/>
              </a:rPr>
              <a:t>skeleton</a:t>
            </a:r>
            <a:r>
              <a:rPr lang="it-IT" sz="1800" dirty="0">
                <a:solidFill>
                  <a:schemeClr val="tx1"/>
                </a:solidFill>
                <a:latin typeface="Century Gothic"/>
              </a:rPr>
              <a:t>), che permette la comunicazione fra l'oggetto fornitore di servizi e gli oggetti richiedenti.</a:t>
            </a:r>
          </a:p>
        </p:txBody>
      </p:sp>
      <p:sp>
        <p:nvSpPr>
          <p:cNvPr id="20484" name="CasellaDiTesto 3"/>
          <p:cNvSpPr txBox="1">
            <a:spLocks noChangeArrowheads="1"/>
          </p:cNvSpPr>
          <p:nvPr/>
        </p:nvSpPr>
        <p:spPr bwMode="auto">
          <a:xfrm>
            <a:off x="8667750" y="6777038"/>
            <a:ext cx="1141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it-IT" altLang="it-IT" sz="1400"/>
              <a:t>Tagliabue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170238" y="552450"/>
            <a:ext cx="3984876" cy="1544638"/>
          </a:xfrm>
        </p:spPr>
        <p:txBody>
          <a:bodyPr/>
          <a:lstStyle/>
          <a:p>
            <a:r>
              <a:rPr lang="it-IT" dirty="0"/>
              <a:t>Vantaggio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06323" y="1963118"/>
            <a:ext cx="8909824" cy="4625975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entury Gothic" charset="0"/>
              </a:rPr>
              <a:t> </a:t>
            </a:r>
            <a:r>
              <a:rPr lang="it-IT" dirty="0">
                <a:solidFill>
                  <a:srgbClr val="FFFFFF"/>
                </a:solidFill>
                <a:latin typeface="Century Gothic" charset="0"/>
              </a:rPr>
              <a:t>IL VANTAGGIO DI UN SISTEMA BASATO SU CORBA È CHE LA SUA COSTRUZIONE NON RICHIEDE LA CONOSCENZA A PRIORI DELL'IDENTITÀ DEGLI OGGETTI CHE DOVRANNO INTERAGIRE FRA LORO, MA PERMETTE FORME DI RICONFIGURAZIONE DEL SISTEMA, IN CUI OGNI VOLTA OGGETTI DIVERSI POTRANNO ESSERE SELEZIONATI PER FORNIRE I SERVIZI RICHIESTI, SULLA BASE DELLA LORO DISPONIBILITÀ. </a:t>
            </a:r>
          </a:p>
        </p:txBody>
      </p:sp>
    </p:spTree>
    <p:extLst>
      <p:ext uri="{BB962C8B-B14F-4D97-AF65-F5344CB8AC3E}">
        <p14:creationId xmlns:p14="http://schemas.microsoft.com/office/powerpoint/2010/main" val="13808273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103</TotalTime>
  <Words>1107</Words>
  <Application>Microsoft Office PowerPoint</Application>
  <PresentationFormat>Personalizzato</PresentationFormat>
  <Paragraphs>110</Paragraphs>
  <Slides>16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7" baseType="lpstr">
      <vt:lpstr>Ione</vt:lpstr>
      <vt:lpstr> </vt:lpstr>
      <vt:lpstr>Presentazione standard di PowerPoint</vt:lpstr>
      <vt:lpstr>OPEN DATA</vt:lpstr>
      <vt:lpstr>ASPETTI PIU IMPORTANTI DEGLI OPEN DATA</vt:lpstr>
      <vt:lpstr>WEB SERVICE  </vt:lpstr>
      <vt:lpstr>PROBLEMATICHE WEB SERVICE</vt:lpstr>
      <vt:lpstr>SOAP</vt:lpstr>
      <vt:lpstr>CORBA</vt:lpstr>
      <vt:lpstr>Vantaggio</vt:lpstr>
      <vt:lpstr>XML </vt:lpstr>
      <vt:lpstr>Presentazione standard di PowerPoint</vt:lpstr>
      <vt:lpstr>Presentazione standard di PowerPoint</vt:lpstr>
      <vt:lpstr>Cos'è JSON?</vt:lpstr>
      <vt:lpstr>Struttura JSON</vt:lpstr>
      <vt:lpstr>Cos'è REST?</vt:lpstr>
      <vt:lpstr>Cos'è AJAX?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Mattia Ferraioli</dc:creator>
  <cp:lastModifiedBy>Mattia Ferraioli</cp:lastModifiedBy>
  <cp:revision>14</cp:revision>
  <dcterms:created xsi:type="dcterms:W3CDTF">2016-02-25T18:13:39Z</dcterms:created>
  <dcterms:modified xsi:type="dcterms:W3CDTF">2016-03-04T21:56:50Z</dcterms:modified>
</cp:coreProperties>
</file>