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6" r:id="rId3"/>
    <p:sldId id="257" r:id="rId4"/>
    <p:sldId id="265" r:id="rId5"/>
    <p:sldId id="258" r:id="rId6"/>
    <p:sldId id="266" r:id="rId7"/>
    <p:sldId id="259" r:id="rId8"/>
    <p:sldId id="260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IE 1" id="{7C808CAD-46A4-4428-9BD6-53EE82A049B7}">
          <p14:sldIdLst>
            <p14:sldId id="270"/>
            <p14:sldId id="256"/>
            <p14:sldId id="257"/>
            <p14:sldId id="265"/>
          </p14:sldIdLst>
        </p14:section>
        <p14:section name="PARTI2" id="{0EF91186-72DA-49EB-90F9-0C029DE3053D}">
          <p14:sldIdLst>
            <p14:sldId id="258"/>
            <p14:sldId id="266"/>
            <p14:sldId id="259"/>
            <p14:sldId id="260"/>
          </p14:sldIdLst>
        </p14:section>
        <p14:section name="pari3" id="{4C96134D-67B7-4FFA-9E60-348C9CADCD22}">
          <p14:sldIdLst>
            <p14:sldId id="262"/>
            <p14:sldId id="263"/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FD70A-5D21-4520-A3B2-984B0BAAD0CE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7635-AD10-4845-A89D-F70014CC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8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7635-AD10-4845-A89D-F70014CCB7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67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473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53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14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1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97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42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810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3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30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502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549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2044-CFFD-4836-89DA-E59BDAFEDC0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48E6-484C-4C76-A6AF-CEB77ED37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5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2" y="1728935"/>
            <a:ext cx="10781414" cy="477819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41181" y="616688"/>
            <a:ext cx="7868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fr-FR" sz="7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93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34624" y="236306"/>
            <a:ext cx="703392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  <a:endParaRPr lang="fr-FR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35699" y="5210562"/>
            <a:ext cx="10459092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Soucieux de la difficulté que rencontre les personnes se trouvant dans des zones reculé et dont les route sont impraticables,  j’ai penser a un système qui leurs seront utiles pour se faire consulter sans effectuer le moindre déplacement.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1" y="944192"/>
            <a:ext cx="10469880" cy="40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2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80410" y="213446"/>
            <a:ext cx="545374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  <a:endParaRPr lang="fr-FR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040" y="3462073"/>
            <a:ext cx="3451860" cy="8915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42" y="1840230"/>
            <a:ext cx="4039553" cy="1120140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4798905" y="3359203"/>
            <a:ext cx="6789420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 ENTRE EN CONTACT AVEC UN MEDECIN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20040" y="1840230"/>
            <a:ext cx="6286500" cy="11201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 VAS SE PASSE LA CONSULTATION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515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0310" y="742950"/>
            <a:ext cx="82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 DES SOLUTIONS </a:t>
            </a:r>
            <a:endParaRPr lang="fr-FR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78" y="1450836"/>
            <a:ext cx="9542721" cy="44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204919" y="2214762"/>
            <a:ext cx="536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6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94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" y="159488"/>
            <a:ext cx="11940363" cy="6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1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7" y="502920"/>
            <a:ext cx="2945782" cy="14943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0" y="502920"/>
            <a:ext cx="2914650" cy="149433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50958" y="2339003"/>
            <a:ext cx="7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F0"/>
                </a:solidFill>
              </a:rPr>
              <a:t>RAPPORT DE STAGE ACCADEMIQUE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30729" y="3153182"/>
            <a:ext cx="99453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 </a:t>
            </a:r>
            <a:r>
              <a:rPr lang="fr-FR" sz="3200" b="1" dirty="0" smtClean="0"/>
              <a:t>IMPLEMENTATION D’UNE </a:t>
            </a:r>
            <a:r>
              <a:rPr lang="fr-FR" sz="3600" b="1" dirty="0" smtClean="0"/>
              <a:t>APPLICATION DE TELECONSULTATION</a:t>
            </a:r>
            <a:endParaRPr lang="fr-FR" sz="36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320025" y="4623979"/>
            <a:ext cx="783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Rédige par l’</a:t>
            </a:r>
            <a:r>
              <a:rPr lang="fr-FR" dirty="0"/>
              <a:t>é</a:t>
            </a:r>
            <a:r>
              <a:rPr lang="fr-FR" dirty="0" smtClean="0"/>
              <a:t>tudiant TAGNE LOIC FRANCK  Technicien Des Travaux Informatiques (DTS)</a:t>
            </a:r>
            <a:endParaRPr lang="fr-FR" dirty="0"/>
          </a:p>
        </p:txBody>
      </p:sp>
      <p:sp>
        <p:nvSpPr>
          <p:cNvPr id="14" name="CustomShape 7"/>
          <p:cNvSpPr/>
          <p:nvPr/>
        </p:nvSpPr>
        <p:spPr>
          <a:xfrm>
            <a:off x="4931054" y="819974"/>
            <a:ext cx="100080" cy="100080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7"/>
          <p:cNvSpPr/>
          <p:nvPr/>
        </p:nvSpPr>
        <p:spPr>
          <a:xfrm>
            <a:off x="523440" y="635040"/>
            <a:ext cx="100080" cy="100080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7"/>
          <p:cNvSpPr/>
          <p:nvPr/>
        </p:nvSpPr>
        <p:spPr>
          <a:xfrm>
            <a:off x="5229545" y="2020369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7"/>
          <p:cNvSpPr/>
          <p:nvPr/>
        </p:nvSpPr>
        <p:spPr>
          <a:xfrm>
            <a:off x="11114176" y="3523435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7"/>
          <p:cNvSpPr/>
          <p:nvPr/>
        </p:nvSpPr>
        <p:spPr>
          <a:xfrm>
            <a:off x="6442861" y="584057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3456286" y="3203973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7"/>
          <p:cNvSpPr/>
          <p:nvPr/>
        </p:nvSpPr>
        <p:spPr>
          <a:xfrm>
            <a:off x="9935854" y="2781823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6239616" y="3203973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7"/>
          <p:cNvSpPr/>
          <p:nvPr/>
        </p:nvSpPr>
        <p:spPr>
          <a:xfrm>
            <a:off x="7282664" y="6307081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7"/>
          <p:cNvSpPr/>
          <p:nvPr/>
        </p:nvSpPr>
        <p:spPr>
          <a:xfrm>
            <a:off x="8195352" y="5590406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7"/>
          <p:cNvSpPr/>
          <p:nvPr/>
        </p:nvSpPr>
        <p:spPr>
          <a:xfrm>
            <a:off x="11113212" y="4955695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7"/>
          <p:cNvSpPr/>
          <p:nvPr/>
        </p:nvSpPr>
        <p:spPr>
          <a:xfrm>
            <a:off x="4893543" y="6054688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7"/>
          <p:cNvSpPr/>
          <p:nvPr/>
        </p:nvSpPr>
        <p:spPr>
          <a:xfrm>
            <a:off x="1732907" y="5668372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7"/>
          <p:cNvSpPr/>
          <p:nvPr/>
        </p:nvSpPr>
        <p:spPr>
          <a:xfrm>
            <a:off x="1952310" y="3801160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7"/>
          <p:cNvSpPr/>
          <p:nvPr/>
        </p:nvSpPr>
        <p:spPr>
          <a:xfrm>
            <a:off x="324602" y="4860322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7"/>
          <p:cNvSpPr/>
          <p:nvPr/>
        </p:nvSpPr>
        <p:spPr>
          <a:xfrm>
            <a:off x="3762053" y="6151149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7"/>
          <p:cNvSpPr/>
          <p:nvPr/>
        </p:nvSpPr>
        <p:spPr>
          <a:xfrm>
            <a:off x="1140431" y="3586739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7"/>
          <p:cNvSpPr/>
          <p:nvPr/>
        </p:nvSpPr>
        <p:spPr>
          <a:xfrm>
            <a:off x="861316" y="2521798"/>
            <a:ext cx="87551" cy="155932"/>
          </a:xfrm>
          <a:custGeom>
            <a:avLst/>
            <a:gdLst/>
            <a:ahLst/>
            <a:cxnLst/>
            <a:rect l="l" t="t" r="r" b="b"/>
            <a:pathLst>
              <a:path w="3453" h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25714" y="5345206"/>
            <a:ext cx="24282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Encadrant académique</a:t>
            </a:r>
          </a:p>
          <a:p>
            <a:r>
              <a:rPr lang="fr-FR" dirty="0" smtClean="0"/>
              <a:t>Mme ANEGA Yvette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053178" y="5345206"/>
            <a:ext cx="300541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Encadrant Professionnel</a:t>
            </a:r>
          </a:p>
          <a:p>
            <a:r>
              <a:rPr lang="fr-FR" dirty="0" smtClean="0"/>
              <a:t>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Mme : EMELDA TANKEU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43615" y="5871044"/>
            <a:ext cx="3082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Année académique</a:t>
            </a:r>
          </a:p>
          <a:p>
            <a:pPr algn="ctr"/>
            <a:r>
              <a:rPr lang="fr-FR" sz="2800" dirty="0" smtClean="0"/>
              <a:t>2023-2024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0159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9035" y="6482993"/>
            <a:ext cx="3950105" cy="375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33645" y="1575799"/>
            <a:ext cx="421241" cy="4036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342562" y="557804"/>
            <a:ext cx="6164493" cy="7059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342562" y="1575799"/>
            <a:ext cx="6164494" cy="3762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DU THEME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3645" y="2167847"/>
            <a:ext cx="421241" cy="4417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633643" y="3601948"/>
            <a:ext cx="421241" cy="419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33644" y="2914436"/>
            <a:ext cx="421241" cy="4169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633643" y="4327514"/>
            <a:ext cx="421241" cy="4006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342562" y="2167847"/>
            <a:ext cx="6164494" cy="4417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DE L’EXISTANT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5342561" y="2889606"/>
            <a:ext cx="6164495" cy="4417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342560" y="3610936"/>
            <a:ext cx="6164496" cy="4101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342560" y="4299305"/>
            <a:ext cx="6164497" cy="4417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DES SOLUTIONS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436757" y="5241958"/>
            <a:ext cx="3976099" cy="8733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37"/>
            <a:ext cx="4354167" cy="6505363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0" y="6215865"/>
            <a:ext cx="4354167" cy="642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645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73" y="1251969"/>
            <a:ext cx="5759729" cy="32466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706074" y="236306"/>
            <a:ext cx="703392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6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93491" y="4601345"/>
            <a:ext cx="10459092" cy="12890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téléconsultation est une pratique médicale qui permet aux patients de consulter des professionnels de santé à distance, généralement via des outils numériques comme des applications ou des plateformes en ligne. Elle offre plusieurs avantages, notamment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:accessibilité, gain de temps, continuité des soins et la confidentialité.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16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835" y="446668"/>
            <a:ext cx="10515600" cy="385540"/>
          </a:xfrm>
          <a:ln>
            <a:noFill/>
          </a:ln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PRESENTATION DU THEME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357983" y="586639"/>
            <a:ext cx="544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 </a:t>
            </a:r>
          </a:p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projet ici est de 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359592" y="1592040"/>
            <a:ext cx="4921321" cy="1997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FACILITE LA CONSULTATION 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359592" y="4099756"/>
            <a:ext cx="4921321" cy="1997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EVITER LES DEPENSES DE TRANSPORT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73" name="Rectangle à coins arrondis 72"/>
          <p:cNvSpPr/>
          <p:nvPr/>
        </p:nvSpPr>
        <p:spPr>
          <a:xfrm>
            <a:off x="6693612" y="4099756"/>
            <a:ext cx="4921321" cy="19972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SENSIBILISATION DE LA POPULATION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4" name="Rectangle à coins arrondis 73"/>
          <p:cNvSpPr/>
          <p:nvPr/>
        </p:nvSpPr>
        <p:spPr>
          <a:xfrm>
            <a:off x="6569514" y="1592040"/>
            <a:ext cx="4921321" cy="1997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PRISE DE RENDEZ-VOUS FACILE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75" name="Rectangle à coins arrondis 74"/>
          <p:cNvSpPr/>
          <p:nvPr/>
        </p:nvSpPr>
        <p:spPr>
          <a:xfrm>
            <a:off x="466213" y="1438252"/>
            <a:ext cx="961895" cy="8528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7" name="Titre 1"/>
          <p:cNvSpPr txBox="1">
            <a:spLocks/>
          </p:cNvSpPr>
          <p:nvPr/>
        </p:nvSpPr>
        <p:spPr>
          <a:xfrm>
            <a:off x="822835" y="339682"/>
            <a:ext cx="10515600" cy="49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8" name="Titre 1"/>
          <p:cNvSpPr txBox="1">
            <a:spLocks/>
          </p:cNvSpPr>
          <p:nvPr/>
        </p:nvSpPr>
        <p:spPr>
          <a:xfrm>
            <a:off x="975235" y="492082"/>
            <a:ext cx="10515600" cy="49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466212" y="3886817"/>
            <a:ext cx="961896" cy="900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6832314" y="1438252"/>
            <a:ext cx="1042956" cy="85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6832314" y="3886818"/>
            <a:ext cx="1042956" cy="9009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64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22835" y="415846"/>
            <a:ext cx="10515600" cy="385540"/>
          </a:xfrm>
          <a:ln>
            <a:noFill/>
          </a:ln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PRESENTATION DU THEME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57983" y="586639"/>
            <a:ext cx="544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FONCTIONNALITE  </a:t>
            </a:r>
          </a:p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projet a comme fonctionnalité 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9866" y="1592040"/>
            <a:ext cx="4921321" cy="19972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</a:t>
            </a:r>
            <a:r>
              <a:rPr lang="fr-FR" b="1" dirty="0" smtClean="0"/>
              <a:t>échange entre un patient et un médecin 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59592" y="4099756"/>
            <a:ext cx="4921321" cy="1997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 et rapport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57127" y="4099756"/>
            <a:ext cx="4921321" cy="19972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Suivi médical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569514" y="1592040"/>
            <a:ext cx="4921321" cy="199726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RENDEZ-VOUS 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0480" y="1468515"/>
            <a:ext cx="807876" cy="714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822835" y="339682"/>
            <a:ext cx="10515600" cy="49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975235" y="492082"/>
            <a:ext cx="10515600" cy="49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76394" y="3960954"/>
            <a:ext cx="976049" cy="724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714160" y="1433327"/>
            <a:ext cx="755146" cy="7004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799592" y="3936809"/>
            <a:ext cx="791111" cy="8268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grpSp>
        <p:nvGrpSpPr>
          <p:cNvPr id="34" name="Group 1"/>
          <p:cNvGrpSpPr/>
          <p:nvPr/>
        </p:nvGrpSpPr>
        <p:grpSpPr>
          <a:xfrm>
            <a:off x="589324" y="5017533"/>
            <a:ext cx="4461855" cy="849709"/>
            <a:chOff x="7786080" y="1649160"/>
            <a:chExt cx="889560" cy="208440"/>
          </a:xfrm>
        </p:grpSpPr>
        <p:sp>
          <p:nvSpPr>
            <p:cNvPr id="35" name="CustomShape 2"/>
            <p:cNvSpPr/>
            <p:nvPr/>
          </p:nvSpPr>
          <p:spPr>
            <a:xfrm>
              <a:off x="7786080" y="1649160"/>
              <a:ext cx="889560" cy="208440"/>
            </a:xfrm>
            <a:custGeom>
              <a:avLst/>
              <a:gdLst/>
              <a:ahLst/>
              <a:cxnLst/>
              <a:rect l="l" t="t" r="r" b="b"/>
              <a:pathLst>
                <a:path w="27237" h="6462">
                  <a:moveTo>
                    <a:pt x="3231" y="1"/>
                  </a:moveTo>
                  <a:cubicBezTo>
                    <a:pt x="1458" y="1"/>
                    <a:pt x="1" y="1458"/>
                    <a:pt x="1" y="3231"/>
                  </a:cubicBezTo>
                  <a:cubicBezTo>
                    <a:pt x="1" y="5004"/>
                    <a:pt x="1458" y="6461"/>
                    <a:pt x="3231" y="6461"/>
                  </a:cubicBezTo>
                  <a:lnTo>
                    <a:pt x="24038" y="6461"/>
                  </a:lnTo>
                  <a:cubicBezTo>
                    <a:pt x="25811" y="6461"/>
                    <a:pt x="27236" y="5004"/>
                    <a:pt x="27236" y="3231"/>
                  </a:cubicBezTo>
                  <a:cubicBezTo>
                    <a:pt x="27236" y="1458"/>
                    <a:pt x="25811" y="1"/>
                    <a:pt x="240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"/>
            <p:cNvSpPr/>
            <p:nvPr/>
          </p:nvSpPr>
          <p:spPr>
            <a:xfrm>
              <a:off x="7837920" y="1696680"/>
              <a:ext cx="120240" cy="113400"/>
            </a:xfrm>
            <a:custGeom>
              <a:avLst/>
              <a:gdLst/>
              <a:ahLst/>
              <a:cxnLst/>
              <a:rect l="l" t="t" r="r" b="b"/>
              <a:pathLst>
                <a:path w="3769" h="3561">
                  <a:moveTo>
                    <a:pt x="1917" y="0"/>
                  </a:moveTo>
                  <a:cubicBezTo>
                    <a:pt x="1853" y="0"/>
                    <a:pt x="1787" y="33"/>
                    <a:pt x="1742" y="108"/>
                  </a:cubicBezTo>
                  <a:lnTo>
                    <a:pt x="1299" y="963"/>
                  </a:lnTo>
                  <a:cubicBezTo>
                    <a:pt x="1267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4" y="1184"/>
                    <a:pt x="0" y="1374"/>
                    <a:pt x="95" y="1469"/>
                  </a:cubicBezTo>
                  <a:lnTo>
                    <a:pt x="760" y="2166"/>
                  </a:lnTo>
                  <a:cubicBezTo>
                    <a:pt x="792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42" y="3053"/>
                  </a:lnTo>
                  <a:cubicBezTo>
                    <a:pt x="1774" y="3037"/>
                    <a:pt x="1805" y="3029"/>
                    <a:pt x="1837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86" y="3550"/>
                    <a:pt x="2818" y="3561"/>
                    <a:pt x="2849" y="3561"/>
                  </a:cubicBezTo>
                  <a:cubicBezTo>
                    <a:pt x="2949" y="3561"/>
                    <a:pt x="3040" y="3458"/>
                    <a:pt x="3040" y="3338"/>
                  </a:cubicBezTo>
                  <a:lnTo>
                    <a:pt x="2882" y="2388"/>
                  </a:lnTo>
                  <a:cubicBezTo>
                    <a:pt x="2882" y="2324"/>
                    <a:pt x="2914" y="2261"/>
                    <a:pt x="2945" y="2229"/>
                  </a:cubicBezTo>
                  <a:lnTo>
                    <a:pt x="3674" y="1564"/>
                  </a:lnTo>
                  <a:cubicBezTo>
                    <a:pt x="3769" y="1469"/>
                    <a:pt x="3706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02" y="1026"/>
                    <a:pt x="2470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17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4"/>
            <p:cNvSpPr/>
            <p:nvPr/>
          </p:nvSpPr>
          <p:spPr>
            <a:xfrm>
              <a:off x="8010360" y="1696680"/>
              <a:ext cx="121320" cy="113400"/>
            </a:xfrm>
            <a:custGeom>
              <a:avLst/>
              <a:gdLst/>
              <a:ahLst/>
              <a:cxnLst/>
              <a:rect l="l" t="t" r="r" b="b"/>
              <a:pathLst>
                <a:path w="3801" h="3561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95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5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34" y="3513"/>
                  </a:cubicBezTo>
                  <a:cubicBezTo>
                    <a:pt x="862" y="3513"/>
                    <a:pt x="890" y="3508"/>
                    <a:pt x="919" y="3496"/>
                  </a:cubicBezTo>
                  <a:lnTo>
                    <a:pt x="1774" y="3053"/>
                  </a:lnTo>
                  <a:cubicBezTo>
                    <a:pt x="1805" y="3037"/>
                    <a:pt x="1837" y="3029"/>
                    <a:pt x="1865" y="3029"/>
                  </a:cubicBezTo>
                  <a:cubicBezTo>
                    <a:pt x="1893" y="3029"/>
                    <a:pt x="1916" y="3037"/>
                    <a:pt x="1932" y="3053"/>
                  </a:cubicBezTo>
                  <a:lnTo>
                    <a:pt x="2787" y="3528"/>
                  </a:lnTo>
                  <a:cubicBezTo>
                    <a:pt x="2817" y="3550"/>
                    <a:pt x="2849" y="3561"/>
                    <a:pt x="2880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7" y="2229"/>
                  </a:cubicBezTo>
                  <a:lnTo>
                    <a:pt x="3674" y="1564"/>
                  </a:lnTo>
                  <a:cubicBezTo>
                    <a:pt x="3801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5"/>
            <p:cNvSpPr/>
            <p:nvPr/>
          </p:nvSpPr>
          <p:spPr>
            <a:xfrm>
              <a:off x="8175240" y="1696680"/>
              <a:ext cx="121320" cy="113400"/>
            </a:xfrm>
            <a:custGeom>
              <a:avLst/>
              <a:gdLst/>
              <a:ahLst/>
              <a:cxnLst/>
              <a:rect l="l" t="t" r="r" b="b"/>
              <a:pathLst>
                <a:path w="3801" h="3561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1" y="963"/>
                  </a:lnTo>
                  <a:cubicBezTo>
                    <a:pt x="1299" y="994"/>
                    <a:pt x="1236" y="1026"/>
                    <a:pt x="1172" y="1058"/>
                  </a:cubicBezTo>
                  <a:lnTo>
                    <a:pt x="222" y="1153"/>
                  </a:lnTo>
                  <a:cubicBezTo>
                    <a:pt x="96" y="1184"/>
                    <a:pt x="1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6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35" y="3513"/>
                  </a:cubicBezTo>
                  <a:cubicBezTo>
                    <a:pt x="862" y="3513"/>
                    <a:pt x="891" y="3508"/>
                    <a:pt x="919" y="3496"/>
                  </a:cubicBezTo>
                  <a:lnTo>
                    <a:pt x="1774" y="3053"/>
                  </a:lnTo>
                  <a:cubicBezTo>
                    <a:pt x="1806" y="3037"/>
                    <a:pt x="1838" y="3029"/>
                    <a:pt x="1865" y="3029"/>
                  </a:cubicBezTo>
                  <a:cubicBezTo>
                    <a:pt x="1893" y="3029"/>
                    <a:pt x="1917" y="3037"/>
                    <a:pt x="1933" y="3053"/>
                  </a:cubicBezTo>
                  <a:lnTo>
                    <a:pt x="2788" y="3528"/>
                  </a:lnTo>
                  <a:cubicBezTo>
                    <a:pt x="2818" y="3550"/>
                    <a:pt x="2850" y="3561"/>
                    <a:pt x="2881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8" y="2229"/>
                  </a:cubicBezTo>
                  <a:lnTo>
                    <a:pt x="3674" y="1564"/>
                  </a:lnTo>
                  <a:cubicBezTo>
                    <a:pt x="3801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3" y="994"/>
                  </a:cubicBezTo>
                  <a:lnTo>
                    <a:pt x="2091" y="108"/>
                  </a:lnTo>
                  <a:cubicBezTo>
                    <a:pt x="2057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6"/>
            <p:cNvSpPr/>
            <p:nvPr/>
          </p:nvSpPr>
          <p:spPr>
            <a:xfrm>
              <a:off x="8341560" y="1696680"/>
              <a:ext cx="120240" cy="113400"/>
            </a:xfrm>
            <a:custGeom>
              <a:avLst/>
              <a:gdLst/>
              <a:ahLst/>
              <a:cxnLst/>
              <a:rect l="l" t="t" r="r" b="b"/>
              <a:pathLst>
                <a:path w="3770" h="3561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299" y="963"/>
                  </a:lnTo>
                  <a:cubicBezTo>
                    <a:pt x="1299" y="994"/>
                    <a:pt x="1236" y="1026"/>
                    <a:pt x="1173" y="1058"/>
                  </a:cubicBezTo>
                  <a:lnTo>
                    <a:pt x="222" y="1153"/>
                  </a:lnTo>
                  <a:cubicBezTo>
                    <a:pt x="64" y="1184"/>
                    <a:pt x="1" y="1374"/>
                    <a:pt x="96" y="1469"/>
                  </a:cubicBezTo>
                  <a:lnTo>
                    <a:pt x="761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17" y="3513"/>
                  </a:cubicBezTo>
                  <a:cubicBezTo>
                    <a:pt x="841" y="3513"/>
                    <a:pt x="865" y="3508"/>
                    <a:pt x="887" y="3496"/>
                  </a:cubicBezTo>
                  <a:lnTo>
                    <a:pt x="1743" y="3053"/>
                  </a:lnTo>
                  <a:cubicBezTo>
                    <a:pt x="1774" y="3037"/>
                    <a:pt x="1806" y="3029"/>
                    <a:pt x="1838" y="3029"/>
                  </a:cubicBezTo>
                  <a:cubicBezTo>
                    <a:pt x="1869" y="3029"/>
                    <a:pt x="1901" y="3037"/>
                    <a:pt x="1933" y="3053"/>
                  </a:cubicBezTo>
                  <a:lnTo>
                    <a:pt x="2756" y="3528"/>
                  </a:lnTo>
                  <a:cubicBezTo>
                    <a:pt x="2794" y="3550"/>
                    <a:pt x="2832" y="3561"/>
                    <a:pt x="2867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883" y="2324"/>
                    <a:pt x="2914" y="2261"/>
                    <a:pt x="2978" y="2229"/>
                  </a:cubicBezTo>
                  <a:lnTo>
                    <a:pt x="3674" y="1564"/>
                  </a:lnTo>
                  <a:cubicBezTo>
                    <a:pt x="3769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03" y="1026"/>
                    <a:pt x="2503" y="994"/>
                  </a:cubicBezTo>
                  <a:lnTo>
                    <a:pt x="2091" y="108"/>
                  </a:lnTo>
                  <a:cubicBezTo>
                    <a:pt x="2058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7"/>
            <p:cNvSpPr/>
            <p:nvPr/>
          </p:nvSpPr>
          <p:spPr>
            <a:xfrm>
              <a:off x="8503200" y="1696680"/>
              <a:ext cx="120240" cy="113400"/>
            </a:xfrm>
            <a:custGeom>
              <a:avLst/>
              <a:gdLst/>
              <a:ahLst/>
              <a:cxnLst/>
              <a:rect l="l" t="t" r="r" b="b"/>
              <a:pathLst>
                <a:path w="3769" h="3561">
                  <a:moveTo>
                    <a:pt x="1921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3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74" y="3053"/>
                  </a:lnTo>
                  <a:cubicBezTo>
                    <a:pt x="1789" y="3037"/>
                    <a:pt x="1813" y="3029"/>
                    <a:pt x="1841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93" y="3550"/>
                    <a:pt x="2831" y="3561"/>
                    <a:pt x="2866" y="3561"/>
                  </a:cubicBezTo>
                  <a:cubicBezTo>
                    <a:pt x="2978" y="3561"/>
                    <a:pt x="3064" y="3458"/>
                    <a:pt x="3040" y="3338"/>
                  </a:cubicBezTo>
                  <a:lnTo>
                    <a:pt x="2914" y="2388"/>
                  </a:lnTo>
                  <a:cubicBezTo>
                    <a:pt x="2914" y="2324"/>
                    <a:pt x="2914" y="2261"/>
                    <a:pt x="2977" y="2229"/>
                  </a:cubicBezTo>
                  <a:lnTo>
                    <a:pt x="3674" y="1564"/>
                  </a:lnTo>
                  <a:cubicBezTo>
                    <a:pt x="3769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" name="Group 82"/>
          <p:cNvGrpSpPr/>
          <p:nvPr/>
        </p:nvGrpSpPr>
        <p:grpSpPr>
          <a:xfrm>
            <a:off x="848258" y="2343771"/>
            <a:ext cx="3941096" cy="1159868"/>
            <a:chOff x="2341180" y="4211771"/>
            <a:chExt cx="889560" cy="554629"/>
          </a:xfrm>
        </p:grpSpPr>
        <p:sp>
          <p:nvSpPr>
            <p:cNvPr id="42" name="CustomShape 83"/>
            <p:cNvSpPr/>
            <p:nvPr/>
          </p:nvSpPr>
          <p:spPr>
            <a:xfrm>
              <a:off x="2341180" y="4211771"/>
              <a:ext cx="889560" cy="501840"/>
            </a:xfrm>
            <a:custGeom>
              <a:avLst/>
              <a:gdLst/>
              <a:ahLst/>
              <a:cxnLst/>
              <a:rect l="l" t="t" r="r" b="b"/>
              <a:pathLst>
                <a:path w="28281" h="15995">
                  <a:moveTo>
                    <a:pt x="4348" y="0"/>
                  </a:moveTo>
                  <a:cubicBezTo>
                    <a:pt x="3108" y="0"/>
                    <a:pt x="1980" y="837"/>
                    <a:pt x="1679" y="2122"/>
                  </a:cubicBezTo>
                  <a:lnTo>
                    <a:pt x="349" y="7760"/>
                  </a:lnTo>
                  <a:cubicBezTo>
                    <a:pt x="0" y="9216"/>
                    <a:pt x="919" y="10705"/>
                    <a:pt x="2375" y="11021"/>
                  </a:cubicBezTo>
                  <a:lnTo>
                    <a:pt x="23340" y="15930"/>
                  </a:lnTo>
                  <a:cubicBezTo>
                    <a:pt x="23539" y="15973"/>
                    <a:pt x="23738" y="15994"/>
                    <a:pt x="23934" y="15994"/>
                  </a:cubicBezTo>
                  <a:cubicBezTo>
                    <a:pt x="25181" y="15994"/>
                    <a:pt x="26329" y="15157"/>
                    <a:pt x="26602" y="13872"/>
                  </a:cubicBezTo>
                  <a:lnTo>
                    <a:pt x="27932" y="8235"/>
                  </a:lnTo>
                  <a:cubicBezTo>
                    <a:pt x="28281" y="6778"/>
                    <a:pt x="27362" y="5289"/>
                    <a:pt x="25906" y="4973"/>
                  </a:cubicBezTo>
                  <a:lnTo>
                    <a:pt x="4941" y="64"/>
                  </a:lnTo>
                  <a:cubicBezTo>
                    <a:pt x="4742" y="21"/>
                    <a:pt x="4544" y="0"/>
                    <a:pt x="434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84"/>
            <p:cNvSpPr/>
            <p:nvPr/>
          </p:nvSpPr>
          <p:spPr>
            <a:xfrm>
              <a:off x="2977200" y="4644360"/>
              <a:ext cx="144720" cy="122040"/>
            </a:xfrm>
            <a:custGeom>
              <a:avLst/>
              <a:gdLst/>
              <a:ahLst/>
              <a:cxnLst/>
              <a:rect l="l" t="t" r="r" b="b"/>
              <a:pathLst>
                <a:path w="4688" h="3971">
                  <a:moveTo>
                    <a:pt x="1" y="0"/>
                  </a:moveTo>
                  <a:lnTo>
                    <a:pt x="1014" y="3452"/>
                  </a:lnTo>
                  <a:cubicBezTo>
                    <a:pt x="1111" y="3783"/>
                    <a:pt x="1412" y="3970"/>
                    <a:pt x="1724" y="3970"/>
                  </a:cubicBezTo>
                  <a:cubicBezTo>
                    <a:pt x="1921" y="3970"/>
                    <a:pt x="2122" y="3896"/>
                    <a:pt x="2281" y="3737"/>
                  </a:cubicBezTo>
                  <a:lnTo>
                    <a:pt x="4688" y="1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85"/>
            <p:cNvSpPr/>
            <p:nvPr/>
          </p:nvSpPr>
          <p:spPr>
            <a:xfrm>
              <a:off x="2415240" y="4310640"/>
              <a:ext cx="751680" cy="177120"/>
            </a:xfrm>
            <a:custGeom>
              <a:avLst/>
              <a:gdLst/>
              <a:ahLst/>
              <a:cxnLst/>
              <a:rect l="l" t="t" r="r" b="b"/>
              <a:pathLst>
                <a:path w="23911" h="571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64"/>
                    <a:pt x="349" y="527"/>
                  </a:cubicBezTo>
                  <a:lnTo>
                    <a:pt x="23436" y="5689"/>
                  </a:lnTo>
                  <a:cubicBezTo>
                    <a:pt x="23485" y="5703"/>
                    <a:pt x="23532" y="5709"/>
                    <a:pt x="23576" y="5709"/>
                  </a:cubicBezTo>
                  <a:cubicBezTo>
                    <a:pt x="23733" y="5709"/>
                    <a:pt x="23855" y="5630"/>
                    <a:pt x="23879" y="5531"/>
                  </a:cubicBezTo>
                  <a:cubicBezTo>
                    <a:pt x="23911" y="5373"/>
                    <a:pt x="23784" y="5214"/>
                    <a:pt x="23563" y="5183"/>
                  </a:cubicBezTo>
                  <a:lnTo>
                    <a:pt x="476" y="21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86"/>
            <p:cNvSpPr/>
            <p:nvPr/>
          </p:nvSpPr>
          <p:spPr>
            <a:xfrm>
              <a:off x="2405520" y="4355640"/>
              <a:ext cx="751680" cy="177120"/>
            </a:xfrm>
            <a:custGeom>
              <a:avLst/>
              <a:gdLst/>
              <a:ahLst/>
              <a:cxnLst/>
              <a:rect l="l" t="t" r="r" b="b"/>
              <a:pathLst>
                <a:path w="23911" h="5714">
                  <a:moveTo>
                    <a:pt x="312" y="0"/>
                  </a:moveTo>
                  <a:cubicBezTo>
                    <a:pt x="166" y="0"/>
                    <a:pt x="55" y="66"/>
                    <a:pt x="32" y="183"/>
                  </a:cubicBezTo>
                  <a:cubicBezTo>
                    <a:pt x="0" y="341"/>
                    <a:pt x="158" y="500"/>
                    <a:pt x="348" y="531"/>
                  </a:cubicBezTo>
                  <a:lnTo>
                    <a:pt x="23435" y="5693"/>
                  </a:lnTo>
                  <a:cubicBezTo>
                    <a:pt x="23484" y="5707"/>
                    <a:pt x="23531" y="5714"/>
                    <a:pt x="23575" y="5714"/>
                  </a:cubicBezTo>
                  <a:cubicBezTo>
                    <a:pt x="23733" y="5714"/>
                    <a:pt x="23854" y="5634"/>
                    <a:pt x="23879" y="5535"/>
                  </a:cubicBezTo>
                  <a:cubicBezTo>
                    <a:pt x="23910" y="5377"/>
                    <a:pt x="23752" y="5218"/>
                    <a:pt x="23562" y="5187"/>
                  </a:cubicBezTo>
                  <a:lnTo>
                    <a:pt x="475" y="25"/>
                  </a:lnTo>
                  <a:cubicBezTo>
                    <a:pt x="418" y="8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87"/>
            <p:cNvSpPr/>
            <p:nvPr/>
          </p:nvSpPr>
          <p:spPr>
            <a:xfrm>
              <a:off x="2394360" y="4404600"/>
              <a:ext cx="751680" cy="177480"/>
            </a:xfrm>
            <a:custGeom>
              <a:avLst/>
              <a:gdLst/>
              <a:ahLst/>
              <a:cxnLst/>
              <a:rect l="l" t="t" r="r" b="b"/>
              <a:pathLst>
                <a:path w="23911" h="5729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96"/>
                    <a:pt x="349" y="527"/>
                  </a:cubicBezTo>
                  <a:lnTo>
                    <a:pt x="23436" y="5721"/>
                  </a:lnTo>
                  <a:cubicBezTo>
                    <a:pt x="23473" y="5726"/>
                    <a:pt x="23509" y="5729"/>
                    <a:pt x="23543" y="5729"/>
                  </a:cubicBezTo>
                  <a:cubicBezTo>
                    <a:pt x="23716" y="5729"/>
                    <a:pt x="23853" y="5663"/>
                    <a:pt x="23879" y="5531"/>
                  </a:cubicBezTo>
                  <a:cubicBezTo>
                    <a:pt x="23911" y="5373"/>
                    <a:pt x="23753" y="5246"/>
                    <a:pt x="23563" y="5183"/>
                  </a:cubicBezTo>
                  <a:lnTo>
                    <a:pt x="476" y="20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" name="Group 8"/>
          <p:cNvGrpSpPr/>
          <p:nvPr/>
        </p:nvGrpSpPr>
        <p:grpSpPr>
          <a:xfrm>
            <a:off x="7324422" y="2359725"/>
            <a:ext cx="3586733" cy="1145753"/>
            <a:chOff x="5272920" y="4231440"/>
            <a:chExt cx="622800" cy="552960"/>
          </a:xfrm>
        </p:grpSpPr>
        <p:sp>
          <p:nvSpPr>
            <p:cNvPr id="48" name="CustomShape 9"/>
            <p:cNvSpPr/>
            <p:nvPr/>
          </p:nvSpPr>
          <p:spPr>
            <a:xfrm>
              <a:off x="5272920" y="4231440"/>
              <a:ext cx="622800" cy="552960"/>
            </a:xfrm>
            <a:custGeom>
              <a:avLst/>
              <a:gdLst/>
              <a:ahLst/>
              <a:cxnLst/>
              <a:rect l="l" t="t" r="r" b="b"/>
              <a:pathLst>
                <a:path w="19097" h="16964">
                  <a:moveTo>
                    <a:pt x="9506" y="0"/>
                  </a:moveTo>
                  <a:cubicBezTo>
                    <a:pt x="5914" y="0"/>
                    <a:pt x="2596" y="2275"/>
                    <a:pt x="1426" y="5838"/>
                  </a:cubicBezTo>
                  <a:cubicBezTo>
                    <a:pt x="0" y="10303"/>
                    <a:pt x="2439" y="15085"/>
                    <a:pt x="6936" y="16542"/>
                  </a:cubicBezTo>
                  <a:cubicBezTo>
                    <a:pt x="7812" y="16828"/>
                    <a:pt x="8702" y="16963"/>
                    <a:pt x="9577" y="16963"/>
                  </a:cubicBezTo>
                  <a:cubicBezTo>
                    <a:pt x="13161" y="16963"/>
                    <a:pt x="16501" y="14684"/>
                    <a:pt x="17672" y="11095"/>
                  </a:cubicBezTo>
                  <a:cubicBezTo>
                    <a:pt x="19097" y="6661"/>
                    <a:pt x="16627" y="1879"/>
                    <a:pt x="12161" y="422"/>
                  </a:cubicBezTo>
                  <a:cubicBezTo>
                    <a:pt x="11278" y="136"/>
                    <a:pt x="10384" y="0"/>
                    <a:pt x="950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10"/>
            <p:cNvSpPr/>
            <p:nvPr/>
          </p:nvSpPr>
          <p:spPr>
            <a:xfrm>
              <a:off x="5342400" y="4345920"/>
              <a:ext cx="433800" cy="415080"/>
            </a:xfrm>
            <a:custGeom>
              <a:avLst/>
              <a:gdLst/>
              <a:ahLst/>
              <a:cxnLst/>
              <a:rect l="l" t="t" r="r" b="b"/>
              <a:pathLst>
                <a:path w="13333" h="12763">
                  <a:moveTo>
                    <a:pt x="12351" y="602"/>
                  </a:moveTo>
                  <a:lnTo>
                    <a:pt x="6017" y="5764"/>
                  </a:lnTo>
                  <a:lnTo>
                    <a:pt x="887" y="3579"/>
                  </a:lnTo>
                  <a:lnTo>
                    <a:pt x="12351" y="602"/>
                  </a:lnTo>
                  <a:close/>
                  <a:moveTo>
                    <a:pt x="12668" y="855"/>
                  </a:moveTo>
                  <a:lnTo>
                    <a:pt x="7696" y="11876"/>
                  </a:lnTo>
                  <a:lnTo>
                    <a:pt x="6334" y="6017"/>
                  </a:lnTo>
                  <a:lnTo>
                    <a:pt x="12668" y="855"/>
                  </a:lnTo>
                  <a:close/>
                  <a:moveTo>
                    <a:pt x="13333" y="0"/>
                  </a:moveTo>
                  <a:lnTo>
                    <a:pt x="13333" y="0"/>
                  </a:lnTo>
                  <a:cubicBezTo>
                    <a:pt x="8994" y="1109"/>
                    <a:pt x="4656" y="2217"/>
                    <a:pt x="285" y="3325"/>
                  </a:cubicBezTo>
                  <a:lnTo>
                    <a:pt x="0" y="3420"/>
                  </a:lnTo>
                  <a:lnTo>
                    <a:pt x="64" y="3674"/>
                  </a:lnTo>
                  <a:lnTo>
                    <a:pt x="254" y="3769"/>
                  </a:lnTo>
                  <a:lnTo>
                    <a:pt x="5954" y="6144"/>
                  </a:lnTo>
                  <a:lnTo>
                    <a:pt x="7411" y="12478"/>
                  </a:lnTo>
                  <a:lnTo>
                    <a:pt x="7442" y="12604"/>
                  </a:lnTo>
                  <a:lnTo>
                    <a:pt x="7569" y="12668"/>
                  </a:lnTo>
                  <a:lnTo>
                    <a:pt x="7728" y="12763"/>
                  </a:lnTo>
                  <a:lnTo>
                    <a:pt x="7791" y="12636"/>
                  </a:lnTo>
                  <a:lnTo>
                    <a:pt x="7823" y="12541"/>
                  </a:lnTo>
                  <a:cubicBezTo>
                    <a:pt x="9659" y="8361"/>
                    <a:pt x="11496" y="4180"/>
                    <a:pt x="1333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71585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re 1"/>
          <p:cNvSpPr>
            <a:spLocks noGrp="1"/>
          </p:cNvSpPr>
          <p:nvPr>
            <p:ph type="title"/>
          </p:nvPr>
        </p:nvSpPr>
        <p:spPr>
          <a:xfrm>
            <a:off x="1502920" y="92940"/>
            <a:ext cx="8446770" cy="751092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/>
            </a:r>
            <a:br>
              <a:rPr lang="fr-FR" dirty="0" smtClean="0">
                <a:solidFill>
                  <a:schemeClr val="accent1"/>
                </a:solidFill>
              </a:rPr>
            </a:br>
            <a:r>
              <a:rPr lang="fr-FR" dirty="0" smtClean="0">
                <a:solidFill>
                  <a:schemeClr val="accent1"/>
                </a:solidFill>
              </a:rPr>
              <a:t>            PRESENTATION </a:t>
            </a:r>
            <a:r>
              <a:rPr lang="fr-FR" dirty="0">
                <a:solidFill>
                  <a:schemeClr val="accent1"/>
                </a:solidFill>
              </a:rPr>
              <a:t>DU THEME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357983" y="798371"/>
            <a:ext cx="544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 startAt="3"/>
            </a:pPr>
            <a:r>
              <a:rPr lang="fr-FR" sz="2000" dirty="0" smtClean="0"/>
              <a:t>CIBLES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fr-FR" sz="2000" dirty="0" smtClean="0"/>
              <a:t>La </a:t>
            </a:r>
            <a:r>
              <a:rPr lang="fr-FR" sz="2000" dirty="0"/>
              <a:t>cibles ici est toute personne qui </a:t>
            </a:r>
            <a:r>
              <a:rPr lang="fr-FR" sz="2000" dirty="0" smtClean="0"/>
              <a:t>possède:</a:t>
            </a:r>
            <a:endParaRPr lang="fr-FR" sz="2000" dirty="0"/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31101" y="1772344"/>
            <a:ext cx="4921321" cy="1997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Personne se trouvant dans zone reculé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3587995" y="4408145"/>
            <a:ext cx="4921321" cy="1997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Personne âgée 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6080635" y="1743920"/>
            <a:ext cx="4921321" cy="1997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Personne ayant besoin d’un suivie personnel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715948" y="1510995"/>
            <a:ext cx="886731" cy="668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3" name="Titre 1"/>
          <p:cNvSpPr txBox="1">
            <a:spLocks/>
          </p:cNvSpPr>
          <p:nvPr/>
        </p:nvSpPr>
        <p:spPr>
          <a:xfrm>
            <a:off x="822835" y="339682"/>
            <a:ext cx="10515600" cy="49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3717897" y="4192962"/>
            <a:ext cx="838605" cy="93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6324601" y="1510995"/>
            <a:ext cx="970050" cy="6681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685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22835" y="446668"/>
            <a:ext cx="10515600" cy="385540"/>
          </a:xfrm>
          <a:ln>
            <a:noFill/>
          </a:ln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PRESENTATION DU THEME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57983" y="586639"/>
            <a:ext cx="544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OBJECTIF</a:t>
            </a:r>
          </a:p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projet a pour </a:t>
            </a:r>
            <a:r>
              <a:rPr lang="fr-FR" sz="2000" dirty="0"/>
              <a:t>objectif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69866" y="1592040"/>
            <a:ext cx="4921321" cy="1171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Limite les fils d’attentes dans les hôpitaux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59592" y="4099756"/>
            <a:ext cx="4921321" cy="10596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Contacté facilement un médecin en cas d’urgence 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93612" y="4099756"/>
            <a:ext cx="4921321" cy="1059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facturation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569514" y="1592040"/>
            <a:ext cx="4921321" cy="1171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Digitalisé la prise de rendez-vous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60480" y="1468515"/>
            <a:ext cx="807876" cy="4424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22835" y="339682"/>
            <a:ext cx="10515600" cy="49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975235" y="492082"/>
            <a:ext cx="10515600" cy="49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76394" y="3960954"/>
            <a:ext cx="976049" cy="446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714160" y="1433328"/>
            <a:ext cx="755146" cy="4461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32314" y="3960954"/>
            <a:ext cx="791111" cy="4466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91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34624" y="236306"/>
            <a:ext cx="703392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DE L’EXISTANT</a:t>
            </a:r>
            <a:endParaRPr lang="fr-FR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9505" y="1137684"/>
            <a:ext cx="104590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projets informatiques sont des améliorations des projet qui existe déjà dont nous voulons apporté une amélioration sur certaine fonctionnalité pour rendre le projet plus optimal.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" y="2275367"/>
            <a:ext cx="5159258" cy="180753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50688" y="2254506"/>
            <a:ext cx="6241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Waspito est une plateforme qui permet au médecin</a:t>
            </a:r>
            <a:r>
              <a:rPr lang="fr-FR" dirty="0"/>
              <a:t> </a:t>
            </a:r>
            <a:r>
              <a:rPr lang="fr-FR" dirty="0" smtClean="0"/>
              <a:t>d’ajouter </a:t>
            </a:r>
            <a:r>
              <a:rPr lang="fr-FR" dirty="0"/>
              <a:t>de la valeur à l'écosystème de la santé en </a:t>
            </a:r>
            <a:r>
              <a:rPr lang="fr-FR" dirty="0" smtClean="0"/>
              <a:t>Afrique. Dans cette plateforme un patient a la possibilité d’envoie un message.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Se connecté entent que Docteur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78195" y="4423144"/>
            <a:ext cx="49724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 DU PROJET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Un utilisateur n’a pas d’espace qui lui es propre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Ne sais pas effective a qui il envoie son message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Un utilisateur peut se connecté en tant que médecin meme si c’est pas le 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Les patients n’ont pas la possibilité de consulté les profils des docteurs.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82" y="3742660"/>
            <a:ext cx="5282499" cy="27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4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Click="0" advTm="5000">
        <p15:prstTrans prst="fallOve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391</Words>
  <Application>Microsoft Office PowerPoint</Application>
  <PresentationFormat>Grand écran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PRESENTATION DU THEME </vt:lpstr>
      <vt:lpstr>PRESENTATION DU THEME </vt:lpstr>
      <vt:lpstr>             PRESENTATION DU THEME </vt:lpstr>
      <vt:lpstr>PRESENTATION DU THEME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</dc:creator>
  <cp:lastModifiedBy>loic</cp:lastModifiedBy>
  <cp:revision>58</cp:revision>
  <dcterms:created xsi:type="dcterms:W3CDTF">2024-07-18T05:59:55Z</dcterms:created>
  <dcterms:modified xsi:type="dcterms:W3CDTF">2024-08-02T14:31:13Z</dcterms:modified>
</cp:coreProperties>
</file>