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4" r:id="rId2"/>
    <p:sldId id="257" r:id="rId3"/>
    <p:sldId id="258" r:id="rId4"/>
    <p:sldId id="274" r:id="rId5"/>
    <p:sldId id="259" r:id="rId6"/>
    <p:sldId id="285" r:id="rId7"/>
    <p:sldId id="267" r:id="rId8"/>
    <p:sldId id="264" r:id="rId9"/>
    <p:sldId id="266" r:id="rId10"/>
    <p:sldId id="272" r:id="rId11"/>
    <p:sldId id="273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5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N Prasad" initials="LP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F71A2"/>
    <a:srgbClr val="0000CC"/>
    <a:srgbClr val="FF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979" y="-202"/>
      </p:cViewPr>
      <p:guideLst>
        <p:guide orient="horz" pos="2160"/>
        <p:guide pos="38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02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178776C-B4CE-4B4A-8A90-EAFAA4F26628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fld id="{90EEDF00-2D5A-584D-BA2B-0A8E2488F4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8606" name="Title 1"/>
          <p:cNvSpPr txBox="1"/>
          <p:nvPr/>
        </p:nvSpPr>
        <p:spPr bwMode="auto">
          <a:xfrm>
            <a:off x="50800" y="52388"/>
            <a:ext cx="10972800" cy="7667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Calibri" panose="020F050202020403020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Calibri" panose="020F050202020403020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Calibri" panose="020F050202020403020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Calibri" panose="020F050202020403020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Calibri" panose="020F050202020403020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Calibri" panose="020F050202020403020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Calibri" panose="020F050202020403020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Calibri" panose="020F0502020204030204" charset="0"/>
              </a:defRPr>
            </a:lvl9pPr>
          </a:lstStyle>
          <a:p>
            <a:r>
              <a:rPr lang="en-US" sz="2800" dirty="0"/>
              <a:t>Click to edit Master title style</a:t>
            </a:r>
          </a:p>
        </p:txBody>
      </p:sp>
      <p:sp>
        <p:nvSpPr>
          <p:cNvPr id="1048607" name="Rectangle 7"/>
          <p:cNvSpPr/>
          <p:nvPr/>
        </p:nvSpPr>
        <p:spPr>
          <a:xfrm>
            <a:off x="0" y="-11113"/>
            <a:ext cx="12192000" cy="914401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pic>
        <p:nvPicPr>
          <p:cNvPr id="2097155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8400" y="37447"/>
            <a:ext cx="812800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50800" y="52388"/>
            <a:ext cx="10972800" cy="7667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178776C-B4CE-4B4A-8A90-EAFAA4F26628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fld id="{90EEDF00-2D5A-584D-BA2B-0A8E2488F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178776C-B4CE-4B4A-8A90-EAFAA4F26628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fld id="{90EEDF00-2D5A-584D-BA2B-0A8E2488F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ext Box 4"/>
          <p:cNvSpPr txBox="1">
            <a:spLocks noChangeArrowheads="1"/>
          </p:cNvSpPr>
          <p:nvPr/>
        </p:nvSpPr>
        <p:spPr bwMode="auto">
          <a:xfrm>
            <a:off x="1939635" y="36513"/>
            <a:ext cx="233680" cy="3581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anose="020B0604020202020204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048592" name="Text Box 5"/>
          <p:cNvSpPr txBox="1">
            <a:spLocks noChangeArrowheads="1"/>
          </p:cNvSpPr>
          <p:nvPr/>
        </p:nvSpPr>
        <p:spPr bwMode="auto">
          <a:xfrm>
            <a:off x="2112434" y="265113"/>
            <a:ext cx="9266767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anose="020B0604020202020204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048593" name="Text Box 6"/>
          <p:cNvSpPr txBox="1">
            <a:spLocks noChangeArrowheads="1"/>
          </p:cNvSpPr>
          <p:nvPr/>
        </p:nvSpPr>
        <p:spPr bwMode="auto">
          <a:xfrm>
            <a:off x="203201" y="1"/>
            <a:ext cx="11705167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anose="020B0604020202020204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048594" name="Text Box 7"/>
          <p:cNvSpPr txBox="1">
            <a:spLocks noChangeArrowheads="1"/>
          </p:cNvSpPr>
          <p:nvPr/>
        </p:nvSpPr>
        <p:spPr bwMode="auto">
          <a:xfrm>
            <a:off x="1939635" y="265113"/>
            <a:ext cx="233680" cy="3581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anose="020B0604020202020204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Date Placeholder 9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178776C-B4CE-4B4A-8A90-EAFAA4F26628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104863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48633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fld id="{90EEDF00-2D5A-584D-BA2B-0A8E2488F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Title 1"/>
          <p:cNvSpPr>
            <a:spLocks noGrp="1"/>
          </p:cNvSpPr>
          <p:nvPr>
            <p:ph type="title"/>
          </p:nvPr>
        </p:nvSpPr>
        <p:spPr>
          <a:xfrm>
            <a:off x="50800" y="52388"/>
            <a:ext cx="10972800" cy="7667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2800" b="1" kern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579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178776C-B4CE-4B4A-8A90-EAFAA4F26628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fld id="{90EEDF00-2D5A-584D-BA2B-0A8E2488F4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8583" name="Rectangle 6"/>
          <p:cNvSpPr/>
          <p:nvPr/>
        </p:nvSpPr>
        <p:spPr>
          <a:xfrm>
            <a:off x="0" y="-11113"/>
            <a:ext cx="12192000" cy="914401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pic>
        <p:nvPicPr>
          <p:cNvPr id="2097153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8400" y="37447"/>
            <a:ext cx="812800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46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178776C-B4CE-4B4A-8A90-EAFAA4F26628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fld id="{90EEDF00-2D5A-584D-BA2B-0A8E2488F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50800" y="52388"/>
            <a:ext cx="10972800" cy="76676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668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178776C-B4CE-4B4A-8A90-EAFAA4F26628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fld id="{90EEDF00-2D5A-584D-BA2B-0A8E2488F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50800" y="52388"/>
            <a:ext cx="10972800" cy="7667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1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4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5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178776C-B4CE-4B4A-8A90-EAFAA4F26628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104865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48657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fld id="{90EEDF00-2D5A-584D-BA2B-0A8E2488F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50800" y="26353"/>
            <a:ext cx="10972800" cy="767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8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178776C-B4CE-4B4A-8A90-EAFAA4F26628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104862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486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fld id="{90EEDF00-2D5A-584D-BA2B-0A8E2488F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50800" y="26353"/>
            <a:ext cx="10972800" cy="767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9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224C0C-2120-423D-B5CB-CC4E69E87D93}" type="datetime1">
              <a:rPr lang="en-US"/>
              <a:pPr/>
              <a:t>5/21/2023</a:t>
            </a:fld>
            <a:endParaRPr lang="en-US"/>
          </a:p>
        </p:txBody>
      </p:sp>
      <p:sp>
        <p:nvSpPr>
          <p:cNvPr id="104866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4866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fld id="{16983C56-CC76-44A7-A1C1-1DB460E1FE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74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5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6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178776C-B4CE-4B4A-8A90-EAFAA4F26628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fld id="{90EEDF00-2D5A-584D-BA2B-0A8E2488F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0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048641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2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178776C-B4CE-4B4A-8A90-EAFAA4F26628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104864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4864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fld id="{90EEDF00-2D5A-584D-BA2B-0A8E2488F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lide Number Placeholder 17"/>
          <p:cNvSpPr txBox="1"/>
          <p:nvPr/>
        </p:nvSpPr>
        <p:spPr>
          <a:xfrm>
            <a:off x="10871200" y="6421439"/>
            <a:ext cx="1016000" cy="365125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F76C259-0E96-4B48-9EF6-D8797AC6BCA0}" type="slidenum">
              <a:rPr lang="en-US" sz="1000" b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77" name="Rectangle 14"/>
          <p:cNvSpPr/>
          <p:nvPr/>
        </p:nvSpPr>
        <p:spPr>
          <a:xfrm>
            <a:off x="0" y="-11113"/>
            <a:ext cx="12192000" cy="914401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pic>
        <p:nvPicPr>
          <p:cNvPr id="2097152" name="Picture 4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1328400" y="37447"/>
            <a:ext cx="812800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anose="020F0502020204030204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anose="020F0502020204030204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anose="020F0502020204030204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anose="020F050202020403020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anose="020F050202020403020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anose="020F050202020403020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anose="020F050202020403020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anose="020F050202020403020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709212" y="4719683"/>
            <a:ext cx="6069601" cy="699485"/>
          </a:xfrm>
        </p:spPr>
        <p:txBody>
          <a:bodyPr/>
          <a:lstStyle/>
          <a:p>
            <a:pPr algn="l"/>
            <a:r>
              <a:rPr lang="en-GB" sz="2000" b="1" u="sng" dirty="0">
                <a:solidFill>
                  <a:schemeClr val="tx1"/>
                </a:solidFill>
              </a:rPr>
              <a:t>DONE BY:</a:t>
            </a:r>
            <a:endParaRPr lang="en-US" sz="2000" b="1" u="sng" dirty="0">
              <a:solidFill>
                <a:schemeClr val="tx1"/>
              </a:solidFill>
            </a:endParaRPr>
          </a:p>
          <a:p>
            <a:pPr algn="l"/>
            <a:r>
              <a:rPr lang="en-GB" sz="2000" dirty="0" smtClean="0">
                <a:solidFill>
                  <a:schemeClr val="tx1"/>
                </a:solidFill>
              </a:rPr>
              <a:t>19951A0J4 </a:t>
            </a:r>
          </a:p>
          <a:p>
            <a:pPr algn="l"/>
            <a:r>
              <a:rPr lang="en-GB" sz="2000" dirty="0" smtClean="0">
                <a:solidFill>
                  <a:schemeClr val="tx1"/>
                </a:solidFill>
              </a:rPr>
              <a:t>Ch. Tagore </a:t>
            </a:r>
            <a:r>
              <a:rPr lang="en-GB" sz="2000" smtClean="0">
                <a:solidFill>
                  <a:schemeClr val="tx1"/>
                </a:solidFill>
              </a:rPr>
              <a:t>Rishil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48596" name="TextBox 6"/>
          <p:cNvSpPr txBox="1"/>
          <p:nvPr/>
        </p:nvSpPr>
        <p:spPr>
          <a:xfrm>
            <a:off x="1872938" y="2945759"/>
            <a:ext cx="87833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+mn-ea"/>
                <a:cs typeface="+mn-ea"/>
              </a:rPr>
              <a:t>Department of Electronics and communication Engineering</a:t>
            </a:r>
          </a:p>
        </p:txBody>
      </p:sp>
      <p:pic>
        <p:nvPicPr>
          <p:cNvPr id="2097154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0" y="1371600"/>
            <a:ext cx="1860550" cy="1555750"/>
          </a:xfrm>
          <a:prstGeom prst="rect">
            <a:avLst/>
          </a:prstGeom>
        </p:spPr>
      </p:pic>
      <p:sp>
        <p:nvSpPr>
          <p:cNvPr id="1048599" name="TextBox 10"/>
          <p:cNvSpPr txBox="1"/>
          <p:nvPr/>
        </p:nvSpPr>
        <p:spPr>
          <a:xfrm>
            <a:off x="4763857" y="6315792"/>
            <a:ext cx="233680" cy="332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85183" y="3474088"/>
            <a:ext cx="109588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b="1" u="sng" dirty="0"/>
              <a:t>TOPIC : </a:t>
            </a:r>
            <a:r>
              <a:rPr lang="en-US" sz="3200" b="1" u="sng" dirty="0"/>
              <a:t>INTELLIGENT CHATBOT USING PYTHON WITH SPEECH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2181860" y="152400"/>
            <a:ext cx="8350250" cy="6451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Bahnschrift SemiBold Condensed" panose="020B0502040204020203" pitchFamily="34" charset="0"/>
                <a:cs typeface="Bahnschrift SemiBold Condensed" panose="020B0502040204020203" pitchFamily="34" charset="0"/>
              </a:rPr>
              <a:t>I</a:t>
            </a:r>
            <a:r>
              <a:rPr lang="en-US" sz="36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rPr>
              <a:t>nstitute Of Aeronautical Engineering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5334000" y="914400"/>
            <a:ext cx="2556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2F71A2"/>
                </a:solidFill>
                <a:latin typeface="Bahnschrift" panose="020B0502040204020203" charset="0"/>
                <a:cs typeface="Bahnschrift" panose="020B0502040204020203" charset="0"/>
              </a:rPr>
              <a:t>(Autonomous)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B797F28-714E-DB2C-292C-1A54D5582D37}"/>
              </a:ext>
            </a:extLst>
          </p:cNvPr>
          <p:cNvSpPr txBox="1"/>
          <p:nvPr/>
        </p:nvSpPr>
        <p:spPr>
          <a:xfrm>
            <a:off x="6419850" y="2508647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41EEF38-D814-FC10-1489-9D75A1569619}"/>
              </a:ext>
            </a:extLst>
          </p:cNvPr>
          <p:cNvSpPr txBox="1"/>
          <p:nvPr/>
        </p:nvSpPr>
        <p:spPr>
          <a:xfrm>
            <a:off x="163542" y="4999477"/>
            <a:ext cx="9200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b="1" dirty="0" smtClean="0"/>
              <a:t>Supervisors</a:t>
            </a:r>
            <a:r>
              <a:rPr lang="en-GB" sz="2000" dirty="0" smtClean="0"/>
              <a:t> </a:t>
            </a:r>
            <a:endParaRPr lang="en-GB" sz="2000" dirty="0"/>
          </a:p>
          <a:p>
            <a:pPr algn="l"/>
            <a:r>
              <a:rPr lang="en-GB" sz="2000" dirty="0"/>
              <a:t>Dr </a:t>
            </a:r>
            <a:r>
              <a:rPr lang="en-GB" sz="2000" dirty="0" smtClean="0"/>
              <a:t>S China </a:t>
            </a:r>
            <a:r>
              <a:rPr lang="en-GB" sz="2000" smtClean="0"/>
              <a:t>Venkateshwarulu</a:t>
            </a:r>
            <a:endParaRPr lang="en-GB" sz="2000" dirty="0"/>
          </a:p>
          <a:p>
            <a:pPr algn="l"/>
            <a:r>
              <a:rPr lang="en-GB" sz="2000" dirty="0"/>
              <a:t>Professor of Electronics and Communication Engineering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43000"/>
            <a:ext cx="11259820" cy="4721860"/>
          </a:xfrm>
        </p:spPr>
        <p:txBody>
          <a:bodyPr>
            <a:normAutofit fontScale="90000" lnSpcReduction="10000"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Step 2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Using Frame in </a:t>
            </a:r>
            <a:r>
              <a:rPr lang="en-US" dirty="0" err="1">
                <a:solidFill>
                  <a:schemeClr val="tx1"/>
                </a:solidFill>
              </a:rPr>
              <a:t>tkinter</a:t>
            </a:r>
            <a:r>
              <a:rPr lang="en-US" dirty="0">
                <a:solidFill>
                  <a:schemeClr val="tx1"/>
                </a:solidFill>
              </a:rPr>
              <a:t> creating buttons like send, close etc. </a:t>
            </a:r>
          </a:p>
          <a:p>
            <a:r>
              <a:rPr lang="en-US" b="1" u="sng" dirty="0">
                <a:solidFill>
                  <a:schemeClr val="tx1"/>
                </a:solidFill>
              </a:rPr>
              <a:t>Step 3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Using time module generating present time and displaying it on the GUI .</a:t>
            </a:r>
          </a:p>
          <a:p>
            <a:pPr marL="109855" indent="0">
              <a:buNone/>
            </a:pPr>
            <a:r>
              <a:rPr lang="en-US" sz="3100" b="1" u="sng" dirty="0">
                <a:solidFill>
                  <a:srgbClr val="00B050"/>
                </a:solidFill>
              </a:rPr>
              <a:t>GENERATING RESPONSE:</a:t>
            </a:r>
          </a:p>
          <a:p>
            <a:r>
              <a:rPr lang="en-US" b="1" u="sng" dirty="0">
                <a:solidFill>
                  <a:schemeClr val="tx1"/>
                </a:solidFill>
              </a:rPr>
              <a:t>Step 1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Checking cosine similarity of the question asked by the user and text present in text files.</a:t>
            </a:r>
          </a:p>
          <a:p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Step 2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Generating random response present in text files using random module. </a:t>
            </a:r>
          </a:p>
          <a:p>
            <a:r>
              <a:rPr lang="en-US" b="1" u="sng" dirty="0">
                <a:solidFill>
                  <a:schemeClr val="tx1"/>
                </a:solidFill>
              </a:rPr>
              <a:t>Step 3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Using print function and pyttsx3 module displaying output in the form of text and Speech.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1"/>
            <a:ext cx="10972800" cy="4525963"/>
          </a:xfrm>
        </p:spPr>
        <p:txBody>
          <a:bodyPr/>
          <a:lstStyle/>
          <a:p>
            <a:pPr marL="109855" indent="0">
              <a:buNone/>
            </a:pPr>
            <a:r>
              <a:rPr lang="en-US" sz="2800" b="1" u="sng" dirty="0">
                <a:solidFill>
                  <a:schemeClr val="accent2">
                    <a:lumMod val="50000"/>
                  </a:schemeClr>
                </a:solidFill>
              </a:rPr>
              <a:t>TESTING CHATBOT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Testing </a:t>
            </a:r>
            <a:r>
              <a:rPr lang="en-US" dirty="0" err="1">
                <a:solidFill>
                  <a:schemeClr val="tx1"/>
                </a:solidFill>
              </a:rPr>
              <a:t>Chatbot</a:t>
            </a:r>
            <a:r>
              <a:rPr lang="en-US" dirty="0">
                <a:solidFill>
                  <a:schemeClr val="tx1"/>
                </a:solidFill>
              </a:rPr>
              <a:t> whether it is giving correct response to the questions asked by the user or not.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Finally measuring Accuracy of the </a:t>
            </a:r>
            <a:r>
              <a:rPr lang="en-US" dirty="0" err="1">
                <a:solidFill>
                  <a:schemeClr val="tx1"/>
                </a:solidFill>
              </a:rPr>
              <a:t>chatbot</a:t>
            </a:r>
            <a:r>
              <a:rPr lang="en-US" dirty="0">
                <a:solidFill>
                  <a:schemeClr val="tx1"/>
                </a:solidFill>
              </a:rPr>
              <a:t> and improving Accuracy 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11476990" cy="4526280"/>
          </a:xfrm>
        </p:spPr>
        <p:txBody>
          <a:bodyPr>
            <a:normAutofit fontScale="900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Human language can be transformed into the data transformation with the help of NLP. With the help of NLP, we can easily develop </a:t>
            </a:r>
            <a:r>
              <a:rPr lang="en-US" dirty="0" err="1">
                <a:solidFill>
                  <a:schemeClr val="tx1"/>
                </a:solidFill>
              </a:rPr>
              <a:t>Chatbot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dirty="0">
                <a:solidFill>
                  <a:schemeClr val="tx1"/>
                </a:solidFill>
              </a:rPr>
              <a:t>As </a:t>
            </a:r>
            <a:r>
              <a:rPr lang="en-US" dirty="0" err="1">
                <a:solidFill>
                  <a:schemeClr val="tx1"/>
                </a:solidFill>
              </a:rPr>
              <a:t>Chatbot</a:t>
            </a:r>
            <a:r>
              <a:rPr lang="en-US" dirty="0">
                <a:solidFill>
                  <a:schemeClr val="tx1"/>
                </a:solidFill>
              </a:rPr>
              <a:t> will respond both in the form of text and speech it will be more interactive for humans to communicate with it.</a:t>
            </a:r>
          </a:p>
          <a:p>
            <a:r>
              <a:rPr lang="en-US" dirty="0">
                <a:solidFill>
                  <a:schemeClr val="tx1"/>
                </a:solidFill>
              </a:rPr>
              <a:t> Not only that </a:t>
            </a:r>
            <a:r>
              <a:rPr lang="en-US" dirty="0" err="1">
                <a:solidFill>
                  <a:schemeClr val="tx1"/>
                </a:solidFill>
              </a:rPr>
              <a:t>Chatbot</a:t>
            </a:r>
            <a:r>
              <a:rPr lang="en-US" dirty="0">
                <a:solidFill>
                  <a:schemeClr val="tx1"/>
                </a:solidFill>
              </a:rPr>
              <a:t> will increase the customer base by enhancing the customer support services, thereby helping to increase sales. Nowadays </a:t>
            </a:r>
            <a:r>
              <a:rPr lang="en-US" dirty="0" err="1">
                <a:solidFill>
                  <a:schemeClr val="tx1"/>
                </a:solidFill>
              </a:rPr>
              <a:t>Chatbots</a:t>
            </a:r>
            <a:r>
              <a:rPr lang="en-US" dirty="0">
                <a:solidFill>
                  <a:schemeClr val="tx1"/>
                </a:solidFill>
              </a:rPr>
              <a:t> are increasing day by day due to its various Applications in real world.</a:t>
            </a:r>
          </a:p>
          <a:p>
            <a:r>
              <a:rPr lang="en-US" dirty="0">
                <a:solidFill>
                  <a:schemeClr val="tx1"/>
                </a:solidFill>
              </a:rPr>
              <a:t>Finally </a:t>
            </a:r>
            <a:r>
              <a:rPr lang="en-US" dirty="0" err="1">
                <a:solidFill>
                  <a:schemeClr val="tx1"/>
                </a:solidFill>
              </a:rPr>
              <a:t>chatbots</a:t>
            </a:r>
            <a:r>
              <a:rPr lang="en-US" dirty="0">
                <a:solidFill>
                  <a:schemeClr val="tx1"/>
                </a:solidFill>
              </a:rPr>
              <a:t> represent new trend in how people access information, make decisions and communicate.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897" y="212725"/>
            <a:ext cx="3582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</a:rPr>
              <a:t>CONCLUSIONS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209800"/>
            <a:ext cx="6198870" cy="357949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109728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</a:rPr>
              <a:t>A Software application designed to simulate conversation with human users, especially over the internet is known as </a:t>
            </a:r>
            <a:r>
              <a:rPr lang="en-US" sz="2800" dirty="0" err="1">
                <a:solidFill>
                  <a:schemeClr val="tx1"/>
                </a:solidFill>
              </a:rPr>
              <a:t>Chatbot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Usually they work on Artificial intelligence and Machine learning platforms. </a:t>
            </a:r>
            <a:r>
              <a:rPr lang="en-US" sz="2800" dirty="0" err="1">
                <a:solidFill>
                  <a:schemeClr val="tx1"/>
                </a:solidFill>
              </a:rPr>
              <a:t>Chatbots</a:t>
            </a:r>
            <a:r>
              <a:rPr lang="en-US" sz="2800" dirty="0">
                <a:solidFill>
                  <a:schemeClr val="tx1"/>
                </a:solidFill>
              </a:rPr>
              <a:t> are increasingly present in businesses and often are used to automate tasks that do not require skill-based talents.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In this project I am going to develop </a:t>
            </a:r>
            <a:r>
              <a:rPr lang="en-US" sz="2800" dirty="0" err="1">
                <a:solidFill>
                  <a:schemeClr val="tx1"/>
                </a:solidFill>
              </a:rPr>
              <a:t>Chatbot</a:t>
            </a:r>
            <a:r>
              <a:rPr lang="en-US" sz="2800" dirty="0">
                <a:solidFill>
                  <a:schemeClr val="tx1"/>
                </a:solidFill>
              </a:rPr>
              <a:t> using Python in Anaconda </a:t>
            </a:r>
            <a:r>
              <a:rPr lang="en-US" sz="2800" dirty="0" err="1">
                <a:solidFill>
                  <a:schemeClr val="tx1"/>
                </a:solidFill>
              </a:rPr>
              <a:t>Jupyter</a:t>
            </a:r>
            <a:r>
              <a:rPr lang="en-US" sz="2800" dirty="0">
                <a:solidFill>
                  <a:schemeClr val="tx1"/>
                </a:solidFill>
              </a:rPr>
              <a:t> notebook software and </a:t>
            </a:r>
            <a:r>
              <a:rPr lang="en-US" sz="2800" dirty="0" err="1">
                <a:solidFill>
                  <a:schemeClr val="tx1"/>
                </a:solidFill>
              </a:rPr>
              <a:t>Chatbot</a:t>
            </a:r>
            <a:r>
              <a:rPr lang="en-US" sz="2800" dirty="0">
                <a:solidFill>
                  <a:schemeClr val="tx1"/>
                </a:solidFill>
              </a:rPr>
              <a:t> will give output both in the form of text and Speech.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152460"/>
            <a:ext cx="2858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bg1">
                    <a:lumMod val="95000"/>
                  </a:schemeClr>
                </a:solidFill>
              </a:rPr>
              <a:t>ABSTRACT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33400" y="1066801"/>
            <a:ext cx="10972800" cy="4525963"/>
          </a:xfrm>
        </p:spPr>
        <p:txBody>
          <a:bodyPr>
            <a:noAutofit/>
          </a:bodyPr>
          <a:lstStyle/>
          <a:p>
            <a:pPr lvl="2" algn="just"/>
            <a:r>
              <a:rPr lang="en-US" sz="2800" dirty="0" err="1">
                <a:solidFill>
                  <a:schemeClr val="tx1"/>
                </a:solidFill>
              </a:rPr>
              <a:t>Chatbot</a:t>
            </a:r>
            <a:r>
              <a:rPr lang="en-US" sz="2800" dirty="0">
                <a:solidFill>
                  <a:schemeClr val="tx1"/>
                </a:solidFill>
              </a:rPr>
              <a:t> provides live interaction with human and give response  in text or Speech.</a:t>
            </a:r>
          </a:p>
          <a:p>
            <a:pPr lvl="2" algn="just"/>
            <a:r>
              <a:rPr lang="en-US" sz="2800" dirty="0">
                <a:solidFill>
                  <a:schemeClr val="tx1"/>
                </a:solidFill>
              </a:rPr>
              <a:t>Natural Language Processing is used to develop </a:t>
            </a:r>
            <a:r>
              <a:rPr lang="en-US" sz="2800" dirty="0" err="1">
                <a:solidFill>
                  <a:schemeClr val="tx1"/>
                </a:solidFill>
              </a:rPr>
              <a:t>Chatbot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r>
              <a:rPr lang="en-US" sz="2800" dirty="0" err="1">
                <a:solidFill>
                  <a:schemeClr val="tx1"/>
                </a:solidFill>
              </a:rPr>
              <a:t>nltk</a:t>
            </a:r>
            <a:r>
              <a:rPr lang="en-US" sz="2800" dirty="0">
                <a:solidFill>
                  <a:schemeClr val="tx1"/>
                </a:solidFill>
              </a:rPr>
              <a:t> is a Python Library used for natural language processing which automatically generate responses.</a:t>
            </a:r>
          </a:p>
          <a:p>
            <a:pPr marL="914400" lvl="2" indent="0" algn="just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152400"/>
            <a:ext cx="3908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1">
                    <a:lumMod val="95000"/>
                  </a:schemeClr>
                </a:solidFill>
              </a:rPr>
              <a:t>INTRODUCTION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143000" y="3886200"/>
            <a:ext cx="1676400" cy="990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81400" y="3886200"/>
            <a:ext cx="1828800" cy="990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Creating GUI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1" y="3886200"/>
            <a:ext cx="1676399" cy="990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610600" y="3886200"/>
            <a:ext cx="1905000" cy="990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Measuring its Accuracy</a:t>
            </a:r>
          </a:p>
        </p:txBody>
      </p: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>
            <a:off x="2819400" y="43815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11" idx="1"/>
          </p:cNvCxnSpPr>
          <p:nvPr/>
        </p:nvCxnSpPr>
        <p:spPr>
          <a:xfrm>
            <a:off x="5410200" y="4381500"/>
            <a:ext cx="6858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12" idx="1"/>
          </p:cNvCxnSpPr>
          <p:nvPr/>
        </p:nvCxnSpPr>
        <p:spPr>
          <a:xfrm>
            <a:off x="7772400" y="43815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lowchart: Data 5"/>
          <p:cNvSpPr/>
          <p:nvPr/>
        </p:nvSpPr>
        <p:spPr>
          <a:xfrm>
            <a:off x="4636735" y="1828800"/>
            <a:ext cx="1594131" cy="381000"/>
          </a:xfrm>
          <a:prstGeom prst="flowChartInputOutp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4170096" y="2514600"/>
            <a:ext cx="2514600" cy="457200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Checking for answer</a:t>
            </a:r>
          </a:p>
        </p:txBody>
      </p:sp>
      <p:sp>
        <p:nvSpPr>
          <p:cNvPr id="8" name="Flowchart: Data 7"/>
          <p:cNvSpPr/>
          <p:nvPr/>
        </p:nvSpPr>
        <p:spPr>
          <a:xfrm>
            <a:off x="3581400" y="3352800"/>
            <a:ext cx="3379773" cy="529691"/>
          </a:xfrm>
          <a:prstGeom prst="flowChartInputOutp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in text and speech</a:t>
            </a:r>
          </a:p>
        </p:txBody>
      </p:sp>
      <p:sp>
        <p:nvSpPr>
          <p:cNvPr id="9" name="Flowchart: Decision 8"/>
          <p:cNvSpPr/>
          <p:nvPr/>
        </p:nvSpPr>
        <p:spPr>
          <a:xfrm>
            <a:off x="4170096" y="4191000"/>
            <a:ext cx="2438400" cy="762000"/>
          </a:xfrm>
          <a:prstGeom prst="flowChartDecisi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 new input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4665396" y="5424361"/>
            <a:ext cx="1447800" cy="4572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4862301" y="1166602"/>
            <a:ext cx="1143000" cy="3048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13" name="Straight Arrow Connector 12"/>
          <p:cNvCxnSpPr>
            <a:stCxn id="11" idx="2"/>
            <a:endCxn id="6" idx="1"/>
          </p:cNvCxnSpPr>
          <p:nvPr/>
        </p:nvCxnSpPr>
        <p:spPr>
          <a:xfrm>
            <a:off x="5433801" y="1471402"/>
            <a:ext cx="0" cy="357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4"/>
            <a:endCxn id="7" idx="0"/>
          </p:cNvCxnSpPr>
          <p:nvPr/>
        </p:nvCxnSpPr>
        <p:spPr>
          <a:xfrm flipH="1">
            <a:off x="5427396" y="2209800"/>
            <a:ext cx="6405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</p:cNvCxnSpPr>
          <p:nvPr/>
        </p:nvCxnSpPr>
        <p:spPr>
          <a:xfrm>
            <a:off x="5427396" y="2971800"/>
            <a:ext cx="6405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0"/>
          </p:cNvCxnSpPr>
          <p:nvPr/>
        </p:nvCxnSpPr>
        <p:spPr>
          <a:xfrm>
            <a:off x="5389296" y="3882491"/>
            <a:ext cx="0" cy="308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10" idx="0"/>
          </p:cNvCxnSpPr>
          <p:nvPr/>
        </p:nvCxnSpPr>
        <p:spPr>
          <a:xfrm>
            <a:off x="5389296" y="4953000"/>
            <a:ext cx="0" cy="471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Process 35"/>
          <p:cNvSpPr/>
          <p:nvPr/>
        </p:nvSpPr>
        <p:spPr>
          <a:xfrm>
            <a:off x="5683639" y="5040157"/>
            <a:ext cx="643324" cy="23568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38" name="Straight Connector 37"/>
          <p:cNvCxnSpPr>
            <a:stCxn id="9" idx="1"/>
          </p:cNvCxnSpPr>
          <p:nvPr/>
        </p:nvCxnSpPr>
        <p:spPr>
          <a:xfrm flipH="1">
            <a:off x="2133600" y="4572000"/>
            <a:ext cx="2036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133600" y="3733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71650" y="3505200"/>
            <a:ext cx="7239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43" name="Straight Connector 42"/>
          <p:cNvCxnSpPr>
            <a:stCxn id="41" idx="0"/>
          </p:cNvCxnSpPr>
          <p:nvPr/>
        </p:nvCxnSpPr>
        <p:spPr>
          <a:xfrm flipV="1">
            <a:off x="2133600" y="2743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7" idx="1"/>
          </p:cNvCxnSpPr>
          <p:nvPr/>
        </p:nvCxnSpPr>
        <p:spPr>
          <a:xfrm>
            <a:off x="2133600" y="2743200"/>
            <a:ext cx="20364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8600" y="152400"/>
            <a:ext cx="2105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Flowchart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Eliza is the first </a:t>
            </a:r>
            <a:r>
              <a:rPr lang="en-US" sz="2800" dirty="0" err="1">
                <a:solidFill>
                  <a:schemeClr val="tx1"/>
                </a:solidFill>
              </a:rPr>
              <a:t>chatbot</a:t>
            </a:r>
            <a:r>
              <a:rPr lang="en-US" sz="2800" dirty="0">
                <a:solidFill>
                  <a:schemeClr val="tx1"/>
                </a:solidFill>
              </a:rPr>
              <a:t> developed in late </a:t>
            </a:r>
            <a:r>
              <a:rPr lang="en-US" sz="2800" dirty="0" err="1">
                <a:solidFill>
                  <a:schemeClr val="tx1"/>
                </a:solidFill>
              </a:rPr>
              <a:t>sixteens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r>
              <a:rPr lang="en-US" sz="2800" dirty="0">
                <a:solidFill>
                  <a:schemeClr val="tx1"/>
                </a:solidFill>
              </a:rPr>
              <a:t>Nowadays </a:t>
            </a:r>
            <a:r>
              <a:rPr lang="en-US" sz="2800" dirty="0" err="1">
                <a:solidFill>
                  <a:schemeClr val="tx1"/>
                </a:solidFill>
              </a:rPr>
              <a:t>chatbots</a:t>
            </a:r>
            <a:r>
              <a:rPr lang="en-US" sz="2800" dirty="0">
                <a:solidFill>
                  <a:schemeClr val="tx1"/>
                </a:solidFill>
              </a:rPr>
              <a:t> became very famous for mainly two reasons:</a:t>
            </a:r>
          </a:p>
          <a:p>
            <a:r>
              <a:rPr lang="en-US" sz="2800" dirty="0">
                <a:solidFill>
                  <a:schemeClr val="tx1"/>
                </a:solidFill>
              </a:rPr>
              <a:t>Due to emergence of messenger applications like </a:t>
            </a:r>
            <a:r>
              <a:rPr lang="en-US" sz="2800" dirty="0" err="1">
                <a:solidFill>
                  <a:schemeClr val="tx1"/>
                </a:solidFill>
              </a:rPr>
              <a:t>Whatsapp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facebook</a:t>
            </a:r>
            <a:r>
              <a:rPr lang="en-US" sz="2800" dirty="0">
                <a:solidFill>
                  <a:schemeClr val="tx1"/>
                </a:solidFill>
              </a:rPr>
              <a:t> messenger, telegram etc.</a:t>
            </a:r>
          </a:p>
          <a:p>
            <a:r>
              <a:rPr lang="en-US" sz="2800" dirty="0">
                <a:solidFill>
                  <a:schemeClr val="tx1"/>
                </a:solidFill>
              </a:rPr>
              <a:t>Due to emergence of Artificial Intelligence (AI).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Chatbots</a:t>
            </a:r>
            <a:r>
              <a:rPr lang="en-US" sz="2800" dirty="0">
                <a:solidFill>
                  <a:schemeClr val="tx1"/>
                </a:solidFill>
              </a:rPr>
              <a:t> reduces human work since it provides basic information to customers related to particular domain.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152400"/>
            <a:ext cx="6171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u="sng" dirty="0">
                <a:solidFill>
                  <a:schemeClr val="bg1"/>
                </a:solidFill>
              </a:rPr>
              <a:t>SIGNIFICANCE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6E3964-2C04-E035-B01F-FC91F51A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PROBLEM IDENTIFICATION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836904-17FF-3833-6DCF-6915416D6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1064420"/>
            <a:ext cx="10972800" cy="4525963"/>
          </a:xfrm>
        </p:spPr>
        <p:txBody>
          <a:bodyPr/>
          <a:lstStyle/>
          <a:p>
            <a:r>
              <a:rPr lang="en-GB" sz="2800" dirty="0">
                <a:solidFill>
                  <a:schemeClr val="tx1"/>
                </a:solidFill>
              </a:rPr>
              <a:t>They used </a:t>
            </a:r>
            <a:r>
              <a:rPr lang="en-GB" sz="2800" dirty="0" err="1">
                <a:solidFill>
                  <a:schemeClr val="tx1"/>
                </a:solidFill>
              </a:rPr>
              <a:t>Json</a:t>
            </a:r>
            <a:r>
              <a:rPr lang="en-GB" sz="2800" dirty="0">
                <a:solidFill>
                  <a:schemeClr val="tx1"/>
                </a:solidFill>
              </a:rPr>
              <a:t> files but they are inefficient because there are tags in </a:t>
            </a:r>
            <a:r>
              <a:rPr lang="en-GB" sz="2800" dirty="0" err="1">
                <a:solidFill>
                  <a:schemeClr val="tx1"/>
                </a:solidFill>
              </a:rPr>
              <a:t>Json</a:t>
            </a:r>
            <a:r>
              <a:rPr lang="en-GB" sz="2800" dirty="0">
                <a:solidFill>
                  <a:schemeClr val="tx1"/>
                </a:solidFill>
              </a:rPr>
              <a:t> files and information in tags are only answered by </a:t>
            </a:r>
            <a:r>
              <a:rPr lang="en-GB" sz="2800" dirty="0" err="1">
                <a:solidFill>
                  <a:schemeClr val="tx1"/>
                </a:solidFill>
              </a:rPr>
              <a:t>chatbot</a:t>
            </a:r>
            <a:r>
              <a:rPr lang="en-GB" sz="2800" dirty="0">
                <a:solidFill>
                  <a:schemeClr val="tx1"/>
                </a:solidFill>
              </a:rPr>
              <a:t>. Instead of </a:t>
            </a:r>
            <a:r>
              <a:rPr lang="en-GB" sz="2800" dirty="0" err="1">
                <a:solidFill>
                  <a:schemeClr val="tx1"/>
                </a:solidFill>
              </a:rPr>
              <a:t>Json</a:t>
            </a:r>
            <a:r>
              <a:rPr lang="en-GB" sz="2800" dirty="0">
                <a:solidFill>
                  <a:schemeClr val="tx1"/>
                </a:solidFill>
              </a:rPr>
              <a:t> files we can use text files so that whole information in the text file used to train </a:t>
            </a:r>
            <a:r>
              <a:rPr lang="en-GB" sz="2800" dirty="0" err="1">
                <a:solidFill>
                  <a:schemeClr val="tx1"/>
                </a:solidFill>
              </a:rPr>
              <a:t>chatbot</a:t>
            </a:r>
            <a:r>
              <a:rPr lang="en-GB" sz="2800" dirty="0">
                <a:solidFill>
                  <a:schemeClr val="tx1"/>
                </a:solidFill>
              </a:rPr>
              <a:t>.
We can’t see options for changing font styles for better visibility and we can not change theme </a:t>
            </a:r>
            <a:r>
              <a:rPr lang="en-GB" sz="2800" dirty="0" err="1">
                <a:solidFill>
                  <a:schemeClr val="tx1"/>
                </a:solidFill>
              </a:rPr>
              <a:t>color</a:t>
            </a:r>
            <a:r>
              <a:rPr lang="en-GB" sz="2800" dirty="0">
                <a:solidFill>
                  <a:schemeClr val="tx1"/>
                </a:solidFill>
              </a:rPr>
              <a:t> of the display but we can do it by using </a:t>
            </a:r>
            <a:r>
              <a:rPr lang="en-GB" sz="2800" dirty="0" err="1">
                <a:solidFill>
                  <a:schemeClr val="tx1"/>
                </a:solidFill>
              </a:rPr>
              <a:t>tkinter</a:t>
            </a:r>
            <a:r>
              <a:rPr lang="en-GB" sz="2800" dirty="0">
                <a:solidFill>
                  <a:schemeClr val="tx1"/>
                </a:solidFill>
              </a:rPr>
              <a:t> library in python. </a:t>
            </a:r>
          </a:p>
          <a:p>
            <a:r>
              <a:rPr lang="en-GB" sz="2800" dirty="0">
                <a:solidFill>
                  <a:schemeClr val="tx1"/>
                </a:solidFill>
              </a:rPr>
              <a:t>The response given by </a:t>
            </a:r>
            <a:r>
              <a:rPr lang="en-GB" sz="2800" dirty="0" err="1">
                <a:solidFill>
                  <a:schemeClr val="tx1"/>
                </a:solidFill>
              </a:rPr>
              <a:t>chatbot</a:t>
            </a:r>
            <a:r>
              <a:rPr lang="en-GB" sz="2800" dirty="0">
                <a:solidFill>
                  <a:schemeClr val="tx1"/>
                </a:solidFill>
              </a:rPr>
              <a:t> is only in the form of text, we can also add voice to the </a:t>
            </a:r>
            <a:r>
              <a:rPr lang="en-GB" sz="2800" dirty="0" err="1">
                <a:solidFill>
                  <a:schemeClr val="tx1"/>
                </a:solidFill>
              </a:rPr>
              <a:t>chatbot</a:t>
            </a:r>
            <a:r>
              <a:rPr lang="en-GB" sz="2800" dirty="0">
                <a:solidFill>
                  <a:schemeClr val="tx1"/>
                </a:solidFill>
              </a:rPr>
              <a:t>. So that it can give response both in the form of text and Speech.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5548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1"/>
            <a:ext cx="10972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sz="3300" dirty="0">
                <a:solidFill>
                  <a:schemeClr val="tx1"/>
                </a:solidFill>
              </a:rPr>
              <a:t>To create a </a:t>
            </a:r>
            <a:r>
              <a:rPr lang="en-US" sz="3300" dirty="0" err="1">
                <a:solidFill>
                  <a:schemeClr val="tx1"/>
                </a:solidFill>
              </a:rPr>
              <a:t>chatbot</a:t>
            </a:r>
            <a:r>
              <a:rPr lang="en-US" sz="3300" dirty="0">
                <a:solidFill>
                  <a:schemeClr val="tx1"/>
                </a:solidFill>
              </a:rPr>
              <a:t> for college website so that it can respond both in the form of text and speech.</a:t>
            </a:r>
          </a:p>
          <a:p>
            <a:r>
              <a:rPr lang="en-US" sz="3300" dirty="0">
                <a:solidFill>
                  <a:schemeClr val="tx1"/>
                </a:solidFill>
              </a:rPr>
              <a:t>To use text files which consist of information about college like its location, NIRF ranking, number of placements, number  of courses offered, number of Faculty available, extra curricular activities, brochure </a:t>
            </a:r>
            <a:r>
              <a:rPr lang="en-US" sz="3300" dirty="0" err="1">
                <a:solidFill>
                  <a:schemeClr val="tx1"/>
                </a:solidFill>
              </a:rPr>
              <a:t>etc</a:t>
            </a:r>
            <a:r>
              <a:rPr lang="en-US" sz="3300" dirty="0">
                <a:solidFill>
                  <a:schemeClr val="tx1"/>
                </a:solidFill>
              </a:rPr>
              <a:t>  for training </a:t>
            </a:r>
            <a:r>
              <a:rPr lang="en-US" sz="3300" dirty="0" err="1">
                <a:solidFill>
                  <a:schemeClr val="tx1"/>
                </a:solidFill>
              </a:rPr>
              <a:t>Chatbot</a:t>
            </a:r>
            <a:r>
              <a:rPr lang="en-US" sz="3300" dirty="0">
                <a:solidFill>
                  <a:schemeClr val="tx1"/>
                </a:solidFill>
              </a:rPr>
              <a:t>.</a:t>
            </a:r>
          </a:p>
          <a:p>
            <a:r>
              <a:rPr lang="en-US" sz="3300" dirty="0">
                <a:solidFill>
                  <a:schemeClr val="tx1"/>
                </a:solidFill>
              </a:rPr>
              <a:t>To create GUI which consists of options for changing </a:t>
            </a:r>
            <a:r>
              <a:rPr lang="en-US" sz="3300" dirty="0" err="1">
                <a:solidFill>
                  <a:schemeClr val="tx1"/>
                </a:solidFill>
              </a:rPr>
              <a:t>fontsytle</a:t>
            </a:r>
            <a:r>
              <a:rPr lang="en-US" sz="3300" dirty="0">
                <a:solidFill>
                  <a:schemeClr val="tx1"/>
                </a:solidFill>
              </a:rPr>
              <a:t>, theme of GUI for better visibility.</a:t>
            </a:r>
          </a:p>
          <a:p>
            <a:r>
              <a:rPr lang="en-US" sz="3300" b="1" i="1" u="sng" dirty="0">
                <a:solidFill>
                  <a:srgbClr val="7030A0"/>
                </a:solidFill>
              </a:rPr>
              <a:t>SOFTWARE USED: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300" dirty="0" err="1">
                <a:solidFill>
                  <a:schemeClr val="tx1"/>
                </a:solidFill>
              </a:rPr>
              <a:t>Jupyter</a:t>
            </a:r>
            <a:r>
              <a:rPr lang="en-US" sz="3300" dirty="0">
                <a:solidFill>
                  <a:schemeClr val="tx1"/>
                </a:solidFill>
              </a:rPr>
              <a:t> notebook</a:t>
            </a:r>
          </a:p>
          <a:p>
            <a:r>
              <a:rPr lang="en-US" sz="3300" b="1" i="1" u="sng" dirty="0">
                <a:solidFill>
                  <a:schemeClr val="accent2">
                    <a:lumMod val="50000"/>
                  </a:schemeClr>
                </a:solidFill>
              </a:rPr>
              <a:t>LIBRARIES USED</a:t>
            </a:r>
            <a:r>
              <a:rPr lang="en-US" sz="3300" b="1" i="1" dirty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300" b="1" dirty="0">
                <a:solidFill>
                  <a:schemeClr val="tx1"/>
                </a:solidFill>
              </a:rPr>
              <a:t> </a:t>
            </a:r>
            <a:r>
              <a:rPr lang="en-US" sz="3300" dirty="0" err="1">
                <a:solidFill>
                  <a:schemeClr val="tx1"/>
                </a:solidFill>
              </a:rPr>
              <a:t>nltk</a:t>
            </a:r>
            <a:r>
              <a:rPr lang="en-US" sz="3300" dirty="0">
                <a:solidFill>
                  <a:schemeClr val="tx1"/>
                </a:solidFill>
              </a:rPr>
              <a:t>, </a:t>
            </a:r>
            <a:r>
              <a:rPr lang="en-US" sz="3300" dirty="0" err="1">
                <a:solidFill>
                  <a:schemeClr val="tx1"/>
                </a:solidFill>
              </a:rPr>
              <a:t>numpy</a:t>
            </a:r>
            <a:r>
              <a:rPr lang="en-US" sz="3300" dirty="0">
                <a:solidFill>
                  <a:schemeClr val="tx1"/>
                </a:solidFill>
              </a:rPr>
              <a:t>, random, string, </a:t>
            </a:r>
            <a:r>
              <a:rPr lang="en-US" sz="3300" dirty="0" err="1">
                <a:solidFill>
                  <a:schemeClr val="tx1"/>
                </a:solidFill>
              </a:rPr>
              <a:t>Tkinter</a:t>
            </a:r>
            <a:r>
              <a:rPr lang="en-US" sz="3300" dirty="0">
                <a:solidFill>
                  <a:schemeClr val="tx1"/>
                </a:solidFill>
              </a:rPr>
              <a:t>, pyttsx3, time,  threading,  </a:t>
            </a:r>
            <a:r>
              <a:rPr lang="en-US" sz="3300" dirty="0" err="1">
                <a:solidFill>
                  <a:schemeClr val="tx1"/>
                </a:solidFill>
              </a:rPr>
              <a:t>sklearn</a:t>
            </a:r>
            <a:r>
              <a:rPr lang="en-US" sz="3300" dirty="0">
                <a:solidFill>
                  <a:schemeClr val="tx1"/>
                </a:solidFill>
              </a:rPr>
              <a:t> libraries used</a:t>
            </a:r>
            <a:endParaRPr lang="en-US" sz="33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3300" b="1" u="sng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84" y="126712"/>
            <a:ext cx="2822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</a:rPr>
              <a:t>OBJECTIVES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65861"/>
            <a:ext cx="10972800" cy="4525963"/>
          </a:xfrm>
        </p:spPr>
        <p:txBody>
          <a:bodyPr>
            <a:normAutofit fontScale="87500" lnSpcReduction="10000"/>
          </a:bodyPr>
          <a:lstStyle/>
          <a:p>
            <a:pPr marL="109855" indent="0">
              <a:buNone/>
            </a:pPr>
            <a:r>
              <a:rPr lang="en-US" sz="3600" b="1" u="sng" dirty="0">
                <a:solidFill>
                  <a:schemeClr val="accent3"/>
                </a:solidFill>
              </a:rPr>
              <a:t>TRAINING CHATBOT: </a:t>
            </a:r>
          </a:p>
          <a:p>
            <a:pPr indent="0" algn="just" eaLnBrk="1" latinLnBrk="0" hangingPunct="1">
              <a:spcBef>
                <a:spcPts val="0"/>
              </a:spcBef>
            </a:pPr>
            <a:r>
              <a:rPr lang="en-US" b="1" u="sng" dirty="0">
                <a:solidFill>
                  <a:schemeClr val="tx1"/>
                </a:solidFill>
              </a:rPr>
              <a:t>Step1</a:t>
            </a:r>
            <a:r>
              <a:rPr lang="en-US" dirty="0">
                <a:solidFill>
                  <a:schemeClr val="tx1"/>
                </a:solidFill>
              </a:rPr>
              <a:t>: Opening text files in read mode which are used to train </a:t>
            </a:r>
            <a:r>
              <a:rPr lang="en-US" b="1" dirty="0" err="1">
                <a:solidFill>
                  <a:schemeClr val="tx1"/>
                </a:solidFill>
              </a:rPr>
              <a:t>chatbot</a:t>
            </a:r>
            <a:r>
              <a:rPr lang="en-US" b="1" dirty="0">
                <a:solidFill>
                  <a:schemeClr val="tx1"/>
                </a:solidFill>
              </a:rPr>
              <a:t> . </a:t>
            </a:r>
          </a:p>
          <a:p>
            <a:pPr indent="0" algn="just" eaLnBrk="1" latinLnBrk="0" hangingPunct="1">
              <a:spcBef>
                <a:spcPts val="0"/>
              </a:spcBef>
            </a:pPr>
            <a:r>
              <a:rPr lang="en-US" b="1" u="sng" dirty="0">
                <a:solidFill>
                  <a:schemeClr val="tx1"/>
                </a:solidFill>
              </a:rPr>
              <a:t>Step2</a:t>
            </a:r>
            <a:r>
              <a:rPr lang="en-US" dirty="0">
                <a:solidFill>
                  <a:schemeClr val="tx1"/>
                </a:solidFill>
              </a:rPr>
              <a:t>: Downloading </a:t>
            </a:r>
            <a:r>
              <a:rPr lang="en-US" dirty="0" err="1">
                <a:solidFill>
                  <a:schemeClr val="tx1"/>
                </a:solidFill>
              </a:rPr>
              <a:t>punkt</a:t>
            </a:r>
            <a:r>
              <a:rPr lang="en-US" dirty="0">
                <a:solidFill>
                  <a:schemeClr val="tx1"/>
                </a:solidFill>
              </a:rPr>
              <a:t> which is a sentence </a:t>
            </a:r>
            <a:r>
              <a:rPr lang="en-US" dirty="0" err="1">
                <a:solidFill>
                  <a:schemeClr val="tx1"/>
                </a:solidFill>
              </a:rPr>
              <a:t>tokenizer</a:t>
            </a:r>
            <a:r>
              <a:rPr lang="en-US" dirty="0">
                <a:solidFill>
                  <a:schemeClr val="tx1"/>
                </a:solidFill>
              </a:rPr>
              <a:t> divides text into list of sentences. </a:t>
            </a:r>
          </a:p>
          <a:p>
            <a:pPr indent="0" algn="just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Downloading </a:t>
            </a:r>
            <a:r>
              <a:rPr lang="en-US" dirty="0" err="1">
                <a:solidFill>
                  <a:schemeClr val="tx1"/>
                </a:solidFill>
              </a:rPr>
              <a:t>WordNet</a:t>
            </a:r>
            <a:r>
              <a:rPr lang="en-US" dirty="0">
                <a:solidFill>
                  <a:schemeClr val="tx1"/>
                </a:solidFill>
              </a:rPr>
              <a:t> database which consists of English Nouns, Adjectives, Adverbs etc. </a:t>
            </a:r>
          </a:p>
          <a:p>
            <a:pPr indent="0" algn="just" eaLnBrk="1" latinLnBrk="0" hangingPunct="1">
              <a:spcBef>
                <a:spcPts val="0"/>
              </a:spcBef>
            </a:pPr>
            <a:r>
              <a:rPr lang="en-US" b="1" u="sng" dirty="0">
                <a:solidFill>
                  <a:schemeClr val="tx1"/>
                </a:solidFill>
              </a:rPr>
              <a:t>Step 3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: Tokenizing text files using sentence </a:t>
            </a:r>
            <a:r>
              <a:rPr lang="en-US" dirty="0" err="1">
                <a:solidFill>
                  <a:schemeClr val="tx1"/>
                </a:solidFill>
              </a:rPr>
              <a:t>tokenizer</a:t>
            </a:r>
            <a:r>
              <a:rPr lang="en-US" dirty="0">
                <a:solidFill>
                  <a:schemeClr val="tx1"/>
                </a:solidFill>
              </a:rPr>
              <a:t> and word </a:t>
            </a:r>
            <a:r>
              <a:rPr lang="en-US" dirty="0" err="1">
                <a:solidFill>
                  <a:schemeClr val="tx1"/>
                </a:solidFill>
              </a:rPr>
              <a:t>tokenizer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indent="0" algn="just" eaLnBrk="1" latinLnBrk="0" hangingPunct="1">
              <a:spcBef>
                <a:spcPts val="0"/>
              </a:spcBef>
            </a:pPr>
            <a:r>
              <a:rPr lang="en-US" b="1" u="sng" dirty="0">
                <a:solidFill>
                  <a:schemeClr val="tx1"/>
                </a:solidFill>
              </a:rPr>
              <a:t>Step 4</a:t>
            </a:r>
            <a:r>
              <a:rPr lang="en-US" dirty="0">
                <a:solidFill>
                  <a:schemeClr val="tx1"/>
                </a:solidFill>
              </a:rPr>
              <a:t>: Using </a:t>
            </a:r>
            <a:r>
              <a:rPr lang="en-US" dirty="0" err="1">
                <a:solidFill>
                  <a:schemeClr val="tx1"/>
                </a:solidFill>
              </a:rPr>
              <a:t>lemmatizer</a:t>
            </a:r>
            <a:r>
              <a:rPr lang="en-US" dirty="0">
                <a:solidFill>
                  <a:schemeClr val="tx1"/>
                </a:solidFill>
              </a:rPr>
              <a:t> , which is used to analyze meaning behind the words.</a:t>
            </a:r>
            <a:r>
              <a:rPr lang="en-US" dirty="0"/>
              <a:t> </a:t>
            </a:r>
          </a:p>
          <a:p>
            <a:pPr marL="109855" indent="0" algn="just" eaLnBrk="1" latinLnBrk="0" hangingPunct="1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0800000" flipV="1">
            <a:off x="76200" y="153988"/>
            <a:ext cx="5342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>
                <a:solidFill>
                  <a:schemeClr val="bg1"/>
                </a:solidFill>
              </a:rPr>
              <a:t>PROPOSED METHOD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10972800" cy="4525963"/>
          </a:xfrm>
        </p:spPr>
        <p:txBody>
          <a:bodyPr/>
          <a:lstStyle/>
          <a:p>
            <a:pPr indent="0" algn="just" eaLnBrk="1" latinLnBrk="0" hangingPunct="1">
              <a:spcBef>
                <a:spcPts val="0"/>
              </a:spcBef>
            </a:pPr>
            <a:r>
              <a:rPr lang="en-US" sz="2800" b="1" u="sng" dirty="0">
                <a:solidFill>
                  <a:schemeClr val="tx1"/>
                </a:solidFill>
              </a:rPr>
              <a:t>Step 5</a:t>
            </a:r>
            <a:r>
              <a:rPr lang="en-US" sz="2800" dirty="0">
                <a:solidFill>
                  <a:schemeClr val="tx1"/>
                </a:solidFill>
              </a:rPr>
              <a:t>: In </a:t>
            </a:r>
            <a:r>
              <a:rPr lang="en-US" sz="2800" dirty="0" err="1">
                <a:solidFill>
                  <a:schemeClr val="tx1"/>
                </a:solidFill>
              </a:rPr>
              <a:t>sk</a:t>
            </a:r>
            <a:r>
              <a:rPr lang="en-US" sz="2800" dirty="0">
                <a:solidFill>
                  <a:schemeClr val="tx1"/>
                </a:solidFill>
              </a:rPr>
              <a:t>-learn module, we use </a:t>
            </a:r>
            <a:r>
              <a:rPr lang="en-US" sz="2800" dirty="0" err="1">
                <a:solidFill>
                  <a:schemeClr val="tx1"/>
                </a:solidFill>
              </a:rPr>
              <a:t>Tfidfvectorizer</a:t>
            </a:r>
            <a:r>
              <a:rPr lang="en-US" sz="2800" dirty="0">
                <a:solidFill>
                  <a:schemeClr val="tx1"/>
                </a:solidFill>
              </a:rPr>
              <a:t> to convert words into list of vectors . </a:t>
            </a:r>
          </a:p>
          <a:p>
            <a:pPr indent="0" algn="just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 Using cosine similarity checking similarity between vectors. </a:t>
            </a:r>
          </a:p>
          <a:p>
            <a:pPr indent="0" algn="just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 We will convert list of vectors into one dimensional array using flatten command. </a:t>
            </a:r>
          </a:p>
          <a:p>
            <a:pPr marL="109855" indent="0" algn="just" eaLnBrk="1" latinLnBrk="0" hangingPunct="1">
              <a:spcBef>
                <a:spcPts val="0"/>
              </a:spcBef>
              <a:buNone/>
            </a:pPr>
            <a:r>
              <a:rPr lang="en-US" sz="2800" b="1" u="sng" dirty="0">
                <a:solidFill>
                  <a:srgbClr val="C00000"/>
                </a:solidFill>
              </a:rPr>
              <a:t>CREATING GUI :</a:t>
            </a:r>
          </a:p>
          <a:p>
            <a:pPr indent="0" algn="just" eaLnBrk="1" latinLnBrk="0" hangingPunct="1">
              <a:spcBef>
                <a:spcPts val="0"/>
              </a:spcBef>
            </a:pPr>
            <a:r>
              <a:rPr lang="en-US" sz="2800" b="1" u="sng" dirty="0">
                <a:solidFill>
                  <a:schemeClr val="tx1"/>
                </a:solidFill>
              </a:rPr>
              <a:t>Step 1</a:t>
            </a:r>
            <a:r>
              <a:rPr lang="en-US" sz="2800" dirty="0">
                <a:solidFill>
                  <a:schemeClr val="tx1"/>
                </a:solidFill>
              </a:rPr>
              <a:t>: Using </a:t>
            </a:r>
            <a:r>
              <a:rPr lang="en-US" sz="2800" dirty="0" err="1">
                <a:solidFill>
                  <a:schemeClr val="tx1"/>
                </a:solidFill>
              </a:rPr>
              <a:t>tkinter</a:t>
            </a:r>
            <a:r>
              <a:rPr lang="en-US" sz="2800" dirty="0">
                <a:solidFill>
                  <a:schemeClr val="tx1"/>
                </a:solidFill>
              </a:rPr>
              <a:t> we can create graphical user interface (GUI) . </a:t>
            </a:r>
          </a:p>
          <a:p>
            <a:pPr indent="0" algn="just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We will create a new hierarchical menu like File, Options, Help using </a:t>
            </a:r>
            <a:r>
              <a:rPr lang="en-US" sz="2800" dirty="0" err="1">
                <a:solidFill>
                  <a:schemeClr val="tx1"/>
                </a:solidFill>
              </a:rPr>
              <a:t>add_cascade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</a:p>
          <a:p>
            <a:pPr indent="0" algn="just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 We will add item like font, color theme to the menu using </a:t>
            </a:r>
            <a:r>
              <a:rPr lang="en-US" sz="2800" dirty="0" err="1">
                <a:solidFill>
                  <a:schemeClr val="tx1"/>
                </a:solidFill>
              </a:rPr>
              <a:t>add_command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</a:p>
          <a:p>
            <a:pPr indent="0" algn="just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We will configure certain options in the GUI.</a:t>
            </a:r>
          </a:p>
          <a:p>
            <a:pPr algn="just"/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</TotalTime>
  <Words>813</Words>
  <Application>Microsoft Office PowerPoint</Application>
  <PresentationFormat>Custom</PresentationFormat>
  <Paragraphs>77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PROBLEM IDENTIFICATION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kolluri vishnu</dc:creator>
  <cp:lastModifiedBy>ASUS</cp:lastModifiedBy>
  <cp:revision>50</cp:revision>
  <dcterms:created xsi:type="dcterms:W3CDTF">2021-12-23T07:33:00Z</dcterms:created>
  <dcterms:modified xsi:type="dcterms:W3CDTF">2023-05-21T08:54:16Z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E2F6467E629D4A27AA66F59CFDF773DC</vt:lpwstr>
  </property>
  <property fmtid="{D5CDD505-2E9C-101B-9397-08002B2CF9AE}" pid="3" name="KSOProductBuildVer">
    <vt:lpwstr>1033-11.2.0.10451</vt:lpwstr>
  </property>
</Properties>
</file>