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1">
  <p:sldMasterIdLst>
    <p:sldMasterId id="2147485659" r:id="rId1"/>
  </p:sldMasterIdLst>
  <p:notesMasterIdLst>
    <p:notesMasterId r:id="rId18"/>
  </p:notesMasterIdLst>
  <p:handoutMasterIdLst>
    <p:handoutMasterId r:id="rId19"/>
  </p:handoutMasterIdLst>
  <p:sldIdLst>
    <p:sldId id="1883" r:id="rId2"/>
    <p:sldId id="1875" r:id="rId3"/>
    <p:sldId id="1884" r:id="rId4"/>
    <p:sldId id="1885" r:id="rId5"/>
    <p:sldId id="1886" r:id="rId6"/>
    <p:sldId id="1889" r:id="rId7"/>
    <p:sldId id="1893" r:id="rId8"/>
    <p:sldId id="1894" r:id="rId9"/>
    <p:sldId id="1896" r:id="rId10"/>
    <p:sldId id="1897" r:id="rId11"/>
    <p:sldId id="1898" r:id="rId12"/>
    <p:sldId id="1899" r:id="rId13"/>
    <p:sldId id="1900" r:id="rId14"/>
    <p:sldId id="1901" r:id="rId15"/>
    <p:sldId id="1902" r:id="rId16"/>
    <p:sldId id="1892" r:id="rId17"/>
  </p:sldIdLst>
  <p:sldSz cx="12192000" cy="6858000"/>
  <p:notesSz cx="6761163" cy="99425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8">
          <p15:clr>
            <a:srgbClr val="A4A3A4"/>
          </p15:clr>
        </p15:guide>
        <p15:guide id="5" orient="horz" pos="2798">
          <p15:clr>
            <a:srgbClr val="A4A3A4"/>
          </p15:clr>
        </p15:guide>
        <p15:guide id="6" orient="horz" pos="3132">
          <p15:clr>
            <a:srgbClr val="A4A3A4"/>
          </p15:clr>
        </p15:guide>
        <p15:guide id="7" pos="2056">
          <p15:clr>
            <a:srgbClr val="A4A3A4"/>
          </p15:clr>
        </p15:guide>
        <p15:guide id="8" pos="213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VN Prasad" initials="L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46AC"/>
    <a:srgbClr val="009900"/>
    <a:srgbClr val="0066FF"/>
    <a:srgbClr val="EBF0F2"/>
    <a:srgbClr val="E1F0FF"/>
    <a:srgbClr val="C1E0FF"/>
    <a:srgbClr val="FBF1B3"/>
    <a:srgbClr val="FFFFCC"/>
    <a:srgbClr val="D5DF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171933-4619-4E11-9A3F-F7608DF75F8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8387" autoAdjust="0"/>
  </p:normalViewPr>
  <p:slideViewPr>
    <p:cSldViewPr>
      <p:cViewPr varScale="1">
        <p:scale>
          <a:sx n="82" d="100"/>
          <a:sy n="82" d="100"/>
        </p:scale>
        <p:origin x="720" y="7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8322"/>
    </p:cViewPr>
  </p:sorterViewPr>
  <p:notesViewPr>
    <p:cSldViewPr>
      <p:cViewPr varScale="1">
        <p:scale>
          <a:sx n="52" d="100"/>
          <a:sy n="52" d="100"/>
        </p:scale>
        <p:origin x="-2832" y="-108"/>
      </p:cViewPr>
      <p:guideLst>
        <p:guide orient="horz" pos="2880"/>
        <p:guide pos="2160"/>
        <p:guide orient="horz" pos="3224"/>
        <p:guide pos="2238"/>
        <p:guide orient="horz" pos="2798"/>
        <p:guide orient="horz" pos="3132"/>
        <p:guide pos="2056"/>
        <p:guide pos="213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noj%20Reddy\Downloads\feed.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noj%20Reddy\Downloads\feed%20(1).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100 Watt Load</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v>Humidity</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feed!$A$43:$A$54</c:f>
              <c:strCache>
                <c:ptCount val="12"/>
                <c:pt idx="0">
                  <c:v>10:08:07 UTC</c:v>
                </c:pt>
                <c:pt idx="1">
                  <c:v>10:08:23 UTC</c:v>
                </c:pt>
                <c:pt idx="2">
                  <c:v>10:08:40 UTC</c:v>
                </c:pt>
                <c:pt idx="3">
                  <c:v>10:08:56 UTC</c:v>
                </c:pt>
                <c:pt idx="4">
                  <c:v>10:09:13 UTC</c:v>
                </c:pt>
                <c:pt idx="5">
                  <c:v>10:09:30 UTC</c:v>
                </c:pt>
                <c:pt idx="6">
                  <c:v>10:09:45 UTC</c:v>
                </c:pt>
                <c:pt idx="7">
                  <c:v>10:10:12 UTC</c:v>
                </c:pt>
                <c:pt idx="8">
                  <c:v>10:10:36 UTC</c:v>
                </c:pt>
                <c:pt idx="9">
                  <c:v>10:11:01 UTC</c:v>
                </c:pt>
                <c:pt idx="10">
                  <c:v>10:11:25 UTC</c:v>
                </c:pt>
                <c:pt idx="11">
                  <c:v>10:11:50 UTC</c:v>
                </c:pt>
              </c:strCache>
            </c:strRef>
          </c:cat>
          <c:val>
            <c:numRef>
              <c:f>feed!$C$43:$C$54</c:f>
              <c:numCache>
                <c:formatCode>General</c:formatCode>
                <c:ptCount val="12"/>
                <c:pt idx="0">
                  <c:v>59</c:v>
                </c:pt>
                <c:pt idx="1">
                  <c:v>59</c:v>
                </c:pt>
                <c:pt idx="2">
                  <c:v>59</c:v>
                </c:pt>
                <c:pt idx="3">
                  <c:v>59</c:v>
                </c:pt>
                <c:pt idx="4">
                  <c:v>58</c:v>
                </c:pt>
                <c:pt idx="5">
                  <c:v>58</c:v>
                </c:pt>
                <c:pt idx="6">
                  <c:v>58</c:v>
                </c:pt>
                <c:pt idx="7">
                  <c:v>58</c:v>
                </c:pt>
                <c:pt idx="8">
                  <c:v>58</c:v>
                </c:pt>
                <c:pt idx="9">
                  <c:v>57</c:v>
                </c:pt>
                <c:pt idx="10">
                  <c:v>54</c:v>
                </c:pt>
                <c:pt idx="11">
                  <c:v>44</c:v>
                </c:pt>
              </c:numCache>
            </c:numRef>
          </c:val>
          <c:extLst>
            <c:ext xmlns:c16="http://schemas.microsoft.com/office/drawing/2014/chart" uri="{C3380CC4-5D6E-409C-BE32-E72D297353CC}">
              <c16:uniqueId val="{00000000-3BF0-4C4C-8B52-7D170B27FCB6}"/>
            </c:ext>
          </c:extLst>
        </c:ser>
        <c:ser>
          <c:idx val="1"/>
          <c:order val="1"/>
          <c:tx>
            <c:v>Temperature</c:v>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feed!$A$43:$A$54</c:f>
              <c:strCache>
                <c:ptCount val="12"/>
                <c:pt idx="0">
                  <c:v>10:08:07 UTC</c:v>
                </c:pt>
                <c:pt idx="1">
                  <c:v>10:08:23 UTC</c:v>
                </c:pt>
                <c:pt idx="2">
                  <c:v>10:08:40 UTC</c:v>
                </c:pt>
                <c:pt idx="3">
                  <c:v>10:08:56 UTC</c:v>
                </c:pt>
                <c:pt idx="4">
                  <c:v>10:09:13 UTC</c:v>
                </c:pt>
                <c:pt idx="5">
                  <c:v>10:09:30 UTC</c:v>
                </c:pt>
                <c:pt idx="6">
                  <c:v>10:09:45 UTC</c:v>
                </c:pt>
                <c:pt idx="7">
                  <c:v>10:10:12 UTC</c:v>
                </c:pt>
                <c:pt idx="8">
                  <c:v>10:10:36 UTC</c:v>
                </c:pt>
                <c:pt idx="9">
                  <c:v>10:11:01 UTC</c:v>
                </c:pt>
                <c:pt idx="10">
                  <c:v>10:11:25 UTC</c:v>
                </c:pt>
                <c:pt idx="11">
                  <c:v>10:11:50 UTC</c:v>
                </c:pt>
              </c:strCache>
            </c:strRef>
          </c:cat>
          <c:val>
            <c:numRef>
              <c:f>feed!$D$43:$D$54</c:f>
              <c:numCache>
                <c:formatCode>General</c:formatCode>
                <c:ptCount val="12"/>
                <c:pt idx="0">
                  <c:v>29.9</c:v>
                </c:pt>
                <c:pt idx="1">
                  <c:v>30</c:v>
                </c:pt>
                <c:pt idx="2">
                  <c:v>30.1</c:v>
                </c:pt>
                <c:pt idx="3">
                  <c:v>30.2</c:v>
                </c:pt>
                <c:pt idx="4">
                  <c:v>30.2</c:v>
                </c:pt>
                <c:pt idx="5">
                  <c:v>30.2</c:v>
                </c:pt>
                <c:pt idx="6">
                  <c:v>30.2</c:v>
                </c:pt>
                <c:pt idx="7">
                  <c:v>30.2</c:v>
                </c:pt>
                <c:pt idx="8">
                  <c:v>30.2</c:v>
                </c:pt>
                <c:pt idx="9">
                  <c:v>30.8</c:v>
                </c:pt>
                <c:pt idx="10">
                  <c:v>33.299999999999997</c:v>
                </c:pt>
                <c:pt idx="11">
                  <c:v>39</c:v>
                </c:pt>
              </c:numCache>
            </c:numRef>
          </c:val>
          <c:extLst>
            <c:ext xmlns:c16="http://schemas.microsoft.com/office/drawing/2014/chart" uri="{C3380CC4-5D6E-409C-BE32-E72D297353CC}">
              <c16:uniqueId val="{00000001-3BF0-4C4C-8B52-7D170B27FCB6}"/>
            </c:ext>
          </c:extLst>
        </c:ser>
        <c:ser>
          <c:idx val="2"/>
          <c:order val="2"/>
          <c:tx>
            <c:v>Units</c:v>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feed!$A$43:$A$54</c:f>
              <c:strCache>
                <c:ptCount val="12"/>
                <c:pt idx="0">
                  <c:v>10:08:07 UTC</c:v>
                </c:pt>
                <c:pt idx="1">
                  <c:v>10:08:23 UTC</c:v>
                </c:pt>
                <c:pt idx="2">
                  <c:v>10:08:40 UTC</c:v>
                </c:pt>
                <c:pt idx="3">
                  <c:v>10:08:56 UTC</c:v>
                </c:pt>
                <c:pt idx="4">
                  <c:v>10:09:13 UTC</c:v>
                </c:pt>
                <c:pt idx="5">
                  <c:v>10:09:30 UTC</c:v>
                </c:pt>
                <c:pt idx="6">
                  <c:v>10:09:45 UTC</c:v>
                </c:pt>
                <c:pt idx="7">
                  <c:v>10:10:12 UTC</c:v>
                </c:pt>
                <c:pt idx="8">
                  <c:v>10:10:36 UTC</c:v>
                </c:pt>
                <c:pt idx="9">
                  <c:v>10:11:01 UTC</c:v>
                </c:pt>
                <c:pt idx="10">
                  <c:v>10:11:25 UTC</c:v>
                </c:pt>
                <c:pt idx="11">
                  <c:v>10:11:50 UTC</c:v>
                </c:pt>
              </c:strCache>
            </c:strRef>
          </c:cat>
          <c:val>
            <c:numRef>
              <c:f>feed!$E$43:$E$54</c:f>
              <c:numCache>
                <c:formatCode>General</c:formatCode>
                <c:ptCount val="12"/>
                <c:pt idx="0">
                  <c:v>0</c:v>
                </c:pt>
                <c:pt idx="1">
                  <c:v>0</c:v>
                </c:pt>
                <c:pt idx="2">
                  <c:v>0</c:v>
                </c:pt>
                <c:pt idx="3">
                  <c:v>0</c:v>
                </c:pt>
                <c:pt idx="4">
                  <c:v>0</c:v>
                </c:pt>
                <c:pt idx="5">
                  <c:v>0</c:v>
                </c:pt>
                <c:pt idx="6">
                  <c:v>0</c:v>
                </c:pt>
                <c:pt idx="7">
                  <c:v>1</c:v>
                </c:pt>
                <c:pt idx="8">
                  <c:v>2</c:v>
                </c:pt>
                <c:pt idx="9">
                  <c:v>3</c:v>
                </c:pt>
                <c:pt idx="10">
                  <c:v>4</c:v>
                </c:pt>
                <c:pt idx="11">
                  <c:v>5</c:v>
                </c:pt>
              </c:numCache>
            </c:numRef>
          </c:val>
          <c:extLst>
            <c:ext xmlns:c16="http://schemas.microsoft.com/office/drawing/2014/chart" uri="{C3380CC4-5D6E-409C-BE32-E72D297353CC}">
              <c16:uniqueId val="{00000002-3BF0-4C4C-8B52-7D170B27FCB6}"/>
            </c:ext>
          </c:extLst>
        </c:ser>
        <c:ser>
          <c:idx val="3"/>
          <c:order val="3"/>
          <c:tx>
            <c:v>Amount</c:v>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feed!$A$43:$A$54</c:f>
              <c:strCache>
                <c:ptCount val="12"/>
                <c:pt idx="0">
                  <c:v>10:08:07 UTC</c:v>
                </c:pt>
                <c:pt idx="1">
                  <c:v>10:08:23 UTC</c:v>
                </c:pt>
                <c:pt idx="2">
                  <c:v>10:08:40 UTC</c:v>
                </c:pt>
                <c:pt idx="3">
                  <c:v>10:08:56 UTC</c:v>
                </c:pt>
                <c:pt idx="4">
                  <c:v>10:09:13 UTC</c:v>
                </c:pt>
                <c:pt idx="5">
                  <c:v>10:09:30 UTC</c:v>
                </c:pt>
                <c:pt idx="6">
                  <c:v>10:09:45 UTC</c:v>
                </c:pt>
                <c:pt idx="7">
                  <c:v>10:10:12 UTC</c:v>
                </c:pt>
                <c:pt idx="8">
                  <c:v>10:10:36 UTC</c:v>
                </c:pt>
                <c:pt idx="9">
                  <c:v>10:11:01 UTC</c:v>
                </c:pt>
                <c:pt idx="10">
                  <c:v>10:11:25 UTC</c:v>
                </c:pt>
                <c:pt idx="11">
                  <c:v>10:11:50 UTC</c:v>
                </c:pt>
              </c:strCache>
            </c:strRef>
          </c:cat>
          <c:val>
            <c:numRef>
              <c:f>feed!$F$43:$F$54</c:f>
              <c:numCache>
                <c:formatCode>General</c:formatCode>
                <c:ptCount val="12"/>
                <c:pt idx="0">
                  <c:v>0</c:v>
                </c:pt>
                <c:pt idx="1">
                  <c:v>0</c:v>
                </c:pt>
                <c:pt idx="2">
                  <c:v>0</c:v>
                </c:pt>
                <c:pt idx="3">
                  <c:v>0</c:v>
                </c:pt>
                <c:pt idx="4">
                  <c:v>0</c:v>
                </c:pt>
                <c:pt idx="5">
                  <c:v>0</c:v>
                </c:pt>
                <c:pt idx="6">
                  <c:v>0</c:v>
                </c:pt>
                <c:pt idx="7">
                  <c:v>2</c:v>
                </c:pt>
                <c:pt idx="8">
                  <c:v>4</c:v>
                </c:pt>
                <c:pt idx="9">
                  <c:v>6</c:v>
                </c:pt>
                <c:pt idx="10">
                  <c:v>8</c:v>
                </c:pt>
                <c:pt idx="11">
                  <c:v>10</c:v>
                </c:pt>
              </c:numCache>
            </c:numRef>
          </c:val>
          <c:extLst>
            <c:ext xmlns:c16="http://schemas.microsoft.com/office/drawing/2014/chart" uri="{C3380CC4-5D6E-409C-BE32-E72D297353CC}">
              <c16:uniqueId val="{00000003-3BF0-4C4C-8B52-7D170B27FCB6}"/>
            </c:ext>
          </c:extLst>
        </c:ser>
        <c:dLbls>
          <c:showLegendKey val="0"/>
          <c:showVal val="0"/>
          <c:showCatName val="0"/>
          <c:showSerName val="0"/>
          <c:showPercent val="0"/>
          <c:showBubbleSize val="0"/>
        </c:dLbls>
        <c:gapWidth val="100"/>
        <c:overlap val="-24"/>
        <c:axId val="1043647600"/>
        <c:axId val="1043653360"/>
      </c:barChart>
      <c:catAx>
        <c:axId val="104364760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43653360"/>
        <c:crosses val="autoZero"/>
        <c:auto val="1"/>
        <c:lblAlgn val="ctr"/>
        <c:lblOffset val="100"/>
        <c:noMultiLvlLbl val="0"/>
      </c:catAx>
      <c:valAx>
        <c:axId val="104365336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43647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3</a:t>
            </a:r>
            <a:r>
              <a:rPr lang="en-IN" baseline="0"/>
              <a:t> Watt Load</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v>Humidiy</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'feed (1)'!$A$2:$A$12</c:f>
              <c:strCache>
                <c:ptCount val="11"/>
                <c:pt idx="0">
                  <c:v>10:30:50 UTC</c:v>
                </c:pt>
                <c:pt idx="1">
                  <c:v>10:31:07 UTC</c:v>
                </c:pt>
                <c:pt idx="2">
                  <c:v>10:31:23 UTC</c:v>
                </c:pt>
                <c:pt idx="3">
                  <c:v>10:31:40 UTC</c:v>
                </c:pt>
                <c:pt idx="4">
                  <c:v>10:31:56 UTC</c:v>
                </c:pt>
                <c:pt idx="5">
                  <c:v>10:32:13 UTC</c:v>
                </c:pt>
                <c:pt idx="6">
                  <c:v>10:32:30 UTC</c:v>
                </c:pt>
                <c:pt idx="7">
                  <c:v>10:32:46 UTC</c:v>
                </c:pt>
                <c:pt idx="8">
                  <c:v>10:33:03 UTC</c:v>
                </c:pt>
                <c:pt idx="9">
                  <c:v>10:33:19 UTC</c:v>
                </c:pt>
                <c:pt idx="10">
                  <c:v>10:33:36 UTC</c:v>
                </c:pt>
              </c:strCache>
            </c:strRef>
          </c:cat>
          <c:val>
            <c:numRef>
              <c:f>'feed (1)'!$B$2:$B$12</c:f>
              <c:numCache>
                <c:formatCode>General</c:formatCode>
                <c:ptCount val="11"/>
                <c:pt idx="0">
                  <c:v>48</c:v>
                </c:pt>
                <c:pt idx="1">
                  <c:v>48</c:v>
                </c:pt>
                <c:pt idx="2">
                  <c:v>47</c:v>
                </c:pt>
                <c:pt idx="3">
                  <c:v>47</c:v>
                </c:pt>
                <c:pt idx="4">
                  <c:v>47</c:v>
                </c:pt>
                <c:pt idx="5">
                  <c:v>47</c:v>
                </c:pt>
                <c:pt idx="6">
                  <c:v>47</c:v>
                </c:pt>
                <c:pt idx="7">
                  <c:v>47</c:v>
                </c:pt>
                <c:pt idx="8">
                  <c:v>47</c:v>
                </c:pt>
                <c:pt idx="9">
                  <c:v>48</c:v>
                </c:pt>
                <c:pt idx="10">
                  <c:v>49</c:v>
                </c:pt>
              </c:numCache>
            </c:numRef>
          </c:val>
          <c:extLst>
            <c:ext xmlns:c16="http://schemas.microsoft.com/office/drawing/2014/chart" uri="{C3380CC4-5D6E-409C-BE32-E72D297353CC}">
              <c16:uniqueId val="{00000000-879C-4B98-B6B6-E4F1A208850D}"/>
            </c:ext>
          </c:extLst>
        </c:ser>
        <c:ser>
          <c:idx val="1"/>
          <c:order val="1"/>
          <c:tx>
            <c:v>Temperature</c:v>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'feed (1)'!$A$2:$A$12</c:f>
              <c:strCache>
                <c:ptCount val="11"/>
                <c:pt idx="0">
                  <c:v>10:30:50 UTC</c:v>
                </c:pt>
                <c:pt idx="1">
                  <c:v>10:31:07 UTC</c:v>
                </c:pt>
                <c:pt idx="2">
                  <c:v>10:31:23 UTC</c:v>
                </c:pt>
                <c:pt idx="3">
                  <c:v>10:31:40 UTC</c:v>
                </c:pt>
                <c:pt idx="4">
                  <c:v>10:31:56 UTC</c:v>
                </c:pt>
                <c:pt idx="5">
                  <c:v>10:32:13 UTC</c:v>
                </c:pt>
                <c:pt idx="6">
                  <c:v>10:32:30 UTC</c:v>
                </c:pt>
                <c:pt idx="7">
                  <c:v>10:32:46 UTC</c:v>
                </c:pt>
                <c:pt idx="8">
                  <c:v>10:33:03 UTC</c:v>
                </c:pt>
                <c:pt idx="9">
                  <c:v>10:33:19 UTC</c:v>
                </c:pt>
                <c:pt idx="10">
                  <c:v>10:33:36 UTC</c:v>
                </c:pt>
              </c:strCache>
            </c:strRef>
          </c:cat>
          <c:val>
            <c:numRef>
              <c:f>'feed (1)'!$C$2:$C$12</c:f>
              <c:numCache>
                <c:formatCode>General</c:formatCode>
                <c:ptCount val="11"/>
                <c:pt idx="0">
                  <c:v>32.799999999999997</c:v>
                </c:pt>
                <c:pt idx="1">
                  <c:v>32.9</c:v>
                </c:pt>
                <c:pt idx="2">
                  <c:v>33.1</c:v>
                </c:pt>
                <c:pt idx="3">
                  <c:v>33.299999999999997</c:v>
                </c:pt>
                <c:pt idx="4">
                  <c:v>33.299999999999997</c:v>
                </c:pt>
                <c:pt idx="5">
                  <c:v>33.299999999999997</c:v>
                </c:pt>
                <c:pt idx="6">
                  <c:v>33.299999999999997</c:v>
                </c:pt>
                <c:pt idx="7">
                  <c:v>33.299999999999997</c:v>
                </c:pt>
                <c:pt idx="8">
                  <c:v>33.299999999999997</c:v>
                </c:pt>
                <c:pt idx="9">
                  <c:v>33.299999999999997</c:v>
                </c:pt>
                <c:pt idx="10">
                  <c:v>33.299999999999997</c:v>
                </c:pt>
              </c:numCache>
            </c:numRef>
          </c:val>
          <c:extLst>
            <c:ext xmlns:c16="http://schemas.microsoft.com/office/drawing/2014/chart" uri="{C3380CC4-5D6E-409C-BE32-E72D297353CC}">
              <c16:uniqueId val="{00000001-879C-4B98-B6B6-E4F1A208850D}"/>
            </c:ext>
          </c:extLst>
        </c:ser>
        <c:ser>
          <c:idx val="2"/>
          <c:order val="2"/>
          <c:tx>
            <c:v>Units</c:v>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'feed (1)'!$A$2:$A$12</c:f>
              <c:strCache>
                <c:ptCount val="11"/>
                <c:pt idx="0">
                  <c:v>10:30:50 UTC</c:v>
                </c:pt>
                <c:pt idx="1">
                  <c:v>10:31:07 UTC</c:v>
                </c:pt>
                <c:pt idx="2">
                  <c:v>10:31:23 UTC</c:v>
                </c:pt>
                <c:pt idx="3">
                  <c:v>10:31:40 UTC</c:v>
                </c:pt>
                <c:pt idx="4">
                  <c:v>10:31:56 UTC</c:v>
                </c:pt>
                <c:pt idx="5">
                  <c:v>10:32:13 UTC</c:v>
                </c:pt>
                <c:pt idx="6">
                  <c:v>10:32:30 UTC</c:v>
                </c:pt>
                <c:pt idx="7">
                  <c:v>10:32:46 UTC</c:v>
                </c:pt>
                <c:pt idx="8">
                  <c:v>10:33:03 UTC</c:v>
                </c:pt>
                <c:pt idx="9">
                  <c:v>10:33:19 UTC</c:v>
                </c:pt>
                <c:pt idx="10">
                  <c:v>10:33:36 UTC</c:v>
                </c:pt>
              </c:strCache>
            </c:strRef>
          </c:cat>
          <c:val>
            <c:numRef>
              <c:f>'feed (1)'!$D$2:$D$12</c:f>
              <c:numCache>
                <c:formatCode>General</c:formatCode>
                <c:ptCount val="11"/>
                <c:pt idx="0">
                  <c:v>0</c:v>
                </c:pt>
                <c:pt idx="1">
                  <c:v>0</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2-879C-4B98-B6B6-E4F1A208850D}"/>
            </c:ext>
          </c:extLst>
        </c:ser>
        <c:ser>
          <c:idx val="3"/>
          <c:order val="3"/>
          <c:tx>
            <c:v>Amount</c:v>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'feed (1)'!$A$2:$A$12</c:f>
              <c:strCache>
                <c:ptCount val="11"/>
                <c:pt idx="0">
                  <c:v>10:30:50 UTC</c:v>
                </c:pt>
                <c:pt idx="1">
                  <c:v>10:31:07 UTC</c:v>
                </c:pt>
                <c:pt idx="2">
                  <c:v>10:31:23 UTC</c:v>
                </c:pt>
                <c:pt idx="3">
                  <c:v>10:31:40 UTC</c:v>
                </c:pt>
                <c:pt idx="4">
                  <c:v>10:31:56 UTC</c:v>
                </c:pt>
                <c:pt idx="5">
                  <c:v>10:32:13 UTC</c:v>
                </c:pt>
                <c:pt idx="6">
                  <c:v>10:32:30 UTC</c:v>
                </c:pt>
                <c:pt idx="7">
                  <c:v>10:32:46 UTC</c:v>
                </c:pt>
                <c:pt idx="8">
                  <c:v>10:33:03 UTC</c:v>
                </c:pt>
                <c:pt idx="9">
                  <c:v>10:33:19 UTC</c:v>
                </c:pt>
                <c:pt idx="10">
                  <c:v>10:33:36 UTC</c:v>
                </c:pt>
              </c:strCache>
            </c:strRef>
          </c:cat>
          <c:val>
            <c:numRef>
              <c:f>'feed (1)'!$E$2:$E$12</c:f>
              <c:numCache>
                <c:formatCode>General</c:formatCode>
                <c:ptCount val="11"/>
                <c:pt idx="0">
                  <c:v>0</c:v>
                </c:pt>
                <c:pt idx="1">
                  <c:v>0</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3-879C-4B98-B6B6-E4F1A208850D}"/>
            </c:ext>
          </c:extLst>
        </c:ser>
        <c:dLbls>
          <c:showLegendKey val="0"/>
          <c:showVal val="0"/>
          <c:showCatName val="0"/>
          <c:showSerName val="0"/>
          <c:showPercent val="0"/>
          <c:showBubbleSize val="0"/>
        </c:dLbls>
        <c:gapWidth val="100"/>
        <c:overlap val="-24"/>
        <c:axId val="873552688"/>
        <c:axId val="873550768"/>
      </c:barChart>
      <c:catAx>
        <c:axId val="8735526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73550768"/>
        <c:crosses val="autoZero"/>
        <c:auto val="1"/>
        <c:lblAlgn val="ctr"/>
        <c:lblOffset val="100"/>
        <c:noMultiLvlLbl val="0"/>
      </c:catAx>
      <c:valAx>
        <c:axId val="87355076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735526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5439" tIns="47720" rIns="95439" bIns="47720"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29762" y="0"/>
            <a:ext cx="2929837" cy="497126"/>
          </a:xfrm>
          <a:prstGeom prst="rect">
            <a:avLst/>
          </a:prstGeom>
        </p:spPr>
        <p:txBody>
          <a:bodyPr vert="horz" lIns="95439" tIns="47720" rIns="95439" bIns="47720" rtlCol="0"/>
          <a:lstStyle>
            <a:lvl1pPr algn="r">
              <a:defRPr sz="1300">
                <a:latin typeface="Arial" charset="0"/>
                <a:cs typeface="Arial" charset="0"/>
              </a:defRPr>
            </a:lvl1pPr>
          </a:lstStyle>
          <a:p>
            <a:pPr>
              <a:defRPr/>
            </a:pPr>
            <a:fld id="{4EB745A5-3952-4467-A039-FB9EA0AFC76E}" type="datetimeFigureOut">
              <a:rPr lang="en-US"/>
              <a:pPr>
                <a:defRPr/>
              </a:pPr>
              <a:t>5/18/2023</a:t>
            </a:fld>
            <a:endParaRPr lang="en-US"/>
          </a:p>
        </p:txBody>
      </p:sp>
      <p:sp>
        <p:nvSpPr>
          <p:cNvPr id="4" name="Footer Placeholder 3"/>
          <p:cNvSpPr>
            <a:spLocks noGrp="1"/>
          </p:cNvSpPr>
          <p:nvPr>
            <p:ph type="ftr" sz="quarter" idx="2"/>
          </p:nvPr>
        </p:nvSpPr>
        <p:spPr>
          <a:xfrm>
            <a:off x="0" y="9443662"/>
            <a:ext cx="2929837" cy="497126"/>
          </a:xfrm>
          <a:prstGeom prst="rect">
            <a:avLst/>
          </a:prstGeom>
        </p:spPr>
        <p:txBody>
          <a:bodyPr vert="horz" lIns="95439" tIns="47720" rIns="95439" bIns="47720" rtlCol="0" anchor="b"/>
          <a:lstStyle>
            <a:lvl1pPr algn="l">
              <a:defRPr sz="13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29762" y="9443662"/>
            <a:ext cx="2929837" cy="497126"/>
          </a:xfrm>
          <a:prstGeom prst="rect">
            <a:avLst/>
          </a:prstGeom>
        </p:spPr>
        <p:txBody>
          <a:bodyPr vert="horz" lIns="95439" tIns="47720" rIns="95439" bIns="47720" rtlCol="0" anchor="b"/>
          <a:lstStyle>
            <a:lvl1pPr algn="r">
              <a:defRPr sz="1300">
                <a:latin typeface="Arial" charset="0"/>
                <a:cs typeface="Arial" charset="0"/>
              </a:defRPr>
            </a:lvl1pPr>
          </a:lstStyle>
          <a:p>
            <a:pPr>
              <a:defRPr/>
            </a:pPr>
            <a:fld id="{2BAE9AA9-BB6B-4AF6-9F4B-D9B5067D11BD}" type="slidenum">
              <a:rPr lang="en-US"/>
              <a:pPr>
                <a:defRPr/>
              </a:pPr>
              <a:t>‹#›</a:t>
            </a:fld>
            <a:endParaRPr lang="en-US"/>
          </a:p>
        </p:txBody>
      </p:sp>
    </p:spTree>
    <p:extLst>
      <p:ext uri="{BB962C8B-B14F-4D97-AF65-F5344CB8AC3E}">
        <p14:creationId xmlns:p14="http://schemas.microsoft.com/office/powerpoint/2010/main" val="2636810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5439" tIns="47720" rIns="95439" bIns="47720"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29762" y="0"/>
            <a:ext cx="2929837" cy="497126"/>
          </a:xfrm>
          <a:prstGeom prst="rect">
            <a:avLst/>
          </a:prstGeom>
        </p:spPr>
        <p:txBody>
          <a:bodyPr vert="horz" lIns="95439" tIns="47720" rIns="95439" bIns="47720" rtlCol="0"/>
          <a:lstStyle>
            <a:lvl1pPr algn="r" fontAlgn="auto">
              <a:spcBef>
                <a:spcPts val="0"/>
              </a:spcBef>
              <a:spcAft>
                <a:spcPts val="0"/>
              </a:spcAft>
              <a:defRPr sz="1300">
                <a:latin typeface="+mn-lt"/>
                <a:cs typeface="+mn-cs"/>
              </a:defRPr>
            </a:lvl1pPr>
          </a:lstStyle>
          <a:p>
            <a:pPr>
              <a:defRPr/>
            </a:pPr>
            <a:fld id="{1948D6C1-579C-43E6-BA90-5DE48973DA98}" type="datetimeFigureOut">
              <a:rPr lang="en-US"/>
              <a:pPr>
                <a:defRPr/>
              </a:pPr>
              <a:t>5/18/2023</a:t>
            </a:fld>
            <a:endParaRPr lang="en-US"/>
          </a:p>
        </p:txBody>
      </p:sp>
      <p:sp>
        <p:nvSpPr>
          <p:cNvPr id="4" name="Slide Image Placeholder 3"/>
          <p:cNvSpPr>
            <a:spLocks noGrp="1" noRot="1" noChangeAspect="1"/>
          </p:cNvSpPr>
          <p:nvPr>
            <p:ph type="sldImg" idx="2"/>
          </p:nvPr>
        </p:nvSpPr>
        <p:spPr>
          <a:xfrm>
            <a:off x="68263" y="746125"/>
            <a:ext cx="6624637" cy="3727450"/>
          </a:xfrm>
          <a:prstGeom prst="rect">
            <a:avLst/>
          </a:prstGeom>
          <a:noFill/>
          <a:ln w="12700">
            <a:solidFill>
              <a:prstClr val="black"/>
            </a:solidFill>
          </a:ln>
        </p:spPr>
        <p:txBody>
          <a:bodyPr vert="horz" lIns="95439" tIns="47720" rIns="95439" bIns="47720" rtlCol="0" anchor="ctr"/>
          <a:lstStyle/>
          <a:p>
            <a:pPr lvl="0"/>
            <a:endParaRPr lang="en-US" noProof="0"/>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5439" tIns="47720" rIns="95439" bIns="47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43662"/>
            <a:ext cx="2929837" cy="497126"/>
          </a:xfrm>
          <a:prstGeom prst="rect">
            <a:avLst/>
          </a:prstGeom>
        </p:spPr>
        <p:txBody>
          <a:bodyPr vert="horz" lIns="95439" tIns="47720" rIns="95439" bIns="47720"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29762" y="9443662"/>
            <a:ext cx="2929837" cy="497126"/>
          </a:xfrm>
          <a:prstGeom prst="rect">
            <a:avLst/>
          </a:prstGeom>
        </p:spPr>
        <p:txBody>
          <a:bodyPr vert="horz" lIns="95439" tIns="47720" rIns="95439" bIns="47720" rtlCol="0" anchor="b"/>
          <a:lstStyle>
            <a:lvl1pPr algn="r" fontAlgn="auto">
              <a:spcBef>
                <a:spcPts val="0"/>
              </a:spcBef>
              <a:spcAft>
                <a:spcPts val="0"/>
              </a:spcAft>
              <a:defRPr sz="1300">
                <a:latin typeface="+mn-lt"/>
                <a:cs typeface="+mn-cs"/>
              </a:defRPr>
            </a:lvl1pPr>
          </a:lstStyle>
          <a:p>
            <a:pPr>
              <a:defRPr/>
            </a:pPr>
            <a:fld id="{E7A35FBF-25E3-40BE-9E2D-5992AD91964A}" type="slidenum">
              <a:rPr lang="en-US"/>
              <a:pPr>
                <a:defRPr/>
              </a:pPr>
              <a:t>‹#›</a:t>
            </a:fld>
            <a:endParaRPr lang="en-US"/>
          </a:p>
        </p:txBody>
      </p:sp>
    </p:spTree>
    <p:extLst>
      <p:ext uri="{BB962C8B-B14F-4D97-AF65-F5344CB8AC3E}">
        <p14:creationId xmlns:p14="http://schemas.microsoft.com/office/powerpoint/2010/main" val="1895925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lvl1pPr>
              <a:defRPr>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2691D047-FF56-44EB-BEA4-FC55E9E81576}" type="datetime1">
              <a:rPr lang="en-US"/>
              <a:pPr>
                <a:defRPr/>
              </a:pPr>
              <a:t>5/18/2023</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71373300-274E-453B-87C3-DFAD840521EE}" type="slidenum">
              <a:rPr lang="en-US"/>
              <a:pPr/>
              <a:t>‹#›</a:t>
            </a:fld>
            <a:endParaRPr lang="en-US"/>
          </a:p>
        </p:txBody>
      </p:sp>
      <p:sp>
        <p:nvSpPr>
          <p:cNvPr id="7" name="Title 1">
            <a:extLst>
              <a:ext uri="{FF2B5EF4-FFF2-40B4-BE49-F238E27FC236}">
                <a16:creationId xmlns:a16="http://schemas.microsoft.com/office/drawing/2014/main" id="{63803D69-2B0D-4E1E-BB40-F5346A29EBAA}"/>
              </a:ext>
            </a:extLst>
          </p:cNvPr>
          <p:cNvSpPr txBox="1">
            <a:spLocks/>
          </p:cNvSpPr>
          <p:nvPr userDrawn="1"/>
        </p:nvSpPr>
        <p:spPr bwMode="auto">
          <a:xfrm>
            <a:off x="50800" y="52388"/>
            <a:ext cx="10972800" cy="766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l" rtl="0" fontAlgn="base">
              <a:spcBef>
                <a:spcPct val="0"/>
              </a:spcBef>
              <a:spcAft>
                <a:spcPct val="0"/>
              </a:spcAft>
              <a:defRPr lang="en-US" sz="2800" b="1" kern="1200" dirty="0">
                <a:solidFill>
                  <a:schemeClr val="bg1"/>
                </a:solidFill>
                <a:latin typeface="+mj-lt"/>
                <a:ea typeface="+mj-ea"/>
                <a:cs typeface="+mj-cs"/>
              </a:defRPr>
            </a:lvl1pPr>
            <a:lvl2pPr algn="l" rtl="0" fontAlgn="base">
              <a:spcBef>
                <a:spcPct val="0"/>
              </a:spcBef>
              <a:spcAft>
                <a:spcPct val="0"/>
              </a:spcAft>
              <a:defRPr sz="2800" b="1">
                <a:solidFill>
                  <a:schemeClr val="bg1"/>
                </a:solidFill>
                <a:latin typeface="Calibri" pitchFamily="34" charset="0"/>
              </a:defRPr>
            </a:lvl2pPr>
            <a:lvl3pPr algn="l" rtl="0" fontAlgn="base">
              <a:spcBef>
                <a:spcPct val="0"/>
              </a:spcBef>
              <a:spcAft>
                <a:spcPct val="0"/>
              </a:spcAft>
              <a:defRPr sz="2800" b="1">
                <a:solidFill>
                  <a:schemeClr val="bg1"/>
                </a:solidFill>
                <a:latin typeface="Calibri" pitchFamily="34" charset="0"/>
              </a:defRPr>
            </a:lvl3pPr>
            <a:lvl4pPr algn="l" rtl="0" fontAlgn="base">
              <a:spcBef>
                <a:spcPct val="0"/>
              </a:spcBef>
              <a:spcAft>
                <a:spcPct val="0"/>
              </a:spcAft>
              <a:defRPr sz="2800" b="1">
                <a:solidFill>
                  <a:schemeClr val="bg1"/>
                </a:solidFill>
                <a:latin typeface="Calibri" pitchFamily="34" charset="0"/>
              </a:defRPr>
            </a:lvl4pPr>
            <a:lvl5pPr algn="l" rtl="0" fontAlgn="base">
              <a:spcBef>
                <a:spcPct val="0"/>
              </a:spcBef>
              <a:spcAft>
                <a:spcPct val="0"/>
              </a:spcAft>
              <a:defRPr sz="2800" b="1">
                <a:solidFill>
                  <a:schemeClr val="bg1"/>
                </a:solidFill>
                <a:latin typeface="Calibri" pitchFamily="34" charset="0"/>
              </a:defRPr>
            </a:lvl5pPr>
            <a:lvl6pPr marL="457200" algn="l" rtl="0" fontAlgn="base">
              <a:spcBef>
                <a:spcPct val="0"/>
              </a:spcBef>
              <a:spcAft>
                <a:spcPct val="0"/>
              </a:spcAft>
              <a:defRPr sz="2800" b="1">
                <a:solidFill>
                  <a:schemeClr val="bg1"/>
                </a:solidFill>
                <a:latin typeface="Calibri" pitchFamily="34" charset="0"/>
              </a:defRPr>
            </a:lvl6pPr>
            <a:lvl7pPr marL="914400" algn="l" rtl="0" fontAlgn="base">
              <a:spcBef>
                <a:spcPct val="0"/>
              </a:spcBef>
              <a:spcAft>
                <a:spcPct val="0"/>
              </a:spcAft>
              <a:defRPr sz="2800" b="1">
                <a:solidFill>
                  <a:schemeClr val="bg1"/>
                </a:solidFill>
                <a:latin typeface="Calibri" pitchFamily="34" charset="0"/>
              </a:defRPr>
            </a:lvl7pPr>
            <a:lvl8pPr marL="1371600" algn="l" rtl="0" fontAlgn="base">
              <a:spcBef>
                <a:spcPct val="0"/>
              </a:spcBef>
              <a:spcAft>
                <a:spcPct val="0"/>
              </a:spcAft>
              <a:defRPr sz="2800" b="1">
                <a:solidFill>
                  <a:schemeClr val="bg1"/>
                </a:solidFill>
                <a:latin typeface="Calibri" pitchFamily="34" charset="0"/>
              </a:defRPr>
            </a:lvl8pPr>
            <a:lvl9pPr marL="1828800" algn="l" rtl="0" fontAlgn="base">
              <a:spcBef>
                <a:spcPct val="0"/>
              </a:spcBef>
              <a:spcAft>
                <a:spcPct val="0"/>
              </a:spcAft>
              <a:defRPr sz="2800" b="1">
                <a:solidFill>
                  <a:schemeClr val="bg1"/>
                </a:solidFill>
                <a:latin typeface="Calibri" pitchFamily="34" charset="0"/>
              </a:defRPr>
            </a:lvl9pPr>
          </a:lstStyle>
          <a:p>
            <a:r>
              <a:rPr lang="en-US" sz="2800" dirty="0"/>
              <a:t>Click to edit Master title style</a:t>
            </a:r>
          </a:p>
        </p:txBody>
      </p:sp>
      <p:sp>
        <p:nvSpPr>
          <p:cNvPr id="8" name="Rectangle 7">
            <a:extLst>
              <a:ext uri="{FF2B5EF4-FFF2-40B4-BE49-F238E27FC236}">
                <a16:creationId xmlns:a16="http://schemas.microsoft.com/office/drawing/2014/main" id="{6C95535F-FB0E-423C-A497-8270A7D437EF}"/>
              </a:ext>
            </a:extLst>
          </p:cNvPr>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panose="020B0604020202020204"/>
            </a:endParaRPr>
          </a:p>
        </p:txBody>
      </p:sp>
      <p:pic>
        <p:nvPicPr>
          <p:cNvPr id="9" name="Picture 4">
            <a:extLst>
              <a:ext uri="{FF2B5EF4-FFF2-40B4-BE49-F238E27FC236}">
                <a16:creationId xmlns:a16="http://schemas.microsoft.com/office/drawing/2014/main" id="{FB6C6CED-CB50-425A-B024-0616AE18BA57}"/>
              </a:ext>
            </a:extLst>
          </p:cNvPr>
          <p:cNvPicPr>
            <a:picLocks noChangeAspect="1"/>
          </p:cNvPicPr>
          <p:nvPr userDrawn="1"/>
        </p:nvPicPr>
        <p:blipFill>
          <a:blip r:embed="rId2" cstate="print"/>
          <a:srcRect/>
          <a:stretch>
            <a:fillRect/>
          </a:stretch>
        </p:blipFill>
        <p:spPr bwMode="auto">
          <a:xfrm>
            <a:off x="11328400" y="37447"/>
            <a:ext cx="812800" cy="833438"/>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35F139F6-9969-460F-BCF6-A966AC9F092B}" type="datetime1">
              <a:rPr lang="en-US"/>
              <a:pPr>
                <a:defRPr/>
              </a:pPr>
              <a:t>5/18/2023</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8F6A8466-6471-4BFF-B2DB-1B9BF6972E6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3CA912EC-6A01-475F-B3B8-19813CC46BBE}" type="datetime1">
              <a:rPr lang="en-US"/>
              <a:pPr>
                <a:defRPr/>
              </a:pPr>
              <a:t>5/18/2023</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E695E433-A34E-4866-AE28-50BD5B170EA4}"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939635" y="36513"/>
            <a:ext cx="184730" cy="36933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a:solidFill>
                <a:srgbClr val="000000"/>
              </a:solidFill>
            </a:endParaRPr>
          </a:p>
        </p:txBody>
      </p:sp>
      <p:sp>
        <p:nvSpPr>
          <p:cNvPr id="3" name="Text Box 5"/>
          <p:cNvSpPr txBox="1">
            <a:spLocks noChangeArrowheads="1"/>
          </p:cNvSpPr>
          <p:nvPr/>
        </p:nvSpPr>
        <p:spPr bwMode="auto">
          <a:xfrm>
            <a:off x="2112434" y="265113"/>
            <a:ext cx="9266767" cy="366712"/>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a:solidFill>
                <a:srgbClr val="000000"/>
              </a:solidFill>
            </a:endParaRPr>
          </a:p>
        </p:txBody>
      </p:sp>
      <p:sp>
        <p:nvSpPr>
          <p:cNvPr id="4" name="Text Box 6"/>
          <p:cNvSpPr txBox="1">
            <a:spLocks noChangeArrowheads="1"/>
          </p:cNvSpPr>
          <p:nvPr/>
        </p:nvSpPr>
        <p:spPr bwMode="auto">
          <a:xfrm>
            <a:off x="203201" y="1"/>
            <a:ext cx="11705167" cy="366713"/>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a:solidFill>
                <a:srgbClr val="000000"/>
              </a:solidFill>
            </a:endParaRPr>
          </a:p>
        </p:txBody>
      </p:sp>
      <p:sp>
        <p:nvSpPr>
          <p:cNvPr id="5" name="Text Box 7"/>
          <p:cNvSpPr txBox="1">
            <a:spLocks noChangeArrowheads="1"/>
          </p:cNvSpPr>
          <p:nvPr/>
        </p:nvSpPr>
        <p:spPr bwMode="auto">
          <a:xfrm>
            <a:off x="1939635" y="265113"/>
            <a:ext cx="184730" cy="36933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a:solidFill>
                <a:srgbClr val="000000"/>
              </a:solidFill>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smtClean="0">
                <a:latin typeface="Arial" panose="020B0604020202020204" pitchFamily="34" charset="0"/>
                <a:cs typeface="Arial" panose="020B0604020202020204" pitchFamily="34" charset="0"/>
              </a:defRPr>
            </a:lvl1pPr>
          </a:lstStyle>
          <a:p>
            <a:pPr>
              <a:defRPr/>
            </a:pPr>
            <a:fld id="{AE0BC9E8-4B57-4343-855C-A0FCE914477D}" type="datetime1">
              <a:rPr lang="en-US"/>
              <a:pPr>
                <a:defRPr/>
              </a:pPr>
              <a:t>5/18/2023</a:t>
            </a:fld>
            <a:endParaRPr lang="en-US"/>
          </a:p>
        </p:txBody>
      </p:sp>
      <p:sp>
        <p:nvSpPr>
          <p:cNvPr id="3" name="Footer Placeholder 21"/>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4" name="Slide Number Placeholder 17"/>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34D16C93-1A69-4A82-A767-9EBB8AB6B5DE}"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normAutofit/>
          </a:bodyPr>
          <a:lstStyle>
            <a:lvl1pPr>
              <a:defRPr lang="en-US" sz="2800" b="1" kern="1200" dirty="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5BFA03E2-432A-4CEB-90F5-DABA8EB56D23}" type="datetime1">
              <a:rPr lang="en-US"/>
              <a:pPr>
                <a:defRPr/>
              </a:pPr>
              <a:t>5/18/2023</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FBBF61CF-E01E-4A46-BB21-3455A7373A30}" type="slidenum">
              <a:rPr lang="en-US"/>
              <a:pPr/>
              <a:t>‹#›</a:t>
            </a:fld>
            <a:endParaRPr lang="en-US"/>
          </a:p>
        </p:txBody>
      </p:sp>
      <p:sp>
        <p:nvSpPr>
          <p:cNvPr id="7" name="Rectangle 6">
            <a:extLst>
              <a:ext uri="{FF2B5EF4-FFF2-40B4-BE49-F238E27FC236}">
                <a16:creationId xmlns:a16="http://schemas.microsoft.com/office/drawing/2014/main" id="{B54A42BD-1738-490C-ACCE-58B57800458C}"/>
              </a:ext>
            </a:extLst>
          </p:cNvPr>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panose="020B0604020202020204"/>
            </a:endParaRPr>
          </a:p>
        </p:txBody>
      </p:sp>
      <p:pic>
        <p:nvPicPr>
          <p:cNvPr id="8" name="Picture 4">
            <a:extLst>
              <a:ext uri="{FF2B5EF4-FFF2-40B4-BE49-F238E27FC236}">
                <a16:creationId xmlns:a16="http://schemas.microsoft.com/office/drawing/2014/main" id="{7D944DC7-32AE-4772-B03F-2BE328FF513F}"/>
              </a:ext>
            </a:extLst>
          </p:cNvPr>
          <p:cNvPicPr>
            <a:picLocks noChangeAspect="1"/>
          </p:cNvPicPr>
          <p:nvPr userDrawn="1"/>
        </p:nvPicPr>
        <p:blipFill>
          <a:blip r:embed="rId2" cstate="print"/>
          <a:srcRect/>
          <a:stretch>
            <a:fillRect/>
          </a:stretch>
        </p:blipFill>
        <p:spPr bwMode="auto">
          <a:xfrm>
            <a:off x="11328400" y="37447"/>
            <a:ext cx="812800" cy="833438"/>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8F1A2404-0419-4993-8C2E-229857E74A0A}" type="datetime1">
              <a:rPr lang="en-US"/>
              <a:pPr>
                <a:defRPr/>
              </a:pPr>
              <a:t>5/18/2023</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A75401F7-19DE-4F0A-81F3-1DFE22F935D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BBAB9522-EA16-40D3-A0E2-93829D461890}" type="datetime1">
              <a:rPr lang="en-US"/>
              <a:pPr>
                <a:defRPr/>
              </a:pPr>
              <a:t>5/18/2023</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9DFE6787-3750-4410-80B8-E929710E746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E1790398-E95A-4F9E-B947-1C982CF1C0F8}" type="datetime1">
              <a:rPr lang="en-US"/>
              <a:pPr>
                <a:defRPr/>
              </a:pPr>
              <a:t>5/18/2023</a:t>
            </a:fld>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4310523E-808F-43BE-A399-E05342151F1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 y="26353"/>
            <a:ext cx="10972800" cy="767080"/>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BBED98F6-3582-4BC6-AF7B-EC7889601913}" type="datetime1">
              <a:rPr lang="en-US"/>
              <a:pPr>
                <a:defRPr/>
              </a:pPr>
              <a:t>5/18/2023</a:t>
            </a:fld>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95C3E875-8613-4FA0-971B-DAFC1FE5CF8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1"/>
          <p:cNvSpPr>
            <a:spLocks noGrp="1"/>
          </p:cNvSpPr>
          <p:nvPr>
            <p:ph type="title"/>
          </p:nvPr>
        </p:nvSpPr>
        <p:spPr>
          <a:xfrm>
            <a:off x="50800" y="26353"/>
            <a:ext cx="10972800" cy="767080"/>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Date Placeholder 1"/>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D5224C0C-2120-423D-B5CB-CC4E69E87D93}" type="datetime1">
              <a:rPr lang="en-US"/>
              <a:pPr>
                <a:defRPr/>
              </a:pPr>
              <a:t>5/18/2023</a:t>
            </a:fld>
            <a:endParaRPr lang="en-US"/>
          </a:p>
        </p:txBody>
      </p:sp>
      <p:sp>
        <p:nvSpPr>
          <p:cNvPr id="4" name="Footer Placeholder 2"/>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3"/>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16983C56-CC76-44A7-A1C1-1DB460E1FE9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100312DD-51DB-4A1E-BBDB-626D6F8A7B4E}" type="datetime1">
              <a:rPr lang="en-US"/>
              <a:pPr>
                <a:defRPr/>
              </a:pPr>
              <a:t>5/18/2023</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5C373E89-6B56-4A6E-A586-5BDD1BD318A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DD61A62B-E79A-4037-A077-DB738974E417}" type="datetime1">
              <a:rPr lang="en-US"/>
              <a:pPr>
                <a:defRPr/>
              </a:pPr>
              <a:t>5/18/2023</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charset="0"/>
              </a:defRPr>
            </a:lvl1pPr>
          </a:lstStyle>
          <a:p>
            <a:fld id="{6A2FDE5A-A7BC-4B13-BE3B-B8BC780DCA7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lide Number Placeholder 17"/>
          <p:cNvSpPr txBox="1">
            <a:spLocks/>
          </p:cNvSpPr>
          <p:nvPr userDrawn="1"/>
        </p:nvSpPr>
        <p:spPr>
          <a:xfrm>
            <a:off x="10871200" y="6421439"/>
            <a:ext cx="1016000" cy="365125"/>
          </a:xfrm>
          <a:prstGeom prst="rect">
            <a:avLst/>
          </a:prstGeom>
        </p:spPr>
        <p:txBody>
          <a:bodyPr lIns="0" tIns="0" rIns="0" bIns="0" anchor="b"/>
          <a:lstStyle/>
          <a:p>
            <a:pPr algn="r"/>
            <a:fld id="{9F76C259-0E96-4B48-9EF6-D8797AC6BCA0}" type="slidenum">
              <a:rPr lang="en-US" sz="1000" b="1" smtClean="0">
                <a:solidFill>
                  <a:srgbClr val="FFFFFF"/>
                </a:solidFill>
                <a:latin typeface="Arial" charset="0"/>
                <a:cs typeface="Arial" charset="0"/>
              </a:rPr>
              <a:pPr algn="r"/>
              <a:t>‹#›</a:t>
            </a:fld>
            <a:endParaRPr lang="en-US" sz="1000" b="1">
              <a:solidFill>
                <a:srgbClr val="FFFFFF"/>
              </a:solidFill>
              <a:latin typeface="Arial" charset="0"/>
              <a:cs typeface="Arial" charset="0"/>
            </a:endParaRPr>
          </a:p>
        </p:txBody>
      </p:sp>
      <p:sp>
        <p:nvSpPr>
          <p:cNvPr id="15" name="Rectangle 14">
            <a:extLst>
              <a:ext uri="{FF2B5EF4-FFF2-40B4-BE49-F238E27FC236}">
                <a16:creationId xmlns:a16="http://schemas.microsoft.com/office/drawing/2014/main" id="{591C914C-36ED-48FB-92F3-A363D14A43BF}"/>
              </a:ext>
            </a:extLst>
          </p:cNvPr>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panose="020B0604020202020204"/>
            </a:endParaRPr>
          </a:p>
        </p:txBody>
      </p:sp>
      <p:pic>
        <p:nvPicPr>
          <p:cNvPr id="16" name="Picture 4">
            <a:extLst>
              <a:ext uri="{FF2B5EF4-FFF2-40B4-BE49-F238E27FC236}">
                <a16:creationId xmlns:a16="http://schemas.microsoft.com/office/drawing/2014/main" id="{B7B25442-9D6A-4CD7-9AB1-33C4A240BB58}"/>
              </a:ext>
            </a:extLst>
          </p:cNvPr>
          <p:cNvPicPr>
            <a:picLocks noChangeAspect="1"/>
          </p:cNvPicPr>
          <p:nvPr userDrawn="1"/>
        </p:nvPicPr>
        <p:blipFill>
          <a:blip r:embed="rId15" cstate="print"/>
          <a:srcRect/>
          <a:stretch>
            <a:fillRect/>
          </a:stretch>
        </p:blipFill>
        <p:spPr bwMode="auto">
          <a:xfrm>
            <a:off x="11328400" y="37447"/>
            <a:ext cx="812800" cy="8334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660" r:id="rId1"/>
    <p:sldLayoutId id="2147485661" r:id="rId2"/>
    <p:sldLayoutId id="2147485662" r:id="rId3"/>
    <p:sldLayoutId id="2147485663" r:id="rId4"/>
    <p:sldLayoutId id="2147485664" r:id="rId5"/>
    <p:sldLayoutId id="2147485665" r:id="rId6"/>
    <p:sldLayoutId id="2147485666" r:id="rId7"/>
    <p:sldLayoutId id="2147485667" r:id="rId8"/>
    <p:sldLayoutId id="2147485668" r:id="rId9"/>
    <p:sldLayoutId id="2147485669" r:id="rId10"/>
    <p:sldLayoutId id="2147485670" r:id="rId11"/>
    <p:sldLayoutId id="2147485671" r:id="rId12"/>
    <p:sldLayoutId id="2147485672" r:id="rId13"/>
  </p:sldLayoutIdLst>
  <p:hf hdr="0" ftr="0" dt="0"/>
  <p:txStyles>
    <p:titleStyle>
      <a:lvl1pPr algn="l" rtl="0" fontAlgn="base">
        <a:spcBef>
          <a:spcPct val="0"/>
        </a:spcBef>
        <a:spcAft>
          <a:spcPct val="0"/>
        </a:spcAft>
        <a:defRPr sz="2800" b="1" kern="1200">
          <a:solidFill>
            <a:schemeClr val="bg1"/>
          </a:solidFill>
          <a:latin typeface="+mj-lt"/>
          <a:ea typeface="+mj-ea"/>
          <a:cs typeface="+mj-cs"/>
        </a:defRPr>
      </a:lvl1pPr>
      <a:lvl2pPr algn="l" rtl="0" fontAlgn="base">
        <a:spcBef>
          <a:spcPct val="0"/>
        </a:spcBef>
        <a:spcAft>
          <a:spcPct val="0"/>
        </a:spcAft>
        <a:defRPr sz="2800" b="1">
          <a:solidFill>
            <a:schemeClr val="bg1"/>
          </a:solidFill>
          <a:latin typeface="Calibri" pitchFamily="34" charset="0"/>
        </a:defRPr>
      </a:lvl2pPr>
      <a:lvl3pPr algn="l" rtl="0" fontAlgn="base">
        <a:spcBef>
          <a:spcPct val="0"/>
        </a:spcBef>
        <a:spcAft>
          <a:spcPct val="0"/>
        </a:spcAft>
        <a:defRPr sz="2800" b="1">
          <a:solidFill>
            <a:schemeClr val="bg1"/>
          </a:solidFill>
          <a:latin typeface="Calibri" pitchFamily="34" charset="0"/>
        </a:defRPr>
      </a:lvl3pPr>
      <a:lvl4pPr algn="l" rtl="0" fontAlgn="base">
        <a:spcBef>
          <a:spcPct val="0"/>
        </a:spcBef>
        <a:spcAft>
          <a:spcPct val="0"/>
        </a:spcAft>
        <a:defRPr sz="2800" b="1">
          <a:solidFill>
            <a:schemeClr val="bg1"/>
          </a:solidFill>
          <a:latin typeface="Calibri" pitchFamily="34" charset="0"/>
        </a:defRPr>
      </a:lvl4pPr>
      <a:lvl5pPr algn="l" rtl="0" fontAlgn="base">
        <a:spcBef>
          <a:spcPct val="0"/>
        </a:spcBef>
        <a:spcAft>
          <a:spcPct val="0"/>
        </a:spcAft>
        <a:defRPr sz="2800" b="1">
          <a:solidFill>
            <a:schemeClr val="bg1"/>
          </a:solidFill>
          <a:latin typeface="Calibri" pitchFamily="34" charset="0"/>
        </a:defRPr>
      </a:lvl5pPr>
      <a:lvl6pPr marL="457200" algn="l" rtl="0" fontAlgn="base">
        <a:spcBef>
          <a:spcPct val="0"/>
        </a:spcBef>
        <a:spcAft>
          <a:spcPct val="0"/>
        </a:spcAft>
        <a:defRPr sz="2800" b="1">
          <a:solidFill>
            <a:schemeClr val="bg1"/>
          </a:solidFill>
          <a:latin typeface="Calibri" pitchFamily="34" charset="0"/>
        </a:defRPr>
      </a:lvl6pPr>
      <a:lvl7pPr marL="914400" algn="l" rtl="0" fontAlgn="base">
        <a:spcBef>
          <a:spcPct val="0"/>
        </a:spcBef>
        <a:spcAft>
          <a:spcPct val="0"/>
        </a:spcAft>
        <a:defRPr sz="2800" b="1">
          <a:solidFill>
            <a:schemeClr val="bg1"/>
          </a:solidFill>
          <a:latin typeface="Calibri" pitchFamily="34" charset="0"/>
        </a:defRPr>
      </a:lvl7pPr>
      <a:lvl8pPr marL="1371600" algn="l" rtl="0" fontAlgn="base">
        <a:spcBef>
          <a:spcPct val="0"/>
        </a:spcBef>
        <a:spcAft>
          <a:spcPct val="0"/>
        </a:spcAft>
        <a:defRPr sz="2800" b="1">
          <a:solidFill>
            <a:schemeClr val="bg1"/>
          </a:solidFill>
          <a:latin typeface="Calibri" pitchFamily="34" charset="0"/>
        </a:defRPr>
      </a:lvl8pPr>
      <a:lvl9pPr marL="1828800" algn="l" rtl="0" fontAlgn="base">
        <a:spcBef>
          <a:spcPct val="0"/>
        </a:spcBef>
        <a:spcAft>
          <a:spcPct val="0"/>
        </a:spcAft>
        <a:defRPr sz="2800" b="1">
          <a:solidFill>
            <a:schemeClr val="bg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accent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accent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accent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accent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EC5584-B5CB-4C3A-9F8D-F715DD02FDBD}"/>
              </a:ext>
            </a:extLst>
          </p:cNvPr>
          <p:cNvSpPr txBox="1"/>
          <p:nvPr/>
        </p:nvSpPr>
        <p:spPr>
          <a:xfrm>
            <a:off x="2623624" y="214613"/>
            <a:ext cx="7040710" cy="931024"/>
          </a:xfrm>
          <a:prstGeom prst="rect">
            <a:avLst/>
          </a:prstGeom>
          <a:noFill/>
        </p:spPr>
        <p:txBody>
          <a:bodyPr wrap="none" rtlCol="0">
            <a:spAutoFit/>
          </a:bodyPr>
          <a:lstStyle/>
          <a:p>
            <a:pPr algn="ctr"/>
            <a:r>
              <a:rPr lang="en-IN" sz="4400" b="1" dirty="0">
                <a:solidFill>
                  <a:srgbClr val="0070C0"/>
                </a:solidFill>
                <a:latin typeface="Bahnschrift SemiBold Condensed" panose="020B0502040204020203" pitchFamily="34" charset="0"/>
              </a:rPr>
              <a:t>Institute of Aeronautical Engineering</a:t>
            </a:r>
          </a:p>
          <a:p>
            <a:pPr algn="ctr"/>
            <a:r>
              <a:rPr lang="en-IN" sz="1050" b="1" dirty="0">
                <a:solidFill>
                  <a:srgbClr val="0070C0"/>
                </a:solidFill>
                <a:latin typeface="Bahnschrift SemiBold Condensed" panose="020B0502040204020203" pitchFamily="34" charset="0"/>
              </a:rPr>
              <a:t>(Autonomous)</a:t>
            </a:r>
          </a:p>
        </p:txBody>
      </p:sp>
      <p:sp>
        <p:nvSpPr>
          <p:cNvPr id="7" name="TextBox 6">
            <a:extLst>
              <a:ext uri="{FF2B5EF4-FFF2-40B4-BE49-F238E27FC236}">
                <a16:creationId xmlns:a16="http://schemas.microsoft.com/office/drawing/2014/main" id="{5264DF67-1646-450B-AB3A-EDDF9F58C530}"/>
              </a:ext>
            </a:extLst>
          </p:cNvPr>
          <p:cNvSpPr txBox="1"/>
          <p:nvPr/>
        </p:nvSpPr>
        <p:spPr>
          <a:xfrm>
            <a:off x="2474867" y="2673891"/>
            <a:ext cx="7755328" cy="461665"/>
          </a:xfrm>
          <a:prstGeom prst="rect">
            <a:avLst/>
          </a:prstGeom>
          <a:noFill/>
        </p:spPr>
        <p:txBody>
          <a:bodyPr wrap="none" rtlCol="0">
            <a:spAutoFit/>
          </a:bodyPr>
          <a:lstStyle/>
          <a:p>
            <a:r>
              <a:rPr lang="en-IN" sz="2400" b="1" dirty="0">
                <a:solidFill>
                  <a:srgbClr val="C00000"/>
                </a:solidFill>
                <a:latin typeface="Dubai Medium" panose="020B0603030403030204" pitchFamily="34" charset="-78"/>
                <a:cs typeface="Dubai Medium" panose="020B0603030403030204" pitchFamily="34" charset="-78"/>
              </a:rPr>
              <a:t>Department of Electronics and Communication Engineering</a:t>
            </a:r>
          </a:p>
        </p:txBody>
      </p:sp>
      <p:sp>
        <p:nvSpPr>
          <p:cNvPr id="13" name="TextBox 12">
            <a:extLst>
              <a:ext uri="{FF2B5EF4-FFF2-40B4-BE49-F238E27FC236}">
                <a16:creationId xmlns:a16="http://schemas.microsoft.com/office/drawing/2014/main" id="{CDA42EE5-0F35-4E70-9FA0-0250956EDD1C}"/>
              </a:ext>
            </a:extLst>
          </p:cNvPr>
          <p:cNvSpPr txBox="1"/>
          <p:nvPr/>
        </p:nvSpPr>
        <p:spPr>
          <a:xfrm>
            <a:off x="8285566" y="4869160"/>
            <a:ext cx="3906434" cy="1569660"/>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Team Members</a:t>
            </a:r>
          </a:p>
          <a:p>
            <a:endParaRPr lang="en-US" sz="1600" dirty="0"/>
          </a:p>
          <a:p>
            <a:r>
              <a:rPr lang="en-US" sz="1600" dirty="0"/>
              <a:t>19951A04N5 – B Manoj Reddy</a:t>
            </a:r>
          </a:p>
          <a:p>
            <a:r>
              <a:rPr lang="en-US" sz="1600" dirty="0"/>
              <a:t>19951A04K2 – M Uday Ganesh Reddy</a:t>
            </a:r>
          </a:p>
          <a:p>
            <a:r>
              <a:rPr lang="en-US" sz="1600" dirty="0"/>
              <a:t>19951A04J1  - R Sunny				</a:t>
            </a:r>
            <a:r>
              <a:rPr lang="en-US" sz="1350" dirty="0"/>
              <a:t>	</a:t>
            </a:r>
            <a:endParaRPr lang="en-IN" sz="1350" dirty="0"/>
          </a:p>
        </p:txBody>
      </p:sp>
      <p:sp>
        <p:nvSpPr>
          <p:cNvPr id="15" name="TextBox 14">
            <a:extLst>
              <a:ext uri="{FF2B5EF4-FFF2-40B4-BE49-F238E27FC236}">
                <a16:creationId xmlns:a16="http://schemas.microsoft.com/office/drawing/2014/main" id="{0B01EB95-B5AF-406B-AE2F-01311C399ADD}"/>
              </a:ext>
            </a:extLst>
          </p:cNvPr>
          <p:cNvSpPr txBox="1"/>
          <p:nvPr/>
        </p:nvSpPr>
        <p:spPr>
          <a:xfrm>
            <a:off x="767408" y="4892000"/>
            <a:ext cx="5740374" cy="1077218"/>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Supervisor</a:t>
            </a:r>
          </a:p>
          <a:p>
            <a:endParaRPr lang="en-US" sz="1600" dirty="0"/>
          </a:p>
          <a:p>
            <a:r>
              <a:rPr lang="en-US" sz="1600" dirty="0"/>
              <a:t>Dr. V </a:t>
            </a:r>
            <a:r>
              <a:rPr lang="en-US" sz="1600" dirty="0" err="1"/>
              <a:t>Padmanabha</a:t>
            </a:r>
            <a:r>
              <a:rPr lang="en-US" sz="1600" dirty="0"/>
              <a:t> Reddy</a:t>
            </a:r>
          </a:p>
          <a:p>
            <a:r>
              <a:rPr lang="en-US" sz="1600" dirty="0"/>
              <a:t>Professor			</a:t>
            </a:r>
            <a:r>
              <a:rPr lang="en-US" sz="1350" dirty="0"/>
              <a:t>		</a:t>
            </a:r>
            <a:endParaRPr lang="en-IN" sz="1350" dirty="0"/>
          </a:p>
        </p:txBody>
      </p:sp>
      <p:sp>
        <p:nvSpPr>
          <p:cNvPr id="2" name="TextBox 1">
            <a:extLst>
              <a:ext uri="{FF2B5EF4-FFF2-40B4-BE49-F238E27FC236}">
                <a16:creationId xmlns:a16="http://schemas.microsoft.com/office/drawing/2014/main" id="{C0E4ECE8-2A89-42E1-9432-A4FDB4212023}"/>
              </a:ext>
            </a:extLst>
          </p:cNvPr>
          <p:cNvSpPr txBox="1"/>
          <p:nvPr/>
        </p:nvSpPr>
        <p:spPr>
          <a:xfrm>
            <a:off x="5096894" y="3537012"/>
            <a:ext cx="2511275" cy="300082"/>
          </a:xfrm>
          <a:prstGeom prst="rect">
            <a:avLst/>
          </a:prstGeom>
          <a:noFill/>
        </p:spPr>
        <p:txBody>
          <a:bodyPr wrap="square" rtlCol="0">
            <a:spAutoFit/>
          </a:bodyPr>
          <a:lstStyle/>
          <a:p>
            <a:endParaRPr lang="en-IN" sz="1350" dirty="0"/>
          </a:p>
        </p:txBody>
      </p:sp>
      <p:sp>
        <p:nvSpPr>
          <p:cNvPr id="3" name="TextBox 2">
            <a:extLst>
              <a:ext uri="{FF2B5EF4-FFF2-40B4-BE49-F238E27FC236}">
                <a16:creationId xmlns:a16="http://schemas.microsoft.com/office/drawing/2014/main" id="{4DFF6A48-171D-4E3D-A5DC-181409AA3D8B}"/>
              </a:ext>
            </a:extLst>
          </p:cNvPr>
          <p:cNvSpPr txBox="1"/>
          <p:nvPr/>
        </p:nvSpPr>
        <p:spPr>
          <a:xfrm>
            <a:off x="1558332" y="3294676"/>
            <a:ext cx="9075336" cy="1073371"/>
          </a:xfrm>
          <a:prstGeom prst="rect">
            <a:avLst/>
          </a:prstGeom>
          <a:noFill/>
        </p:spPr>
        <p:txBody>
          <a:bodyPr wrap="square" rtlCol="0">
            <a:spAutoFit/>
          </a:bodyPr>
          <a:lstStyle/>
          <a:p>
            <a:pPr algn="ctr"/>
            <a:r>
              <a:rPr lang="en-US" sz="2400" b="1" dirty="0">
                <a:latin typeface="Calibri" panose="020F0502020204030204" pitchFamily="34" charset="0"/>
                <a:cs typeface="Calibri" panose="020F0502020204030204" pitchFamily="34" charset="0"/>
              </a:rPr>
              <a:t>TOPIC:- An IOT-based Sustainable Energy Monitoring and Alert System with Billing Integration</a:t>
            </a:r>
          </a:p>
          <a:p>
            <a:pPr algn="ctr"/>
            <a:endParaRPr lang="en-IN" sz="1575" b="1" dirty="0"/>
          </a:p>
        </p:txBody>
      </p:sp>
      <p:pic>
        <p:nvPicPr>
          <p:cNvPr id="4" name="Picture 3">
            <a:extLst>
              <a:ext uri="{FF2B5EF4-FFF2-40B4-BE49-F238E27FC236}">
                <a16:creationId xmlns:a16="http://schemas.microsoft.com/office/drawing/2014/main" id="{B67AEFC0-1ED1-4BB9-F01F-B03F9DAC75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90993" y="1304757"/>
            <a:ext cx="1210014" cy="1210014"/>
          </a:xfrm>
          <a:prstGeom prst="rect">
            <a:avLst/>
          </a:prstGeom>
          <a:noFill/>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0E4AA-4888-497C-B818-2BBEA3F656BE}"/>
              </a:ext>
            </a:extLst>
          </p:cNvPr>
          <p:cNvSpPr>
            <a:spLocks noGrp="1"/>
          </p:cNvSpPr>
          <p:nvPr>
            <p:ph type="title"/>
          </p:nvPr>
        </p:nvSpPr>
        <p:spPr/>
        <p:txBody>
          <a:bodyPr/>
          <a:lstStyle/>
          <a:p>
            <a:r>
              <a:rPr lang="en-IN" dirty="0"/>
              <a:t>Results and Analysis</a:t>
            </a:r>
          </a:p>
        </p:txBody>
      </p:sp>
      <p:sp>
        <p:nvSpPr>
          <p:cNvPr id="12" name="Content Placeholder 11">
            <a:extLst>
              <a:ext uri="{FF2B5EF4-FFF2-40B4-BE49-F238E27FC236}">
                <a16:creationId xmlns:a16="http://schemas.microsoft.com/office/drawing/2014/main" id="{892E3604-8B84-4E3F-DFCE-CCB30D18ADC4}"/>
              </a:ext>
            </a:extLst>
          </p:cNvPr>
          <p:cNvSpPr>
            <a:spLocks noGrp="1"/>
          </p:cNvSpPr>
          <p:nvPr>
            <p:ph sz="half" idx="1"/>
          </p:nvPr>
        </p:nvSpPr>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sz="1400" dirty="0">
                <a:solidFill>
                  <a:schemeClr val="tx1"/>
                </a:solidFill>
                <a:latin typeface="Times New Roman" panose="02020603050405020304" pitchFamily="18" charset="0"/>
                <a:cs typeface="Times New Roman" panose="02020603050405020304" pitchFamily="18" charset="0"/>
              </a:rPr>
              <a:t>Figure 5.6 depicts the energy consumption analysis of the 100W load. The figure illustrates the units consumed over a specific period of time.</a:t>
            </a:r>
          </a:p>
          <a:p>
            <a:pPr marL="0"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0" indent="0">
              <a:buNone/>
            </a:pPr>
            <a:r>
              <a:rPr lang="en-US" sz="1400" dirty="0">
                <a:solidFill>
                  <a:schemeClr val="tx1"/>
                </a:solidFill>
                <a:latin typeface="Times New Roman" panose="02020603050405020304" pitchFamily="18" charset="0"/>
                <a:cs typeface="Times New Roman" panose="02020603050405020304" pitchFamily="18" charset="0"/>
              </a:rPr>
              <a:t>The graph reveals a rapid increase in units consumed within a short duration, indicating a higher energy consumption rate associated with the 100W load.</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13" name="Content Placeholder 12">
            <a:extLst>
              <a:ext uri="{FF2B5EF4-FFF2-40B4-BE49-F238E27FC236}">
                <a16:creationId xmlns:a16="http://schemas.microsoft.com/office/drawing/2014/main" id="{8ACF1D05-8EE3-0CE9-5EE4-8693D754CA3B}"/>
              </a:ext>
            </a:extLst>
          </p:cNvPr>
          <p:cNvSpPr>
            <a:spLocks noGrp="1"/>
          </p:cNvSpPr>
          <p:nvPr>
            <p:ph sz="half" idx="2"/>
          </p:nvPr>
        </p:nvSpPr>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sz="1400" dirty="0">
                <a:solidFill>
                  <a:schemeClr val="tx1"/>
                </a:solidFill>
                <a:latin typeface="Times New Roman" panose="02020603050405020304" pitchFamily="18" charset="0"/>
                <a:cs typeface="Times New Roman" panose="02020603050405020304" pitchFamily="18" charset="0"/>
              </a:rPr>
              <a:t>Figure 5.7 represents the energy consumption analysis of the 3W load. The figure showcases the units consumed over the monitoring period. </a:t>
            </a:r>
          </a:p>
          <a:p>
            <a:pPr marL="0"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0" indent="0">
              <a:buNone/>
            </a:pPr>
            <a:r>
              <a:rPr lang="en-US" sz="1400" dirty="0">
                <a:solidFill>
                  <a:schemeClr val="tx1"/>
                </a:solidFill>
                <a:latin typeface="Times New Roman" panose="02020603050405020304" pitchFamily="18" charset="0"/>
                <a:cs typeface="Times New Roman" panose="02020603050405020304" pitchFamily="18" charset="0"/>
              </a:rPr>
              <a:t>In this graph, the units consumed remain constant at zero, indicating that the 3W load does not consume any significant energy during the observed time frame.</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00D10CF-A08F-B905-94B0-98DA13E296CF}"/>
              </a:ext>
            </a:extLst>
          </p:cNvPr>
          <p:cNvSpPr>
            <a:spLocks noGrp="1"/>
          </p:cNvSpPr>
          <p:nvPr>
            <p:ph type="sldNum" sz="quarter" idx="12"/>
          </p:nvPr>
        </p:nvSpPr>
        <p:spPr/>
        <p:txBody>
          <a:bodyPr/>
          <a:lstStyle/>
          <a:p>
            <a:fld id="{FBBF61CF-E01E-4A46-BB21-3455A7373A30}" type="slidenum">
              <a:rPr lang="en-US" smtClean="0"/>
              <a:pPr/>
              <a:t>10</a:t>
            </a:fld>
            <a:endParaRPr lang="en-US"/>
          </a:p>
        </p:txBody>
      </p:sp>
      <p:sp>
        <p:nvSpPr>
          <p:cNvPr id="7" name="Rectangle 5">
            <a:extLst>
              <a:ext uri="{FF2B5EF4-FFF2-40B4-BE49-F238E27FC236}">
                <a16:creationId xmlns:a16="http://schemas.microsoft.com/office/drawing/2014/main" id="{19FB9DA4-1EA9-0095-7E70-709DD9C7F07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2">
            <a:extLst>
              <a:ext uri="{FF2B5EF4-FFF2-40B4-BE49-F238E27FC236}">
                <a16:creationId xmlns:a16="http://schemas.microsoft.com/office/drawing/2014/main" id="{DBFB9D85-1E31-ACD5-7BAF-825D8125CF7C}"/>
              </a:ext>
            </a:extLst>
          </p:cNvPr>
          <p:cNvSpPr>
            <a:spLocks noChangeArrowheads="1"/>
          </p:cNvSpPr>
          <p:nvPr/>
        </p:nvSpPr>
        <p:spPr bwMode="auto">
          <a:xfrm>
            <a:off x="479376" y="93239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073" name="Picture 1696882971">
            <a:extLst>
              <a:ext uri="{FF2B5EF4-FFF2-40B4-BE49-F238E27FC236}">
                <a16:creationId xmlns:a16="http://schemas.microsoft.com/office/drawing/2014/main" id="{95023ED9-BBC4-9776-89AE-0BA9C00279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682" t="56702" r="17664" b="5670"/>
          <a:stretch>
            <a:fillRect/>
          </a:stretch>
        </p:blipFill>
        <p:spPr bwMode="auto">
          <a:xfrm>
            <a:off x="689768" y="1568972"/>
            <a:ext cx="5311642" cy="171687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E4351AE-312C-6136-044A-0D7DB2B28F15}"/>
              </a:ext>
            </a:extLst>
          </p:cNvPr>
          <p:cNvSpPr>
            <a:spLocks noChangeArrowheads="1"/>
          </p:cNvSpPr>
          <p:nvPr/>
        </p:nvSpPr>
        <p:spPr bwMode="auto">
          <a:xfrm>
            <a:off x="-2794000" y="317473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F</a:t>
            </a:r>
            <a:r>
              <a:rPr kumimoji="0" lang="en-US" altLang="en-US" sz="1200" b="1" i="0" u="none" strike="noStrike" cap="none" normalizeH="0" baseline="0" dirty="0" bmk="">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igure </a:t>
            </a:r>
            <a:r>
              <a:rPr kumimoji="0" lang="en-US" altLang="en-US" sz="1200" b="1" i="0" u="none" strike="noStrike" cap="none" normalizeH="0" baseline="0" dirty="0" bmk="_Toc135057042">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5.6: Energy consumption analysis of 100W load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600227D7-A751-C46B-6C4E-0918AF334B49}"/>
              </a:ext>
            </a:extLst>
          </p:cNvPr>
          <p:cNvSpPr>
            <a:spLocks noChangeArrowheads="1"/>
          </p:cNvSpPr>
          <p:nvPr/>
        </p:nvSpPr>
        <p:spPr bwMode="auto">
          <a:xfrm>
            <a:off x="911424" y="80300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079" name="Picture 1">
            <a:extLst>
              <a:ext uri="{FF2B5EF4-FFF2-40B4-BE49-F238E27FC236}">
                <a16:creationId xmlns:a16="http://schemas.microsoft.com/office/drawing/2014/main" id="{1C3C32DE-0764-79B6-39A8-6AC726AD37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743" t="57257" r="17529" b="5882"/>
          <a:stretch>
            <a:fillRect/>
          </a:stretch>
        </p:blipFill>
        <p:spPr bwMode="auto">
          <a:xfrm>
            <a:off x="6190590" y="1600201"/>
            <a:ext cx="5297622" cy="1674435"/>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9">
            <a:extLst>
              <a:ext uri="{FF2B5EF4-FFF2-40B4-BE49-F238E27FC236}">
                <a16:creationId xmlns:a16="http://schemas.microsoft.com/office/drawing/2014/main" id="{F90FBD26-2580-BA8E-98BA-289CC3EF1770}"/>
              </a:ext>
            </a:extLst>
          </p:cNvPr>
          <p:cNvSpPr>
            <a:spLocks noChangeArrowheads="1"/>
          </p:cNvSpPr>
          <p:nvPr/>
        </p:nvSpPr>
        <p:spPr bwMode="auto">
          <a:xfrm>
            <a:off x="6883681" y="3285575"/>
            <a:ext cx="401263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F</a:t>
            </a:r>
            <a:r>
              <a:rPr kumimoji="0" lang="en-US" altLang="en-US" sz="1200" b="1" i="0" u="none" strike="noStrike" cap="none" normalizeH="0" baseline="0" dirty="0" bmk="">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igure </a:t>
            </a:r>
            <a:r>
              <a:rPr kumimoji="0" lang="en-US" altLang="en-US" sz="1200" b="1" i="0" u="none" strike="noStrike" cap="none" normalizeH="0" baseline="0" dirty="0" bmk="_Toc135057043">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5.7: Energy consumption analysis of 3W load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60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0E4AA-4888-497C-B818-2BBEA3F656BE}"/>
              </a:ext>
            </a:extLst>
          </p:cNvPr>
          <p:cNvSpPr>
            <a:spLocks noGrp="1"/>
          </p:cNvSpPr>
          <p:nvPr>
            <p:ph type="title"/>
          </p:nvPr>
        </p:nvSpPr>
        <p:spPr/>
        <p:txBody>
          <a:bodyPr/>
          <a:lstStyle/>
          <a:p>
            <a:r>
              <a:rPr lang="en-IN" dirty="0"/>
              <a:t>Results and Analysis</a:t>
            </a:r>
          </a:p>
        </p:txBody>
      </p:sp>
      <p:sp>
        <p:nvSpPr>
          <p:cNvPr id="12" name="Content Placeholder 11">
            <a:extLst>
              <a:ext uri="{FF2B5EF4-FFF2-40B4-BE49-F238E27FC236}">
                <a16:creationId xmlns:a16="http://schemas.microsoft.com/office/drawing/2014/main" id="{892E3604-8B84-4E3F-DFCE-CCB30D18ADC4}"/>
              </a:ext>
            </a:extLst>
          </p:cNvPr>
          <p:cNvSpPr>
            <a:spLocks noGrp="1"/>
          </p:cNvSpPr>
          <p:nvPr>
            <p:ph sz="half" idx="1"/>
          </p:nvPr>
        </p:nvSpPr>
        <p:spPr>
          <a:xfrm>
            <a:off x="609600" y="1600201"/>
            <a:ext cx="5384800" cy="5205411"/>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sz="1400" dirty="0">
                <a:solidFill>
                  <a:schemeClr val="tx1"/>
                </a:solidFill>
                <a:latin typeface="Times New Roman" panose="02020603050405020304" pitchFamily="18" charset="0"/>
                <a:cs typeface="Times New Roman" panose="02020603050405020304" pitchFamily="18" charset="0"/>
              </a:rPr>
              <a:t>Table 5.1 presents the real-time data for the 100W load in tabular form. It includes columns for temperature, humidity, units consumed, and amount. </a:t>
            </a:r>
          </a:p>
          <a:p>
            <a:pPr marL="0"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0" indent="0">
              <a:buNone/>
            </a:pPr>
            <a:r>
              <a:rPr lang="en-US" sz="1400" dirty="0">
                <a:solidFill>
                  <a:schemeClr val="tx1"/>
                </a:solidFill>
                <a:latin typeface="Times New Roman" panose="02020603050405020304" pitchFamily="18" charset="0"/>
                <a:cs typeface="Times New Roman" panose="02020603050405020304" pitchFamily="18" charset="0"/>
              </a:rPr>
              <a:t>Each row represents the values recorded at 15-second intervals, providing a detailed overview of the data captured by the system.</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13" name="Content Placeholder 12">
            <a:extLst>
              <a:ext uri="{FF2B5EF4-FFF2-40B4-BE49-F238E27FC236}">
                <a16:creationId xmlns:a16="http://schemas.microsoft.com/office/drawing/2014/main" id="{8ACF1D05-8EE3-0CE9-5EE4-8693D754CA3B}"/>
              </a:ext>
            </a:extLst>
          </p:cNvPr>
          <p:cNvSpPr>
            <a:spLocks noGrp="1"/>
          </p:cNvSpPr>
          <p:nvPr>
            <p:ph sz="half" idx="2"/>
          </p:nvPr>
        </p:nvSpPr>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sz="1400" dirty="0">
                <a:solidFill>
                  <a:schemeClr val="tx1"/>
                </a:solidFill>
                <a:latin typeface="Times New Roman" panose="02020603050405020304" pitchFamily="18" charset="0"/>
                <a:cs typeface="Times New Roman" panose="02020603050405020304" pitchFamily="18" charset="0"/>
              </a:rPr>
              <a:t>Figure 5.8 represents an Excel bar chart displaying the real-time data for the 100W load. </a:t>
            </a:r>
          </a:p>
          <a:p>
            <a:pPr marL="0"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0" indent="0">
              <a:buNone/>
            </a:pPr>
            <a:r>
              <a:rPr lang="en-US" sz="1400" dirty="0">
                <a:solidFill>
                  <a:schemeClr val="tx1"/>
                </a:solidFill>
                <a:latin typeface="Times New Roman" panose="02020603050405020304" pitchFamily="18" charset="0"/>
                <a:cs typeface="Times New Roman" panose="02020603050405020304" pitchFamily="18" charset="0"/>
              </a:rPr>
              <a:t>The chart showcases the variations in temperature, humidity, units consumed, and amount for every 15 seconds. </a:t>
            </a:r>
          </a:p>
          <a:p>
            <a:pPr marL="0"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0" indent="0">
              <a:buNone/>
            </a:pPr>
            <a:r>
              <a:rPr lang="en-US" sz="1400" dirty="0">
                <a:solidFill>
                  <a:schemeClr val="tx1"/>
                </a:solidFill>
                <a:latin typeface="Times New Roman" panose="02020603050405020304" pitchFamily="18" charset="0"/>
                <a:cs typeface="Times New Roman" panose="02020603050405020304" pitchFamily="18" charset="0"/>
              </a:rPr>
              <a:t>The y-axis illustrates the corresponding values, while the x-axis denotes the time intervals. </a:t>
            </a:r>
          </a:p>
        </p:txBody>
      </p:sp>
      <p:sp>
        <p:nvSpPr>
          <p:cNvPr id="4" name="Slide Number Placeholder 3">
            <a:extLst>
              <a:ext uri="{FF2B5EF4-FFF2-40B4-BE49-F238E27FC236}">
                <a16:creationId xmlns:a16="http://schemas.microsoft.com/office/drawing/2014/main" id="{E00D10CF-A08F-B905-94B0-98DA13E296CF}"/>
              </a:ext>
            </a:extLst>
          </p:cNvPr>
          <p:cNvSpPr>
            <a:spLocks noGrp="1"/>
          </p:cNvSpPr>
          <p:nvPr>
            <p:ph type="sldNum" sz="quarter" idx="12"/>
          </p:nvPr>
        </p:nvSpPr>
        <p:spPr/>
        <p:txBody>
          <a:bodyPr/>
          <a:lstStyle/>
          <a:p>
            <a:fld id="{FBBF61CF-E01E-4A46-BB21-3455A7373A30}" type="slidenum">
              <a:rPr lang="en-US" smtClean="0"/>
              <a:pPr/>
              <a:t>11</a:t>
            </a:fld>
            <a:endParaRPr lang="en-US"/>
          </a:p>
        </p:txBody>
      </p:sp>
      <p:sp>
        <p:nvSpPr>
          <p:cNvPr id="7" name="Rectangle 5">
            <a:extLst>
              <a:ext uri="{FF2B5EF4-FFF2-40B4-BE49-F238E27FC236}">
                <a16:creationId xmlns:a16="http://schemas.microsoft.com/office/drawing/2014/main" id="{19FB9DA4-1EA9-0095-7E70-709DD9C7F07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2">
            <a:extLst>
              <a:ext uri="{FF2B5EF4-FFF2-40B4-BE49-F238E27FC236}">
                <a16:creationId xmlns:a16="http://schemas.microsoft.com/office/drawing/2014/main" id="{DBFB9D85-1E31-ACD5-7BAF-825D8125CF7C}"/>
              </a:ext>
            </a:extLst>
          </p:cNvPr>
          <p:cNvSpPr>
            <a:spLocks noChangeArrowheads="1"/>
          </p:cNvSpPr>
          <p:nvPr/>
        </p:nvSpPr>
        <p:spPr bwMode="auto">
          <a:xfrm>
            <a:off x="479376" y="93239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8">
            <a:extLst>
              <a:ext uri="{FF2B5EF4-FFF2-40B4-BE49-F238E27FC236}">
                <a16:creationId xmlns:a16="http://schemas.microsoft.com/office/drawing/2014/main" id="{600227D7-A751-C46B-6C4E-0918AF334B49}"/>
              </a:ext>
            </a:extLst>
          </p:cNvPr>
          <p:cNvSpPr>
            <a:spLocks noChangeArrowheads="1"/>
          </p:cNvSpPr>
          <p:nvPr/>
        </p:nvSpPr>
        <p:spPr bwMode="auto">
          <a:xfrm>
            <a:off x="911424" y="80300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9" name="Table 8">
            <a:extLst>
              <a:ext uri="{FF2B5EF4-FFF2-40B4-BE49-F238E27FC236}">
                <a16:creationId xmlns:a16="http://schemas.microsoft.com/office/drawing/2014/main" id="{9DC4A63A-9FEE-FB87-73E4-64727A61BE42}"/>
              </a:ext>
            </a:extLst>
          </p:cNvPr>
          <p:cNvGraphicFramePr>
            <a:graphicFrameLocks noGrp="1"/>
          </p:cNvGraphicFramePr>
          <p:nvPr>
            <p:extLst>
              <p:ext uri="{D42A27DB-BD31-4B8C-83A1-F6EECF244321}">
                <p14:modId xmlns:p14="http://schemas.microsoft.com/office/powerpoint/2010/main" val="1934630704"/>
              </p:ext>
            </p:extLst>
          </p:nvPr>
        </p:nvGraphicFramePr>
        <p:xfrm>
          <a:off x="843076" y="1318624"/>
          <a:ext cx="4104456" cy="3185611"/>
        </p:xfrm>
        <a:graphic>
          <a:graphicData uri="http://schemas.openxmlformats.org/drawingml/2006/table">
            <a:tbl>
              <a:tblPr firstRow="1" firstCol="1" bandRow="1">
                <a:tableStyleId>{1E171933-4619-4E11-9A3F-F7608DF75F80}</a:tableStyleId>
              </a:tblPr>
              <a:tblGrid>
                <a:gridCol w="1023105">
                  <a:extLst>
                    <a:ext uri="{9D8B030D-6E8A-4147-A177-3AD203B41FA5}">
                      <a16:colId xmlns:a16="http://schemas.microsoft.com/office/drawing/2014/main" val="3673622714"/>
                    </a:ext>
                  </a:extLst>
                </a:gridCol>
                <a:gridCol w="794411">
                  <a:extLst>
                    <a:ext uri="{9D8B030D-6E8A-4147-A177-3AD203B41FA5}">
                      <a16:colId xmlns:a16="http://schemas.microsoft.com/office/drawing/2014/main" val="2264255351"/>
                    </a:ext>
                  </a:extLst>
                </a:gridCol>
                <a:gridCol w="999032">
                  <a:extLst>
                    <a:ext uri="{9D8B030D-6E8A-4147-A177-3AD203B41FA5}">
                      <a16:colId xmlns:a16="http://schemas.microsoft.com/office/drawing/2014/main" val="3730483480"/>
                    </a:ext>
                  </a:extLst>
                </a:gridCol>
                <a:gridCol w="577753">
                  <a:extLst>
                    <a:ext uri="{9D8B030D-6E8A-4147-A177-3AD203B41FA5}">
                      <a16:colId xmlns:a16="http://schemas.microsoft.com/office/drawing/2014/main" val="2015686878"/>
                    </a:ext>
                  </a:extLst>
                </a:gridCol>
                <a:gridCol w="710155">
                  <a:extLst>
                    <a:ext uri="{9D8B030D-6E8A-4147-A177-3AD203B41FA5}">
                      <a16:colId xmlns:a16="http://schemas.microsoft.com/office/drawing/2014/main" val="2425808104"/>
                    </a:ext>
                  </a:extLst>
                </a:gridCol>
              </a:tblGrid>
              <a:tr h="194564">
                <a:tc>
                  <a:txBody>
                    <a:bodyPr/>
                    <a:lstStyle/>
                    <a:p>
                      <a:pPr algn="ctr">
                        <a:lnSpc>
                          <a:spcPct val="150000"/>
                        </a:lnSpc>
                        <a:spcAft>
                          <a:spcPts val="800"/>
                        </a:spcAft>
                      </a:pPr>
                      <a:r>
                        <a:rPr lang="en-IN" sz="1200">
                          <a:effectLst/>
                        </a:rPr>
                        <a:t>Time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Humidity</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Temperature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dirty="0">
                          <a:effectLst/>
                        </a:rPr>
                        <a:t>Units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Amount</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68421061"/>
                  </a:ext>
                </a:extLst>
              </a:tr>
              <a:tr h="194564">
                <a:tc>
                  <a:txBody>
                    <a:bodyPr/>
                    <a:lstStyle/>
                    <a:p>
                      <a:pPr algn="ctr">
                        <a:lnSpc>
                          <a:spcPct val="150000"/>
                        </a:lnSpc>
                        <a:spcAft>
                          <a:spcPts val="800"/>
                        </a:spcAft>
                      </a:pPr>
                      <a:r>
                        <a:rPr lang="en-IN" sz="1200">
                          <a:effectLst/>
                        </a:rPr>
                        <a:t>10:08:07 UTC</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59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29.9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43784101"/>
                  </a:ext>
                </a:extLst>
              </a:tr>
              <a:tr h="194564">
                <a:tc>
                  <a:txBody>
                    <a:bodyPr/>
                    <a:lstStyle/>
                    <a:p>
                      <a:pPr algn="ctr">
                        <a:lnSpc>
                          <a:spcPct val="150000"/>
                        </a:lnSpc>
                        <a:spcAft>
                          <a:spcPts val="800"/>
                        </a:spcAft>
                      </a:pPr>
                      <a:r>
                        <a:rPr lang="en-IN" sz="1200">
                          <a:effectLst/>
                        </a:rPr>
                        <a:t>10:08:23 UTC</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59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30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07139153"/>
                  </a:ext>
                </a:extLst>
              </a:tr>
              <a:tr h="194564">
                <a:tc>
                  <a:txBody>
                    <a:bodyPr/>
                    <a:lstStyle/>
                    <a:p>
                      <a:pPr algn="ctr">
                        <a:lnSpc>
                          <a:spcPct val="150000"/>
                        </a:lnSpc>
                        <a:spcAft>
                          <a:spcPts val="800"/>
                        </a:spcAft>
                      </a:pPr>
                      <a:r>
                        <a:rPr lang="en-IN" sz="1200">
                          <a:effectLst/>
                        </a:rPr>
                        <a:t>10:08:40 UTC</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59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30.1</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91428358"/>
                  </a:ext>
                </a:extLst>
              </a:tr>
              <a:tr h="194564">
                <a:tc>
                  <a:txBody>
                    <a:bodyPr/>
                    <a:lstStyle/>
                    <a:p>
                      <a:pPr algn="ctr">
                        <a:lnSpc>
                          <a:spcPct val="150000"/>
                        </a:lnSpc>
                        <a:spcAft>
                          <a:spcPts val="800"/>
                        </a:spcAft>
                      </a:pPr>
                      <a:r>
                        <a:rPr lang="en-IN" sz="1200">
                          <a:effectLst/>
                        </a:rPr>
                        <a:t>10:08:56 UTC</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59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30.2</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91394342"/>
                  </a:ext>
                </a:extLst>
              </a:tr>
              <a:tr h="194564">
                <a:tc>
                  <a:txBody>
                    <a:bodyPr/>
                    <a:lstStyle/>
                    <a:p>
                      <a:pPr algn="ctr">
                        <a:lnSpc>
                          <a:spcPct val="150000"/>
                        </a:lnSpc>
                        <a:spcAft>
                          <a:spcPts val="800"/>
                        </a:spcAft>
                      </a:pPr>
                      <a:r>
                        <a:rPr lang="en-IN" sz="1200">
                          <a:effectLst/>
                        </a:rPr>
                        <a:t>10:09:13 UTC</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dirty="0">
                          <a:effectLst/>
                        </a:rPr>
                        <a:t>58</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30.2</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44595597"/>
                  </a:ext>
                </a:extLst>
              </a:tr>
              <a:tr h="194564">
                <a:tc>
                  <a:txBody>
                    <a:bodyPr/>
                    <a:lstStyle/>
                    <a:p>
                      <a:pPr algn="ctr">
                        <a:lnSpc>
                          <a:spcPct val="150000"/>
                        </a:lnSpc>
                        <a:spcAft>
                          <a:spcPts val="800"/>
                        </a:spcAft>
                      </a:pPr>
                      <a:r>
                        <a:rPr lang="en-IN" sz="1200">
                          <a:effectLst/>
                        </a:rPr>
                        <a:t>10:09:30 UTC</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58</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30.2</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3645453"/>
                  </a:ext>
                </a:extLst>
              </a:tr>
              <a:tr h="194564">
                <a:tc>
                  <a:txBody>
                    <a:bodyPr/>
                    <a:lstStyle/>
                    <a:p>
                      <a:pPr algn="ctr">
                        <a:lnSpc>
                          <a:spcPct val="150000"/>
                        </a:lnSpc>
                        <a:spcAft>
                          <a:spcPts val="800"/>
                        </a:spcAft>
                      </a:pPr>
                      <a:r>
                        <a:rPr lang="en-IN" sz="1200">
                          <a:effectLst/>
                        </a:rPr>
                        <a:t>10:09:45 UTC</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58</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30.2</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71523356"/>
                  </a:ext>
                </a:extLst>
              </a:tr>
              <a:tr h="194564">
                <a:tc>
                  <a:txBody>
                    <a:bodyPr/>
                    <a:lstStyle/>
                    <a:p>
                      <a:pPr algn="ctr">
                        <a:lnSpc>
                          <a:spcPct val="150000"/>
                        </a:lnSpc>
                        <a:spcAft>
                          <a:spcPts val="800"/>
                        </a:spcAft>
                      </a:pPr>
                      <a:r>
                        <a:rPr lang="en-IN" sz="1200">
                          <a:effectLst/>
                        </a:rPr>
                        <a:t>10:10:12 UTC</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58</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30.2</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1</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dirty="0">
                          <a:effectLst/>
                        </a:rPr>
                        <a:t>2</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85694304"/>
                  </a:ext>
                </a:extLst>
              </a:tr>
              <a:tr h="194564">
                <a:tc>
                  <a:txBody>
                    <a:bodyPr/>
                    <a:lstStyle/>
                    <a:p>
                      <a:pPr algn="ctr">
                        <a:lnSpc>
                          <a:spcPct val="150000"/>
                        </a:lnSpc>
                        <a:spcAft>
                          <a:spcPts val="800"/>
                        </a:spcAft>
                      </a:pPr>
                      <a:r>
                        <a:rPr lang="en-IN" sz="1200">
                          <a:effectLst/>
                        </a:rPr>
                        <a:t>10:10:36 UTC</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58</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30.2</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dirty="0">
                          <a:effectLst/>
                        </a:rPr>
                        <a:t>2</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05464962"/>
                  </a:ext>
                </a:extLst>
              </a:tr>
              <a:tr h="194564">
                <a:tc>
                  <a:txBody>
                    <a:bodyPr/>
                    <a:lstStyle/>
                    <a:p>
                      <a:pPr algn="ctr">
                        <a:lnSpc>
                          <a:spcPct val="150000"/>
                        </a:lnSpc>
                        <a:spcAft>
                          <a:spcPts val="800"/>
                        </a:spcAft>
                      </a:pPr>
                      <a:r>
                        <a:rPr lang="en-IN" sz="1200">
                          <a:effectLst/>
                        </a:rPr>
                        <a:t>10:11:01 UTC</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57</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30.8</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3</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6</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84734381"/>
                  </a:ext>
                </a:extLst>
              </a:tr>
              <a:tr h="194564">
                <a:tc>
                  <a:txBody>
                    <a:bodyPr/>
                    <a:lstStyle/>
                    <a:p>
                      <a:pPr algn="ctr">
                        <a:lnSpc>
                          <a:spcPct val="150000"/>
                        </a:lnSpc>
                        <a:spcAft>
                          <a:spcPts val="800"/>
                        </a:spcAft>
                      </a:pPr>
                      <a:r>
                        <a:rPr lang="en-IN" sz="1200">
                          <a:effectLst/>
                        </a:rPr>
                        <a:t>10:11:25 UTC</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54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33.3</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8</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86068603"/>
                  </a:ext>
                </a:extLst>
              </a:tr>
              <a:tr h="194564">
                <a:tc>
                  <a:txBody>
                    <a:bodyPr/>
                    <a:lstStyle/>
                    <a:p>
                      <a:pPr algn="ctr">
                        <a:lnSpc>
                          <a:spcPct val="150000"/>
                        </a:lnSpc>
                        <a:spcAft>
                          <a:spcPts val="800"/>
                        </a:spcAft>
                      </a:pPr>
                      <a:r>
                        <a:rPr lang="en-IN" sz="1200">
                          <a:effectLst/>
                        </a:rPr>
                        <a:t>10:11:50 UTC</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44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39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5</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dirty="0">
                          <a:effectLst/>
                        </a:rPr>
                        <a:t>10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73354349"/>
                  </a:ext>
                </a:extLst>
              </a:tr>
            </a:tbl>
          </a:graphicData>
        </a:graphic>
      </p:graphicFrame>
      <p:sp>
        <p:nvSpPr>
          <p:cNvPr id="10" name="Rectangle 2">
            <a:extLst>
              <a:ext uri="{FF2B5EF4-FFF2-40B4-BE49-F238E27FC236}">
                <a16:creationId xmlns:a16="http://schemas.microsoft.com/office/drawing/2014/main" id="{9A4A4425-C539-B80C-45CE-0EF72C465973}"/>
              </a:ext>
            </a:extLst>
          </p:cNvPr>
          <p:cNvSpPr>
            <a:spLocks noChangeArrowheads="1"/>
          </p:cNvSpPr>
          <p:nvPr/>
        </p:nvSpPr>
        <p:spPr bwMode="auto">
          <a:xfrm>
            <a:off x="-960784" y="903328"/>
            <a:ext cx="771217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bmk="_Toc134973049">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Table 5.1: Tabular analysis of 100W load</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7">
            <a:extLst>
              <a:ext uri="{FF2B5EF4-FFF2-40B4-BE49-F238E27FC236}">
                <a16:creationId xmlns:a16="http://schemas.microsoft.com/office/drawing/2014/main" id="{0F0E3BF1-6F37-5E0D-69DB-4F780A690BD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9" name="Chart 18">
            <a:extLst>
              <a:ext uri="{FF2B5EF4-FFF2-40B4-BE49-F238E27FC236}">
                <a16:creationId xmlns:a16="http://schemas.microsoft.com/office/drawing/2014/main" id="{1B443EE0-98EE-7C01-3B31-794277386E4F}"/>
              </a:ext>
            </a:extLst>
          </p:cNvPr>
          <p:cNvGraphicFramePr/>
          <p:nvPr>
            <p:extLst>
              <p:ext uri="{D42A27DB-BD31-4B8C-83A1-F6EECF244321}">
                <p14:modId xmlns:p14="http://schemas.microsoft.com/office/powerpoint/2010/main" val="414793546"/>
              </p:ext>
            </p:extLst>
          </p:nvPr>
        </p:nvGraphicFramePr>
        <p:xfrm>
          <a:off x="6190229" y="1318624"/>
          <a:ext cx="5234940" cy="2301240"/>
        </p:xfrm>
        <a:graphic>
          <a:graphicData uri="http://schemas.openxmlformats.org/drawingml/2006/chart">
            <c:chart xmlns:c="http://schemas.openxmlformats.org/drawingml/2006/chart" xmlns:r="http://schemas.openxmlformats.org/officeDocument/2006/relationships" r:id="rId2"/>
          </a:graphicData>
        </a:graphic>
      </p:graphicFrame>
      <p:sp>
        <p:nvSpPr>
          <p:cNvPr id="20" name="Rectangle 8">
            <a:extLst>
              <a:ext uri="{FF2B5EF4-FFF2-40B4-BE49-F238E27FC236}">
                <a16:creationId xmlns:a16="http://schemas.microsoft.com/office/drawing/2014/main" id="{FA7E04E4-8D0A-BBEF-258D-7DAA543EE5A8}"/>
              </a:ext>
            </a:extLst>
          </p:cNvPr>
          <p:cNvSpPr>
            <a:spLocks noChangeArrowheads="1"/>
          </p:cNvSpPr>
          <p:nvPr/>
        </p:nvSpPr>
        <p:spPr bwMode="auto">
          <a:xfrm>
            <a:off x="7282281" y="3762739"/>
            <a:ext cx="30508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F</a:t>
            </a:r>
            <a:r>
              <a:rPr kumimoji="0" lang="en-US" altLang="en-US" sz="1200" b="1" i="0" u="none" strike="noStrike" cap="none" normalizeH="0" baseline="0" dirty="0" bmk="">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igure </a:t>
            </a:r>
            <a:r>
              <a:rPr kumimoji="0" lang="en-US" altLang="en-US" sz="1200" b="1" i="0" u="none" strike="noStrike" cap="none" normalizeH="0" baseline="0" dirty="0" bmk="_Toc135057044">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5.8: Excel analysis of 100W load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294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0E4AA-4888-497C-B818-2BBEA3F656BE}"/>
              </a:ext>
            </a:extLst>
          </p:cNvPr>
          <p:cNvSpPr>
            <a:spLocks noGrp="1"/>
          </p:cNvSpPr>
          <p:nvPr>
            <p:ph type="title"/>
          </p:nvPr>
        </p:nvSpPr>
        <p:spPr/>
        <p:txBody>
          <a:bodyPr/>
          <a:lstStyle/>
          <a:p>
            <a:r>
              <a:rPr lang="en-IN" dirty="0"/>
              <a:t>Results and Analysis</a:t>
            </a:r>
          </a:p>
        </p:txBody>
      </p:sp>
      <p:sp>
        <p:nvSpPr>
          <p:cNvPr id="12" name="Content Placeholder 11">
            <a:extLst>
              <a:ext uri="{FF2B5EF4-FFF2-40B4-BE49-F238E27FC236}">
                <a16:creationId xmlns:a16="http://schemas.microsoft.com/office/drawing/2014/main" id="{892E3604-8B84-4E3F-DFCE-CCB30D18ADC4}"/>
              </a:ext>
            </a:extLst>
          </p:cNvPr>
          <p:cNvSpPr>
            <a:spLocks noGrp="1"/>
          </p:cNvSpPr>
          <p:nvPr>
            <p:ph sz="half" idx="1"/>
          </p:nvPr>
        </p:nvSpPr>
        <p:spPr>
          <a:xfrm>
            <a:off x="609600" y="1600201"/>
            <a:ext cx="5384800" cy="5205411"/>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sz="1400" dirty="0">
                <a:solidFill>
                  <a:schemeClr val="tx1"/>
                </a:solidFill>
                <a:latin typeface="Times New Roman" panose="02020603050405020304" pitchFamily="18" charset="0"/>
                <a:cs typeface="Times New Roman" panose="02020603050405020304" pitchFamily="18" charset="0"/>
              </a:rPr>
              <a:t>Table 5.2 exhibits the real-time data for the 3W load in a tabular format. Similar to Table 5.1, it includes columns for temperature, humidity, units consumed, and amount, with each row representing the values recorded at 15-second intervals.</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13" name="Content Placeholder 12">
            <a:extLst>
              <a:ext uri="{FF2B5EF4-FFF2-40B4-BE49-F238E27FC236}">
                <a16:creationId xmlns:a16="http://schemas.microsoft.com/office/drawing/2014/main" id="{8ACF1D05-8EE3-0CE9-5EE4-8693D754CA3B}"/>
              </a:ext>
            </a:extLst>
          </p:cNvPr>
          <p:cNvSpPr>
            <a:spLocks noGrp="1"/>
          </p:cNvSpPr>
          <p:nvPr>
            <p:ph sz="half" idx="2"/>
          </p:nvPr>
        </p:nvSpPr>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sz="1400" dirty="0">
                <a:solidFill>
                  <a:schemeClr val="tx1"/>
                </a:solidFill>
                <a:latin typeface="Times New Roman" panose="02020603050405020304" pitchFamily="18" charset="0"/>
                <a:cs typeface="Times New Roman" panose="02020603050405020304" pitchFamily="18" charset="0"/>
              </a:rPr>
              <a:t>Figure 5.9 shows an Excel bar chart displaying the real-time data for the 3W load. The chart showcases the variations in temperature, humidity, units consumed, and amount for every 15 seconds. </a:t>
            </a:r>
          </a:p>
          <a:p>
            <a:pPr marL="0"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0" indent="0">
              <a:buNone/>
            </a:pPr>
            <a:r>
              <a:rPr lang="en-US" sz="1400" dirty="0">
                <a:solidFill>
                  <a:schemeClr val="tx1"/>
                </a:solidFill>
                <a:latin typeface="Times New Roman" panose="02020603050405020304" pitchFamily="18" charset="0"/>
                <a:cs typeface="Times New Roman" panose="02020603050405020304" pitchFamily="18" charset="0"/>
              </a:rPr>
              <a:t>The y-axis represents the corresponding values, while the x-axis denotes the time intervals. There is no power consumption for this case.</a:t>
            </a:r>
          </a:p>
        </p:txBody>
      </p:sp>
      <p:sp>
        <p:nvSpPr>
          <p:cNvPr id="4" name="Slide Number Placeholder 3">
            <a:extLst>
              <a:ext uri="{FF2B5EF4-FFF2-40B4-BE49-F238E27FC236}">
                <a16:creationId xmlns:a16="http://schemas.microsoft.com/office/drawing/2014/main" id="{E00D10CF-A08F-B905-94B0-98DA13E296CF}"/>
              </a:ext>
            </a:extLst>
          </p:cNvPr>
          <p:cNvSpPr>
            <a:spLocks noGrp="1"/>
          </p:cNvSpPr>
          <p:nvPr>
            <p:ph type="sldNum" sz="quarter" idx="12"/>
          </p:nvPr>
        </p:nvSpPr>
        <p:spPr/>
        <p:txBody>
          <a:bodyPr/>
          <a:lstStyle/>
          <a:p>
            <a:fld id="{FBBF61CF-E01E-4A46-BB21-3455A7373A30}" type="slidenum">
              <a:rPr lang="en-US" smtClean="0"/>
              <a:pPr/>
              <a:t>12</a:t>
            </a:fld>
            <a:endParaRPr lang="en-US"/>
          </a:p>
        </p:txBody>
      </p:sp>
      <p:sp>
        <p:nvSpPr>
          <p:cNvPr id="7" name="Rectangle 5">
            <a:extLst>
              <a:ext uri="{FF2B5EF4-FFF2-40B4-BE49-F238E27FC236}">
                <a16:creationId xmlns:a16="http://schemas.microsoft.com/office/drawing/2014/main" id="{19FB9DA4-1EA9-0095-7E70-709DD9C7F07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2">
            <a:extLst>
              <a:ext uri="{FF2B5EF4-FFF2-40B4-BE49-F238E27FC236}">
                <a16:creationId xmlns:a16="http://schemas.microsoft.com/office/drawing/2014/main" id="{DBFB9D85-1E31-ACD5-7BAF-825D8125CF7C}"/>
              </a:ext>
            </a:extLst>
          </p:cNvPr>
          <p:cNvSpPr>
            <a:spLocks noChangeArrowheads="1"/>
          </p:cNvSpPr>
          <p:nvPr/>
        </p:nvSpPr>
        <p:spPr bwMode="auto">
          <a:xfrm>
            <a:off x="479376" y="93239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8">
            <a:extLst>
              <a:ext uri="{FF2B5EF4-FFF2-40B4-BE49-F238E27FC236}">
                <a16:creationId xmlns:a16="http://schemas.microsoft.com/office/drawing/2014/main" id="{600227D7-A751-C46B-6C4E-0918AF334B49}"/>
              </a:ext>
            </a:extLst>
          </p:cNvPr>
          <p:cNvSpPr>
            <a:spLocks noChangeArrowheads="1"/>
          </p:cNvSpPr>
          <p:nvPr/>
        </p:nvSpPr>
        <p:spPr bwMode="auto">
          <a:xfrm>
            <a:off x="911424" y="80300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 name="Rectangle 7">
            <a:extLst>
              <a:ext uri="{FF2B5EF4-FFF2-40B4-BE49-F238E27FC236}">
                <a16:creationId xmlns:a16="http://schemas.microsoft.com/office/drawing/2014/main" id="{0F0E3BF1-6F37-5E0D-69DB-4F780A690BD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5" name="Table 4">
            <a:extLst>
              <a:ext uri="{FF2B5EF4-FFF2-40B4-BE49-F238E27FC236}">
                <a16:creationId xmlns:a16="http://schemas.microsoft.com/office/drawing/2014/main" id="{21428DAD-9406-C946-B38F-AFAFA7D6EE86}"/>
              </a:ext>
            </a:extLst>
          </p:cNvPr>
          <p:cNvGraphicFramePr>
            <a:graphicFrameLocks noGrp="1"/>
          </p:cNvGraphicFramePr>
          <p:nvPr>
            <p:extLst>
              <p:ext uri="{D42A27DB-BD31-4B8C-83A1-F6EECF244321}">
                <p14:modId xmlns:p14="http://schemas.microsoft.com/office/powerpoint/2010/main" val="3439379943"/>
              </p:ext>
            </p:extLst>
          </p:nvPr>
        </p:nvGraphicFramePr>
        <p:xfrm>
          <a:off x="904461" y="1284215"/>
          <a:ext cx="4515029" cy="3224408"/>
        </p:xfrm>
        <a:graphic>
          <a:graphicData uri="http://schemas.openxmlformats.org/drawingml/2006/table">
            <a:tbl>
              <a:tblPr firstRow="1" firstCol="1" bandRow="1">
                <a:tableStyleId>{1E171933-4619-4E11-9A3F-F7608DF75F80}</a:tableStyleId>
              </a:tblPr>
              <a:tblGrid>
                <a:gridCol w="1178330">
                  <a:extLst>
                    <a:ext uri="{9D8B030D-6E8A-4147-A177-3AD203B41FA5}">
                      <a16:colId xmlns:a16="http://schemas.microsoft.com/office/drawing/2014/main" val="1935860819"/>
                    </a:ext>
                  </a:extLst>
                </a:gridCol>
                <a:gridCol w="1102619">
                  <a:extLst>
                    <a:ext uri="{9D8B030D-6E8A-4147-A177-3AD203B41FA5}">
                      <a16:colId xmlns:a16="http://schemas.microsoft.com/office/drawing/2014/main" val="2045601489"/>
                    </a:ext>
                  </a:extLst>
                </a:gridCol>
                <a:gridCol w="1026908">
                  <a:extLst>
                    <a:ext uri="{9D8B030D-6E8A-4147-A177-3AD203B41FA5}">
                      <a16:colId xmlns:a16="http://schemas.microsoft.com/office/drawing/2014/main" val="1580813129"/>
                    </a:ext>
                  </a:extLst>
                </a:gridCol>
                <a:gridCol w="541395">
                  <a:extLst>
                    <a:ext uri="{9D8B030D-6E8A-4147-A177-3AD203B41FA5}">
                      <a16:colId xmlns:a16="http://schemas.microsoft.com/office/drawing/2014/main" val="1020264101"/>
                    </a:ext>
                  </a:extLst>
                </a:gridCol>
                <a:gridCol w="665777">
                  <a:extLst>
                    <a:ext uri="{9D8B030D-6E8A-4147-A177-3AD203B41FA5}">
                      <a16:colId xmlns:a16="http://schemas.microsoft.com/office/drawing/2014/main" val="2556142813"/>
                    </a:ext>
                  </a:extLst>
                </a:gridCol>
              </a:tblGrid>
              <a:tr h="283844">
                <a:tc>
                  <a:txBody>
                    <a:bodyPr/>
                    <a:lstStyle/>
                    <a:p>
                      <a:pPr algn="ctr">
                        <a:lnSpc>
                          <a:spcPct val="150000"/>
                        </a:lnSpc>
                        <a:spcAft>
                          <a:spcPts val="800"/>
                        </a:spcAft>
                      </a:pPr>
                      <a:r>
                        <a:rPr lang="en-IN" sz="1200">
                          <a:effectLst/>
                        </a:rPr>
                        <a:t>Time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Humidity</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Temperature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Units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Amount</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47242712"/>
                  </a:ext>
                </a:extLst>
              </a:tr>
              <a:tr h="216194">
                <a:tc>
                  <a:txBody>
                    <a:bodyPr/>
                    <a:lstStyle/>
                    <a:p>
                      <a:pPr algn="ctr">
                        <a:lnSpc>
                          <a:spcPct val="150000"/>
                        </a:lnSpc>
                        <a:spcAft>
                          <a:spcPts val="800"/>
                        </a:spcAft>
                      </a:pPr>
                      <a:r>
                        <a:rPr lang="en-IN" sz="1200">
                          <a:effectLst/>
                        </a:rPr>
                        <a:t>10:30:50 UTC</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48</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32.8</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99808366"/>
                  </a:ext>
                </a:extLst>
              </a:tr>
              <a:tr h="216194">
                <a:tc>
                  <a:txBody>
                    <a:bodyPr/>
                    <a:lstStyle/>
                    <a:p>
                      <a:pPr algn="ctr">
                        <a:lnSpc>
                          <a:spcPct val="150000"/>
                        </a:lnSpc>
                        <a:spcAft>
                          <a:spcPts val="800"/>
                        </a:spcAft>
                      </a:pPr>
                      <a:r>
                        <a:rPr lang="en-IN" sz="1200">
                          <a:effectLst/>
                        </a:rPr>
                        <a:t>10:31:07 UTC</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48</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32.9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94990940"/>
                  </a:ext>
                </a:extLst>
              </a:tr>
              <a:tr h="216194">
                <a:tc>
                  <a:txBody>
                    <a:bodyPr/>
                    <a:lstStyle/>
                    <a:p>
                      <a:pPr algn="ctr">
                        <a:lnSpc>
                          <a:spcPct val="150000"/>
                        </a:lnSpc>
                        <a:spcAft>
                          <a:spcPts val="800"/>
                        </a:spcAft>
                      </a:pPr>
                      <a:r>
                        <a:rPr lang="en-IN" sz="1200">
                          <a:effectLst/>
                        </a:rPr>
                        <a:t>10:31:23 UTC</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47</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33.1</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15531802"/>
                  </a:ext>
                </a:extLst>
              </a:tr>
              <a:tr h="216194">
                <a:tc>
                  <a:txBody>
                    <a:bodyPr/>
                    <a:lstStyle/>
                    <a:p>
                      <a:pPr algn="ctr">
                        <a:lnSpc>
                          <a:spcPct val="150000"/>
                        </a:lnSpc>
                        <a:spcAft>
                          <a:spcPts val="800"/>
                        </a:spcAft>
                      </a:pPr>
                      <a:r>
                        <a:rPr lang="en-IN" sz="1200">
                          <a:effectLst/>
                        </a:rPr>
                        <a:t>10:31:40 UTC</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47</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33.3</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73067514"/>
                  </a:ext>
                </a:extLst>
              </a:tr>
              <a:tr h="216194">
                <a:tc>
                  <a:txBody>
                    <a:bodyPr/>
                    <a:lstStyle/>
                    <a:p>
                      <a:pPr algn="ctr">
                        <a:lnSpc>
                          <a:spcPct val="150000"/>
                        </a:lnSpc>
                        <a:spcAft>
                          <a:spcPts val="800"/>
                        </a:spcAft>
                      </a:pPr>
                      <a:r>
                        <a:rPr lang="en-IN" sz="1200">
                          <a:effectLst/>
                        </a:rPr>
                        <a:t>10:31:56 UTC</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47</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33.3</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76976296"/>
                  </a:ext>
                </a:extLst>
              </a:tr>
              <a:tr h="216194">
                <a:tc>
                  <a:txBody>
                    <a:bodyPr/>
                    <a:lstStyle/>
                    <a:p>
                      <a:pPr algn="ctr">
                        <a:lnSpc>
                          <a:spcPct val="150000"/>
                        </a:lnSpc>
                        <a:spcAft>
                          <a:spcPts val="800"/>
                        </a:spcAft>
                      </a:pPr>
                      <a:r>
                        <a:rPr lang="en-IN" sz="1200">
                          <a:effectLst/>
                        </a:rPr>
                        <a:t>10:32:13 UTC</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47</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33.3</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83059585"/>
                  </a:ext>
                </a:extLst>
              </a:tr>
              <a:tr h="216194">
                <a:tc>
                  <a:txBody>
                    <a:bodyPr/>
                    <a:lstStyle/>
                    <a:p>
                      <a:pPr algn="ctr">
                        <a:lnSpc>
                          <a:spcPct val="150000"/>
                        </a:lnSpc>
                        <a:spcAft>
                          <a:spcPts val="800"/>
                        </a:spcAft>
                      </a:pPr>
                      <a:r>
                        <a:rPr lang="en-IN" sz="1200">
                          <a:effectLst/>
                        </a:rPr>
                        <a:t>10:32:30 UTC</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47</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33.3</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11437465"/>
                  </a:ext>
                </a:extLst>
              </a:tr>
              <a:tr h="216194">
                <a:tc>
                  <a:txBody>
                    <a:bodyPr/>
                    <a:lstStyle/>
                    <a:p>
                      <a:pPr algn="ctr">
                        <a:lnSpc>
                          <a:spcPct val="150000"/>
                        </a:lnSpc>
                        <a:spcAft>
                          <a:spcPts val="800"/>
                        </a:spcAft>
                      </a:pPr>
                      <a:r>
                        <a:rPr lang="en-IN" sz="1200">
                          <a:effectLst/>
                        </a:rPr>
                        <a:t>10:32:46 UTC</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47</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33.3</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70856213"/>
                  </a:ext>
                </a:extLst>
              </a:tr>
              <a:tr h="216194">
                <a:tc>
                  <a:txBody>
                    <a:bodyPr/>
                    <a:lstStyle/>
                    <a:p>
                      <a:pPr algn="ctr">
                        <a:lnSpc>
                          <a:spcPct val="150000"/>
                        </a:lnSpc>
                        <a:spcAft>
                          <a:spcPts val="800"/>
                        </a:spcAft>
                      </a:pPr>
                      <a:r>
                        <a:rPr lang="en-IN" sz="1200">
                          <a:effectLst/>
                        </a:rPr>
                        <a:t>10:33:03 UTC</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47</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33.3</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43944112"/>
                  </a:ext>
                </a:extLst>
              </a:tr>
              <a:tr h="216194">
                <a:tc>
                  <a:txBody>
                    <a:bodyPr/>
                    <a:lstStyle/>
                    <a:p>
                      <a:pPr algn="ctr">
                        <a:lnSpc>
                          <a:spcPct val="150000"/>
                        </a:lnSpc>
                        <a:spcAft>
                          <a:spcPts val="800"/>
                        </a:spcAft>
                      </a:pPr>
                      <a:r>
                        <a:rPr lang="en-IN" sz="1200">
                          <a:effectLst/>
                        </a:rPr>
                        <a:t>10:33:19 UTC</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dirty="0">
                          <a:effectLst/>
                        </a:rPr>
                        <a:t>48</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33.3</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80793435"/>
                  </a:ext>
                </a:extLst>
              </a:tr>
              <a:tr h="216194">
                <a:tc>
                  <a:txBody>
                    <a:bodyPr/>
                    <a:lstStyle/>
                    <a:p>
                      <a:pPr algn="ctr">
                        <a:lnSpc>
                          <a:spcPct val="150000"/>
                        </a:lnSpc>
                        <a:spcAft>
                          <a:spcPts val="800"/>
                        </a:spcAft>
                      </a:pPr>
                      <a:r>
                        <a:rPr lang="en-IN" sz="1200">
                          <a:effectLst/>
                        </a:rPr>
                        <a:t>10:33:36 UTC</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49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33.3</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87678629"/>
                  </a:ext>
                </a:extLst>
              </a:tr>
              <a:tr h="216194">
                <a:tc>
                  <a:txBody>
                    <a:bodyPr/>
                    <a:lstStyle/>
                    <a:p>
                      <a:pPr algn="ctr">
                        <a:lnSpc>
                          <a:spcPct val="150000"/>
                        </a:lnSpc>
                        <a:spcAft>
                          <a:spcPts val="800"/>
                        </a:spcAft>
                      </a:pPr>
                      <a:r>
                        <a:rPr lang="en-IN" sz="1200">
                          <a:effectLst/>
                        </a:rPr>
                        <a:t>10:33:52 UTC</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48</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33.2</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a:effectLst/>
                        </a:rPr>
                        <a:t>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200" dirty="0">
                          <a:effectLst/>
                        </a:rPr>
                        <a:t>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0501963"/>
                  </a:ext>
                </a:extLst>
              </a:tr>
            </a:tbl>
          </a:graphicData>
        </a:graphic>
      </p:graphicFrame>
      <p:sp>
        <p:nvSpPr>
          <p:cNvPr id="6" name="Rectangle 1">
            <a:extLst>
              <a:ext uri="{FF2B5EF4-FFF2-40B4-BE49-F238E27FC236}">
                <a16:creationId xmlns:a16="http://schemas.microsoft.com/office/drawing/2014/main" id="{CD87577E-8A87-68E9-7E8F-623689E733E5}"/>
              </a:ext>
            </a:extLst>
          </p:cNvPr>
          <p:cNvSpPr>
            <a:spLocks noChangeArrowheads="1"/>
          </p:cNvSpPr>
          <p:nvPr/>
        </p:nvSpPr>
        <p:spPr bwMode="auto">
          <a:xfrm>
            <a:off x="-322352" y="914305"/>
            <a:ext cx="762721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bmk="_Toc134973050">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Table 5.2: Tabular analysis of 3W load</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889ACAC5-8FE4-94E4-6935-3A14E5C1F4A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1" name="Chart 10">
            <a:extLst>
              <a:ext uri="{FF2B5EF4-FFF2-40B4-BE49-F238E27FC236}">
                <a16:creationId xmlns:a16="http://schemas.microsoft.com/office/drawing/2014/main" id="{A93A6E95-F18E-CF87-3394-553F3A7B2EAF}"/>
              </a:ext>
            </a:extLst>
          </p:cNvPr>
          <p:cNvGraphicFramePr/>
          <p:nvPr>
            <p:extLst>
              <p:ext uri="{D42A27DB-BD31-4B8C-83A1-F6EECF244321}">
                <p14:modId xmlns:p14="http://schemas.microsoft.com/office/powerpoint/2010/main" val="603256959"/>
              </p:ext>
            </p:extLst>
          </p:nvPr>
        </p:nvGraphicFramePr>
        <p:xfrm>
          <a:off x="6289261" y="1305983"/>
          <a:ext cx="5120640" cy="2331720"/>
        </p:xfrm>
        <a:graphic>
          <a:graphicData uri="http://schemas.openxmlformats.org/drawingml/2006/chart">
            <c:chart xmlns:c="http://schemas.openxmlformats.org/drawingml/2006/chart" xmlns:r="http://schemas.openxmlformats.org/officeDocument/2006/relationships" r:id="rId2"/>
          </a:graphicData>
        </a:graphic>
      </p:graphicFrame>
      <p:sp>
        <p:nvSpPr>
          <p:cNvPr id="15" name="Rectangle 4">
            <a:extLst>
              <a:ext uri="{FF2B5EF4-FFF2-40B4-BE49-F238E27FC236}">
                <a16:creationId xmlns:a16="http://schemas.microsoft.com/office/drawing/2014/main" id="{7979DCEB-1FC7-5734-E52F-3DD2DDEC3325}"/>
              </a:ext>
            </a:extLst>
          </p:cNvPr>
          <p:cNvSpPr>
            <a:spLocks noChangeArrowheads="1"/>
          </p:cNvSpPr>
          <p:nvPr/>
        </p:nvSpPr>
        <p:spPr bwMode="auto">
          <a:xfrm>
            <a:off x="7259476" y="3684665"/>
            <a:ext cx="28809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F</a:t>
            </a:r>
            <a:r>
              <a:rPr kumimoji="0" lang="en-US" altLang="en-US" sz="1200" b="1" i="0" u="none" strike="noStrike" cap="none" normalizeH="0" baseline="0" dirty="0" bmk="">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igure </a:t>
            </a:r>
            <a:r>
              <a:rPr kumimoji="0" lang="en-US" altLang="en-US" sz="1200" b="1" i="0" u="none" strike="noStrike" cap="none" normalizeH="0" baseline="0" dirty="0" bmk="_Toc135057045">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5.9: Excel analysis of 3W load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7428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ADB532-EC0A-46E5-A45A-488CC7803557}"/>
              </a:ext>
            </a:extLst>
          </p:cNvPr>
          <p:cNvSpPr>
            <a:spLocks noGrp="1"/>
          </p:cNvSpPr>
          <p:nvPr>
            <p:ph type="title"/>
          </p:nvPr>
        </p:nvSpPr>
        <p:spPr/>
        <p:txBody>
          <a:bodyPr/>
          <a:lstStyle/>
          <a:p>
            <a:r>
              <a:rPr lang="en-IN" dirty="0"/>
              <a:t>Conclusion</a:t>
            </a:r>
          </a:p>
        </p:txBody>
      </p:sp>
      <p:sp>
        <p:nvSpPr>
          <p:cNvPr id="7" name="Content Placeholder 6">
            <a:extLst>
              <a:ext uri="{FF2B5EF4-FFF2-40B4-BE49-F238E27FC236}">
                <a16:creationId xmlns:a16="http://schemas.microsoft.com/office/drawing/2014/main" id="{08591966-6851-91A4-8526-60648C524620}"/>
              </a:ext>
            </a:extLst>
          </p:cNvPr>
          <p:cNvSpPr>
            <a:spLocks noGrp="1"/>
          </p:cNvSpPr>
          <p:nvPr>
            <p:ph idx="1"/>
          </p:nvPr>
        </p:nvSpPr>
        <p:spPr/>
        <p:txBody>
          <a:bodyPr/>
          <a:lstStyle/>
          <a:p>
            <a:pPr>
              <a:buFont typeface="Wingdings" panose="05000000000000000000" pitchFamily="2" charset="2"/>
              <a:buChar char="ü"/>
            </a:pPr>
            <a:r>
              <a:rPr lang="en-US" sz="1800" dirty="0">
                <a:solidFill>
                  <a:schemeClr val="tx1"/>
                </a:solidFill>
                <a:latin typeface="Times New Roman" panose="02020603050405020304" pitchFamily="18" charset="0"/>
                <a:cs typeface="Times New Roman" panose="02020603050405020304" pitchFamily="18" charset="0"/>
              </a:rPr>
              <a:t>This project successfully developed an integrated energy monitoring and environmental sensing system for residential homes. It leveraged embedded system technology to achieve real-time monitoring of electricity consumption, temperature, and humidity levels. </a:t>
            </a:r>
          </a:p>
          <a:p>
            <a:pPr marL="0" indent="0">
              <a:buNone/>
            </a:pPr>
            <a:endParaRPr lang="en-US"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800" dirty="0">
                <a:solidFill>
                  <a:schemeClr val="tx1"/>
                </a:solidFill>
                <a:latin typeface="Times New Roman" panose="02020603050405020304" pitchFamily="18" charset="0"/>
                <a:cs typeface="Times New Roman" panose="02020603050405020304" pitchFamily="18" charset="0"/>
              </a:rPr>
              <a:t>Key features included data visualization, cloud connectivity, and threshold-based alerts for optimized energy usage. The ESP8266 Wi-Fi module improved data transmission speed and accuracy, while the </a:t>
            </a:r>
            <a:r>
              <a:rPr lang="en-US" sz="1800" dirty="0" err="1">
                <a:solidFill>
                  <a:schemeClr val="tx1"/>
                </a:solidFill>
                <a:latin typeface="Times New Roman" panose="02020603050405020304" pitchFamily="18" charset="0"/>
                <a:cs typeface="Times New Roman" panose="02020603050405020304" pitchFamily="18" charset="0"/>
              </a:rPr>
              <a:t>ThingSpeak</a:t>
            </a:r>
            <a:r>
              <a:rPr lang="en-US" sz="1800" dirty="0">
                <a:solidFill>
                  <a:schemeClr val="tx1"/>
                </a:solidFill>
                <a:latin typeface="Times New Roman" panose="02020603050405020304" pitchFamily="18" charset="0"/>
                <a:cs typeface="Times New Roman" panose="02020603050405020304" pitchFamily="18" charset="0"/>
              </a:rPr>
              <a:t> cloud platform enabled remote access to data. </a:t>
            </a:r>
          </a:p>
          <a:p>
            <a:pPr>
              <a:buFont typeface="Wingdings" panose="05000000000000000000" pitchFamily="2" charset="2"/>
              <a:buChar char="ü"/>
            </a:pPr>
            <a:endParaRPr lang="en-US"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800" dirty="0">
                <a:solidFill>
                  <a:schemeClr val="tx1"/>
                </a:solidFill>
                <a:latin typeface="Times New Roman" panose="02020603050405020304" pitchFamily="18" charset="0"/>
                <a:cs typeface="Times New Roman" panose="02020603050405020304" pitchFamily="18" charset="0"/>
              </a:rPr>
              <a:t>The user-friendly interface, LED display, and graphical representations enhanced usability. Threshold-based alerts with a buzzer indication system provided timely notifications. </a:t>
            </a:r>
          </a:p>
          <a:p>
            <a:pPr>
              <a:buFont typeface="Wingdings" panose="05000000000000000000" pitchFamily="2" charset="2"/>
              <a:buChar char="ü"/>
            </a:pPr>
            <a:endParaRPr lang="en-US"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800" dirty="0">
                <a:solidFill>
                  <a:schemeClr val="tx1"/>
                </a:solidFill>
                <a:latin typeface="Times New Roman" panose="02020603050405020304" pitchFamily="18" charset="0"/>
                <a:cs typeface="Times New Roman" panose="02020603050405020304" pitchFamily="18" charset="0"/>
              </a:rPr>
              <a:t>Overall, this project contributes to energy conservation and sustainability by empowering homeowners to actively monitor and optimize their energy usage</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9C7D784-9672-99A3-AA28-E1BF5815769E}"/>
              </a:ext>
            </a:extLst>
          </p:cNvPr>
          <p:cNvSpPr>
            <a:spLocks noGrp="1"/>
          </p:cNvSpPr>
          <p:nvPr>
            <p:ph type="sldNum" sz="quarter" idx="12"/>
          </p:nvPr>
        </p:nvSpPr>
        <p:spPr/>
        <p:txBody>
          <a:bodyPr/>
          <a:lstStyle/>
          <a:p>
            <a:fld id="{9DFE6787-3750-4410-80B8-E929710E746F}" type="slidenum">
              <a:rPr lang="en-US" smtClean="0"/>
              <a:pPr/>
              <a:t>13</a:t>
            </a:fld>
            <a:endParaRPr lang="en-US"/>
          </a:p>
        </p:txBody>
      </p:sp>
    </p:spTree>
    <p:extLst>
      <p:ext uri="{BB962C8B-B14F-4D97-AF65-F5344CB8AC3E}">
        <p14:creationId xmlns:p14="http://schemas.microsoft.com/office/powerpoint/2010/main" val="2965438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ADB532-EC0A-46E5-A45A-488CC7803557}"/>
              </a:ext>
            </a:extLst>
          </p:cNvPr>
          <p:cNvSpPr>
            <a:spLocks noGrp="1"/>
          </p:cNvSpPr>
          <p:nvPr>
            <p:ph type="title"/>
          </p:nvPr>
        </p:nvSpPr>
        <p:spPr/>
        <p:txBody>
          <a:bodyPr/>
          <a:lstStyle/>
          <a:p>
            <a:r>
              <a:rPr lang="en-IN" dirty="0"/>
              <a:t>Future Scope</a:t>
            </a:r>
          </a:p>
        </p:txBody>
      </p:sp>
      <p:sp>
        <p:nvSpPr>
          <p:cNvPr id="7" name="Content Placeholder 6">
            <a:extLst>
              <a:ext uri="{FF2B5EF4-FFF2-40B4-BE49-F238E27FC236}">
                <a16:creationId xmlns:a16="http://schemas.microsoft.com/office/drawing/2014/main" id="{08591966-6851-91A4-8526-60648C524620}"/>
              </a:ext>
            </a:extLst>
          </p:cNvPr>
          <p:cNvSpPr>
            <a:spLocks noGrp="1"/>
          </p:cNvSpPr>
          <p:nvPr>
            <p:ph idx="1"/>
          </p:nvPr>
        </p:nvSpPr>
        <p:spPr>
          <a:xfrm>
            <a:off x="551384" y="1166018"/>
            <a:ext cx="10972800" cy="5331523"/>
          </a:xfrm>
        </p:spPr>
        <p:txBody>
          <a:bodyPr/>
          <a:lstStyle/>
          <a:p>
            <a:pPr>
              <a:buFont typeface="Wingdings" panose="05000000000000000000" pitchFamily="2" charset="2"/>
              <a:buChar char="ü"/>
            </a:pPr>
            <a:r>
              <a:rPr lang="en-US" sz="1800" dirty="0">
                <a:solidFill>
                  <a:schemeClr val="tx1"/>
                </a:solidFill>
                <a:latin typeface="Times New Roman" panose="02020603050405020304" pitchFamily="18" charset="0"/>
                <a:cs typeface="Times New Roman" panose="02020603050405020304" pitchFamily="18" charset="0"/>
              </a:rPr>
              <a:t>The successful implementation of this project opens up exciting avenues for future enhancements. One potential area for further exploration is the integration of machine learning algorithms. By leveraging machine learning, the system can automatically detect consumption patterns and identify </a:t>
            </a:r>
            <a:r>
              <a:rPr lang="en-US" sz="1800" dirty="0" err="1">
                <a:solidFill>
                  <a:schemeClr val="tx1"/>
                </a:solidFill>
                <a:latin typeface="Times New Roman" panose="02020603050405020304" pitchFamily="18" charset="0"/>
                <a:cs typeface="Times New Roman" panose="02020603050405020304" pitchFamily="18" charset="0"/>
              </a:rPr>
              <a:t>energysaving</a:t>
            </a:r>
            <a:r>
              <a:rPr lang="en-US" sz="1800" dirty="0">
                <a:solidFill>
                  <a:schemeClr val="tx1"/>
                </a:solidFill>
                <a:latin typeface="Times New Roman" panose="02020603050405020304" pitchFamily="18" charset="0"/>
                <a:cs typeface="Times New Roman" panose="02020603050405020304" pitchFamily="18" charset="0"/>
              </a:rPr>
              <a:t> opportunities. </a:t>
            </a:r>
          </a:p>
          <a:p>
            <a:pPr marL="0" indent="0">
              <a:buNone/>
            </a:pPr>
            <a:endParaRPr lang="en-US"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800" dirty="0">
                <a:solidFill>
                  <a:schemeClr val="tx1"/>
                </a:solidFill>
                <a:latin typeface="Times New Roman" panose="02020603050405020304" pitchFamily="18" charset="0"/>
                <a:cs typeface="Times New Roman" panose="02020603050405020304" pitchFamily="18" charset="0"/>
              </a:rPr>
              <a:t>Advanced data analytics techniques, such as data clustering and predictive modeling, can also provide deeper insights into energy consumption trends and patterns. Another area of interest for future development is the integration of renewable energy sources. </a:t>
            </a:r>
          </a:p>
          <a:p>
            <a:pPr marL="0" indent="0">
              <a:buNone/>
            </a:pPr>
            <a:endParaRPr lang="en-US"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800" dirty="0">
                <a:solidFill>
                  <a:schemeClr val="tx1"/>
                </a:solidFill>
                <a:latin typeface="Times New Roman" panose="02020603050405020304" pitchFamily="18" charset="0"/>
                <a:cs typeface="Times New Roman" panose="02020603050405020304" pitchFamily="18" charset="0"/>
              </a:rPr>
              <a:t>This enables comprehensive analysis and optimization of self-sufficiency. </a:t>
            </a:r>
          </a:p>
          <a:p>
            <a:pPr>
              <a:buFont typeface="Wingdings" panose="05000000000000000000" pitchFamily="2" charset="2"/>
              <a:buChar char="ü"/>
            </a:pPr>
            <a:endParaRPr lang="en-US"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800" dirty="0">
                <a:solidFill>
                  <a:schemeClr val="tx1"/>
                </a:solidFill>
                <a:latin typeface="Times New Roman" panose="02020603050405020304" pitchFamily="18" charset="0"/>
                <a:cs typeface="Times New Roman" panose="02020603050405020304" pitchFamily="18" charset="0"/>
              </a:rPr>
              <a:t>Additionally, developing a dedicated mobile application companion to the project enhances user convenience, allowing for easy monitoring of energy consumption, real-time alerts, and access to comprehensive analytics and recommendations on smartphones or tablets. </a:t>
            </a:r>
          </a:p>
          <a:p>
            <a:pPr>
              <a:buFont typeface="Wingdings" panose="05000000000000000000" pitchFamily="2" charset="2"/>
              <a:buChar char="ü"/>
            </a:pPr>
            <a:endParaRPr lang="en-US"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800" dirty="0">
                <a:solidFill>
                  <a:schemeClr val="tx1"/>
                </a:solidFill>
                <a:latin typeface="Times New Roman" panose="02020603050405020304" pitchFamily="18" charset="0"/>
                <a:cs typeface="Times New Roman" panose="02020603050405020304" pitchFamily="18" charset="0"/>
              </a:rPr>
              <a:t>These potential future enhancements have the potential to further advance energy monitoring and management systems, empowering users to optimize their energy usage, reduce costs, and promote sustainability.</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9C7D784-9672-99A3-AA28-E1BF5815769E}"/>
              </a:ext>
            </a:extLst>
          </p:cNvPr>
          <p:cNvSpPr>
            <a:spLocks noGrp="1"/>
          </p:cNvSpPr>
          <p:nvPr>
            <p:ph type="sldNum" sz="quarter" idx="12"/>
          </p:nvPr>
        </p:nvSpPr>
        <p:spPr>
          <a:xfrm>
            <a:off x="8737600" y="6497541"/>
            <a:ext cx="2844800" cy="365125"/>
          </a:xfrm>
        </p:spPr>
        <p:txBody>
          <a:bodyPr/>
          <a:lstStyle/>
          <a:p>
            <a:fld id="{9DFE6787-3750-4410-80B8-E929710E746F}" type="slidenum">
              <a:rPr lang="en-US" smtClean="0"/>
              <a:pPr/>
              <a:t>14</a:t>
            </a:fld>
            <a:endParaRPr lang="en-US"/>
          </a:p>
        </p:txBody>
      </p:sp>
    </p:spTree>
    <p:extLst>
      <p:ext uri="{BB962C8B-B14F-4D97-AF65-F5344CB8AC3E}">
        <p14:creationId xmlns:p14="http://schemas.microsoft.com/office/powerpoint/2010/main" val="2801248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ADB532-EC0A-46E5-A45A-488CC7803557}"/>
              </a:ext>
            </a:extLst>
          </p:cNvPr>
          <p:cNvSpPr>
            <a:spLocks noGrp="1"/>
          </p:cNvSpPr>
          <p:nvPr>
            <p:ph type="title"/>
          </p:nvPr>
        </p:nvSpPr>
        <p:spPr/>
        <p:txBody>
          <a:bodyPr/>
          <a:lstStyle/>
          <a:p>
            <a:r>
              <a:rPr lang="en-IN" dirty="0"/>
              <a:t>List of Publications</a:t>
            </a:r>
          </a:p>
        </p:txBody>
      </p:sp>
      <p:sp>
        <p:nvSpPr>
          <p:cNvPr id="5" name="Slide Number Placeholder 4">
            <a:extLst>
              <a:ext uri="{FF2B5EF4-FFF2-40B4-BE49-F238E27FC236}">
                <a16:creationId xmlns:a16="http://schemas.microsoft.com/office/drawing/2014/main" id="{B9C7D784-9672-99A3-AA28-E1BF5815769E}"/>
              </a:ext>
            </a:extLst>
          </p:cNvPr>
          <p:cNvSpPr>
            <a:spLocks noGrp="1"/>
          </p:cNvSpPr>
          <p:nvPr>
            <p:ph type="sldNum" sz="quarter" idx="12"/>
          </p:nvPr>
        </p:nvSpPr>
        <p:spPr>
          <a:xfrm>
            <a:off x="11280576" y="6487281"/>
            <a:ext cx="2844800" cy="365125"/>
          </a:xfrm>
        </p:spPr>
        <p:txBody>
          <a:bodyPr/>
          <a:lstStyle/>
          <a:p>
            <a:fld id="{9DFE6787-3750-4410-80B8-E929710E746F}" type="slidenum">
              <a:rPr lang="en-US" smtClean="0"/>
              <a:pPr/>
              <a:t>15</a:t>
            </a:fld>
            <a:endParaRPr lang="en-US" dirty="0"/>
          </a:p>
        </p:txBody>
      </p:sp>
      <p:pic>
        <p:nvPicPr>
          <p:cNvPr id="10" name="Picture 9">
            <a:extLst>
              <a:ext uri="{FF2B5EF4-FFF2-40B4-BE49-F238E27FC236}">
                <a16:creationId xmlns:a16="http://schemas.microsoft.com/office/drawing/2014/main" id="{01FEBAF1-AD23-123F-AA8C-E2745C28BF23}"/>
              </a:ext>
            </a:extLst>
          </p:cNvPr>
          <p:cNvPicPr>
            <a:picLocks noChangeAspect="1"/>
          </p:cNvPicPr>
          <p:nvPr/>
        </p:nvPicPr>
        <p:blipFill>
          <a:blip r:embed="rId2"/>
          <a:stretch>
            <a:fillRect/>
          </a:stretch>
        </p:blipFill>
        <p:spPr>
          <a:xfrm>
            <a:off x="1055440" y="899006"/>
            <a:ext cx="3575720" cy="5973076"/>
          </a:xfrm>
          <a:prstGeom prst="rect">
            <a:avLst/>
          </a:prstGeom>
        </p:spPr>
      </p:pic>
      <p:pic>
        <p:nvPicPr>
          <p:cNvPr id="12" name="Picture 11">
            <a:extLst>
              <a:ext uri="{FF2B5EF4-FFF2-40B4-BE49-F238E27FC236}">
                <a16:creationId xmlns:a16="http://schemas.microsoft.com/office/drawing/2014/main" id="{12A52380-9C75-DEAD-0BFC-C6F7D34E43DC}"/>
              </a:ext>
            </a:extLst>
          </p:cNvPr>
          <p:cNvPicPr>
            <a:picLocks noChangeAspect="1"/>
          </p:cNvPicPr>
          <p:nvPr/>
        </p:nvPicPr>
        <p:blipFill>
          <a:blip r:embed="rId3"/>
          <a:stretch>
            <a:fillRect/>
          </a:stretch>
        </p:blipFill>
        <p:spPr>
          <a:xfrm>
            <a:off x="5590295" y="944397"/>
            <a:ext cx="5690281" cy="5927685"/>
          </a:xfrm>
          <a:prstGeom prst="rect">
            <a:avLst/>
          </a:prstGeom>
        </p:spPr>
      </p:pic>
    </p:spTree>
    <p:extLst>
      <p:ext uri="{BB962C8B-B14F-4D97-AF65-F5344CB8AC3E}">
        <p14:creationId xmlns:p14="http://schemas.microsoft.com/office/powerpoint/2010/main" val="1510792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D916DD-EC29-4B0D-8479-E816FE1D0C8D}"/>
              </a:ext>
            </a:extLst>
          </p:cNvPr>
          <p:cNvSpPr>
            <a:spLocks noGrp="1"/>
          </p:cNvSpPr>
          <p:nvPr>
            <p:ph type="sldNum" sz="quarter" idx="12"/>
          </p:nvPr>
        </p:nvSpPr>
        <p:spPr/>
        <p:txBody>
          <a:bodyPr/>
          <a:lstStyle/>
          <a:p>
            <a:fld id="{FBBF61CF-E01E-4A46-BB21-3455A7373A30}" type="slidenum">
              <a:rPr lang="en-US" smtClean="0"/>
              <a:pPr/>
              <a:t>16</a:t>
            </a:fld>
            <a:endParaRPr lang="en-US"/>
          </a:p>
        </p:txBody>
      </p:sp>
      <p:pic>
        <p:nvPicPr>
          <p:cNvPr id="6" name="Picture 5">
            <a:extLst>
              <a:ext uri="{FF2B5EF4-FFF2-40B4-BE49-F238E27FC236}">
                <a16:creationId xmlns:a16="http://schemas.microsoft.com/office/drawing/2014/main" id="{55521C87-FF6D-4A9F-B8C4-CA0F0194B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85441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A18C80-0685-460E-BE64-3D40757FE79A}"/>
              </a:ext>
            </a:extLst>
          </p:cNvPr>
          <p:cNvSpPr>
            <a:spLocks noGrp="1"/>
          </p:cNvSpPr>
          <p:nvPr>
            <p:ph type="sldNum" sz="quarter" idx="12"/>
          </p:nvPr>
        </p:nvSpPr>
        <p:spPr/>
        <p:txBody>
          <a:bodyPr/>
          <a:lstStyle/>
          <a:p>
            <a:fld id="{FBBF61CF-E01E-4A46-BB21-3455A7373A30}" type="slidenum">
              <a:rPr lang="en-US" smtClean="0"/>
              <a:pPr/>
              <a:t>2</a:t>
            </a:fld>
            <a:endParaRPr lang="en-US"/>
          </a:p>
        </p:txBody>
      </p:sp>
      <p:sp>
        <p:nvSpPr>
          <p:cNvPr id="5" name="Title 4">
            <a:extLst>
              <a:ext uri="{FF2B5EF4-FFF2-40B4-BE49-F238E27FC236}">
                <a16:creationId xmlns:a16="http://schemas.microsoft.com/office/drawing/2014/main" id="{BC3986C3-44E6-445B-87E0-5295F07F29EB}"/>
              </a:ext>
            </a:extLst>
          </p:cNvPr>
          <p:cNvSpPr>
            <a:spLocks noGrp="1"/>
          </p:cNvSpPr>
          <p:nvPr>
            <p:ph type="title"/>
          </p:nvPr>
        </p:nvSpPr>
        <p:spPr/>
        <p:txBody>
          <a:bodyPr/>
          <a:lstStyle/>
          <a:p>
            <a:r>
              <a:rPr lang="en-IN" dirty="0"/>
              <a:t>Introduction</a:t>
            </a:r>
          </a:p>
        </p:txBody>
      </p:sp>
      <p:sp>
        <p:nvSpPr>
          <p:cNvPr id="9" name="TextBox 8">
            <a:extLst>
              <a:ext uri="{FF2B5EF4-FFF2-40B4-BE49-F238E27FC236}">
                <a16:creationId xmlns:a16="http://schemas.microsoft.com/office/drawing/2014/main" id="{916CDE7F-4222-483E-A664-310FEEFC11B8}"/>
              </a:ext>
            </a:extLst>
          </p:cNvPr>
          <p:cNvSpPr txBox="1"/>
          <p:nvPr/>
        </p:nvSpPr>
        <p:spPr>
          <a:xfrm>
            <a:off x="695400" y="1183601"/>
            <a:ext cx="10225136" cy="5078313"/>
          </a:xfrm>
          <a:prstGeom prst="rect">
            <a:avLst/>
          </a:prstGeom>
          <a:noFill/>
        </p:spPr>
        <p:txBody>
          <a:bodyPr wrap="square" rtlCol="0">
            <a:spAutoFit/>
          </a:bodyPr>
          <a:lstStyle/>
          <a:p>
            <a:pPr marL="285750" indent="-285750">
              <a:buFont typeface="Wingdings" panose="05000000000000000000" pitchFamily="2" charset="2"/>
              <a:buChar char="ü"/>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the present-day society, the increasing demand for energy, coupled with the pressing need to address environmental concerns, has made sustainable living a critical priority. </a:t>
            </a:r>
          </a:p>
          <a:p>
            <a:pPr marL="285750" indent="-285750">
              <a:buFont typeface="Wingdings" panose="05000000000000000000" pitchFamily="2" charset="2"/>
              <a:buChar char="ü"/>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Residential buildings, being one of the major contributors to energy consumption and carbon emissions, play a significant role in shaping a sustainable future. </a:t>
            </a:r>
          </a:p>
          <a:p>
            <a:pPr marL="285750" indent="-285750">
              <a:buFont typeface="Wingdings" panose="05000000000000000000" pitchFamily="2" charset="2"/>
              <a:buChar char="ü"/>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light of this, there is an urgent need to develop innovative solutions that enable homeowners to monitor and optimize their energy usage while promoting environmental consciousness.</a:t>
            </a:r>
          </a:p>
          <a:p>
            <a:pPr marL="285750" indent="-285750">
              <a:buFont typeface="Wingdings" panose="05000000000000000000" pitchFamily="2" charset="2"/>
              <a:buChar char="ü"/>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r>
              <a:rPr lang="en-IN" sz="1800" dirty="0">
                <a:effectLst/>
                <a:latin typeface="Times New Roman" panose="02020603050405020304" pitchFamily="18" charset="0"/>
                <a:ea typeface="Calibri" panose="020F0502020204030204" pitchFamily="34" charset="0"/>
              </a:rPr>
              <a:t>The present scenario calls for a comprehensive and integrated approach to address the challenges of energy management and environmental sustainability in residential settings. </a:t>
            </a:r>
          </a:p>
          <a:p>
            <a:pPr marL="285750" indent="-285750">
              <a:buFont typeface="Wingdings" panose="05000000000000000000" pitchFamily="2" charset="2"/>
              <a:buChar char="ü"/>
            </a:pPr>
            <a:endParaRPr lang="en-IN"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ü"/>
            </a:pPr>
            <a:r>
              <a:rPr lang="en-IN" sz="1800" dirty="0">
                <a:effectLst/>
                <a:latin typeface="Times New Roman" panose="02020603050405020304" pitchFamily="18" charset="0"/>
                <a:ea typeface="Calibri" panose="020F0502020204030204" pitchFamily="34" charset="0"/>
              </a:rPr>
              <a:t>Homeowners require tools that not only provide real-time information about their energy consumption but also offer insights into their indoor environment. </a:t>
            </a:r>
          </a:p>
          <a:p>
            <a:pPr marL="285750" indent="-285750">
              <a:buFont typeface="Wingdings" panose="05000000000000000000" pitchFamily="2" charset="2"/>
              <a:buChar char="ü"/>
            </a:pPr>
            <a:endParaRPr lang="en-IN"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ü"/>
            </a:pPr>
            <a:r>
              <a:rPr lang="en-IN" sz="1800" dirty="0">
                <a:effectLst/>
                <a:latin typeface="Times New Roman" panose="02020603050405020304" pitchFamily="18" charset="0"/>
                <a:ea typeface="Calibri" panose="020F0502020204030204" pitchFamily="34" charset="0"/>
              </a:rPr>
              <a:t>This information empowers them to make informed decisions, reduce their ecological footprint, and create a more sustainable living space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5127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A18C80-0685-460E-BE64-3D40757FE79A}"/>
              </a:ext>
            </a:extLst>
          </p:cNvPr>
          <p:cNvSpPr>
            <a:spLocks noGrp="1"/>
          </p:cNvSpPr>
          <p:nvPr>
            <p:ph type="sldNum" sz="quarter" idx="12"/>
          </p:nvPr>
        </p:nvSpPr>
        <p:spPr/>
        <p:txBody>
          <a:bodyPr/>
          <a:lstStyle/>
          <a:p>
            <a:fld id="{FBBF61CF-E01E-4A46-BB21-3455A7373A30}" type="slidenum">
              <a:rPr lang="en-US" smtClean="0"/>
              <a:pPr/>
              <a:t>3</a:t>
            </a:fld>
            <a:endParaRPr lang="en-US"/>
          </a:p>
        </p:txBody>
      </p:sp>
      <p:sp>
        <p:nvSpPr>
          <p:cNvPr id="5" name="Title 4">
            <a:extLst>
              <a:ext uri="{FF2B5EF4-FFF2-40B4-BE49-F238E27FC236}">
                <a16:creationId xmlns:a16="http://schemas.microsoft.com/office/drawing/2014/main" id="{BC3986C3-44E6-445B-87E0-5295F07F29EB}"/>
              </a:ext>
            </a:extLst>
          </p:cNvPr>
          <p:cNvSpPr>
            <a:spLocks noGrp="1"/>
          </p:cNvSpPr>
          <p:nvPr>
            <p:ph type="title"/>
          </p:nvPr>
        </p:nvSpPr>
        <p:spPr/>
        <p:txBody>
          <a:bodyPr/>
          <a:lstStyle/>
          <a:p>
            <a:r>
              <a:rPr lang="en-IN" dirty="0"/>
              <a:t>Statement of The Problem</a:t>
            </a:r>
          </a:p>
        </p:txBody>
      </p:sp>
      <p:sp>
        <p:nvSpPr>
          <p:cNvPr id="9" name="TextBox 8">
            <a:extLst>
              <a:ext uri="{FF2B5EF4-FFF2-40B4-BE49-F238E27FC236}">
                <a16:creationId xmlns:a16="http://schemas.microsoft.com/office/drawing/2014/main" id="{916CDE7F-4222-483E-A664-310FEEFC11B8}"/>
              </a:ext>
            </a:extLst>
          </p:cNvPr>
          <p:cNvSpPr txBox="1"/>
          <p:nvPr/>
        </p:nvSpPr>
        <p:spPr>
          <a:xfrm>
            <a:off x="623392" y="1124744"/>
            <a:ext cx="10225136" cy="4801314"/>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Despite the increasing availability of energy monitoring systems, traditional approaches often lack real-time data, comprehensive insights, and user-friendly interfaces. </a:t>
            </a:r>
          </a:p>
          <a:p>
            <a:pPr marL="285750"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Users are often unable to monitor their energy consumption and make informed decisions to optimize their usage patterns. Additionally, limited environmental sensing capabilities restrict homeowners' understanding of indoor temperature and humidity levels, leading to potential discomfort and inefficient energy utilization.</a:t>
            </a:r>
          </a:p>
          <a:p>
            <a:pPr marL="285750"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To address these challenges, this project aims to develop an embedded system that integrates energy monitoring, load control, environmental sensing, and cloud connectivity. </a:t>
            </a:r>
          </a:p>
          <a:p>
            <a:pPr marL="285750"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By leveraging the power of embedded systems, real-time operation, and IoT technologies, this project seeks to provide users with accurate, real-time data on energy consumption, load status, temperature, and humidity. </a:t>
            </a:r>
          </a:p>
          <a:p>
            <a:pPr marL="285750"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project aims to empower homeowners to optimize their energy usage, reduce costs, and create a sustainable living environment.</a:t>
            </a:r>
          </a:p>
        </p:txBody>
      </p:sp>
    </p:spTree>
    <p:extLst>
      <p:ext uri="{BB962C8B-B14F-4D97-AF65-F5344CB8AC3E}">
        <p14:creationId xmlns:p14="http://schemas.microsoft.com/office/powerpoint/2010/main" val="635760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A18C80-0685-460E-BE64-3D40757FE79A}"/>
              </a:ext>
            </a:extLst>
          </p:cNvPr>
          <p:cNvSpPr>
            <a:spLocks noGrp="1"/>
          </p:cNvSpPr>
          <p:nvPr>
            <p:ph type="sldNum" sz="quarter" idx="12"/>
          </p:nvPr>
        </p:nvSpPr>
        <p:spPr/>
        <p:txBody>
          <a:bodyPr/>
          <a:lstStyle/>
          <a:p>
            <a:fld id="{FBBF61CF-E01E-4A46-BB21-3455A7373A30}" type="slidenum">
              <a:rPr lang="en-US" smtClean="0"/>
              <a:pPr/>
              <a:t>4</a:t>
            </a:fld>
            <a:endParaRPr lang="en-US"/>
          </a:p>
        </p:txBody>
      </p:sp>
      <p:sp>
        <p:nvSpPr>
          <p:cNvPr id="5" name="Title 4">
            <a:extLst>
              <a:ext uri="{FF2B5EF4-FFF2-40B4-BE49-F238E27FC236}">
                <a16:creationId xmlns:a16="http://schemas.microsoft.com/office/drawing/2014/main" id="{BC3986C3-44E6-445B-87E0-5295F07F29EB}"/>
              </a:ext>
            </a:extLst>
          </p:cNvPr>
          <p:cNvSpPr>
            <a:spLocks noGrp="1"/>
          </p:cNvSpPr>
          <p:nvPr>
            <p:ph type="title"/>
          </p:nvPr>
        </p:nvSpPr>
        <p:spPr/>
        <p:txBody>
          <a:bodyPr/>
          <a:lstStyle/>
          <a:p>
            <a:r>
              <a:rPr lang="en-IN" dirty="0"/>
              <a:t>Significance of the Research</a:t>
            </a:r>
          </a:p>
        </p:txBody>
      </p:sp>
      <p:sp>
        <p:nvSpPr>
          <p:cNvPr id="9" name="TextBox 8">
            <a:extLst>
              <a:ext uri="{FF2B5EF4-FFF2-40B4-BE49-F238E27FC236}">
                <a16:creationId xmlns:a16="http://schemas.microsoft.com/office/drawing/2014/main" id="{916CDE7F-4222-483E-A664-310FEEFC11B8}"/>
              </a:ext>
            </a:extLst>
          </p:cNvPr>
          <p:cNvSpPr txBox="1"/>
          <p:nvPr/>
        </p:nvSpPr>
        <p:spPr>
          <a:xfrm>
            <a:off x="695400" y="1484784"/>
            <a:ext cx="10225136" cy="4801314"/>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address these challenges, this project aims to develop an embedded system that integrates energy monitoring, load control, environmental sensing, and cloud connectivity. </a:t>
            </a:r>
          </a:p>
          <a:p>
            <a:pPr marL="285750" indent="-285750" algn="just">
              <a:buFont typeface="Wingdings" panose="05000000000000000000" pitchFamily="2" charset="2"/>
              <a:buChar char="ü"/>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ü"/>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By leveraging the power of embedded systems, real-time operation, and IoT technologies, this project seeks to provide users with accurate, real-time data on energy consumption, load status, temperature, and humidity. </a:t>
            </a:r>
          </a:p>
          <a:p>
            <a:pPr marL="285750" indent="-285750" algn="just">
              <a:buFont typeface="Wingdings" panose="05000000000000000000" pitchFamily="2" charset="2"/>
              <a:buChar char="ü"/>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ü"/>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project aims to empower homeowners to optimize their energy usage, reduce costs, and create a sustainable living environment.</a:t>
            </a:r>
          </a:p>
          <a:p>
            <a:pPr marL="285750" indent="-285750" algn="just">
              <a:buFont typeface="Wingdings" panose="05000000000000000000" pitchFamily="2" charset="2"/>
              <a:buChar char="ü"/>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ü"/>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outcomes of the project demonstrate the practical and tangible results that can be achieved through the successful implementation of the project, providing users with valuable information and tools to monitor and manage their energy consumption and environmental conditions effectively.</a:t>
            </a:r>
          </a:p>
          <a:p>
            <a:pPr marL="285750" indent="-285750" algn="just">
              <a:buFont typeface="Wingdings" panose="05000000000000000000" pitchFamily="2" charset="2"/>
              <a:buChar char="ü"/>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2788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A18C80-0685-460E-BE64-3D40757FE79A}"/>
              </a:ext>
            </a:extLst>
          </p:cNvPr>
          <p:cNvSpPr>
            <a:spLocks noGrp="1"/>
          </p:cNvSpPr>
          <p:nvPr>
            <p:ph type="sldNum" sz="quarter" idx="12"/>
          </p:nvPr>
        </p:nvSpPr>
        <p:spPr/>
        <p:txBody>
          <a:bodyPr/>
          <a:lstStyle/>
          <a:p>
            <a:fld id="{FBBF61CF-E01E-4A46-BB21-3455A7373A30}" type="slidenum">
              <a:rPr lang="en-US" smtClean="0"/>
              <a:pPr/>
              <a:t>5</a:t>
            </a:fld>
            <a:endParaRPr lang="en-US"/>
          </a:p>
        </p:txBody>
      </p:sp>
      <p:sp>
        <p:nvSpPr>
          <p:cNvPr id="5" name="Title 4">
            <a:extLst>
              <a:ext uri="{FF2B5EF4-FFF2-40B4-BE49-F238E27FC236}">
                <a16:creationId xmlns:a16="http://schemas.microsoft.com/office/drawing/2014/main" id="{BC3986C3-44E6-445B-87E0-5295F07F29EB}"/>
              </a:ext>
            </a:extLst>
          </p:cNvPr>
          <p:cNvSpPr>
            <a:spLocks noGrp="1"/>
          </p:cNvSpPr>
          <p:nvPr>
            <p:ph type="title"/>
          </p:nvPr>
        </p:nvSpPr>
        <p:spPr/>
        <p:txBody>
          <a:bodyPr/>
          <a:lstStyle/>
          <a:p>
            <a:r>
              <a:rPr lang="en-IN" dirty="0"/>
              <a:t>Literature Review</a:t>
            </a:r>
          </a:p>
        </p:txBody>
      </p:sp>
      <p:sp>
        <p:nvSpPr>
          <p:cNvPr id="3" name="TextBox 2">
            <a:extLst>
              <a:ext uri="{FF2B5EF4-FFF2-40B4-BE49-F238E27FC236}">
                <a16:creationId xmlns:a16="http://schemas.microsoft.com/office/drawing/2014/main" id="{C721D358-FCBB-4E02-A63D-CC5CA98D9508}"/>
              </a:ext>
            </a:extLst>
          </p:cNvPr>
          <p:cNvSpPr txBox="1"/>
          <p:nvPr/>
        </p:nvSpPr>
        <p:spPr>
          <a:xfrm>
            <a:off x="695400" y="1301711"/>
            <a:ext cx="10657184" cy="6162200"/>
          </a:xfrm>
          <a:prstGeom prst="rect">
            <a:avLst/>
          </a:prstGeom>
          <a:noFill/>
        </p:spPr>
        <p:txBody>
          <a:bodyPr wrap="square" rtlCol="0">
            <a:sp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While several energy monitoring and environmental sensing systems exist in the market, there are still notable research gaps that this project aims to address. These gaps can be identified as follows:</a:t>
            </a:r>
          </a:p>
          <a:p>
            <a:pPr marL="285750" indent="-285750" algn="just">
              <a:lnSpc>
                <a:spcPct val="150000"/>
              </a:lnSpc>
              <a:spcAft>
                <a:spcPts val="800"/>
              </a:spcAft>
              <a:buFont typeface="Arial" panose="020B0604020202020204" pitchFamily="34" charset="0"/>
              <a:buChar char="•"/>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Limited Integration of Energy Monitoring and Environmental Sensing</a:t>
            </a:r>
          </a:p>
          <a:p>
            <a:pPr marL="285750" indent="-285750" algn="just">
              <a:lnSpc>
                <a:spcPct val="150000"/>
              </a:lnSpc>
              <a:spcAft>
                <a:spcPts val="800"/>
              </a:spcAft>
              <a:buFont typeface="Arial" panose="020B0604020202020204" pitchFamily="34" charset="0"/>
              <a:buChar char="•"/>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Lack of Real-Time Data and Visualization</a:t>
            </a:r>
          </a:p>
          <a:p>
            <a:pPr marL="285750" indent="-285750" algn="just">
              <a:lnSpc>
                <a:spcPct val="150000"/>
              </a:lnSpc>
              <a:spcAft>
                <a:spcPts val="800"/>
              </a:spcAft>
              <a:buFont typeface="Arial" panose="020B0604020202020204" pitchFamily="34" charset="0"/>
              <a:buChar char="•"/>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Threshold Monitoring and Alerting Mechanisms</a:t>
            </a: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By addressing these research gaps, this project aims to contribute to the field of energy monitoring, environmental sensing, and embedded system design. </a:t>
            </a: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proposed system aims to address the constraints associated with current solutions by integrating energy monitoring, load control, environmental sensing, cloud connectivity, and real-time data visualization. Through these advancements, homeowners can make more informed decisions, optimize their energy usage, and create sustainable living environments.</a:t>
            </a:r>
          </a:p>
          <a:p>
            <a:pPr algn="just">
              <a:lnSpc>
                <a:spcPct val="150000"/>
              </a:lnSpc>
              <a:spcAft>
                <a:spcPts val="800"/>
              </a:spcAft>
            </a:pP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9770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A18C80-0685-460E-BE64-3D40757FE79A}"/>
              </a:ext>
            </a:extLst>
          </p:cNvPr>
          <p:cNvSpPr>
            <a:spLocks noGrp="1"/>
          </p:cNvSpPr>
          <p:nvPr>
            <p:ph type="sldNum" sz="quarter" idx="12"/>
          </p:nvPr>
        </p:nvSpPr>
        <p:spPr/>
        <p:txBody>
          <a:bodyPr/>
          <a:lstStyle/>
          <a:p>
            <a:fld id="{FBBF61CF-E01E-4A46-BB21-3455A7373A30}" type="slidenum">
              <a:rPr lang="en-US" smtClean="0"/>
              <a:pPr/>
              <a:t>6</a:t>
            </a:fld>
            <a:endParaRPr lang="en-US"/>
          </a:p>
        </p:txBody>
      </p:sp>
      <p:sp>
        <p:nvSpPr>
          <p:cNvPr id="5" name="Title 4">
            <a:extLst>
              <a:ext uri="{FF2B5EF4-FFF2-40B4-BE49-F238E27FC236}">
                <a16:creationId xmlns:a16="http://schemas.microsoft.com/office/drawing/2014/main" id="{BC3986C3-44E6-445B-87E0-5295F07F29EB}"/>
              </a:ext>
            </a:extLst>
          </p:cNvPr>
          <p:cNvSpPr>
            <a:spLocks noGrp="1"/>
          </p:cNvSpPr>
          <p:nvPr>
            <p:ph type="title"/>
          </p:nvPr>
        </p:nvSpPr>
        <p:spPr/>
        <p:txBody>
          <a:bodyPr/>
          <a:lstStyle/>
          <a:p>
            <a:r>
              <a:rPr lang="en-IN" dirty="0"/>
              <a:t>Data Collection</a:t>
            </a:r>
          </a:p>
        </p:txBody>
      </p:sp>
      <p:sp>
        <p:nvSpPr>
          <p:cNvPr id="3" name="TextBox 2">
            <a:extLst>
              <a:ext uri="{FF2B5EF4-FFF2-40B4-BE49-F238E27FC236}">
                <a16:creationId xmlns:a16="http://schemas.microsoft.com/office/drawing/2014/main" id="{C721D358-FCBB-4E02-A63D-CC5CA98D9508}"/>
              </a:ext>
            </a:extLst>
          </p:cNvPr>
          <p:cNvSpPr txBox="1"/>
          <p:nvPr/>
        </p:nvSpPr>
        <p:spPr>
          <a:xfrm>
            <a:off x="479376" y="1484784"/>
            <a:ext cx="10081120" cy="646331"/>
          </a:xfrm>
          <a:prstGeom prst="rect">
            <a:avLst/>
          </a:prstGeom>
          <a:noFill/>
        </p:spPr>
        <p:txBody>
          <a:bodyPr wrap="square" rtlCol="0">
            <a:spAutoFit/>
          </a:bodyPr>
          <a:lstStyle/>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a:p>
        </p:txBody>
      </p:sp>
      <p:pic>
        <p:nvPicPr>
          <p:cNvPr id="6" name="Picture 5">
            <a:extLst>
              <a:ext uri="{FF2B5EF4-FFF2-40B4-BE49-F238E27FC236}">
                <a16:creationId xmlns:a16="http://schemas.microsoft.com/office/drawing/2014/main" id="{0B63DEE4-0773-28F6-1E46-EA105312BC01}"/>
              </a:ext>
            </a:extLst>
          </p:cNvPr>
          <p:cNvPicPr>
            <a:picLocks noChangeAspect="1"/>
          </p:cNvPicPr>
          <p:nvPr/>
        </p:nvPicPr>
        <p:blipFill>
          <a:blip r:embed="rId2"/>
          <a:stretch>
            <a:fillRect/>
          </a:stretch>
        </p:blipFill>
        <p:spPr>
          <a:xfrm>
            <a:off x="-1" y="951240"/>
            <a:ext cx="4255145" cy="5447524"/>
          </a:xfrm>
          <a:prstGeom prst="rect">
            <a:avLst/>
          </a:prstGeom>
        </p:spPr>
      </p:pic>
      <p:pic>
        <p:nvPicPr>
          <p:cNvPr id="8" name="Picture 7">
            <a:extLst>
              <a:ext uri="{FF2B5EF4-FFF2-40B4-BE49-F238E27FC236}">
                <a16:creationId xmlns:a16="http://schemas.microsoft.com/office/drawing/2014/main" id="{FA5886C5-5E42-4CA5-117C-1BFCF136D8A2}"/>
              </a:ext>
            </a:extLst>
          </p:cNvPr>
          <p:cNvPicPr>
            <a:picLocks noChangeAspect="1"/>
          </p:cNvPicPr>
          <p:nvPr/>
        </p:nvPicPr>
        <p:blipFill>
          <a:blip r:embed="rId3"/>
          <a:stretch>
            <a:fillRect/>
          </a:stretch>
        </p:blipFill>
        <p:spPr>
          <a:xfrm>
            <a:off x="4056101" y="908615"/>
            <a:ext cx="4127083" cy="5400472"/>
          </a:xfrm>
          <a:prstGeom prst="rect">
            <a:avLst/>
          </a:prstGeom>
        </p:spPr>
      </p:pic>
      <p:pic>
        <p:nvPicPr>
          <p:cNvPr id="10" name="Picture 9">
            <a:extLst>
              <a:ext uri="{FF2B5EF4-FFF2-40B4-BE49-F238E27FC236}">
                <a16:creationId xmlns:a16="http://schemas.microsoft.com/office/drawing/2014/main" id="{DD9FA6F7-5085-EAE4-3A5F-FA9906213AD7}"/>
              </a:ext>
            </a:extLst>
          </p:cNvPr>
          <p:cNvPicPr>
            <a:picLocks noChangeAspect="1"/>
          </p:cNvPicPr>
          <p:nvPr/>
        </p:nvPicPr>
        <p:blipFill>
          <a:blip r:embed="rId4"/>
          <a:stretch>
            <a:fillRect/>
          </a:stretch>
        </p:blipFill>
        <p:spPr>
          <a:xfrm>
            <a:off x="8136373" y="908721"/>
            <a:ext cx="4055627" cy="5447524"/>
          </a:xfrm>
          <a:prstGeom prst="rect">
            <a:avLst/>
          </a:prstGeom>
        </p:spPr>
      </p:pic>
    </p:spTree>
    <p:extLst>
      <p:ext uri="{BB962C8B-B14F-4D97-AF65-F5344CB8AC3E}">
        <p14:creationId xmlns:p14="http://schemas.microsoft.com/office/powerpoint/2010/main" val="302909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A18C80-0685-460E-BE64-3D40757FE79A}"/>
              </a:ext>
            </a:extLst>
          </p:cNvPr>
          <p:cNvSpPr>
            <a:spLocks noGrp="1"/>
          </p:cNvSpPr>
          <p:nvPr>
            <p:ph type="sldNum" sz="quarter" idx="12"/>
          </p:nvPr>
        </p:nvSpPr>
        <p:spPr/>
        <p:txBody>
          <a:bodyPr/>
          <a:lstStyle/>
          <a:p>
            <a:fld id="{FBBF61CF-E01E-4A46-BB21-3455A7373A30}" type="slidenum">
              <a:rPr lang="en-US" smtClean="0"/>
              <a:pPr/>
              <a:t>7</a:t>
            </a:fld>
            <a:endParaRPr lang="en-US"/>
          </a:p>
        </p:txBody>
      </p:sp>
      <p:sp>
        <p:nvSpPr>
          <p:cNvPr id="5" name="Title 4">
            <a:extLst>
              <a:ext uri="{FF2B5EF4-FFF2-40B4-BE49-F238E27FC236}">
                <a16:creationId xmlns:a16="http://schemas.microsoft.com/office/drawing/2014/main" id="{BC3986C3-44E6-445B-87E0-5295F07F29EB}"/>
              </a:ext>
            </a:extLst>
          </p:cNvPr>
          <p:cNvSpPr>
            <a:spLocks noGrp="1"/>
          </p:cNvSpPr>
          <p:nvPr>
            <p:ph type="title"/>
          </p:nvPr>
        </p:nvSpPr>
        <p:spPr/>
        <p:txBody>
          <a:bodyPr/>
          <a:lstStyle/>
          <a:p>
            <a:r>
              <a:rPr lang="en-IN" dirty="0"/>
              <a:t>Advancements</a:t>
            </a:r>
          </a:p>
        </p:txBody>
      </p:sp>
      <p:sp>
        <p:nvSpPr>
          <p:cNvPr id="3" name="TextBox 2">
            <a:extLst>
              <a:ext uri="{FF2B5EF4-FFF2-40B4-BE49-F238E27FC236}">
                <a16:creationId xmlns:a16="http://schemas.microsoft.com/office/drawing/2014/main" id="{C721D358-FCBB-4E02-A63D-CC5CA98D9508}"/>
              </a:ext>
            </a:extLst>
          </p:cNvPr>
          <p:cNvSpPr txBox="1"/>
          <p:nvPr/>
        </p:nvSpPr>
        <p:spPr>
          <a:xfrm>
            <a:off x="605426" y="1268760"/>
            <a:ext cx="4914510" cy="4859857"/>
          </a:xfrm>
          <a:prstGeom prst="rect">
            <a:avLst/>
          </a:prstGeom>
          <a:noFill/>
        </p:spPr>
        <p:txBody>
          <a:bodyPr wrap="square" rtlCol="0">
            <a:spAutoFit/>
          </a:bodyPr>
          <a:lstStyle/>
          <a:p>
            <a:pPr marL="285750" indent="-285750" algn="just">
              <a:lnSpc>
                <a:spcPct val="150000"/>
              </a:lnSpc>
              <a:spcAft>
                <a:spcPts val="800"/>
              </a:spcAft>
              <a:buFont typeface="Wingdings" panose="05000000000000000000" pitchFamily="2" charset="2"/>
              <a:buChar char="ü"/>
            </a:pP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The IOT-based energy management system is proposed to monitor household or industry-level energy consumption and provide a detailed analysis of it. </a:t>
            </a:r>
          </a:p>
          <a:p>
            <a:pPr marL="285750" indent="-285750" algn="just">
              <a:lnSpc>
                <a:spcPct val="150000"/>
              </a:lnSpc>
              <a:spcAft>
                <a:spcPts val="800"/>
              </a:spcAft>
              <a:buFont typeface="Wingdings" panose="05000000000000000000" pitchFamily="2" charset="2"/>
              <a:buChar char="ü"/>
            </a:pP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The system is designed to generate comprehensive electricity consumption reports, and seamlessly transmit the data to the cloud for user access and monitoring.</a:t>
            </a:r>
          </a:p>
          <a:p>
            <a:pPr marL="285750" indent="-285750" algn="just">
              <a:lnSpc>
                <a:spcPct val="150000"/>
              </a:lnSpc>
              <a:spcAft>
                <a:spcPts val="800"/>
              </a:spcAft>
              <a:buFont typeface="Wingdings" panose="05000000000000000000" pitchFamily="2" charset="2"/>
              <a:buChar char="ü"/>
            </a:pP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A humidity sensor has also been incorporated in the system, which measures the humidity level of the surrounding environment. </a:t>
            </a:r>
          </a:p>
          <a:p>
            <a:pPr marL="285750" indent="-285750" algn="just">
              <a:lnSpc>
                <a:spcPct val="150000"/>
              </a:lnSpc>
              <a:spcAft>
                <a:spcPts val="800"/>
              </a:spcAft>
              <a:buFont typeface="Wingdings" panose="05000000000000000000" pitchFamily="2" charset="2"/>
              <a:buChar char="ü"/>
            </a:pP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The proposed system is one step ahead of all the existing systems with this feature. The system is meticulously engineered to ensure that the user gets notified based on the humidity and temperature levels.</a:t>
            </a:r>
          </a:p>
        </p:txBody>
      </p:sp>
      <p:pic>
        <p:nvPicPr>
          <p:cNvPr id="79" name="Picture 78">
            <a:extLst>
              <a:ext uri="{FF2B5EF4-FFF2-40B4-BE49-F238E27FC236}">
                <a16:creationId xmlns:a16="http://schemas.microsoft.com/office/drawing/2014/main" id="{A79F0DB9-510E-0624-D422-EE8944D81B3C}"/>
              </a:ext>
            </a:extLst>
          </p:cNvPr>
          <p:cNvPicPr>
            <a:picLocks noChangeAspect="1"/>
          </p:cNvPicPr>
          <p:nvPr/>
        </p:nvPicPr>
        <p:blipFill>
          <a:blip r:embed="rId2"/>
          <a:stretch>
            <a:fillRect/>
          </a:stretch>
        </p:blipFill>
        <p:spPr>
          <a:xfrm>
            <a:off x="5641092" y="1386158"/>
            <a:ext cx="6176890" cy="4491114"/>
          </a:xfrm>
          <a:prstGeom prst="rect">
            <a:avLst/>
          </a:prstGeom>
        </p:spPr>
      </p:pic>
    </p:spTree>
    <p:extLst>
      <p:ext uri="{BB962C8B-B14F-4D97-AF65-F5344CB8AC3E}">
        <p14:creationId xmlns:p14="http://schemas.microsoft.com/office/powerpoint/2010/main" val="2478265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0E4AA-4888-497C-B818-2BBEA3F656BE}"/>
              </a:ext>
            </a:extLst>
          </p:cNvPr>
          <p:cNvSpPr>
            <a:spLocks noGrp="1"/>
          </p:cNvSpPr>
          <p:nvPr>
            <p:ph type="title"/>
          </p:nvPr>
        </p:nvSpPr>
        <p:spPr/>
        <p:txBody>
          <a:bodyPr/>
          <a:lstStyle/>
          <a:p>
            <a:r>
              <a:rPr lang="en-IN" dirty="0"/>
              <a:t>Results and Analysis</a:t>
            </a:r>
          </a:p>
        </p:txBody>
      </p:sp>
      <p:sp>
        <p:nvSpPr>
          <p:cNvPr id="4" name="Slide Number Placeholder 3">
            <a:extLst>
              <a:ext uri="{FF2B5EF4-FFF2-40B4-BE49-F238E27FC236}">
                <a16:creationId xmlns:a16="http://schemas.microsoft.com/office/drawing/2014/main" id="{E00D10CF-A08F-B905-94B0-98DA13E296CF}"/>
              </a:ext>
            </a:extLst>
          </p:cNvPr>
          <p:cNvSpPr>
            <a:spLocks noGrp="1"/>
          </p:cNvSpPr>
          <p:nvPr>
            <p:ph type="sldNum" sz="quarter" idx="12"/>
          </p:nvPr>
        </p:nvSpPr>
        <p:spPr/>
        <p:txBody>
          <a:bodyPr/>
          <a:lstStyle/>
          <a:p>
            <a:fld id="{FBBF61CF-E01E-4A46-BB21-3455A7373A30}" type="slidenum">
              <a:rPr lang="en-US" smtClean="0"/>
              <a:pPr/>
              <a:t>8</a:t>
            </a:fld>
            <a:endParaRPr lang="en-US"/>
          </a:p>
        </p:txBody>
      </p:sp>
      <p:sp>
        <p:nvSpPr>
          <p:cNvPr id="7" name="TextBox 6">
            <a:extLst>
              <a:ext uri="{FF2B5EF4-FFF2-40B4-BE49-F238E27FC236}">
                <a16:creationId xmlns:a16="http://schemas.microsoft.com/office/drawing/2014/main" id="{607472F7-3BBD-2732-1B7B-2ADB08E43C17}"/>
              </a:ext>
            </a:extLst>
          </p:cNvPr>
          <p:cNvSpPr txBox="1"/>
          <p:nvPr/>
        </p:nvSpPr>
        <p:spPr>
          <a:xfrm>
            <a:off x="32765" y="3678690"/>
            <a:ext cx="2876848" cy="1754326"/>
          </a:xfrm>
          <a:prstGeom prst="rect">
            <a:avLst/>
          </a:prstGeom>
          <a:noFill/>
        </p:spPr>
        <p:txBody>
          <a:bodyPr wrap="square" rtlCol="0">
            <a:spAutoFit/>
          </a:bodyPr>
          <a:lstStyle/>
          <a:p>
            <a:r>
              <a:rPr lang="en-IN" sz="1800" dirty="0">
                <a:effectLst/>
                <a:latin typeface="Times New Roman" panose="02020603050405020304" pitchFamily="18" charset="0"/>
                <a:ea typeface="Calibri" panose="020F0502020204030204" pitchFamily="34" charset="0"/>
              </a:rPr>
              <a:t>Figure 5.1 shows the implemented system that was tested to evaluate its performance in real-world conditions. </a:t>
            </a:r>
          </a:p>
          <a:p>
            <a:pPr algn="just"/>
            <a:endParaRPr lang="en-IN" dirty="0"/>
          </a:p>
        </p:txBody>
      </p:sp>
      <p:sp>
        <p:nvSpPr>
          <p:cNvPr id="9" name="TextBox 8">
            <a:extLst>
              <a:ext uri="{FF2B5EF4-FFF2-40B4-BE49-F238E27FC236}">
                <a16:creationId xmlns:a16="http://schemas.microsoft.com/office/drawing/2014/main" id="{54741C7F-142F-CB3D-B97B-BC35DA437094}"/>
              </a:ext>
            </a:extLst>
          </p:cNvPr>
          <p:cNvSpPr txBox="1"/>
          <p:nvPr/>
        </p:nvSpPr>
        <p:spPr>
          <a:xfrm>
            <a:off x="4258222" y="3623202"/>
            <a:ext cx="3168352" cy="2585323"/>
          </a:xfrm>
          <a:prstGeom prst="rect">
            <a:avLst/>
          </a:prstGeom>
          <a:noFill/>
        </p:spPr>
        <p:txBody>
          <a:bodyPr wrap="square" rtlCol="0">
            <a:spAutoFit/>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Figure 2 showcases the connection of a 100W load to the energy monitoring and management system. </a:t>
            </a:r>
          </a:p>
          <a:p>
            <a:endParaRPr lang="en-IN" dirty="0">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setup allows the system to monitor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energy consumption of the 100W load accurately. </a:t>
            </a:r>
            <a:endParaRPr lang="en-IN" dirty="0"/>
          </a:p>
        </p:txBody>
      </p:sp>
      <p:sp>
        <p:nvSpPr>
          <p:cNvPr id="10" name="TextBox 9">
            <a:extLst>
              <a:ext uri="{FF2B5EF4-FFF2-40B4-BE49-F238E27FC236}">
                <a16:creationId xmlns:a16="http://schemas.microsoft.com/office/drawing/2014/main" id="{2B4FC2AF-DC02-226E-3968-1F2DF20AB775}"/>
              </a:ext>
            </a:extLst>
          </p:cNvPr>
          <p:cNvSpPr txBox="1"/>
          <p:nvPr/>
        </p:nvSpPr>
        <p:spPr>
          <a:xfrm>
            <a:off x="8398113" y="3573017"/>
            <a:ext cx="3254153" cy="2585323"/>
          </a:xfrm>
          <a:prstGeom prst="rect">
            <a:avLst/>
          </a:prstGeom>
          <a:noFill/>
        </p:spPr>
        <p:txBody>
          <a:bodyPr wrap="square" rtlCol="0">
            <a:spAutoFit/>
          </a:bodyPr>
          <a:lstStyle/>
          <a:p>
            <a:r>
              <a:rPr lang="en-IN" sz="1800" dirty="0">
                <a:effectLst/>
                <a:latin typeface="Times New Roman" panose="02020603050405020304" pitchFamily="18" charset="0"/>
                <a:ea typeface="Calibri" panose="020F0502020204030204" pitchFamily="34" charset="0"/>
              </a:rPr>
              <a:t>Figure 3 presents the connection of a 3W load to the energy monitoring and management system. </a:t>
            </a:r>
          </a:p>
          <a:p>
            <a:endParaRPr lang="en-IN" dirty="0">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It demonstrates the wiring arrangement, illustrating the connection between the 3W load and the kit. </a:t>
            </a:r>
            <a:endParaRPr lang="en-IN" dirty="0"/>
          </a:p>
        </p:txBody>
      </p:sp>
      <p:sp>
        <p:nvSpPr>
          <p:cNvPr id="11" name="Rectangle 2">
            <a:extLst>
              <a:ext uri="{FF2B5EF4-FFF2-40B4-BE49-F238E27FC236}">
                <a16:creationId xmlns:a16="http://schemas.microsoft.com/office/drawing/2014/main" id="{4D7BDAC7-BE32-9F66-C098-9C44E9E7A769}"/>
              </a:ext>
            </a:extLst>
          </p:cNvPr>
          <p:cNvSpPr>
            <a:spLocks noChangeArrowheads="1"/>
          </p:cNvSpPr>
          <p:nvPr/>
        </p:nvSpPr>
        <p:spPr bwMode="auto">
          <a:xfrm>
            <a:off x="0" y="45152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
            <a:extLst>
              <a:ext uri="{FF2B5EF4-FFF2-40B4-BE49-F238E27FC236}">
                <a16:creationId xmlns:a16="http://schemas.microsoft.com/office/drawing/2014/main" id="{E1A3CD52-B677-B50B-798A-5D69534C9EF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08720"/>
            <a:ext cx="2994025" cy="223996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a:extLst>
              <a:ext uri="{FF2B5EF4-FFF2-40B4-BE49-F238E27FC236}">
                <a16:creationId xmlns:a16="http://schemas.microsoft.com/office/drawing/2014/main" id="{36FE2650-C70E-2154-D233-C1F86C3260F9}"/>
              </a:ext>
            </a:extLst>
          </p:cNvPr>
          <p:cNvSpPr>
            <a:spLocks noChangeArrowheads="1"/>
          </p:cNvSpPr>
          <p:nvPr/>
        </p:nvSpPr>
        <p:spPr bwMode="auto">
          <a:xfrm>
            <a:off x="0" y="3238783"/>
            <a:ext cx="274305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F</a:t>
            </a:r>
            <a:r>
              <a:rPr kumimoji="0" lang="en-US" altLang="en-US" sz="1200" b="1" i="0" u="none" strike="noStrike" cap="none" normalizeH="0" baseline="0" dirty="0" bmk="">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igure </a:t>
            </a:r>
            <a:r>
              <a:rPr kumimoji="0" lang="en-US" altLang="en-US" sz="1200" b="1" i="0" u="none" strike="noStrike" cap="none" normalizeH="0" baseline="0" dirty="0" bmk="_Toc135057037">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5.1: Fully developed system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5">
            <a:extLst>
              <a:ext uri="{FF2B5EF4-FFF2-40B4-BE49-F238E27FC236}">
                <a16:creationId xmlns:a16="http://schemas.microsoft.com/office/drawing/2014/main" id="{EE91C56F-598E-64E5-B2D0-D39099750408}"/>
              </a:ext>
            </a:extLst>
          </p:cNvPr>
          <p:cNvSpPr>
            <a:spLocks noChangeArrowheads="1"/>
          </p:cNvSpPr>
          <p:nvPr/>
        </p:nvSpPr>
        <p:spPr bwMode="auto">
          <a:xfrm>
            <a:off x="4328352" y="4354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8" name="Picture 1">
            <a:extLst>
              <a:ext uri="{FF2B5EF4-FFF2-40B4-BE49-F238E27FC236}">
                <a16:creationId xmlns:a16="http://schemas.microsoft.com/office/drawing/2014/main" id="{D338A43A-845F-0CE4-2CBF-1503192BD41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15785" t="20807" r="21431" b="16295"/>
          <a:stretch>
            <a:fillRect/>
          </a:stretch>
        </p:blipFill>
        <p:spPr bwMode="auto">
          <a:xfrm>
            <a:off x="4328352" y="892621"/>
            <a:ext cx="3170238" cy="2392363"/>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6">
            <a:extLst>
              <a:ext uri="{FF2B5EF4-FFF2-40B4-BE49-F238E27FC236}">
                <a16:creationId xmlns:a16="http://schemas.microsoft.com/office/drawing/2014/main" id="{750527EC-A92E-3B3C-8904-D4B197F570DF}"/>
              </a:ext>
            </a:extLst>
          </p:cNvPr>
          <p:cNvSpPr>
            <a:spLocks noChangeArrowheads="1"/>
          </p:cNvSpPr>
          <p:nvPr/>
        </p:nvSpPr>
        <p:spPr bwMode="auto">
          <a:xfrm>
            <a:off x="4799856" y="3296018"/>
            <a:ext cx="176843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F</a:t>
            </a:r>
            <a:r>
              <a:rPr kumimoji="0" lang="en-US" altLang="en-US" sz="1200" b="1" i="0" u="none" strike="noStrike" cap="none" normalizeH="0" baseline="0" dirty="0" bmk="">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igure </a:t>
            </a:r>
            <a:r>
              <a:rPr kumimoji="0" lang="en-US" altLang="en-US" sz="1200" b="1" i="0" u="none" strike="noStrike" cap="none" normalizeH="0" baseline="0" dirty="0" bmk="_Toc135057038">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5.2: 100W load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8">
            <a:extLst>
              <a:ext uri="{FF2B5EF4-FFF2-40B4-BE49-F238E27FC236}">
                <a16:creationId xmlns:a16="http://schemas.microsoft.com/office/drawing/2014/main" id="{434137A3-0272-7196-E8E8-196A78E158C5}"/>
              </a:ext>
            </a:extLst>
          </p:cNvPr>
          <p:cNvSpPr>
            <a:spLocks noChangeArrowheads="1"/>
          </p:cNvSpPr>
          <p:nvPr/>
        </p:nvSpPr>
        <p:spPr bwMode="auto">
          <a:xfrm>
            <a:off x="8433230" y="45152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31" name="Picture 1">
            <a:extLst>
              <a:ext uri="{FF2B5EF4-FFF2-40B4-BE49-F238E27FC236}">
                <a16:creationId xmlns:a16="http://schemas.microsoft.com/office/drawing/2014/main" id="{39CC5D6F-A88B-1DA7-535C-62E978D27B2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l="12376" t="9805" r="9950" b="12947"/>
          <a:stretch>
            <a:fillRect/>
          </a:stretch>
        </p:blipFill>
        <p:spPr bwMode="auto">
          <a:xfrm>
            <a:off x="8433230" y="908720"/>
            <a:ext cx="3086100" cy="230187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9">
            <a:extLst>
              <a:ext uri="{FF2B5EF4-FFF2-40B4-BE49-F238E27FC236}">
                <a16:creationId xmlns:a16="http://schemas.microsoft.com/office/drawing/2014/main" id="{CA541147-591F-15D0-3F4D-6B1E3783E3C0}"/>
              </a:ext>
            </a:extLst>
          </p:cNvPr>
          <p:cNvSpPr>
            <a:spLocks noChangeArrowheads="1"/>
          </p:cNvSpPr>
          <p:nvPr/>
        </p:nvSpPr>
        <p:spPr bwMode="auto">
          <a:xfrm>
            <a:off x="3828317" y="316600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F</a:t>
            </a:r>
            <a:r>
              <a:rPr kumimoji="0" lang="en-US" altLang="en-US" sz="1200" b="1" i="0" u="none" strike="noStrike" cap="none" normalizeH="0" baseline="0" dirty="0" bmk="">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igure </a:t>
            </a:r>
            <a:r>
              <a:rPr kumimoji="0" lang="en-US" altLang="en-US" sz="1200" b="1" i="0" u="none" strike="noStrike" cap="none" normalizeH="0" baseline="0" dirty="0" bmk="_Toc135057039">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5.3: 3W load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0120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0E4AA-4888-497C-B818-2BBEA3F656BE}"/>
              </a:ext>
            </a:extLst>
          </p:cNvPr>
          <p:cNvSpPr>
            <a:spLocks noGrp="1"/>
          </p:cNvSpPr>
          <p:nvPr>
            <p:ph type="title"/>
          </p:nvPr>
        </p:nvSpPr>
        <p:spPr/>
        <p:txBody>
          <a:bodyPr/>
          <a:lstStyle/>
          <a:p>
            <a:r>
              <a:rPr lang="en-IN" dirty="0"/>
              <a:t>Results and Analysis</a:t>
            </a:r>
          </a:p>
        </p:txBody>
      </p:sp>
      <p:sp>
        <p:nvSpPr>
          <p:cNvPr id="12" name="Content Placeholder 11">
            <a:extLst>
              <a:ext uri="{FF2B5EF4-FFF2-40B4-BE49-F238E27FC236}">
                <a16:creationId xmlns:a16="http://schemas.microsoft.com/office/drawing/2014/main" id="{892E3604-8B84-4E3F-DFCE-CCB30D18ADC4}"/>
              </a:ext>
            </a:extLst>
          </p:cNvPr>
          <p:cNvSpPr>
            <a:spLocks noGrp="1"/>
          </p:cNvSpPr>
          <p:nvPr>
            <p:ph sz="half" idx="1"/>
          </p:nvPr>
        </p:nvSpPr>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sz="1400" dirty="0">
                <a:solidFill>
                  <a:schemeClr val="tx1"/>
                </a:solidFill>
                <a:latin typeface="Times New Roman" panose="02020603050405020304" pitchFamily="18" charset="0"/>
                <a:cs typeface="Times New Roman" panose="02020603050405020304" pitchFamily="18" charset="0"/>
              </a:rPr>
              <a:t>Figure 5.4 presents the analysis of the 100W load. The figure displays the humidity levels recorded during the monitoring period, ranging between 40 to 60. </a:t>
            </a:r>
          </a:p>
          <a:p>
            <a:pPr marL="0"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0" indent="0">
              <a:buNone/>
            </a:pPr>
            <a:r>
              <a:rPr lang="en-US" sz="1400" dirty="0">
                <a:solidFill>
                  <a:schemeClr val="tx1"/>
                </a:solidFill>
                <a:latin typeface="Times New Roman" panose="02020603050405020304" pitchFamily="18" charset="0"/>
                <a:cs typeface="Times New Roman" panose="02020603050405020304" pitchFamily="18" charset="0"/>
              </a:rPr>
              <a:t>Additionally, it shows the temperature levels, which remain consistently high, varying between 35 to 40 degrees. </a:t>
            </a:r>
          </a:p>
          <a:p>
            <a:pPr marL="0"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0" indent="0">
              <a:buNone/>
            </a:pPr>
            <a:r>
              <a:rPr lang="en-US" sz="1400" dirty="0">
                <a:solidFill>
                  <a:schemeClr val="tx1"/>
                </a:solidFill>
                <a:latin typeface="Times New Roman" panose="02020603050405020304" pitchFamily="18" charset="0"/>
                <a:cs typeface="Times New Roman" panose="02020603050405020304" pitchFamily="18" charset="0"/>
              </a:rPr>
              <a:t>This figure provides valuable insights into the humidity and temperature conditions associated with the operation of the 100W load, enabling further analysis and interpretation of its energy consumption patterns.</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13" name="Content Placeholder 12">
            <a:extLst>
              <a:ext uri="{FF2B5EF4-FFF2-40B4-BE49-F238E27FC236}">
                <a16:creationId xmlns:a16="http://schemas.microsoft.com/office/drawing/2014/main" id="{8ACF1D05-8EE3-0CE9-5EE4-8693D754CA3B}"/>
              </a:ext>
            </a:extLst>
          </p:cNvPr>
          <p:cNvSpPr>
            <a:spLocks noGrp="1"/>
          </p:cNvSpPr>
          <p:nvPr>
            <p:ph sz="half" idx="2"/>
          </p:nvPr>
        </p:nvSpPr>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sz="1400" dirty="0">
                <a:solidFill>
                  <a:schemeClr val="tx1"/>
                </a:solidFill>
                <a:latin typeface="Times New Roman" panose="02020603050405020304" pitchFamily="18" charset="0"/>
                <a:cs typeface="Times New Roman" panose="02020603050405020304" pitchFamily="18" charset="0"/>
              </a:rPr>
              <a:t>Figure 5.5 showcases the hygrometer analysis results of the 3W load. The figure depicts the recorded humidity levels during the monitoring period, which remain relatively constant between 45 to 50. </a:t>
            </a:r>
          </a:p>
          <a:p>
            <a:pPr marL="0"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0" indent="0">
              <a:buNone/>
            </a:pPr>
            <a:r>
              <a:rPr lang="en-US" sz="1400" dirty="0">
                <a:solidFill>
                  <a:schemeClr val="tx1"/>
                </a:solidFill>
                <a:latin typeface="Times New Roman" panose="02020603050405020304" pitchFamily="18" charset="0"/>
                <a:cs typeface="Times New Roman" panose="02020603050405020304" pitchFamily="18" charset="0"/>
              </a:rPr>
              <a:t>It also illustrates the temperature levels, which remain stable around 33 degrees. </a:t>
            </a:r>
          </a:p>
          <a:p>
            <a:pPr marL="0"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0" indent="0">
              <a:buNone/>
            </a:pPr>
            <a:r>
              <a:rPr lang="en-US" sz="1400" dirty="0">
                <a:solidFill>
                  <a:schemeClr val="tx1"/>
                </a:solidFill>
                <a:latin typeface="Times New Roman" panose="02020603050405020304" pitchFamily="18" charset="0"/>
                <a:cs typeface="Times New Roman" panose="02020603050405020304" pitchFamily="18" charset="0"/>
              </a:rPr>
              <a:t>This figure offers an overview of the humidity and temperature characteristics associated with the operation of the 3W load, facilitating the examination and understanding of its energy consumption behavior.</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00D10CF-A08F-B905-94B0-98DA13E296CF}"/>
              </a:ext>
            </a:extLst>
          </p:cNvPr>
          <p:cNvSpPr>
            <a:spLocks noGrp="1"/>
          </p:cNvSpPr>
          <p:nvPr>
            <p:ph type="sldNum" sz="quarter" idx="12"/>
          </p:nvPr>
        </p:nvSpPr>
        <p:spPr/>
        <p:txBody>
          <a:bodyPr/>
          <a:lstStyle/>
          <a:p>
            <a:fld id="{FBBF61CF-E01E-4A46-BB21-3455A7373A30}" type="slidenum">
              <a:rPr lang="en-US" smtClean="0"/>
              <a:pPr/>
              <a:t>9</a:t>
            </a:fld>
            <a:endParaRPr lang="en-US"/>
          </a:p>
        </p:txBody>
      </p:sp>
      <p:sp>
        <p:nvSpPr>
          <p:cNvPr id="7" name="Rectangle 5">
            <a:extLst>
              <a:ext uri="{FF2B5EF4-FFF2-40B4-BE49-F238E27FC236}">
                <a16:creationId xmlns:a16="http://schemas.microsoft.com/office/drawing/2014/main" id="{19FB9DA4-1EA9-0095-7E70-709DD9C7F07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52" name="Picture 2">
            <a:extLst>
              <a:ext uri="{FF2B5EF4-FFF2-40B4-BE49-F238E27FC236}">
                <a16:creationId xmlns:a16="http://schemas.microsoft.com/office/drawing/2014/main" id="{3ADB7D5D-5C05-3F98-217C-9DFA0C81A1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682" t="17538" r="17664" b="44833"/>
          <a:stretch>
            <a:fillRect/>
          </a:stretch>
        </p:blipFill>
        <p:spPr bwMode="auto">
          <a:xfrm>
            <a:off x="600423" y="1600201"/>
            <a:ext cx="5400987" cy="174575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id="{E0CEC3A4-960F-8B47-1C6A-EA7B335856EB}"/>
              </a:ext>
            </a:extLst>
          </p:cNvPr>
          <p:cNvSpPr>
            <a:spLocks noChangeArrowheads="1"/>
          </p:cNvSpPr>
          <p:nvPr/>
        </p:nvSpPr>
        <p:spPr bwMode="auto">
          <a:xfrm>
            <a:off x="1284007" y="3310604"/>
            <a:ext cx="31472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F</a:t>
            </a:r>
            <a:r>
              <a:rPr kumimoji="0" lang="en-US" altLang="en-US" sz="1200" b="1" i="0" u="none" strike="noStrike" cap="none" normalizeH="0" baseline="0" dirty="0" bmk="">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igure </a:t>
            </a:r>
            <a:r>
              <a:rPr kumimoji="0" lang="en-US" altLang="en-US" sz="1200" b="1" i="0" u="none" strike="noStrike" cap="none" normalizeH="0" baseline="0" dirty="0" bmk="_Toc135057040">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5.4: DHT11 Analysis of 100W load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3ED68C78-8983-B210-4770-8DC1E5A36555}"/>
              </a:ext>
            </a:extLst>
          </p:cNvPr>
          <p:cNvSpPr>
            <a:spLocks noChangeArrowheads="1"/>
          </p:cNvSpPr>
          <p:nvPr/>
        </p:nvSpPr>
        <p:spPr bwMode="auto">
          <a:xfrm>
            <a:off x="6960096" y="56158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55" name="Picture 3">
            <a:extLst>
              <a:ext uri="{FF2B5EF4-FFF2-40B4-BE49-F238E27FC236}">
                <a16:creationId xmlns:a16="http://schemas.microsoft.com/office/drawing/2014/main" id="{7461956D-1CBF-D139-617A-68B660DE4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660" t="17770" r="17686" b="45877"/>
          <a:stretch>
            <a:fillRect/>
          </a:stretch>
        </p:blipFill>
        <p:spPr bwMode="auto">
          <a:xfrm>
            <a:off x="6190590" y="1612979"/>
            <a:ext cx="5384800" cy="168478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B1581CB6-C01A-454D-B0FA-CBDBAC991FC8}"/>
              </a:ext>
            </a:extLst>
          </p:cNvPr>
          <p:cNvSpPr>
            <a:spLocks noChangeArrowheads="1"/>
          </p:cNvSpPr>
          <p:nvPr/>
        </p:nvSpPr>
        <p:spPr bwMode="auto">
          <a:xfrm>
            <a:off x="2999656" y="318425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F</a:t>
            </a:r>
            <a:r>
              <a:rPr kumimoji="0" lang="en-US" altLang="en-US" sz="1200" b="1" i="0" u="none" strike="noStrike" cap="none" normalizeH="0" baseline="0" dirty="0" bmk="">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igure </a:t>
            </a:r>
            <a:r>
              <a:rPr kumimoji="0" lang="en-US" altLang="en-US" sz="1200" b="1" i="0" u="none" strike="noStrike" cap="none" normalizeH="0" baseline="0" dirty="0" bmk="_Toc135057041">
                <a:ln>
                  <a:noFill/>
                </a:ln>
                <a:solidFill>
                  <a:srgbClr val="44546A"/>
                </a:solidFill>
                <a:effectLst/>
                <a:latin typeface="Arial" panose="020B0604020202020204" pitchFamily="34" charset="0"/>
                <a:ea typeface="Calibri" panose="020F0502020204030204" pitchFamily="34" charset="0"/>
                <a:cs typeface="Times New Roman" panose="02020603050405020304" pitchFamily="18" charset="0"/>
              </a:rPr>
              <a:t>5.5: DHT11 Analysis of 3W load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2430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24552</TotalTime>
  <Words>1859</Words>
  <Application>Microsoft Office PowerPoint</Application>
  <PresentationFormat>Widescreen</PresentationFormat>
  <Paragraphs>313</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Bahnschrift SemiBold Condensed</vt:lpstr>
      <vt:lpstr>Berlin Sans FB</vt:lpstr>
      <vt:lpstr>Calibri</vt:lpstr>
      <vt:lpstr>Dubai Medium</vt:lpstr>
      <vt:lpstr>Tahoma</vt:lpstr>
      <vt:lpstr>Times New Roman</vt:lpstr>
      <vt:lpstr>Wingdings</vt:lpstr>
      <vt:lpstr>Office Theme</vt:lpstr>
      <vt:lpstr>PowerPoint Presentation</vt:lpstr>
      <vt:lpstr>Introduction</vt:lpstr>
      <vt:lpstr>Statement of The Problem</vt:lpstr>
      <vt:lpstr>Significance of the Research</vt:lpstr>
      <vt:lpstr>Literature Review</vt:lpstr>
      <vt:lpstr>Data Collection</vt:lpstr>
      <vt:lpstr>Advancements</vt:lpstr>
      <vt:lpstr>Results and Analysis</vt:lpstr>
      <vt:lpstr>Results and Analysis</vt:lpstr>
      <vt:lpstr>Results and Analysis</vt:lpstr>
      <vt:lpstr>Results and Analysis</vt:lpstr>
      <vt:lpstr>Results and Analysis</vt:lpstr>
      <vt:lpstr>Conclusion</vt:lpstr>
      <vt:lpstr>Future Scope</vt:lpstr>
      <vt:lpstr>List of Publications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 el</dc:creator>
  <cp:lastModifiedBy>Manoj Reddy</cp:lastModifiedBy>
  <cp:revision>2256</cp:revision>
  <dcterms:created xsi:type="dcterms:W3CDTF">2011-03-29T09:15:57Z</dcterms:created>
  <dcterms:modified xsi:type="dcterms:W3CDTF">2023-05-18T11:28:41Z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8189099</vt:lpwstr>
  </property>
  <property fmtid="{D5CDD505-2E9C-101B-9397-08002B2CF9AE}" pid="3" name="NXPowerLiteSettings">
    <vt:lpwstr>C7000400038000</vt:lpwstr>
  </property>
  <property fmtid="{D5CDD505-2E9C-101B-9397-08002B2CF9AE}" pid="4" name="NXPowerLiteVersion">
    <vt:lpwstr>S9.0.3</vt:lpwstr>
  </property>
</Properties>
</file>